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660" r:id="rId1"/>
  </p:sldMasterIdLst>
  <p:notesMasterIdLst>
    <p:notesMasterId r:id="rId13"/>
  </p:notesMasterIdLst>
  <p:sldIdLst>
    <p:sldId id="257" r:id="rId2"/>
    <p:sldId id="258" r:id="rId3"/>
    <p:sldId id="259" r:id="rId4"/>
    <p:sldId id="260" r:id="rId5"/>
    <p:sldId id="261" r:id="rId6"/>
    <p:sldId id="262" r:id="rId7"/>
    <p:sldId id="263" r:id="rId8"/>
    <p:sldId id="264" r:id="rId9"/>
    <p:sldId id="265" r:id="rId10"/>
    <p:sldId id="266" r:id="rId11"/>
    <p:sldId id="267"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varScale="1">
        <p:scale>
          <a:sx n="72" d="100"/>
          <a:sy n="72" d="100"/>
        </p:scale>
        <p:origin x="660"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099F9EA-BF47-4F9F-973A-12C166767C1D}" type="datetimeFigureOut">
              <a:rPr lang="en-GB" smtClean="0"/>
              <a:t>12/11/2019</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C6D7CF9-8729-4570-92F5-CBCC27766702}" type="slidenum">
              <a:rPr lang="en-GB" smtClean="0"/>
              <a:t>‹#›</a:t>
            </a:fld>
            <a:endParaRPr lang="en-GB"/>
          </a:p>
        </p:txBody>
      </p:sp>
    </p:spTree>
    <p:extLst>
      <p:ext uri="{BB962C8B-B14F-4D97-AF65-F5344CB8AC3E}">
        <p14:creationId xmlns:p14="http://schemas.microsoft.com/office/powerpoint/2010/main" val="378893046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417779" y="802298"/>
            <a:ext cx="8637073" cy="2541431"/>
          </a:xfrm>
        </p:spPr>
        <p:txBody>
          <a:bodyPr bIns="0" anchor="b">
            <a:normAutofit/>
          </a:bodyPr>
          <a:lstStyle>
            <a:lvl1pPr algn="l">
              <a:defRPr sz="6600"/>
            </a:lvl1pPr>
          </a:lstStyle>
          <a:p>
            <a:r>
              <a:rPr lang="en-US"/>
              <a:t>Click to edit Master title style</a:t>
            </a:r>
            <a:endParaRPr lang="en-US" dirty="0"/>
          </a:p>
        </p:txBody>
      </p:sp>
      <p:sp>
        <p:nvSpPr>
          <p:cNvPr id="3" name="Subtitle 2"/>
          <p:cNvSpPr>
            <a:spLocks noGrp="1"/>
          </p:cNvSpPr>
          <p:nvPr>
            <p:ph type="subTitle" idx="1"/>
          </p:nvPr>
        </p:nvSpPr>
        <p:spPr>
          <a:xfrm>
            <a:off x="2417780" y="3531204"/>
            <a:ext cx="8637072" cy="977621"/>
          </a:xfrm>
        </p:spPr>
        <p:txBody>
          <a:bodyPr tIns="91440" bIns="91440">
            <a:normAutofit/>
          </a:bodyPr>
          <a:lstStyle>
            <a:lvl1pPr marL="0" indent="0" algn="l">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FA46CAE9-5A75-49E3-A556-665724FC8F20}" type="datetime1">
              <a:rPr lang="en-GB" smtClean="0"/>
              <a:t>12/11/2019</a:t>
            </a:fld>
            <a:endParaRPr lang="en-GB"/>
          </a:p>
        </p:txBody>
      </p:sp>
      <p:sp>
        <p:nvSpPr>
          <p:cNvPr id="5" name="Footer Placeholder 4"/>
          <p:cNvSpPr>
            <a:spLocks noGrp="1"/>
          </p:cNvSpPr>
          <p:nvPr>
            <p:ph type="ftr" sz="quarter" idx="11"/>
          </p:nvPr>
        </p:nvSpPr>
        <p:spPr>
          <a:xfrm>
            <a:off x="2416500" y="329307"/>
            <a:ext cx="4973915" cy="309201"/>
          </a:xfrm>
        </p:spPr>
        <p:txBody>
          <a:bodyPr/>
          <a:lstStyle/>
          <a:p>
            <a:r>
              <a:rPr lang="en-GB"/>
              <a:t>IFUA KALA</a:t>
            </a:r>
          </a:p>
        </p:txBody>
      </p:sp>
      <p:sp>
        <p:nvSpPr>
          <p:cNvPr id="6" name="Slide Number Placeholder 5"/>
          <p:cNvSpPr>
            <a:spLocks noGrp="1"/>
          </p:cNvSpPr>
          <p:nvPr>
            <p:ph type="sldNum" sz="quarter" idx="12"/>
          </p:nvPr>
        </p:nvSpPr>
        <p:spPr>
          <a:xfrm>
            <a:off x="1437664" y="798973"/>
            <a:ext cx="811019" cy="503578"/>
          </a:xfrm>
        </p:spPr>
        <p:txBody>
          <a:bodyPr/>
          <a:lstStyle/>
          <a:p>
            <a:fld id="{9B723605-7F6F-4A1C-B4AC-065BE8A49F5B}" type="slidenum">
              <a:rPr lang="en-GB" smtClean="0"/>
              <a:t>‹#›</a:t>
            </a:fld>
            <a:endParaRPr lang="en-GB"/>
          </a:p>
        </p:txBody>
      </p:sp>
      <p:cxnSp>
        <p:nvCxnSpPr>
          <p:cNvPr id="15" name="Straight Connector 14"/>
          <p:cNvCxnSpPr/>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6021993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3F60B5D-EA2B-4DED-89D0-5A7AEEF27874}" type="datetime1">
              <a:rPr lang="en-GB" smtClean="0"/>
              <a:t>12/11/2019</a:t>
            </a:fld>
            <a:endParaRPr lang="en-GB"/>
          </a:p>
        </p:txBody>
      </p:sp>
      <p:sp>
        <p:nvSpPr>
          <p:cNvPr id="5" name="Footer Placeholder 4"/>
          <p:cNvSpPr>
            <a:spLocks noGrp="1"/>
          </p:cNvSpPr>
          <p:nvPr>
            <p:ph type="ftr" sz="quarter" idx="11"/>
          </p:nvPr>
        </p:nvSpPr>
        <p:spPr/>
        <p:txBody>
          <a:bodyPr/>
          <a:lstStyle/>
          <a:p>
            <a:r>
              <a:rPr lang="en-GB"/>
              <a:t>IFUA KALA</a:t>
            </a:r>
          </a:p>
        </p:txBody>
      </p:sp>
      <p:sp>
        <p:nvSpPr>
          <p:cNvPr id="6" name="Slide Number Placeholder 5"/>
          <p:cNvSpPr>
            <a:spLocks noGrp="1"/>
          </p:cNvSpPr>
          <p:nvPr>
            <p:ph type="sldNum" sz="quarter" idx="12"/>
          </p:nvPr>
        </p:nvSpPr>
        <p:spPr/>
        <p:txBody>
          <a:bodyPr/>
          <a:lstStyle/>
          <a:p>
            <a:fld id="{9B723605-7F6F-4A1C-B4AC-065BE8A49F5B}" type="slidenum">
              <a:rPr lang="en-GB" smtClean="0"/>
              <a:t>‹#›</a:t>
            </a:fld>
            <a:endParaRPr lang="en-GB"/>
          </a:p>
        </p:txBody>
      </p:sp>
      <p:cxnSp>
        <p:nvCxnSpPr>
          <p:cNvPr id="33" name="Straight Connector 32"/>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02523063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4239" y="1756130"/>
            <a:ext cx="8643154" cy="1887950"/>
          </a:xfrm>
        </p:spPr>
        <p:txBody>
          <a:bodyPr anchor="b">
            <a:normAutofit/>
          </a:bodyPr>
          <a:lstStyle>
            <a:lvl1pPr algn="l">
              <a:defRPr sz="3600"/>
            </a:lvl1pPr>
          </a:lstStyle>
          <a:p>
            <a:r>
              <a:rPr lang="en-US"/>
              <a:t>Click to edit Master title style</a:t>
            </a:r>
            <a:endParaRPr lang="en-US" dirty="0"/>
          </a:p>
        </p:txBody>
      </p:sp>
      <p:sp>
        <p:nvSpPr>
          <p:cNvPr id="3" name="Text Placeholder 2"/>
          <p:cNvSpPr>
            <a:spLocks noGrp="1"/>
          </p:cNvSpPr>
          <p:nvPr>
            <p:ph type="body" idx="1"/>
          </p:nvPr>
        </p:nvSpPr>
        <p:spPr>
          <a:xfrm>
            <a:off x="1454239" y="3806195"/>
            <a:ext cx="8630446" cy="1012929"/>
          </a:xfrm>
        </p:spPr>
        <p:txBody>
          <a:bodyPr tIns="91440">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F998B8A-302B-4089-95DC-817D498B32D9}" type="datetime1">
              <a:rPr lang="en-GB" smtClean="0"/>
              <a:t>12/11/2019</a:t>
            </a:fld>
            <a:endParaRPr lang="en-GB"/>
          </a:p>
        </p:txBody>
      </p:sp>
      <p:sp>
        <p:nvSpPr>
          <p:cNvPr id="5" name="Footer Placeholder 4"/>
          <p:cNvSpPr>
            <a:spLocks noGrp="1"/>
          </p:cNvSpPr>
          <p:nvPr>
            <p:ph type="ftr" sz="quarter" idx="11"/>
          </p:nvPr>
        </p:nvSpPr>
        <p:spPr/>
        <p:txBody>
          <a:bodyPr/>
          <a:lstStyle/>
          <a:p>
            <a:r>
              <a:rPr lang="en-GB"/>
              <a:t>IFUA KALA</a:t>
            </a:r>
          </a:p>
        </p:txBody>
      </p:sp>
      <p:sp>
        <p:nvSpPr>
          <p:cNvPr id="6" name="Slide Number Placeholder 5"/>
          <p:cNvSpPr>
            <a:spLocks noGrp="1"/>
          </p:cNvSpPr>
          <p:nvPr>
            <p:ph type="sldNum" sz="quarter" idx="12"/>
          </p:nvPr>
        </p:nvSpPr>
        <p:spPr/>
        <p:txBody>
          <a:bodyPr/>
          <a:lstStyle/>
          <a:p>
            <a:fld id="{9B723605-7F6F-4A1C-B4AC-065BE8A49F5B}" type="slidenum">
              <a:rPr lang="en-GB" smtClean="0"/>
              <a:t>‹#›</a:t>
            </a:fld>
            <a:endParaRPr lang="en-GB"/>
          </a:p>
        </p:txBody>
      </p:sp>
      <p:cxnSp>
        <p:nvCxnSpPr>
          <p:cNvPr id="15" name="Straight Connector 14"/>
          <p:cNvCxnSpPr/>
          <p:nvPr/>
        </p:nvCxnSpPr>
        <p:spPr>
          <a:xfrm>
            <a:off x="1454239" y="3804985"/>
            <a:ext cx="8630446"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74475892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9217" y="804889"/>
            <a:ext cx="9605635" cy="1059305"/>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447331" y="2010878"/>
            <a:ext cx="4645152" cy="344859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13771" y="2017343"/>
            <a:ext cx="4645152" cy="3441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CB2C1EA8-092F-431E-B05A-29D51738E5FE}" type="datetime1">
              <a:rPr lang="en-GB" smtClean="0"/>
              <a:t>12/11/2019</a:t>
            </a:fld>
            <a:endParaRPr lang="en-GB"/>
          </a:p>
        </p:txBody>
      </p:sp>
      <p:sp>
        <p:nvSpPr>
          <p:cNvPr id="6" name="Footer Placeholder 5"/>
          <p:cNvSpPr>
            <a:spLocks noGrp="1"/>
          </p:cNvSpPr>
          <p:nvPr>
            <p:ph type="ftr" sz="quarter" idx="11"/>
          </p:nvPr>
        </p:nvSpPr>
        <p:spPr/>
        <p:txBody>
          <a:bodyPr/>
          <a:lstStyle/>
          <a:p>
            <a:r>
              <a:rPr lang="en-GB"/>
              <a:t>IFUA KALA</a:t>
            </a:r>
          </a:p>
        </p:txBody>
      </p:sp>
      <p:sp>
        <p:nvSpPr>
          <p:cNvPr id="7" name="Slide Number Placeholder 6"/>
          <p:cNvSpPr>
            <a:spLocks noGrp="1"/>
          </p:cNvSpPr>
          <p:nvPr>
            <p:ph type="sldNum" sz="quarter" idx="12"/>
          </p:nvPr>
        </p:nvSpPr>
        <p:spPr/>
        <p:txBody>
          <a:bodyPr/>
          <a:lstStyle/>
          <a:p>
            <a:fld id="{9B723605-7F6F-4A1C-B4AC-065BE8A49F5B}" type="slidenum">
              <a:rPr lang="en-GB" smtClean="0"/>
              <a:t>‹#›</a:t>
            </a:fld>
            <a:endParaRPr lang="en-GB"/>
          </a:p>
        </p:txBody>
      </p:sp>
      <p:cxnSp>
        <p:nvCxnSpPr>
          <p:cNvPr id="35" name="Straight Connector 3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93383387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47191" y="804163"/>
            <a:ext cx="9607661" cy="1056319"/>
          </a:xfrm>
        </p:spPr>
        <p:txBody>
          <a:bodyPr/>
          <a:lstStyle/>
          <a:p>
            <a:r>
              <a:rPr lang="en-US"/>
              <a:t>Click to edit Master title style</a:t>
            </a:r>
            <a:endParaRPr lang="en-US" dirty="0"/>
          </a:p>
        </p:txBody>
      </p:sp>
      <p:sp>
        <p:nvSpPr>
          <p:cNvPr id="3" name="Text Placeholder 2"/>
          <p:cNvSpPr>
            <a:spLocks noGrp="1"/>
          </p:cNvSpPr>
          <p:nvPr>
            <p:ph type="body" idx="1"/>
          </p:nvPr>
        </p:nvSpPr>
        <p:spPr>
          <a:xfrm>
            <a:off x="1447191" y="2019549"/>
            <a:ext cx="4645152" cy="801943"/>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447191" y="2824269"/>
            <a:ext cx="4645152" cy="26444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12362" y="2023003"/>
            <a:ext cx="4645152" cy="802237"/>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412362" y="2821491"/>
            <a:ext cx="4645152" cy="263737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2D6F2559-1F43-4520-97D2-29E2AFE7DE26}" type="datetime1">
              <a:rPr lang="en-GB" smtClean="0"/>
              <a:t>12/11/2019</a:t>
            </a:fld>
            <a:endParaRPr lang="en-GB"/>
          </a:p>
        </p:txBody>
      </p:sp>
      <p:sp>
        <p:nvSpPr>
          <p:cNvPr id="8" name="Footer Placeholder 7"/>
          <p:cNvSpPr>
            <a:spLocks noGrp="1"/>
          </p:cNvSpPr>
          <p:nvPr>
            <p:ph type="ftr" sz="quarter" idx="11"/>
          </p:nvPr>
        </p:nvSpPr>
        <p:spPr/>
        <p:txBody>
          <a:bodyPr/>
          <a:lstStyle/>
          <a:p>
            <a:r>
              <a:rPr lang="en-GB"/>
              <a:t>IFUA KALA</a:t>
            </a:r>
          </a:p>
        </p:txBody>
      </p:sp>
      <p:sp>
        <p:nvSpPr>
          <p:cNvPr id="9" name="Slide Number Placeholder 8"/>
          <p:cNvSpPr>
            <a:spLocks noGrp="1"/>
          </p:cNvSpPr>
          <p:nvPr>
            <p:ph type="sldNum" sz="quarter" idx="12"/>
          </p:nvPr>
        </p:nvSpPr>
        <p:spPr/>
        <p:txBody>
          <a:bodyPr/>
          <a:lstStyle/>
          <a:p>
            <a:fld id="{9B723605-7F6F-4A1C-B4AC-065BE8A49F5B}" type="slidenum">
              <a:rPr lang="en-GB" smtClean="0"/>
              <a:t>‹#›</a:t>
            </a:fld>
            <a:endParaRPr lang="en-GB"/>
          </a:p>
        </p:txBody>
      </p:sp>
      <p:cxnSp>
        <p:nvCxnSpPr>
          <p:cNvPr id="29" name="Straight Connector 28"/>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417864064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5C09F4B-AD0C-4717-8648-0BCBADC3CBF3}" type="datetime1">
              <a:rPr lang="en-GB" smtClean="0"/>
              <a:t>12/11/2019</a:t>
            </a:fld>
            <a:endParaRPr lang="en-GB"/>
          </a:p>
        </p:txBody>
      </p:sp>
      <p:sp>
        <p:nvSpPr>
          <p:cNvPr id="4" name="Footer Placeholder 3"/>
          <p:cNvSpPr>
            <a:spLocks noGrp="1"/>
          </p:cNvSpPr>
          <p:nvPr>
            <p:ph type="ftr" sz="quarter" idx="11"/>
          </p:nvPr>
        </p:nvSpPr>
        <p:spPr/>
        <p:txBody>
          <a:bodyPr/>
          <a:lstStyle/>
          <a:p>
            <a:r>
              <a:rPr lang="en-GB"/>
              <a:t>IFUA KALA</a:t>
            </a:r>
          </a:p>
        </p:txBody>
      </p:sp>
      <p:sp>
        <p:nvSpPr>
          <p:cNvPr id="5" name="Slide Number Placeholder 4"/>
          <p:cNvSpPr>
            <a:spLocks noGrp="1"/>
          </p:cNvSpPr>
          <p:nvPr>
            <p:ph type="sldNum" sz="quarter" idx="12"/>
          </p:nvPr>
        </p:nvSpPr>
        <p:spPr/>
        <p:txBody>
          <a:bodyPr/>
          <a:lstStyle/>
          <a:p>
            <a:fld id="{9B723605-7F6F-4A1C-B4AC-065BE8A49F5B}" type="slidenum">
              <a:rPr lang="en-GB" smtClean="0"/>
              <a:t>‹#›</a:t>
            </a:fld>
            <a:endParaRPr lang="en-GB"/>
          </a:p>
        </p:txBody>
      </p:sp>
      <p:cxnSp>
        <p:nvCxnSpPr>
          <p:cNvPr id="25" name="Straight Connector 2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5481177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323F4F2-91B4-4DFB-A7FA-8BBF7F0FF10B}" type="datetime1">
              <a:rPr lang="en-GB" smtClean="0"/>
              <a:t>12/11/2019</a:t>
            </a:fld>
            <a:endParaRPr lang="en-GB"/>
          </a:p>
        </p:txBody>
      </p:sp>
      <p:sp>
        <p:nvSpPr>
          <p:cNvPr id="3" name="Footer Placeholder 2"/>
          <p:cNvSpPr>
            <a:spLocks noGrp="1"/>
          </p:cNvSpPr>
          <p:nvPr>
            <p:ph type="ftr" sz="quarter" idx="11"/>
          </p:nvPr>
        </p:nvSpPr>
        <p:spPr/>
        <p:txBody>
          <a:bodyPr/>
          <a:lstStyle/>
          <a:p>
            <a:r>
              <a:rPr lang="en-GB"/>
              <a:t>IFUA KALA</a:t>
            </a:r>
          </a:p>
        </p:txBody>
      </p:sp>
      <p:sp>
        <p:nvSpPr>
          <p:cNvPr id="4" name="Slide Number Placeholder 3"/>
          <p:cNvSpPr>
            <a:spLocks noGrp="1"/>
          </p:cNvSpPr>
          <p:nvPr>
            <p:ph type="sldNum" sz="quarter" idx="12"/>
          </p:nvPr>
        </p:nvSpPr>
        <p:spPr/>
        <p:txBody>
          <a:bodyPr/>
          <a:lstStyle/>
          <a:p>
            <a:fld id="{9B723605-7F6F-4A1C-B4AC-065BE8A49F5B}" type="slidenum">
              <a:rPr lang="en-GB" smtClean="0"/>
              <a:t>‹#›</a:t>
            </a:fld>
            <a:endParaRPr lang="en-GB"/>
          </a:p>
        </p:txBody>
      </p:sp>
    </p:spTree>
    <p:extLst>
      <p:ext uri="{BB962C8B-B14F-4D97-AF65-F5344CB8AC3E}">
        <p14:creationId xmlns:p14="http://schemas.microsoft.com/office/powerpoint/2010/main" val="410778202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4671" y="798973"/>
            <a:ext cx="3273099" cy="2247117"/>
          </a:xfrm>
        </p:spPr>
        <p:txBody>
          <a:bodyPr anchor="b">
            <a:normAutofit/>
          </a:bodyPr>
          <a:lstStyle>
            <a:lvl1pPr algn="l">
              <a:defRPr sz="2400"/>
            </a:lvl1pPr>
          </a:lstStyle>
          <a:p>
            <a:r>
              <a:rPr lang="en-US"/>
              <a:t>Click to edit Master title style</a:t>
            </a:r>
            <a:endParaRPr lang="en-US" dirty="0"/>
          </a:p>
        </p:txBody>
      </p:sp>
      <p:sp>
        <p:nvSpPr>
          <p:cNvPr id="3" name="Content Placeholder 2"/>
          <p:cNvSpPr>
            <a:spLocks noGrp="1"/>
          </p:cNvSpPr>
          <p:nvPr>
            <p:ph idx="1"/>
          </p:nvPr>
        </p:nvSpPr>
        <p:spPr>
          <a:xfrm>
            <a:off x="5043714" y="798974"/>
            <a:ext cx="6012470" cy="4658826"/>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444671" y="3205491"/>
            <a:ext cx="3275013" cy="2248181"/>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2C2AD63B-D926-40C7-9809-EDA0E335E916}" type="datetime1">
              <a:rPr lang="en-GB" smtClean="0"/>
              <a:t>12/11/2019</a:t>
            </a:fld>
            <a:endParaRPr lang="en-GB"/>
          </a:p>
        </p:txBody>
      </p:sp>
      <p:sp>
        <p:nvSpPr>
          <p:cNvPr id="6" name="Footer Placeholder 5"/>
          <p:cNvSpPr>
            <a:spLocks noGrp="1"/>
          </p:cNvSpPr>
          <p:nvPr>
            <p:ph type="ftr" sz="quarter" idx="11"/>
          </p:nvPr>
        </p:nvSpPr>
        <p:spPr/>
        <p:txBody>
          <a:bodyPr/>
          <a:lstStyle/>
          <a:p>
            <a:r>
              <a:rPr lang="en-GB"/>
              <a:t>IFUA KALA</a:t>
            </a:r>
          </a:p>
        </p:txBody>
      </p:sp>
      <p:sp>
        <p:nvSpPr>
          <p:cNvPr id="7" name="Slide Number Placeholder 6"/>
          <p:cNvSpPr>
            <a:spLocks noGrp="1"/>
          </p:cNvSpPr>
          <p:nvPr>
            <p:ph type="sldNum" sz="quarter" idx="12"/>
          </p:nvPr>
        </p:nvSpPr>
        <p:spPr/>
        <p:txBody>
          <a:bodyPr/>
          <a:lstStyle/>
          <a:p>
            <a:fld id="{9B723605-7F6F-4A1C-B4AC-065BE8A49F5B}" type="slidenum">
              <a:rPr lang="en-GB" smtClean="0"/>
              <a:t>‹#›</a:t>
            </a:fld>
            <a:endParaRPr lang="en-GB"/>
          </a:p>
        </p:txBody>
      </p:sp>
      <p:cxnSp>
        <p:nvCxnSpPr>
          <p:cNvPr id="17" name="Straight Connector 16"/>
          <p:cNvCxnSpPr/>
          <p:nvPr/>
        </p:nvCxnSpPr>
        <p:spPr>
          <a:xfrm>
            <a:off x="1448280" y="3205491"/>
            <a:ext cx="3269490"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427321516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7477387" y="482170"/>
            <a:ext cx="4074533" cy="5149101"/>
            <a:chOff x="7477387" y="482170"/>
            <a:chExt cx="4074533" cy="5149101"/>
          </a:xfrm>
        </p:grpSpPr>
        <p:sp>
          <p:nvSpPr>
            <p:cNvPr id="18" name="Rectangle 17"/>
            <p:cNvSpPr/>
            <p:nvPr/>
          </p:nvSpPr>
          <p:spPr bwMode="black">
            <a:xfrm>
              <a:off x="7477387" y="482170"/>
              <a:ext cx="4074533"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bwMode="blackWhite">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451206" y="1129513"/>
            <a:ext cx="5532328" cy="1830584"/>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8124389" y="1122542"/>
            <a:ext cx="2791171" cy="3866327"/>
          </a:xfrm>
          <a:solidFill>
            <a:schemeClr val="bg1">
              <a:lumMod val="8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450329" y="3145992"/>
            <a:ext cx="5524404" cy="2003742"/>
          </a:xfrm>
        </p:spPr>
        <p:txBody>
          <a:bodyPr>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1447382" y="5469856"/>
            <a:ext cx="5527351" cy="320123"/>
          </a:xfrm>
        </p:spPr>
        <p:txBody>
          <a:bodyPr/>
          <a:lstStyle>
            <a:lvl1pPr algn="l">
              <a:defRPr/>
            </a:lvl1pPr>
          </a:lstStyle>
          <a:p>
            <a:fld id="{598FF565-D50B-422C-9185-44E3C0E9C00A}" type="datetime1">
              <a:rPr lang="en-GB" smtClean="0"/>
              <a:t>12/11/2019</a:t>
            </a:fld>
            <a:endParaRPr lang="en-GB"/>
          </a:p>
        </p:txBody>
      </p:sp>
      <p:sp>
        <p:nvSpPr>
          <p:cNvPr id="6" name="Footer Placeholder 5"/>
          <p:cNvSpPr>
            <a:spLocks noGrp="1"/>
          </p:cNvSpPr>
          <p:nvPr>
            <p:ph type="ftr" sz="quarter" idx="11"/>
          </p:nvPr>
        </p:nvSpPr>
        <p:spPr>
          <a:xfrm>
            <a:off x="1447382" y="318640"/>
            <a:ext cx="5541004" cy="320931"/>
          </a:xfrm>
        </p:spPr>
        <p:txBody>
          <a:bodyPr/>
          <a:lstStyle/>
          <a:p>
            <a:r>
              <a:rPr lang="en-GB"/>
              <a:t>IFUA KALA</a:t>
            </a:r>
          </a:p>
        </p:txBody>
      </p:sp>
      <p:sp>
        <p:nvSpPr>
          <p:cNvPr id="7" name="Slide Number Placeholder 6"/>
          <p:cNvSpPr>
            <a:spLocks noGrp="1"/>
          </p:cNvSpPr>
          <p:nvPr>
            <p:ph type="sldNum" sz="quarter" idx="12"/>
          </p:nvPr>
        </p:nvSpPr>
        <p:spPr/>
        <p:txBody>
          <a:bodyPr/>
          <a:lstStyle/>
          <a:p>
            <a:fld id="{9B723605-7F6F-4A1C-B4AC-065BE8A49F5B}" type="slidenum">
              <a:rPr lang="en-GB" smtClean="0"/>
              <a:t>‹#›</a:t>
            </a:fld>
            <a:endParaRPr lang="en-GB"/>
          </a:p>
        </p:txBody>
      </p:sp>
      <p:cxnSp>
        <p:nvCxnSpPr>
          <p:cNvPr id="31" name="Straight Connector 30"/>
          <p:cNvCxnSpPr/>
          <p:nvPr/>
        </p:nvCxnSpPr>
        <p:spPr>
          <a:xfrm>
            <a:off x="1447382" y="3143605"/>
            <a:ext cx="5527351"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8632660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A595F7F-6E2D-486A-A2FC-32CDC23332E5}" type="datetime1">
              <a:rPr lang="en-GB" smtClean="0"/>
              <a:t>12/11/2019</a:t>
            </a:fld>
            <a:endParaRPr lang="en-GB"/>
          </a:p>
        </p:txBody>
      </p:sp>
      <p:sp>
        <p:nvSpPr>
          <p:cNvPr id="5" name="Footer Placeholder 4"/>
          <p:cNvSpPr>
            <a:spLocks noGrp="1"/>
          </p:cNvSpPr>
          <p:nvPr>
            <p:ph type="ftr" sz="quarter" idx="11"/>
          </p:nvPr>
        </p:nvSpPr>
        <p:spPr/>
        <p:txBody>
          <a:bodyPr/>
          <a:lstStyle/>
          <a:p>
            <a:r>
              <a:rPr lang="en-GB"/>
              <a:t>IFUA KALA</a:t>
            </a:r>
          </a:p>
        </p:txBody>
      </p:sp>
      <p:sp>
        <p:nvSpPr>
          <p:cNvPr id="6" name="Slide Number Placeholder 5"/>
          <p:cNvSpPr>
            <a:spLocks noGrp="1"/>
          </p:cNvSpPr>
          <p:nvPr>
            <p:ph type="sldNum" sz="quarter" idx="12"/>
          </p:nvPr>
        </p:nvSpPr>
        <p:spPr/>
        <p:txBody>
          <a:bodyPr/>
          <a:lstStyle/>
          <a:p>
            <a:fld id="{9B723605-7F6F-4A1C-B4AC-065BE8A49F5B}" type="slidenum">
              <a:rPr lang="en-GB" smtClean="0"/>
              <a:t>‹#›</a:t>
            </a:fld>
            <a:endParaRPr lang="en-GB"/>
          </a:p>
        </p:txBody>
      </p:sp>
      <p:cxnSp>
        <p:nvCxnSpPr>
          <p:cNvPr id="26" name="Straight Connector 25"/>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4010683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439111" y="798973"/>
            <a:ext cx="1615742" cy="4659889"/>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444672" y="798973"/>
            <a:ext cx="7828830" cy="465988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1BA95E9-86F3-44CE-8632-4C57E3E2C446}" type="datetime1">
              <a:rPr lang="en-GB" smtClean="0"/>
              <a:t>12/11/2019</a:t>
            </a:fld>
            <a:endParaRPr lang="en-GB"/>
          </a:p>
        </p:txBody>
      </p:sp>
      <p:sp>
        <p:nvSpPr>
          <p:cNvPr id="5" name="Footer Placeholder 4"/>
          <p:cNvSpPr>
            <a:spLocks noGrp="1"/>
          </p:cNvSpPr>
          <p:nvPr>
            <p:ph type="ftr" sz="quarter" idx="11"/>
          </p:nvPr>
        </p:nvSpPr>
        <p:spPr/>
        <p:txBody>
          <a:bodyPr/>
          <a:lstStyle/>
          <a:p>
            <a:r>
              <a:rPr lang="en-GB"/>
              <a:t>IFUA KALA</a:t>
            </a:r>
          </a:p>
        </p:txBody>
      </p:sp>
      <p:sp>
        <p:nvSpPr>
          <p:cNvPr id="6" name="Slide Number Placeholder 5"/>
          <p:cNvSpPr>
            <a:spLocks noGrp="1"/>
          </p:cNvSpPr>
          <p:nvPr>
            <p:ph type="sldNum" sz="quarter" idx="12"/>
          </p:nvPr>
        </p:nvSpPr>
        <p:spPr/>
        <p:txBody>
          <a:bodyPr/>
          <a:lstStyle/>
          <a:p>
            <a:fld id="{9B723605-7F6F-4A1C-B4AC-065BE8A49F5B}" type="slidenum">
              <a:rPr lang="en-GB" smtClean="0"/>
              <a:t>‹#›</a:t>
            </a:fld>
            <a:endParaRPr lang="en-GB"/>
          </a:p>
        </p:txBody>
      </p:sp>
      <p:cxnSp>
        <p:nvCxnSpPr>
          <p:cNvPr id="15" name="Straight Connector 14"/>
          <p:cNvCxnSpPr/>
          <p:nvPr/>
        </p:nvCxnSpPr>
        <p:spPr>
          <a:xfrm>
            <a:off x="9439111" y="798973"/>
            <a:ext cx="0" cy="4659889"/>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406702899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8" name="Rectangle 7"/>
          <p:cNvSpPr/>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7" name="Picture 6"/>
          <p:cNvPicPr>
            <a:picLocks noChangeAspect="1"/>
          </p:cNvPicPr>
          <p:nvPr/>
        </p:nvPicPr>
        <p:blipFill rotWithShape="1">
          <a:blip r:embed="rId1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sp>
        <p:nvSpPr>
          <p:cNvPr id="2" name="Title Placeholder 1"/>
          <p:cNvSpPr>
            <a:spLocks noGrp="1"/>
          </p:cNvSpPr>
          <p:nvPr>
            <p:ph type="title"/>
          </p:nvPr>
        </p:nvSpPr>
        <p:spPr>
          <a:xfrm>
            <a:off x="1451579" y="804519"/>
            <a:ext cx="9603275" cy="1049235"/>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451579" y="2015732"/>
            <a:ext cx="9603275" cy="345061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554138" y="330370"/>
            <a:ext cx="3500715"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04214734-8684-48E9-B90B-090FB6A5CAFD}" type="datetime1">
              <a:rPr lang="en-GB" smtClean="0"/>
              <a:t>12/11/2019</a:t>
            </a:fld>
            <a:endParaRPr lang="en-GB"/>
          </a:p>
        </p:txBody>
      </p:sp>
      <p:sp>
        <p:nvSpPr>
          <p:cNvPr id="5" name="Footer Placeholder 4"/>
          <p:cNvSpPr>
            <a:spLocks noGrp="1"/>
          </p:cNvSpPr>
          <p:nvPr>
            <p:ph type="ftr" sz="quarter" idx="3"/>
          </p:nvPr>
        </p:nvSpPr>
        <p:spPr>
          <a:xfrm>
            <a:off x="1451579" y="329307"/>
            <a:ext cx="5938836" cy="309201"/>
          </a:xfrm>
          <a:prstGeom prst="rect">
            <a:avLst/>
          </a:prstGeom>
        </p:spPr>
        <p:txBody>
          <a:bodyPr vert="horz" lIns="91440" tIns="45720" rIns="91440" bIns="45720" rtlCol="0" anchor="ctr"/>
          <a:lstStyle>
            <a:lvl1pPr algn="l">
              <a:defRPr sz="1000">
                <a:solidFill>
                  <a:schemeClr val="tx1">
                    <a:tint val="75000"/>
                  </a:schemeClr>
                </a:solidFill>
              </a:defRPr>
            </a:lvl1pPr>
          </a:lstStyle>
          <a:p>
            <a:r>
              <a:rPr lang="en-GB"/>
              <a:t>IFUA KALA</a:t>
            </a:r>
          </a:p>
        </p:txBody>
      </p:sp>
      <p:sp>
        <p:nvSpPr>
          <p:cNvPr id="6" name="Slide Number Placeholder 5"/>
          <p:cNvSpPr>
            <a:spLocks noGrp="1"/>
          </p:cNvSpPr>
          <p:nvPr>
            <p:ph type="sldNum" sz="quarter" idx="4"/>
          </p:nvPr>
        </p:nvSpPr>
        <p:spPr>
          <a:xfrm>
            <a:off x="480060" y="798973"/>
            <a:ext cx="811019" cy="503578"/>
          </a:xfrm>
          <a:prstGeom prst="rect">
            <a:avLst/>
          </a:prstGeom>
        </p:spPr>
        <p:txBody>
          <a:bodyPr vert="horz" lIns="91440" tIns="45720" rIns="91440" bIns="45720" rtlCol="0" anchor="t"/>
          <a:lstStyle>
            <a:lvl1pPr algn="r">
              <a:defRPr sz="2800">
                <a:solidFill>
                  <a:schemeClr val="accent1"/>
                </a:solidFill>
              </a:defRPr>
            </a:lvl1pPr>
          </a:lstStyle>
          <a:p>
            <a:fld id="{9B723605-7F6F-4A1C-B4AC-065BE8A49F5B}" type="slidenum">
              <a:rPr lang="en-GB" smtClean="0"/>
              <a:t>‹#›</a:t>
            </a:fld>
            <a:endParaRPr lang="en-GB"/>
          </a:p>
        </p:txBody>
      </p:sp>
      <p:cxnSp>
        <p:nvCxnSpPr>
          <p:cNvPr id="10" name="Straight Connector 9"/>
          <p:cNvCxnSpPr/>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0281218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hf hdr="0" dt="0"/>
  <p:txStyles>
    <p:title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1B2610F5-40F0-4D6F-9F05-9FEDA2F90750}"/>
              </a:ext>
            </a:extLst>
          </p:cNvPr>
          <p:cNvSpPr txBox="1"/>
          <p:nvPr/>
        </p:nvSpPr>
        <p:spPr>
          <a:xfrm>
            <a:off x="649357" y="636104"/>
            <a:ext cx="11118573" cy="10064294"/>
          </a:xfrm>
          <a:prstGeom prst="rect">
            <a:avLst/>
          </a:prstGeom>
          <a:noFill/>
        </p:spPr>
        <p:txBody>
          <a:bodyPr wrap="square" rtlCol="0">
            <a:spAutoFit/>
          </a:bodyPr>
          <a:lstStyle/>
          <a:p>
            <a:pPr algn="ctr"/>
            <a:r>
              <a:rPr lang="en-GB" sz="4800" b="1" dirty="0">
                <a:latin typeface="Arial" panose="020B0604020202020204" pitchFamily="34" charset="0"/>
                <a:cs typeface="Arial" panose="020B0604020202020204" pitchFamily="34" charset="0"/>
              </a:rPr>
              <a:t>Module: Managing enterprise in the 21st Century</a:t>
            </a:r>
          </a:p>
          <a:p>
            <a:pPr algn="ctr"/>
            <a:endParaRPr lang="en-GB" sz="4800" b="1" dirty="0">
              <a:latin typeface="Arial" panose="020B0604020202020204" pitchFamily="34" charset="0"/>
              <a:cs typeface="Arial" panose="020B0604020202020204" pitchFamily="34" charset="0"/>
            </a:endParaRPr>
          </a:p>
          <a:p>
            <a:pPr algn="ctr"/>
            <a:r>
              <a:rPr lang="en-GB" sz="4000" b="1" dirty="0">
                <a:latin typeface="Arial" panose="020B0604020202020204" pitchFamily="34" charset="0"/>
                <a:cs typeface="Arial" panose="020B0604020202020204" pitchFamily="34" charset="0"/>
              </a:rPr>
              <a:t>Module code:	BMSK4006</a:t>
            </a:r>
          </a:p>
          <a:p>
            <a:pPr algn="ctr"/>
            <a:endParaRPr lang="en-GB" sz="4800" b="1" dirty="0">
              <a:latin typeface="Arial" panose="020B0604020202020204" pitchFamily="34" charset="0"/>
              <a:cs typeface="Arial" panose="020B0604020202020204" pitchFamily="34" charset="0"/>
            </a:endParaRPr>
          </a:p>
          <a:p>
            <a:pPr algn="ctr"/>
            <a:r>
              <a:rPr lang="en-GB" sz="4000" b="1" dirty="0">
                <a:latin typeface="Arial" panose="020B0604020202020204" pitchFamily="34" charset="0"/>
                <a:cs typeface="Arial" panose="020B0604020202020204" pitchFamily="34" charset="0"/>
              </a:rPr>
              <a:t>Assignment Title: Business Plan</a:t>
            </a:r>
            <a:endParaRPr lang="en-GB" sz="4800" b="1" dirty="0">
              <a:latin typeface="Arial" panose="020B0604020202020204" pitchFamily="34" charset="0"/>
              <a:cs typeface="Arial" panose="020B0604020202020204" pitchFamily="34" charset="0"/>
            </a:endParaRPr>
          </a:p>
          <a:p>
            <a:pPr algn="ctr"/>
            <a:endParaRPr lang="en-GB" sz="4800" b="1" dirty="0">
              <a:latin typeface="Arial" panose="020B0604020202020204" pitchFamily="34" charset="0"/>
              <a:cs typeface="Arial" panose="020B0604020202020204" pitchFamily="34" charset="0"/>
            </a:endParaRPr>
          </a:p>
          <a:p>
            <a:pPr algn="ctr"/>
            <a:r>
              <a:rPr lang="en-GB" sz="4000" b="1" dirty="0">
                <a:latin typeface="Arial" panose="020B0604020202020204" pitchFamily="34" charset="0"/>
                <a:cs typeface="Arial" panose="020B0604020202020204" pitchFamily="34" charset="0"/>
              </a:rPr>
              <a:t>Student Name: </a:t>
            </a:r>
            <a:r>
              <a:rPr lang="en-GB" sz="4000" b="1" dirty="0" err="1">
                <a:latin typeface="Arial" panose="020B0604020202020204" pitchFamily="34" charset="0"/>
                <a:cs typeface="Arial" panose="020B0604020202020204" pitchFamily="34" charset="0"/>
              </a:rPr>
              <a:t>Ifua</a:t>
            </a:r>
            <a:r>
              <a:rPr lang="en-GB" sz="4000" b="1" dirty="0">
                <a:latin typeface="Arial" panose="020B0604020202020204" pitchFamily="34" charset="0"/>
                <a:cs typeface="Arial" panose="020B0604020202020204" pitchFamily="34" charset="0"/>
              </a:rPr>
              <a:t> Kala</a:t>
            </a:r>
          </a:p>
          <a:p>
            <a:pPr algn="ctr"/>
            <a:endParaRPr lang="en-GB" sz="4800" b="1" dirty="0">
              <a:latin typeface="Arial" panose="020B0604020202020204" pitchFamily="34" charset="0"/>
              <a:cs typeface="Arial" panose="020B0604020202020204" pitchFamily="34" charset="0"/>
            </a:endParaRPr>
          </a:p>
          <a:p>
            <a:pPr algn="ctr"/>
            <a:endParaRPr lang="en-GB" sz="4800" b="1" dirty="0">
              <a:latin typeface="Arial" panose="020B0604020202020204" pitchFamily="34" charset="0"/>
              <a:cs typeface="Arial" panose="020B0604020202020204" pitchFamily="34" charset="0"/>
            </a:endParaRPr>
          </a:p>
          <a:p>
            <a:pPr algn="ctr"/>
            <a:endParaRPr lang="en-GB" sz="4800" b="1" dirty="0">
              <a:latin typeface="Arial" panose="020B0604020202020204" pitchFamily="34" charset="0"/>
              <a:cs typeface="Arial" panose="020B0604020202020204" pitchFamily="34" charset="0"/>
            </a:endParaRPr>
          </a:p>
          <a:p>
            <a:pPr algn="ctr"/>
            <a:endParaRPr lang="en-GB" sz="4800" b="1" dirty="0">
              <a:latin typeface="Arial" panose="020B0604020202020204" pitchFamily="34" charset="0"/>
              <a:cs typeface="Arial" panose="020B0604020202020204" pitchFamily="34" charset="0"/>
            </a:endParaRPr>
          </a:p>
          <a:p>
            <a:pPr algn="ctr"/>
            <a:endParaRPr lang="en-GB" sz="4800" b="1" dirty="0">
              <a:latin typeface="Arial" panose="020B0604020202020204" pitchFamily="34" charset="0"/>
              <a:cs typeface="Arial" panose="020B0604020202020204" pitchFamily="34" charset="0"/>
            </a:endParaRPr>
          </a:p>
          <a:p>
            <a:pPr algn="ctr"/>
            <a:endParaRPr lang="en-GB" sz="4800" b="1" dirty="0">
              <a:latin typeface="Arial" panose="020B0604020202020204" pitchFamily="34" charset="0"/>
              <a:cs typeface="Arial" panose="020B0604020202020204" pitchFamily="34" charset="0"/>
            </a:endParaRPr>
          </a:p>
        </p:txBody>
      </p:sp>
      <p:sp>
        <p:nvSpPr>
          <p:cNvPr id="4" name="Slide Number Placeholder 3">
            <a:extLst>
              <a:ext uri="{FF2B5EF4-FFF2-40B4-BE49-F238E27FC236}">
                <a16:creationId xmlns:a16="http://schemas.microsoft.com/office/drawing/2014/main" id="{8559BDE8-E16C-4F67-8F33-6BD4B6D6F458}"/>
              </a:ext>
            </a:extLst>
          </p:cNvPr>
          <p:cNvSpPr>
            <a:spLocks noGrp="1"/>
          </p:cNvSpPr>
          <p:nvPr>
            <p:ph type="sldNum" sz="quarter" idx="12"/>
          </p:nvPr>
        </p:nvSpPr>
        <p:spPr/>
        <p:txBody>
          <a:bodyPr/>
          <a:lstStyle/>
          <a:p>
            <a:fld id="{9B723605-7F6F-4A1C-B4AC-065BE8A49F5B}" type="slidenum">
              <a:rPr lang="en-GB" smtClean="0"/>
              <a:t>1</a:t>
            </a:fld>
            <a:endParaRPr lang="en-GB"/>
          </a:p>
        </p:txBody>
      </p:sp>
    </p:spTree>
    <p:extLst>
      <p:ext uri="{BB962C8B-B14F-4D97-AF65-F5344CB8AC3E}">
        <p14:creationId xmlns:p14="http://schemas.microsoft.com/office/powerpoint/2010/main" val="36579370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42C47B-F082-4C97-972A-72F89F889BF4}"/>
              </a:ext>
            </a:extLst>
          </p:cNvPr>
          <p:cNvSpPr>
            <a:spLocks noGrp="1"/>
          </p:cNvSpPr>
          <p:nvPr>
            <p:ph type="title"/>
          </p:nvPr>
        </p:nvSpPr>
        <p:spPr/>
        <p:txBody>
          <a:bodyPr/>
          <a:lstStyle/>
          <a:p>
            <a:pPr algn="ctr"/>
            <a:r>
              <a:rPr lang="en-GB" sz="4800" b="1" u="sng" dirty="0">
                <a:latin typeface="Arial" panose="020B0604020202020204" pitchFamily="34" charset="0"/>
                <a:cs typeface="Arial" panose="020B0604020202020204" pitchFamily="34" charset="0"/>
              </a:rPr>
              <a:t>Name of Business</a:t>
            </a:r>
            <a:r>
              <a:rPr lang="en-GB" sz="6600" b="1" dirty="0">
                <a:latin typeface="Arial" panose="020B0604020202020204" pitchFamily="34" charset="0"/>
                <a:cs typeface="Arial" panose="020B0604020202020204" pitchFamily="34" charset="0"/>
              </a:rPr>
              <a:t>:</a:t>
            </a:r>
          </a:p>
        </p:txBody>
      </p:sp>
      <p:sp>
        <p:nvSpPr>
          <p:cNvPr id="3" name="TextBox 2">
            <a:extLst>
              <a:ext uri="{FF2B5EF4-FFF2-40B4-BE49-F238E27FC236}">
                <a16:creationId xmlns:a16="http://schemas.microsoft.com/office/drawing/2014/main" id="{0F0501D8-F80F-4892-B445-CC7811ECFE8B}"/>
              </a:ext>
            </a:extLst>
          </p:cNvPr>
          <p:cNvSpPr txBox="1"/>
          <p:nvPr/>
        </p:nvSpPr>
        <p:spPr>
          <a:xfrm>
            <a:off x="712304" y="2319130"/>
            <a:ext cx="10641496" cy="1261884"/>
          </a:xfrm>
          <a:prstGeom prst="rect">
            <a:avLst/>
          </a:prstGeom>
          <a:noFill/>
        </p:spPr>
        <p:txBody>
          <a:bodyPr wrap="square" rtlCol="0">
            <a:spAutoFit/>
          </a:bodyPr>
          <a:lstStyle/>
          <a:p>
            <a:pPr algn="ctr"/>
            <a:r>
              <a:rPr lang="en-GB" sz="3600" u="sng" dirty="0" err="1">
                <a:effectLst>
                  <a:outerShdw blurRad="38100" dist="38100" dir="2700000" algn="tl">
                    <a:srgbClr val="000000">
                      <a:alpha val="43137"/>
                    </a:srgbClr>
                  </a:outerShdw>
                </a:effectLst>
                <a:latin typeface="Arial" panose="020B0604020202020204" pitchFamily="34" charset="0"/>
                <a:cs typeface="Arial" panose="020B0604020202020204" pitchFamily="34" charset="0"/>
              </a:rPr>
              <a:t>Niclette</a:t>
            </a:r>
            <a:r>
              <a:rPr lang="en-GB" sz="3600" u="sng"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 Interior Design</a:t>
            </a:r>
          </a:p>
          <a:p>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The Business will operate as Sole Trader:  I will be the only employee of my business. </a:t>
            </a:r>
          </a:p>
        </p:txBody>
      </p:sp>
      <p:sp>
        <p:nvSpPr>
          <p:cNvPr id="4" name="Footer Placeholder 3">
            <a:extLst>
              <a:ext uri="{FF2B5EF4-FFF2-40B4-BE49-F238E27FC236}">
                <a16:creationId xmlns:a16="http://schemas.microsoft.com/office/drawing/2014/main" id="{07AFE1CE-6E21-416C-BD11-5AB0A0D237C9}"/>
              </a:ext>
            </a:extLst>
          </p:cNvPr>
          <p:cNvSpPr>
            <a:spLocks noGrp="1"/>
          </p:cNvSpPr>
          <p:nvPr>
            <p:ph type="ftr" sz="quarter" idx="11"/>
          </p:nvPr>
        </p:nvSpPr>
        <p:spPr/>
        <p:txBody>
          <a:bodyPr/>
          <a:lstStyle/>
          <a:p>
            <a:r>
              <a:rPr lang="en-GB"/>
              <a:t>IFUA KALA</a:t>
            </a:r>
          </a:p>
        </p:txBody>
      </p:sp>
      <p:sp>
        <p:nvSpPr>
          <p:cNvPr id="5" name="Slide Number Placeholder 4">
            <a:extLst>
              <a:ext uri="{FF2B5EF4-FFF2-40B4-BE49-F238E27FC236}">
                <a16:creationId xmlns:a16="http://schemas.microsoft.com/office/drawing/2014/main" id="{CE098E14-AFBC-4BE2-ADCD-ACA732F423FB}"/>
              </a:ext>
            </a:extLst>
          </p:cNvPr>
          <p:cNvSpPr>
            <a:spLocks noGrp="1"/>
          </p:cNvSpPr>
          <p:nvPr>
            <p:ph type="sldNum" sz="quarter" idx="12"/>
          </p:nvPr>
        </p:nvSpPr>
        <p:spPr/>
        <p:txBody>
          <a:bodyPr/>
          <a:lstStyle/>
          <a:p>
            <a:fld id="{9B723605-7F6F-4A1C-B4AC-065BE8A49F5B}" type="slidenum">
              <a:rPr lang="en-GB" smtClean="0"/>
              <a:t>2</a:t>
            </a:fld>
            <a:endParaRPr lang="en-GB"/>
          </a:p>
        </p:txBody>
      </p:sp>
    </p:spTree>
    <p:extLst>
      <p:ext uri="{BB962C8B-B14F-4D97-AF65-F5344CB8AC3E}">
        <p14:creationId xmlns:p14="http://schemas.microsoft.com/office/powerpoint/2010/main" val="410421173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75B0C3-D63C-4225-9B35-0F9DE501FF69}"/>
              </a:ext>
            </a:extLst>
          </p:cNvPr>
          <p:cNvSpPr>
            <a:spLocks noGrp="1"/>
          </p:cNvSpPr>
          <p:nvPr>
            <p:ph type="title"/>
          </p:nvPr>
        </p:nvSpPr>
        <p:spPr>
          <a:xfrm>
            <a:off x="1294362" y="698501"/>
            <a:ext cx="9603275" cy="1049235"/>
          </a:xfrm>
        </p:spPr>
        <p:txBody>
          <a:bodyPr>
            <a:normAutofit fontScale="90000"/>
          </a:bodyPr>
          <a:lstStyle/>
          <a:p>
            <a:pPr algn="ctr"/>
            <a:r>
              <a:rPr lang="en-GB" sz="4400" b="1" dirty="0">
                <a:latin typeface="Arial" panose="020B0604020202020204" pitchFamily="34" charset="0"/>
                <a:cs typeface="Arial" panose="020B0604020202020204" pitchFamily="34" charset="0"/>
              </a:rPr>
              <a:t>Mission statement, objectives, and goals of business.</a:t>
            </a:r>
          </a:p>
        </p:txBody>
      </p:sp>
      <p:sp>
        <p:nvSpPr>
          <p:cNvPr id="3" name="TextBox 2">
            <a:extLst>
              <a:ext uri="{FF2B5EF4-FFF2-40B4-BE49-F238E27FC236}">
                <a16:creationId xmlns:a16="http://schemas.microsoft.com/office/drawing/2014/main" id="{8A2A40EA-DCD7-4AEB-B0DD-1C87497612B0}"/>
              </a:ext>
            </a:extLst>
          </p:cNvPr>
          <p:cNvSpPr txBox="1"/>
          <p:nvPr/>
        </p:nvSpPr>
        <p:spPr>
          <a:xfrm>
            <a:off x="1113183" y="2133600"/>
            <a:ext cx="10721008" cy="4370427"/>
          </a:xfrm>
          <a:prstGeom prst="rect">
            <a:avLst/>
          </a:prstGeom>
          <a:noFill/>
        </p:spPr>
        <p:txBody>
          <a:bodyPr wrap="square" rtlCol="0">
            <a:spAutoFit/>
          </a:bodyPr>
          <a:lstStyle/>
          <a:p>
            <a:r>
              <a:rPr lang="en-GB" sz="2000" b="1" u="sng" dirty="0">
                <a:latin typeface="Arial" panose="020B0604020202020204" pitchFamily="34" charset="0"/>
                <a:cs typeface="Arial" panose="020B0604020202020204" pitchFamily="34" charset="0"/>
              </a:rPr>
              <a:t>Mission Statement</a:t>
            </a:r>
          </a:p>
          <a:p>
            <a:pPr marL="342900" indent="-342900">
              <a:buAutoNum type="arabicPeriod"/>
            </a:pPr>
            <a:r>
              <a:rPr lang="en-GB" sz="2000" dirty="0"/>
              <a:t>To provide products and services of high standard and tailored at customers’ needs</a:t>
            </a:r>
          </a:p>
          <a:p>
            <a:pPr marL="342900" indent="-342900">
              <a:buAutoNum type="arabicPeriod"/>
            </a:pPr>
            <a:r>
              <a:rPr lang="en-GB" sz="2000" dirty="0"/>
              <a:t>To be modern valued business for its respectable customers</a:t>
            </a:r>
          </a:p>
          <a:p>
            <a:pPr marL="342900" indent="-342900">
              <a:buAutoNum type="arabicPeriod"/>
            </a:pPr>
            <a:endParaRPr lang="en-GB" sz="2000" dirty="0"/>
          </a:p>
          <a:p>
            <a:r>
              <a:rPr lang="en-GB" sz="2000" b="1" u="sng" dirty="0">
                <a:latin typeface="Arial" panose="020B0604020202020204" pitchFamily="34" charset="0"/>
                <a:cs typeface="Arial" panose="020B0604020202020204" pitchFamily="34" charset="0"/>
              </a:rPr>
              <a:t>Objectives</a:t>
            </a:r>
          </a:p>
          <a:p>
            <a:pPr marL="342900" indent="-342900">
              <a:buAutoNum type="arabicPeriod"/>
            </a:pPr>
            <a:r>
              <a:rPr lang="en-GB" sz="2000" dirty="0"/>
              <a:t>To always achieve our customer satisfaction</a:t>
            </a:r>
          </a:p>
          <a:p>
            <a:pPr marL="342900" indent="-342900">
              <a:buAutoNum type="arabicPeriod"/>
            </a:pPr>
            <a:r>
              <a:rPr lang="en-GB" sz="2000" dirty="0"/>
              <a:t>To provide insight and information for better services</a:t>
            </a:r>
          </a:p>
          <a:p>
            <a:pPr marL="342900" indent="-342900">
              <a:buAutoNum type="arabicPeriod"/>
            </a:pPr>
            <a:r>
              <a:rPr lang="en-GB" sz="2000" dirty="0"/>
              <a:t>To search for new and improved best practices</a:t>
            </a:r>
          </a:p>
          <a:p>
            <a:pPr marL="342900" indent="-342900">
              <a:buAutoNum type="arabicPeriod"/>
            </a:pPr>
            <a:endParaRPr lang="en-GB" sz="2000" dirty="0"/>
          </a:p>
          <a:p>
            <a:r>
              <a:rPr lang="en-GB" sz="2000" b="1" u="sng" dirty="0">
                <a:latin typeface="Arial" panose="020B0604020202020204" pitchFamily="34" charset="0"/>
                <a:cs typeface="Arial" panose="020B0604020202020204" pitchFamily="34" charset="0"/>
              </a:rPr>
              <a:t>Goals</a:t>
            </a:r>
          </a:p>
          <a:p>
            <a:pPr marL="342900" indent="-342900">
              <a:buAutoNum type="arabicPeriod"/>
            </a:pPr>
            <a:r>
              <a:rPr lang="en-GB" sz="2000" dirty="0"/>
              <a:t>To honour all promises and commitments </a:t>
            </a:r>
          </a:p>
          <a:p>
            <a:pPr marL="342900" indent="-342900">
              <a:buAutoNum type="arabicPeriod"/>
            </a:pPr>
            <a:r>
              <a:rPr lang="en-GB" sz="2000" dirty="0"/>
              <a:t>To deliver every time tangible satisfied results</a:t>
            </a:r>
          </a:p>
          <a:p>
            <a:pPr marL="342900" indent="-342900">
              <a:buAutoNum type="arabicPeriod"/>
            </a:pPr>
            <a:r>
              <a:rPr lang="en-GB" sz="2000" dirty="0"/>
              <a:t>To deliver products and services based on quality</a:t>
            </a:r>
          </a:p>
          <a:p>
            <a:pPr marL="342900" indent="-342900">
              <a:buAutoNum type="arabicPeriod"/>
            </a:pPr>
            <a:endParaRPr lang="en-GB" dirty="0"/>
          </a:p>
        </p:txBody>
      </p:sp>
      <p:sp>
        <p:nvSpPr>
          <p:cNvPr id="4" name="Footer Placeholder 3">
            <a:extLst>
              <a:ext uri="{FF2B5EF4-FFF2-40B4-BE49-F238E27FC236}">
                <a16:creationId xmlns:a16="http://schemas.microsoft.com/office/drawing/2014/main" id="{87DD93F8-FF21-472E-A1EA-CB0465413E9C}"/>
              </a:ext>
            </a:extLst>
          </p:cNvPr>
          <p:cNvSpPr>
            <a:spLocks noGrp="1"/>
          </p:cNvSpPr>
          <p:nvPr>
            <p:ph type="ftr" sz="quarter" idx="11"/>
          </p:nvPr>
        </p:nvSpPr>
        <p:spPr/>
        <p:txBody>
          <a:bodyPr/>
          <a:lstStyle/>
          <a:p>
            <a:r>
              <a:rPr lang="en-GB"/>
              <a:t>IFUA KALA</a:t>
            </a:r>
          </a:p>
        </p:txBody>
      </p:sp>
      <p:sp>
        <p:nvSpPr>
          <p:cNvPr id="5" name="Slide Number Placeholder 4">
            <a:extLst>
              <a:ext uri="{FF2B5EF4-FFF2-40B4-BE49-F238E27FC236}">
                <a16:creationId xmlns:a16="http://schemas.microsoft.com/office/drawing/2014/main" id="{B72B4B76-75D4-4CFB-A5A9-5644409AFF23}"/>
              </a:ext>
            </a:extLst>
          </p:cNvPr>
          <p:cNvSpPr>
            <a:spLocks noGrp="1"/>
          </p:cNvSpPr>
          <p:nvPr>
            <p:ph type="sldNum" sz="quarter" idx="12"/>
          </p:nvPr>
        </p:nvSpPr>
        <p:spPr/>
        <p:txBody>
          <a:bodyPr/>
          <a:lstStyle/>
          <a:p>
            <a:fld id="{9B723605-7F6F-4A1C-B4AC-065BE8A49F5B}" type="slidenum">
              <a:rPr lang="en-GB" smtClean="0"/>
              <a:t>3</a:t>
            </a:fld>
            <a:endParaRPr lang="en-GB"/>
          </a:p>
        </p:txBody>
      </p:sp>
    </p:spTree>
    <p:extLst>
      <p:ext uri="{BB962C8B-B14F-4D97-AF65-F5344CB8AC3E}">
        <p14:creationId xmlns:p14="http://schemas.microsoft.com/office/powerpoint/2010/main" val="182955909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09322D-5199-48CE-9701-B80F6CF56AAB}"/>
              </a:ext>
            </a:extLst>
          </p:cNvPr>
          <p:cNvSpPr>
            <a:spLocks noGrp="1"/>
          </p:cNvSpPr>
          <p:nvPr>
            <p:ph type="title"/>
          </p:nvPr>
        </p:nvSpPr>
        <p:spPr/>
        <p:txBody>
          <a:bodyPr/>
          <a:lstStyle/>
          <a:p>
            <a:r>
              <a:rPr lang="en-GB" sz="4000" b="1" dirty="0">
                <a:latin typeface="Arial" panose="020B0604020202020204" pitchFamily="34" charset="0"/>
                <a:cs typeface="Arial" panose="020B0604020202020204" pitchFamily="34" charset="0"/>
              </a:rPr>
              <a:t>Type of product/service</a:t>
            </a:r>
            <a:r>
              <a:rPr lang="en-GB" sz="4800" b="1" dirty="0">
                <a:latin typeface="Arial" panose="020B0604020202020204" pitchFamily="34" charset="0"/>
                <a:cs typeface="Arial" panose="020B0604020202020204" pitchFamily="34" charset="0"/>
              </a:rPr>
              <a:t>:</a:t>
            </a:r>
          </a:p>
        </p:txBody>
      </p:sp>
      <p:sp>
        <p:nvSpPr>
          <p:cNvPr id="3" name="TextBox 2">
            <a:extLst>
              <a:ext uri="{FF2B5EF4-FFF2-40B4-BE49-F238E27FC236}">
                <a16:creationId xmlns:a16="http://schemas.microsoft.com/office/drawing/2014/main" id="{01668278-24D6-439D-9DA9-23A3E3EB5BDC}"/>
              </a:ext>
            </a:extLst>
          </p:cNvPr>
          <p:cNvSpPr txBox="1"/>
          <p:nvPr/>
        </p:nvSpPr>
        <p:spPr>
          <a:xfrm>
            <a:off x="728870" y="1690688"/>
            <a:ext cx="10515600" cy="2862322"/>
          </a:xfrm>
          <a:prstGeom prst="rect">
            <a:avLst/>
          </a:prstGeom>
          <a:noFill/>
        </p:spPr>
        <p:txBody>
          <a:bodyPr wrap="square" rtlCol="0">
            <a:spAutoFit/>
          </a:bodyPr>
          <a:lstStyle/>
          <a:p>
            <a:endParaRPr lang="en-GB" dirty="0"/>
          </a:p>
          <a:p>
            <a:endParaRPr lang="en-GB" dirty="0"/>
          </a:p>
          <a:p>
            <a:r>
              <a:rPr lang="en-GB" dirty="0">
                <a:latin typeface="Arial" panose="020B0604020202020204" pitchFamily="34" charset="0"/>
                <a:cs typeface="Arial" panose="020B0604020202020204" pitchFamily="34" charset="0"/>
              </a:rPr>
              <a:t>The business aims to provide modern and private interior design to individuals and businesses. The package includes all decorations and photography at several events like parties (weddings, birthdays party, christening, special events etc.). It is also a creative solutions for interior environments.</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By definition the interior decoration is also called interior design is the art or business of an interior decorator. Collins, English dictionary 3rd edition, 1994</a:t>
            </a:r>
          </a:p>
          <a:p>
            <a:endParaRPr lang="en-GB" dirty="0">
              <a:latin typeface="Arial" panose="020B0604020202020204" pitchFamily="34" charset="0"/>
              <a:cs typeface="Arial" panose="020B0604020202020204" pitchFamily="34" charset="0"/>
            </a:endParaRPr>
          </a:p>
          <a:p>
            <a:r>
              <a:rPr lang="en-GB" dirty="0"/>
              <a:t> </a:t>
            </a:r>
          </a:p>
        </p:txBody>
      </p:sp>
      <p:sp>
        <p:nvSpPr>
          <p:cNvPr id="4" name="Footer Placeholder 3">
            <a:extLst>
              <a:ext uri="{FF2B5EF4-FFF2-40B4-BE49-F238E27FC236}">
                <a16:creationId xmlns:a16="http://schemas.microsoft.com/office/drawing/2014/main" id="{E7F39CCB-6057-4A70-8651-38B836CE5836}"/>
              </a:ext>
            </a:extLst>
          </p:cNvPr>
          <p:cNvSpPr>
            <a:spLocks noGrp="1"/>
          </p:cNvSpPr>
          <p:nvPr>
            <p:ph type="ftr" sz="quarter" idx="11"/>
          </p:nvPr>
        </p:nvSpPr>
        <p:spPr/>
        <p:txBody>
          <a:bodyPr/>
          <a:lstStyle/>
          <a:p>
            <a:r>
              <a:rPr lang="en-GB"/>
              <a:t>IFUA KALA</a:t>
            </a:r>
          </a:p>
        </p:txBody>
      </p:sp>
      <p:sp>
        <p:nvSpPr>
          <p:cNvPr id="5" name="Slide Number Placeholder 4">
            <a:extLst>
              <a:ext uri="{FF2B5EF4-FFF2-40B4-BE49-F238E27FC236}">
                <a16:creationId xmlns:a16="http://schemas.microsoft.com/office/drawing/2014/main" id="{17D1426C-7F9D-4F4C-A4F7-1472DED0FE3D}"/>
              </a:ext>
            </a:extLst>
          </p:cNvPr>
          <p:cNvSpPr>
            <a:spLocks noGrp="1"/>
          </p:cNvSpPr>
          <p:nvPr>
            <p:ph type="sldNum" sz="quarter" idx="12"/>
          </p:nvPr>
        </p:nvSpPr>
        <p:spPr/>
        <p:txBody>
          <a:bodyPr/>
          <a:lstStyle/>
          <a:p>
            <a:fld id="{9B723605-7F6F-4A1C-B4AC-065BE8A49F5B}" type="slidenum">
              <a:rPr lang="en-GB" smtClean="0"/>
              <a:t>4</a:t>
            </a:fld>
            <a:endParaRPr lang="en-GB"/>
          </a:p>
        </p:txBody>
      </p:sp>
    </p:spTree>
    <p:extLst>
      <p:ext uri="{BB962C8B-B14F-4D97-AF65-F5344CB8AC3E}">
        <p14:creationId xmlns:p14="http://schemas.microsoft.com/office/powerpoint/2010/main" val="414860625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F2B0CB-C5A1-4BE4-B7C4-F3BB3138B72B}"/>
              </a:ext>
            </a:extLst>
          </p:cNvPr>
          <p:cNvSpPr>
            <a:spLocks noGrp="1"/>
          </p:cNvSpPr>
          <p:nvPr>
            <p:ph type="title"/>
          </p:nvPr>
        </p:nvSpPr>
        <p:spPr>
          <a:xfrm>
            <a:off x="1541803" y="738258"/>
            <a:ext cx="9603275" cy="1302577"/>
          </a:xfrm>
        </p:spPr>
        <p:txBody>
          <a:bodyPr>
            <a:normAutofit fontScale="90000"/>
          </a:bodyPr>
          <a:lstStyle/>
          <a:p>
            <a:r>
              <a:rPr lang="en-GB" sz="4400" b="1" dirty="0">
                <a:latin typeface="Arial" panose="020B0604020202020204" pitchFamily="34" charset="0"/>
                <a:cs typeface="Arial" panose="020B0604020202020204" pitchFamily="34" charset="0"/>
              </a:rPr>
              <a:t>Physical – location of business, equipment required</a:t>
            </a:r>
            <a:r>
              <a:rPr lang="en-GB" sz="4800" b="1" dirty="0">
                <a:latin typeface="Arial" panose="020B0604020202020204" pitchFamily="34" charset="0"/>
                <a:cs typeface="Arial" panose="020B0604020202020204" pitchFamily="34" charset="0"/>
              </a:rPr>
              <a:t>.</a:t>
            </a:r>
          </a:p>
        </p:txBody>
      </p:sp>
      <p:sp>
        <p:nvSpPr>
          <p:cNvPr id="3" name="TextBox 2">
            <a:extLst>
              <a:ext uri="{FF2B5EF4-FFF2-40B4-BE49-F238E27FC236}">
                <a16:creationId xmlns:a16="http://schemas.microsoft.com/office/drawing/2014/main" id="{197774AF-4362-4566-936E-3F2796E25572}"/>
              </a:ext>
            </a:extLst>
          </p:cNvPr>
          <p:cNvSpPr txBox="1"/>
          <p:nvPr/>
        </p:nvSpPr>
        <p:spPr>
          <a:xfrm>
            <a:off x="1046922" y="1921565"/>
            <a:ext cx="10306878" cy="3970318"/>
          </a:xfrm>
          <a:prstGeom prst="rect">
            <a:avLst/>
          </a:prstGeom>
          <a:noFill/>
        </p:spPr>
        <p:txBody>
          <a:bodyPr wrap="square" rtlCol="0">
            <a:spAutoFit/>
          </a:bodyPr>
          <a:lstStyle/>
          <a:p>
            <a:endParaRPr lang="en-GB" b="1" u="sng" dirty="0">
              <a:latin typeface="Arial" panose="020B0604020202020204" pitchFamily="34" charset="0"/>
              <a:cs typeface="Arial" panose="020B0604020202020204" pitchFamily="34" charset="0"/>
            </a:endParaRPr>
          </a:p>
          <a:p>
            <a:endParaRPr lang="en-GB" b="1" u="sng" dirty="0">
              <a:latin typeface="Arial" panose="020B0604020202020204" pitchFamily="34" charset="0"/>
              <a:cs typeface="Arial" panose="020B0604020202020204" pitchFamily="34" charset="0"/>
            </a:endParaRPr>
          </a:p>
          <a:p>
            <a:r>
              <a:rPr lang="en-GB" b="1" u="sng" dirty="0">
                <a:latin typeface="Arial" panose="020B0604020202020204" pitchFamily="34" charset="0"/>
                <a:cs typeface="Arial" panose="020B0604020202020204" pitchFamily="34" charset="0"/>
              </a:rPr>
              <a:t>Location of business</a:t>
            </a:r>
          </a:p>
          <a:p>
            <a:r>
              <a:rPr lang="en-GB" dirty="0"/>
              <a:t>The Business will be located primarily in the city of Bristol. The business will target customers across the United Kingdom.</a:t>
            </a:r>
          </a:p>
          <a:p>
            <a:endParaRPr lang="en-GB" dirty="0"/>
          </a:p>
          <a:p>
            <a:r>
              <a:rPr lang="en-GB" b="1" u="sng" dirty="0">
                <a:latin typeface="Arial" panose="020B0604020202020204" pitchFamily="34" charset="0"/>
                <a:cs typeface="Arial" panose="020B0604020202020204" pitchFamily="34" charset="0"/>
              </a:rPr>
              <a:t>Equipment required</a:t>
            </a:r>
          </a:p>
          <a:p>
            <a:r>
              <a:rPr lang="en-GB" dirty="0"/>
              <a:t>Colour photo – </a:t>
            </a:r>
            <a:r>
              <a:rPr lang="en-GB" dirty="0" err="1"/>
              <a:t>Nikkon</a:t>
            </a:r>
            <a:r>
              <a:rPr lang="en-GB" dirty="0"/>
              <a:t> processing system and external hard drivers, Samsung digital professional camcorder, </a:t>
            </a:r>
            <a:r>
              <a:rPr lang="en-GB" dirty="0" err="1"/>
              <a:t>Plustek</a:t>
            </a:r>
            <a:r>
              <a:rPr lang="en-GB" dirty="0"/>
              <a:t> Optic film Scanner,  Nikon sb-700, Speedlight Flashgun, Canon Prof Camera, decorations materials tools, aluminium 5-way combination ladder, Wedding Big Screen TV, Balloon Pumps and Inflators, Candelabra 60 cm, Step up platform, flowers,  scissors and other decorations tools, Tripod, colour wheels, paint chips, fabric samples, measuring tape, drawing tools, CAD tools, Canon EF 16-35mm F/2.8L iii </a:t>
            </a:r>
            <a:r>
              <a:rPr lang="en-GB" dirty="0" err="1"/>
              <a:t>usm</a:t>
            </a:r>
            <a:endParaRPr lang="en-GB" dirty="0"/>
          </a:p>
          <a:p>
            <a:endParaRPr lang="en-GB" dirty="0"/>
          </a:p>
          <a:p>
            <a:endParaRPr lang="en-GB" dirty="0"/>
          </a:p>
        </p:txBody>
      </p:sp>
      <p:sp>
        <p:nvSpPr>
          <p:cNvPr id="5" name="Footer Placeholder 4">
            <a:extLst>
              <a:ext uri="{FF2B5EF4-FFF2-40B4-BE49-F238E27FC236}">
                <a16:creationId xmlns:a16="http://schemas.microsoft.com/office/drawing/2014/main" id="{ACD5EEC3-7CAC-47FE-9E14-C8FF23206D9F}"/>
              </a:ext>
            </a:extLst>
          </p:cNvPr>
          <p:cNvSpPr>
            <a:spLocks noGrp="1"/>
          </p:cNvSpPr>
          <p:nvPr>
            <p:ph type="ftr" sz="quarter" idx="11"/>
          </p:nvPr>
        </p:nvSpPr>
        <p:spPr/>
        <p:txBody>
          <a:bodyPr/>
          <a:lstStyle/>
          <a:p>
            <a:r>
              <a:rPr lang="en-GB"/>
              <a:t>IFUA KALA</a:t>
            </a:r>
          </a:p>
        </p:txBody>
      </p:sp>
      <p:sp>
        <p:nvSpPr>
          <p:cNvPr id="6" name="Slide Number Placeholder 5">
            <a:extLst>
              <a:ext uri="{FF2B5EF4-FFF2-40B4-BE49-F238E27FC236}">
                <a16:creationId xmlns:a16="http://schemas.microsoft.com/office/drawing/2014/main" id="{E49364F2-9FB5-4ECD-A0F9-9E94DD43C810}"/>
              </a:ext>
            </a:extLst>
          </p:cNvPr>
          <p:cNvSpPr>
            <a:spLocks noGrp="1"/>
          </p:cNvSpPr>
          <p:nvPr>
            <p:ph type="sldNum" sz="quarter" idx="12"/>
          </p:nvPr>
        </p:nvSpPr>
        <p:spPr/>
        <p:txBody>
          <a:bodyPr/>
          <a:lstStyle/>
          <a:p>
            <a:fld id="{9B723605-7F6F-4A1C-B4AC-065BE8A49F5B}" type="slidenum">
              <a:rPr lang="en-GB" smtClean="0"/>
              <a:t>5</a:t>
            </a:fld>
            <a:endParaRPr lang="en-GB"/>
          </a:p>
        </p:txBody>
      </p:sp>
    </p:spTree>
    <p:extLst>
      <p:ext uri="{BB962C8B-B14F-4D97-AF65-F5344CB8AC3E}">
        <p14:creationId xmlns:p14="http://schemas.microsoft.com/office/powerpoint/2010/main" val="212779836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D9BED0-D531-4012-A394-A4CA9D2905CC}"/>
              </a:ext>
            </a:extLst>
          </p:cNvPr>
          <p:cNvSpPr>
            <a:spLocks noGrp="1"/>
          </p:cNvSpPr>
          <p:nvPr>
            <p:ph type="title"/>
          </p:nvPr>
        </p:nvSpPr>
        <p:spPr/>
        <p:txBody>
          <a:bodyPr>
            <a:normAutofit/>
          </a:bodyPr>
          <a:lstStyle/>
          <a:p>
            <a:r>
              <a:rPr lang="en-GB" b="1" dirty="0">
                <a:latin typeface="Arial" panose="020B0604020202020204" pitchFamily="34" charset="0"/>
                <a:cs typeface="Arial" panose="020B0604020202020204" pitchFamily="34" charset="0"/>
              </a:rPr>
              <a:t>Human resources</a:t>
            </a:r>
          </a:p>
        </p:txBody>
      </p:sp>
      <p:sp>
        <p:nvSpPr>
          <p:cNvPr id="3" name="Content Placeholder 2">
            <a:extLst>
              <a:ext uri="{FF2B5EF4-FFF2-40B4-BE49-F238E27FC236}">
                <a16:creationId xmlns:a16="http://schemas.microsoft.com/office/drawing/2014/main" id="{8177824C-B5B8-432E-92F0-CB318F9D3202}"/>
              </a:ext>
            </a:extLst>
          </p:cNvPr>
          <p:cNvSpPr>
            <a:spLocks noGrp="1"/>
          </p:cNvSpPr>
          <p:nvPr>
            <p:ph idx="1"/>
          </p:nvPr>
        </p:nvSpPr>
        <p:spPr/>
        <p:txBody>
          <a:bodyPr>
            <a:noAutofit/>
          </a:bodyPr>
          <a:lstStyle/>
          <a:p>
            <a:r>
              <a:rPr lang="en-GB" sz="1800" b="1" u="sng" dirty="0">
                <a:latin typeface="Arial" panose="020B0604020202020204" pitchFamily="34" charset="0"/>
                <a:cs typeface="Arial" panose="020B0604020202020204" pitchFamily="34" charset="0"/>
              </a:rPr>
              <a:t>How many people will the business employ? </a:t>
            </a:r>
          </a:p>
          <a:p>
            <a:pPr marL="0" indent="0">
              <a:buNone/>
            </a:pPr>
            <a:r>
              <a:rPr lang="en-GB" sz="1800" dirty="0">
                <a:latin typeface="Arial" panose="020B0604020202020204" pitchFamily="34" charset="0"/>
                <a:cs typeface="Arial" panose="020B0604020202020204" pitchFamily="34" charset="0"/>
              </a:rPr>
              <a:t>I will be the only full time employee of the business. On high demand, I will be seconded by sessional employees (1 to 3 employees)</a:t>
            </a:r>
          </a:p>
          <a:p>
            <a:pPr marL="0" indent="0">
              <a:buNone/>
            </a:pPr>
            <a:endParaRPr lang="en-GB" sz="1800" dirty="0">
              <a:latin typeface="Arial" panose="020B0604020202020204" pitchFamily="34" charset="0"/>
              <a:cs typeface="Arial" panose="020B0604020202020204" pitchFamily="34" charset="0"/>
            </a:endParaRPr>
          </a:p>
          <a:p>
            <a:r>
              <a:rPr lang="en-GB" sz="1800" b="1" u="sng" dirty="0">
                <a:latin typeface="Arial" panose="020B0604020202020204" pitchFamily="34" charset="0"/>
                <a:cs typeface="Arial" panose="020B0604020202020204" pitchFamily="34" charset="0"/>
              </a:rPr>
              <a:t>Where will you source these people? </a:t>
            </a:r>
          </a:p>
          <a:p>
            <a:pPr marL="0" indent="0">
              <a:buNone/>
            </a:pPr>
            <a:r>
              <a:rPr lang="en-GB" sz="1800" dirty="0">
                <a:latin typeface="Arial" panose="020B0604020202020204" pitchFamily="34" charset="0"/>
                <a:cs typeface="Arial" panose="020B0604020202020204" pitchFamily="34" charset="0"/>
              </a:rPr>
              <a:t>The people will be sourced from Job Centre Plus.</a:t>
            </a:r>
          </a:p>
          <a:p>
            <a:pPr marL="0" indent="0">
              <a:buNone/>
            </a:pPr>
            <a:endParaRPr lang="en-GB" sz="1800" dirty="0">
              <a:latin typeface="Arial" panose="020B0604020202020204" pitchFamily="34" charset="0"/>
              <a:cs typeface="Arial" panose="020B0604020202020204" pitchFamily="34" charset="0"/>
            </a:endParaRPr>
          </a:p>
          <a:p>
            <a:r>
              <a:rPr lang="en-GB" sz="1800" b="1" u="sng" dirty="0">
                <a:latin typeface="Arial" panose="020B0604020202020204" pitchFamily="34" charset="0"/>
                <a:cs typeface="Arial" panose="020B0604020202020204" pitchFamily="34" charset="0"/>
              </a:rPr>
              <a:t> What will their job roles be</a:t>
            </a:r>
            <a:r>
              <a:rPr lang="en-GB" sz="1800" b="1" dirty="0">
                <a:latin typeface="Arial" panose="020B0604020202020204" pitchFamily="34" charset="0"/>
                <a:cs typeface="Arial" panose="020B0604020202020204" pitchFamily="34" charset="0"/>
              </a:rPr>
              <a:t>?</a:t>
            </a:r>
            <a:r>
              <a:rPr lang="en-GB" sz="1800" dirty="0">
                <a:latin typeface="Arial" panose="020B0604020202020204" pitchFamily="34" charset="0"/>
                <a:cs typeface="Arial" panose="020B0604020202020204" pitchFamily="34" charset="0"/>
              </a:rPr>
              <a:t>.</a:t>
            </a:r>
          </a:p>
          <a:p>
            <a:pPr marL="0" indent="0">
              <a:buNone/>
            </a:pPr>
            <a:r>
              <a:rPr lang="en-GB" sz="1800" dirty="0">
                <a:latin typeface="Arial" panose="020B0604020202020204" pitchFamily="34" charset="0"/>
                <a:cs typeface="Arial" panose="020B0604020202020204" pitchFamily="34" charset="0"/>
              </a:rPr>
              <a:t>The main role will be more operational and technical (filming, assisting in events)</a:t>
            </a:r>
          </a:p>
        </p:txBody>
      </p:sp>
      <p:sp>
        <p:nvSpPr>
          <p:cNvPr id="4" name="Footer Placeholder 3">
            <a:extLst>
              <a:ext uri="{FF2B5EF4-FFF2-40B4-BE49-F238E27FC236}">
                <a16:creationId xmlns:a16="http://schemas.microsoft.com/office/drawing/2014/main" id="{00CC3CB4-8E61-49E8-89DC-C3F1E8AE6CE3}"/>
              </a:ext>
            </a:extLst>
          </p:cNvPr>
          <p:cNvSpPr>
            <a:spLocks noGrp="1"/>
          </p:cNvSpPr>
          <p:nvPr>
            <p:ph type="ftr" sz="quarter" idx="11"/>
          </p:nvPr>
        </p:nvSpPr>
        <p:spPr/>
        <p:txBody>
          <a:bodyPr/>
          <a:lstStyle/>
          <a:p>
            <a:r>
              <a:rPr lang="en-GB"/>
              <a:t>IFUA KALA</a:t>
            </a:r>
          </a:p>
        </p:txBody>
      </p:sp>
      <p:sp>
        <p:nvSpPr>
          <p:cNvPr id="5" name="Slide Number Placeholder 4">
            <a:extLst>
              <a:ext uri="{FF2B5EF4-FFF2-40B4-BE49-F238E27FC236}">
                <a16:creationId xmlns:a16="http://schemas.microsoft.com/office/drawing/2014/main" id="{4044F602-ADC0-46D2-8680-021023141E2E}"/>
              </a:ext>
            </a:extLst>
          </p:cNvPr>
          <p:cNvSpPr>
            <a:spLocks noGrp="1"/>
          </p:cNvSpPr>
          <p:nvPr>
            <p:ph type="sldNum" sz="quarter" idx="12"/>
          </p:nvPr>
        </p:nvSpPr>
        <p:spPr/>
        <p:txBody>
          <a:bodyPr/>
          <a:lstStyle/>
          <a:p>
            <a:fld id="{9B723605-7F6F-4A1C-B4AC-065BE8A49F5B}" type="slidenum">
              <a:rPr lang="en-GB" smtClean="0"/>
              <a:t>6</a:t>
            </a:fld>
            <a:endParaRPr lang="en-GB"/>
          </a:p>
        </p:txBody>
      </p:sp>
    </p:spTree>
    <p:extLst>
      <p:ext uri="{BB962C8B-B14F-4D97-AF65-F5344CB8AC3E}">
        <p14:creationId xmlns:p14="http://schemas.microsoft.com/office/powerpoint/2010/main" val="234153464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E870AA-F5F4-48A7-8151-90255E6486A9}"/>
              </a:ext>
            </a:extLst>
          </p:cNvPr>
          <p:cNvSpPr>
            <a:spLocks noGrp="1"/>
          </p:cNvSpPr>
          <p:nvPr>
            <p:ph type="title"/>
          </p:nvPr>
        </p:nvSpPr>
        <p:spPr>
          <a:xfrm>
            <a:off x="1451579" y="804519"/>
            <a:ext cx="9603275" cy="745985"/>
          </a:xfrm>
        </p:spPr>
        <p:txBody>
          <a:bodyPr/>
          <a:lstStyle/>
          <a:p>
            <a:r>
              <a:rPr lang="en-GB" b="1" dirty="0">
                <a:latin typeface="Arial" panose="020B0604020202020204" pitchFamily="34" charset="0"/>
                <a:cs typeface="Arial" panose="020B0604020202020204" pitchFamily="34" charset="0"/>
              </a:rPr>
              <a:t>Marketing activities</a:t>
            </a:r>
          </a:p>
        </p:txBody>
      </p:sp>
      <p:sp>
        <p:nvSpPr>
          <p:cNvPr id="3" name="Content Placeholder 2">
            <a:extLst>
              <a:ext uri="{FF2B5EF4-FFF2-40B4-BE49-F238E27FC236}">
                <a16:creationId xmlns:a16="http://schemas.microsoft.com/office/drawing/2014/main" id="{A04D8A62-D0F1-4EC6-9E02-8EB072704F48}"/>
              </a:ext>
            </a:extLst>
          </p:cNvPr>
          <p:cNvSpPr>
            <a:spLocks noGrp="1"/>
          </p:cNvSpPr>
          <p:nvPr>
            <p:ph idx="1"/>
          </p:nvPr>
        </p:nvSpPr>
        <p:spPr>
          <a:xfrm>
            <a:off x="1451578" y="1550504"/>
            <a:ext cx="9603275" cy="3571284"/>
          </a:xfrm>
        </p:spPr>
        <p:txBody>
          <a:bodyPr>
            <a:normAutofit fontScale="25000" lnSpcReduction="20000"/>
          </a:bodyPr>
          <a:lstStyle/>
          <a:p>
            <a:r>
              <a:rPr lang="en-GB" sz="7200" b="1" u="sng" dirty="0">
                <a:latin typeface="Arial" panose="020B0604020202020204" pitchFamily="34" charset="0"/>
                <a:cs typeface="Arial" panose="020B0604020202020204" pitchFamily="34" charset="0"/>
              </a:rPr>
              <a:t>Market </a:t>
            </a:r>
            <a:r>
              <a:rPr lang="en-GB" sz="7200" b="1" u="sng" dirty="0" err="1">
                <a:latin typeface="Arial" panose="020B0604020202020204" pitchFamily="34" charset="0"/>
                <a:cs typeface="Arial" panose="020B0604020202020204" pitchFamily="34" charset="0"/>
              </a:rPr>
              <a:t>research:</a:t>
            </a:r>
            <a:r>
              <a:rPr lang="en-GB" sz="7200" dirty="0" err="1">
                <a:latin typeface="Arial" panose="020B0604020202020204" pitchFamily="34" charset="0"/>
                <a:cs typeface="Arial" panose="020B0604020202020204" pitchFamily="34" charset="0"/>
              </a:rPr>
              <a:t>The</a:t>
            </a:r>
            <a:r>
              <a:rPr lang="en-GB" sz="7200" dirty="0">
                <a:latin typeface="Arial" panose="020B0604020202020204" pitchFamily="34" charset="0"/>
                <a:cs typeface="Arial" panose="020B0604020202020204" pitchFamily="34" charset="0"/>
              </a:rPr>
              <a:t> Primary research will involve going out </a:t>
            </a:r>
            <a:r>
              <a:rPr lang="en-GB" sz="7200" dirty="0" err="1">
                <a:latin typeface="Arial" panose="020B0604020202020204" pitchFamily="34" charset="0"/>
                <a:cs typeface="Arial" panose="020B0604020202020204" pitchFamily="34" charset="0"/>
              </a:rPr>
              <a:t>out</a:t>
            </a:r>
            <a:r>
              <a:rPr lang="en-GB" sz="7200" dirty="0">
                <a:latin typeface="Arial" panose="020B0604020202020204" pitchFamily="34" charset="0"/>
                <a:cs typeface="Arial" panose="020B0604020202020204" pitchFamily="34" charset="0"/>
              </a:rPr>
              <a:t> and observing and interacting with customers/competitors (e.g. questionnaires or chamber of commerce for business reports). Sufficient information are gathered relating to potential customers and competitors in Bristol. Had opportunities to attend several events relating to interior design activities, in Bristol, across the UK and realize the work of competitors.  Events included parties and other functions to. Participated in some informal meetings with members of the community, businesses, for future viable network for my project.</a:t>
            </a:r>
          </a:p>
          <a:p>
            <a:r>
              <a:rPr lang="en-GB" sz="7200" b="1" u="sng" dirty="0">
                <a:latin typeface="Arial" panose="020B0604020202020204" pitchFamily="34" charset="0"/>
                <a:cs typeface="Arial" panose="020B0604020202020204" pitchFamily="34" charset="0"/>
              </a:rPr>
              <a:t>Target market: </a:t>
            </a:r>
            <a:r>
              <a:rPr lang="en-GB" sz="7200" dirty="0">
                <a:latin typeface="Arial" panose="020B0604020202020204" pitchFamily="34" charset="0"/>
                <a:cs typeface="Arial" panose="020B0604020202020204" pitchFamily="34" charset="0"/>
              </a:rPr>
              <a:t>My target market is significantly large due to considerable number of prospective customers also with lots of families who provide events such as birthday parties, events and weddings, church ceremonies and weddings. </a:t>
            </a:r>
          </a:p>
          <a:p>
            <a:r>
              <a:rPr lang="en-GB" sz="7200" b="1" u="sng" dirty="0">
                <a:latin typeface="Arial" panose="020B0604020202020204" pitchFamily="34" charset="0"/>
                <a:cs typeface="Arial" panose="020B0604020202020204" pitchFamily="34" charset="0"/>
              </a:rPr>
              <a:t>How the business will </a:t>
            </a:r>
            <a:r>
              <a:rPr lang="en-GB" sz="7200" b="1" u="sng">
                <a:latin typeface="Arial" panose="020B0604020202020204" pitchFamily="34" charset="0"/>
                <a:cs typeface="Arial" panose="020B0604020202020204" pitchFamily="34" charset="0"/>
              </a:rPr>
              <a:t>be promoted: </a:t>
            </a:r>
            <a:r>
              <a:rPr lang="en-GB" sz="7200" b="1" u="sng" dirty="0">
                <a:latin typeface="Arial" panose="020B0604020202020204" pitchFamily="34" charset="0"/>
                <a:cs typeface="Arial" panose="020B0604020202020204" pitchFamily="34" charset="0"/>
              </a:rPr>
              <a:t>My</a:t>
            </a:r>
            <a:r>
              <a:rPr lang="en-GB" sz="7200" dirty="0">
                <a:latin typeface="Arial" panose="020B0604020202020204" pitchFamily="34" charset="0"/>
                <a:cs typeface="Arial" panose="020B0604020202020204" pitchFamily="34" charset="0"/>
              </a:rPr>
              <a:t> business is service-product mix to members of the different backgrounds. The service-product mix is flexible to the customers desires due to the equipment in possession. It possible to adjust settings which would be beneficial to customers. </a:t>
            </a:r>
          </a:p>
          <a:p>
            <a:pPr marL="0" indent="0">
              <a:buNone/>
            </a:pPr>
            <a:endParaRPr lang="en-GB" dirty="0"/>
          </a:p>
        </p:txBody>
      </p:sp>
      <p:sp>
        <p:nvSpPr>
          <p:cNvPr id="4" name="Footer Placeholder 3">
            <a:extLst>
              <a:ext uri="{FF2B5EF4-FFF2-40B4-BE49-F238E27FC236}">
                <a16:creationId xmlns:a16="http://schemas.microsoft.com/office/drawing/2014/main" id="{B5ECFC1D-A733-4B53-8711-9501786A0F3E}"/>
              </a:ext>
            </a:extLst>
          </p:cNvPr>
          <p:cNvSpPr>
            <a:spLocks noGrp="1"/>
          </p:cNvSpPr>
          <p:nvPr>
            <p:ph type="ftr" sz="quarter" idx="11"/>
          </p:nvPr>
        </p:nvSpPr>
        <p:spPr/>
        <p:txBody>
          <a:bodyPr/>
          <a:lstStyle/>
          <a:p>
            <a:r>
              <a:rPr lang="en-GB"/>
              <a:t>IFUA KALA</a:t>
            </a:r>
          </a:p>
        </p:txBody>
      </p:sp>
      <p:sp>
        <p:nvSpPr>
          <p:cNvPr id="5" name="Slide Number Placeholder 4">
            <a:extLst>
              <a:ext uri="{FF2B5EF4-FFF2-40B4-BE49-F238E27FC236}">
                <a16:creationId xmlns:a16="http://schemas.microsoft.com/office/drawing/2014/main" id="{E2E9BB2C-A921-468D-81F3-F216BBBCECE6}"/>
              </a:ext>
            </a:extLst>
          </p:cNvPr>
          <p:cNvSpPr>
            <a:spLocks noGrp="1"/>
          </p:cNvSpPr>
          <p:nvPr>
            <p:ph type="sldNum" sz="quarter" idx="12"/>
          </p:nvPr>
        </p:nvSpPr>
        <p:spPr/>
        <p:txBody>
          <a:bodyPr/>
          <a:lstStyle/>
          <a:p>
            <a:fld id="{9B723605-7F6F-4A1C-B4AC-065BE8A49F5B}" type="slidenum">
              <a:rPr lang="en-GB" smtClean="0"/>
              <a:t>7</a:t>
            </a:fld>
            <a:endParaRPr lang="en-GB"/>
          </a:p>
        </p:txBody>
      </p:sp>
    </p:spTree>
    <p:extLst>
      <p:ext uri="{BB962C8B-B14F-4D97-AF65-F5344CB8AC3E}">
        <p14:creationId xmlns:p14="http://schemas.microsoft.com/office/powerpoint/2010/main" val="289579114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7E7E96-0F66-4FEC-8C01-2AAD8FCCFFA7}"/>
              </a:ext>
            </a:extLst>
          </p:cNvPr>
          <p:cNvSpPr>
            <a:spLocks noGrp="1"/>
          </p:cNvSpPr>
          <p:nvPr>
            <p:ph type="title"/>
          </p:nvPr>
        </p:nvSpPr>
        <p:spPr/>
        <p:txBody>
          <a:bodyPr/>
          <a:lstStyle/>
          <a:p>
            <a:pPr algn="ctr"/>
            <a:r>
              <a:rPr lang="en-GB" b="1" dirty="0">
                <a:latin typeface="Arial" panose="020B0604020202020204" pitchFamily="34" charset="0"/>
                <a:cs typeface="Arial" panose="020B0604020202020204" pitchFamily="34" charset="0"/>
              </a:rPr>
              <a:t>Strengths and weaknesses of the proposal</a:t>
            </a:r>
          </a:p>
        </p:txBody>
      </p:sp>
      <p:sp>
        <p:nvSpPr>
          <p:cNvPr id="3" name="Content Placeholder 2">
            <a:extLst>
              <a:ext uri="{FF2B5EF4-FFF2-40B4-BE49-F238E27FC236}">
                <a16:creationId xmlns:a16="http://schemas.microsoft.com/office/drawing/2014/main" id="{95D0BD9B-E09D-4CC4-9C6F-2A64A847D258}"/>
              </a:ext>
            </a:extLst>
          </p:cNvPr>
          <p:cNvSpPr>
            <a:spLocks noGrp="1"/>
          </p:cNvSpPr>
          <p:nvPr>
            <p:ph sz="half" idx="1"/>
          </p:nvPr>
        </p:nvSpPr>
        <p:spPr/>
        <p:txBody>
          <a:bodyPr/>
          <a:lstStyle/>
          <a:p>
            <a:pPr marL="0" indent="0">
              <a:buNone/>
            </a:pPr>
            <a:r>
              <a:rPr lang="en-GB" b="1" u="sng" dirty="0"/>
              <a:t>Strengths</a:t>
            </a:r>
            <a:r>
              <a:rPr lang="en-GB" dirty="0"/>
              <a:t>	</a:t>
            </a:r>
          </a:p>
          <a:p>
            <a:r>
              <a:rPr lang="en-GB" dirty="0"/>
              <a:t>1. I have collected useful information relating to the demand of interior design within different communities</a:t>
            </a:r>
          </a:p>
          <a:p>
            <a:r>
              <a:rPr lang="en-GB" dirty="0"/>
              <a:t>2. There are many people in the Job centre who are available for this type of job	</a:t>
            </a:r>
          </a:p>
        </p:txBody>
      </p:sp>
      <p:sp>
        <p:nvSpPr>
          <p:cNvPr id="4" name="Content Placeholder 3">
            <a:extLst>
              <a:ext uri="{FF2B5EF4-FFF2-40B4-BE49-F238E27FC236}">
                <a16:creationId xmlns:a16="http://schemas.microsoft.com/office/drawing/2014/main" id="{F8D26136-83AF-432E-B1AD-13B1DCF2503E}"/>
              </a:ext>
            </a:extLst>
          </p:cNvPr>
          <p:cNvSpPr>
            <a:spLocks noGrp="1"/>
          </p:cNvSpPr>
          <p:nvPr>
            <p:ph sz="half" idx="2"/>
          </p:nvPr>
        </p:nvSpPr>
        <p:spPr/>
        <p:txBody>
          <a:bodyPr/>
          <a:lstStyle/>
          <a:p>
            <a:pPr marL="0" indent="0">
              <a:buNone/>
            </a:pPr>
            <a:r>
              <a:rPr lang="en-GB" b="1" u="sng" dirty="0"/>
              <a:t>Weaknesses</a:t>
            </a:r>
          </a:p>
          <a:p>
            <a:pPr marL="514350" indent="-514350">
              <a:buAutoNum type="arabicPeriod"/>
            </a:pPr>
            <a:r>
              <a:rPr lang="en-GB" dirty="0"/>
              <a:t>There is high level of competition of services</a:t>
            </a:r>
          </a:p>
          <a:p>
            <a:pPr marL="514350" indent="-514350">
              <a:buAutoNum type="arabicPeriod"/>
            </a:pPr>
            <a:r>
              <a:rPr lang="en-GB" dirty="0"/>
              <a:t>I will need to adapt my services to the quality and high standard in the market</a:t>
            </a:r>
          </a:p>
          <a:p>
            <a:pPr marL="514350" indent="-514350">
              <a:buAutoNum type="arabicPeriod"/>
            </a:pPr>
            <a:endParaRPr lang="en-GB" dirty="0"/>
          </a:p>
        </p:txBody>
      </p:sp>
      <p:sp>
        <p:nvSpPr>
          <p:cNvPr id="5" name="Footer Placeholder 4">
            <a:extLst>
              <a:ext uri="{FF2B5EF4-FFF2-40B4-BE49-F238E27FC236}">
                <a16:creationId xmlns:a16="http://schemas.microsoft.com/office/drawing/2014/main" id="{DAE49F46-D377-4F77-8434-1A0DE9E403F4}"/>
              </a:ext>
            </a:extLst>
          </p:cNvPr>
          <p:cNvSpPr>
            <a:spLocks noGrp="1"/>
          </p:cNvSpPr>
          <p:nvPr>
            <p:ph type="ftr" sz="quarter" idx="11"/>
          </p:nvPr>
        </p:nvSpPr>
        <p:spPr/>
        <p:txBody>
          <a:bodyPr/>
          <a:lstStyle/>
          <a:p>
            <a:r>
              <a:rPr lang="en-GB"/>
              <a:t>IFUA KALA</a:t>
            </a:r>
          </a:p>
        </p:txBody>
      </p:sp>
      <p:sp>
        <p:nvSpPr>
          <p:cNvPr id="6" name="Slide Number Placeholder 5">
            <a:extLst>
              <a:ext uri="{FF2B5EF4-FFF2-40B4-BE49-F238E27FC236}">
                <a16:creationId xmlns:a16="http://schemas.microsoft.com/office/drawing/2014/main" id="{FE1443A2-F11B-4FB6-AA83-355330B7CAB5}"/>
              </a:ext>
            </a:extLst>
          </p:cNvPr>
          <p:cNvSpPr>
            <a:spLocks noGrp="1"/>
          </p:cNvSpPr>
          <p:nvPr>
            <p:ph type="sldNum" sz="quarter" idx="12"/>
          </p:nvPr>
        </p:nvSpPr>
        <p:spPr/>
        <p:txBody>
          <a:bodyPr/>
          <a:lstStyle/>
          <a:p>
            <a:fld id="{9B723605-7F6F-4A1C-B4AC-065BE8A49F5B}" type="slidenum">
              <a:rPr lang="en-GB" smtClean="0"/>
              <a:t>8</a:t>
            </a:fld>
            <a:endParaRPr lang="en-GB"/>
          </a:p>
        </p:txBody>
      </p:sp>
    </p:spTree>
    <p:extLst>
      <p:ext uri="{BB962C8B-B14F-4D97-AF65-F5344CB8AC3E}">
        <p14:creationId xmlns:p14="http://schemas.microsoft.com/office/powerpoint/2010/main" val="137882016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B7C9F3-4EEF-4D4F-951F-1AF9AB49E7AE}"/>
              </a:ext>
            </a:extLst>
          </p:cNvPr>
          <p:cNvSpPr>
            <a:spLocks noGrp="1"/>
          </p:cNvSpPr>
          <p:nvPr>
            <p:ph type="title"/>
          </p:nvPr>
        </p:nvSpPr>
        <p:spPr/>
        <p:txBody>
          <a:bodyPr>
            <a:normAutofit/>
          </a:bodyPr>
          <a:lstStyle/>
          <a:p>
            <a:r>
              <a:rPr lang="en-GB" b="1" dirty="0">
                <a:latin typeface="Arial" panose="020B0604020202020204" pitchFamily="34" charset="0"/>
                <a:cs typeface="Arial" panose="020B0604020202020204" pitchFamily="34" charset="0"/>
              </a:rPr>
              <a:t>Action plan</a:t>
            </a:r>
            <a:endParaRPr lang="en-GB"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14C2B86F-D58E-47ED-8A38-A0D69B5BA7F0}"/>
              </a:ext>
            </a:extLst>
          </p:cNvPr>
          <p:cNvSpPr>
            <a:spLocks noGrp="1"/>
          </p:cNvSpPr>
          <p:nvPr>
            <p:ph idx="1"/>
          </p:nvPr>
        </p:nvSpPr>
        <p:spPr/>
        <p:txBody>
          <a:bodyPr>
            <a:normAutofit fontScale="32500" lnSpcReduction="20000"/>
          </a:bodyPr>
          <a:lstStyle/>
          <a:p>
            <a:r>
              <a:rPr lang="en-GB" sz="4200" b="1" u="sng" dirty="0">
                <a:latin typeface="Arial" panose="020B0604020202020204" pitchFamily="34" charset="0"/>
                <a:cs typeface="Arial" panose="020B0604020202020204" pitchFamily="34" charset="0"/>
              </a:rPr>
              <a:t>Short term objectives</a:t>
            </a:r>
            <a:r>
              <a:rPr lang="en-GB" sz="4200" dirty="0">
                <a:latin typeface="Arial" panose="020B0604020202020204" pitchFamily="34" charset="0"/>
                <a:cs typeface="Arial" panose="020B0604020202020204" pitchFamily="34" charset="0"/>
              </a:rPr>
              <a:t>: </a:t>
            </a:r>
          </a:p>
          <a:p>
            <a:pPr marL="0" indent="0">
              <a:buNone/>
            </a:pPr>
            <a:r>
              <a:rPr lang="en-GB" sz="4200" dirty="0">
                <a:latin typeface="Arial" panose="020B0604020202020204" pitchFamily="34" charset="0"/>
                <a:cs typeface="Arial" panose="020B0604020202020204" pitchFamily="34" charset="0"/>
              </a:rPr>
              <a:t>To comply with all registration requirements, to carry out intensive marketing operations in order to attract as many new customers as possible. The objective will be to cover all the expenses engaged in the first year to break even, while penetrating the new market.  </a:t>
            </a:r>
          </a:p>
          <a:p>
            <a:r>
              <a:rPr lang="en-GB" sz="4200" b="1" u="sng" dirty="0">
                <a:latin typeface="Arial" panose="020B0604020202020204" pitchFamily="34" charset="0"/>
                <a:cs typeface="Arial" panose="020B0604020202020204" pitchFamily="34" charset="0"/>
              </a:rPr>
              <a:t>Medium term objectives</a:t>
            </a:r>
            <a:r>
              <a:rPr lang="en-GB" sz="4200" dirty="0">
                <a:latin typeface="Arial" panose="020B0604020202020204" pitchFamily="34" charset="0"/>
                <a:cs typeface="Arial" panose="020B0604020202020204" pitchFamily="34" charset="0"/>
              </a:rPr>
              <a:t>:</a:t>
            </a:r>
          </a:p>
          <a:p>
            <a:pPr marL="0" indent="0">
              <a:buNone/>
            </a:pPr>
            <a:r>
              <a:rPr lang="en-GB" sz="4200" dirty="0">
                <a:latin typeface="Arial" panose="020B0604020202020204" pitchFamily="34" charset="0"/>
                <a:cs typeface="Arial" panose="020B0604020202020204" pitchFamily="34" charset="0"/>
              </a:rPr>
              <a:t>To compete well in the market by ensuring that my price and package are competitive. Having sustained our activities with nice penetration marketing strategies. Also to ascertain that the business is strong, well known and can compete effectively </a:t>
            </a:r>
          </a:p>
          <a:p>
            <a:r>
              <a:rPr lang="en-GB" sz="4200" b="1" u="sng" dirty="0">
                <a:latin typeface="Arial" panose="020B0604020202020204" pitchFamily="34" charset="0"/>
                <a:cs typeface="Arial" panose="020B0604020202020204" pitchFamily="34" charset="0"/>
              </a:rPr>
              <a:t>Long term objectives</a:t>
            </a:r>
            <a:r>
              <a:rPr lang="en-GB" sz="4200" dirty="0">
                <a:latin typeface="Arial" panose="020B0604020202020204" pitchFamily="34" charset="0"/>
                <a:cs typeface="Arial" panose="020B0604020202020204" pitchFamily="34" charset="0"/>
              </a:rPr>
              <a:t>:</a:t>
            </a:r>
          </a:p>
          <a:p>
            <a:pPr marL="0" indent="0">
              <a:buNone/>
            </a:pPr>
            <a:r>
              <a:rPr lang="en-GB" sz="4200" dirty="0">
                <a:latin typeface="Arial" panose="020B0604020202020204" pitchFamily="34" charset="0"/>
                <a:cs typeface="Arial" panose="020B0604020202020204" pitchFamily="34" charset="0"/>
              </a:rPr>
              <a:t>To maintain the business within the sector. To project and make more profits in the sector and to gain some market share in Bristol and across the country. </a:t>
            </a:r>
          </a:p>
          <a:p>
            <a:endParaRPr lang="en-GB" dirty="0"/>
          </a:p>
        </p:txBody>
      </p:sp>
      <p:sp>
        <p:nvSpPr>
          <p:cNvPr id="4" name="Footer Placeholder 3">
            <a:extLst>
              <a:ext uri="{FF2B5EF4-FFF2-40B4-BE49-F238E27FC236}">
                <a16:creationId xmlns:a16="http://schemas.microsoft.com/office/drawing/2014/main" id="{8A911A1D-5E7A-4D97-A34C-21BE26406971}"/>
              </a:ext>
            </a:extLst>
          </p:cNvPr>
          <p:cNvSpPr>
            <a:spLocks noGrp="1"/>
          </p:cNvSpPr>
          <p:nvPr>
            <p:ph type="ftr" sz="quarter" idx="11"/>
          </p:nvPr>
        </p:nvSpPr>
        <p:spPr/>
        <p:txBody>
          <a:bodyPr/>
          <a:lstStyle/>
          <a:p>
            <a:r>
              <a:rPr lang="en-GB"/>
              <a:t>IFUA KALA</a:t>
            </a:r>
          </a:p>
        </p:txBody>
      </p:sp>
      <p:sp>
        <p:nvSpPr>
          <p:cNvPr id="5" name="Slide Number Placeholder 4">
            <a:extLst>
              <a:ext uri="{FF2B5EF4-FFF2-40B4-BE49-F238E27FC236}">
                <a16:creationId xmlns:a16="http://schemas.microsoft.com/office/drawing/2014/main" id="{95C3EB0B-6E3E-4AD0-B537-4AB8A6AD71F2}"/>
              </a:ext>
            </a:extLst>
          </p:cNvPr>
          <p:cNvSpPr>
            <a:spLocks noGrp="1"/>
          </p:cNvSpPr>
          <p:nvPr>
            <p:ph type="sldNum" sz="quarter" idx="12"/>
          </p:nvPr>
        </p:nvSpPr>
        <p:spPr/>
        <p:txBody>
          <a:bodyPr/>
          <a:lstStyle/>
          <a:p>
            <a:fld id="{9B723605-7F6F-4A1C-B4AC-065BE8A49F5B}" type="slidenum">
              <a:rPr lang="en-GB" smtClean="0"/>
              <a:t>9</a:t>
            </a:fld>
            <a:endParaRPr lang="en-GB"/>
          </a:p>
        </p:txBody>
      </p:sp>
    </p:spTree>
    <p:extLst>
      <p:ext uri="{BB962C8B-B14F-4D97-AF65-F5344CB8AC3E}">
        <p14:creationId xmlns:p14="http://schemas.microsoft.com/office/powerpoint/2010/main" val="107905549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426071-0680-40AC-AAB5-53090CE29745}"/>
              </a:ext>
            </a:extLst>
          </p:cNvPr>
          <p:cNvSpPr>
            <a:spLocks noGrp="1"/>
          </p:cNvSpPr>
          <p:nvPr>
            <p:ph type="title"/>
          </p:nvPr>
        </p:nvSpPr>
        <p:spPr>
          <a:xfrm>
            <a:off x="1294362" y="778014"/>
            <a:ext cx="9603275" cy="1049235"/>
          </a:xfrm>
        </p:spPr>
        <p:txBody>
          <a:bodyPr>
            <a:normAutofit/>
          </a:bodyPr>
          <a:lstStyle/>
          <a:p>
            <a:r>
              <a:rPr lang="en-GB" sz="4000" b="1" dirty="0">
                <a:latin typeface="Arial" panose="020B0604020202020204" pitchFamily="34" charset="0"/>
                <a:cs typeface="Arial" panose="020B0604020202020204" pitchFamily="34" charset="0"/>
              </a:rPr>
              <a:t>Gantt Chart</a:t>
            </a:r>
          </a:p>
        </p:txBody>
      </p:sp>
      <p:pic>
        <p:nvPicPr>
          <p:cNvPr id="4" name="Content Placeholder 3">
            <a:extLst>
              <a:ext uri="{FF2B5EF4-FFF2-40B4-BE49-F238E27FC236}">
                <a16:creationId xmlns:a16="http://schemas.microsoft.com/office/drawing/2014/main" id="{E26D11BC-C3DB-4DC2-9164-8B0483262DC4}"/>
              </a:ext>
            </a:extLst>
          </p:cNvPr>
          <p:cNvPicPr>
            <a:picLocks noGrp="1" noChangeAspect="1"/>
          </p:cNvPicPr>
          <p:nvPr>
            <p:ph idx="1"/>
          </p:nvPr>
        </p:nvPicPr>
        <p:blipFill>
          <a:blip r:embed="rId2"/>
          <a:stretch>
            <a:fillRect/>
          </a:stretch>
        </p:blipFill>
        <p:spPr>
          <a:xfrm>
            <a:off x="2040836" y="2326549"/>
            <a:ext cx="8375374" cy="3133347"/>
          </a:xfrm>
          <a:prstGeom prst="rect">
            <a:avLst/>
          </a:prstGeom>
        </p:spPr>
      </p:pic>
      <p:sp>
        <p:nvSpPr>
          <p:cNvPr id="5" name="Footer Placeholder 4">
            <a:extLst>
              <a:ext uri="{FF2B5EF4-FFF2-40B4-BE49-F238E27FC236}">
                <a16:creationId xmlns:a16="http://schemas.microsoft.com/office/drawing/2014/main" id="{603D226F-11BF-4DE1-A863-BEF2256D0484}"/>
              </a:ext>
            </a:extLst>
          </p:cNvPr>
          <p:cNvSpPr>
            <a:spLocks noGrp="1"/>
          </p:cNvSpPr>
          <p:nvPr>
            <p:ph type="ftr" sz="quarter" idx="11"/>
          </p:nvPr>
        </p:nvSpPr>
        <p:spPr/>
        <p:txBody>
          <a:bodyPr/>
          <a:lstStyle/>
          <a:p>
            <a:r>
              <a:rPr lang="en-GB"/>
              <a:t>IFUA KALA</a:t>
            </a:r>
          </a:p>
        </p:txBody>
      </p:sp>
      <p:sp>
        <p:nvSpPr>
          <p:cNvPr id="6" name="Slide Number Placeholder 5">
            <a:extLst>
              <a:ext uri="{FF2B5EF4-FFF2-40B4-BE49-F238E27FC236}">
                <a16:creationId xmlns:a16="http://schemas.microsoft.com/office/drawing/2014/main" id="{7280347B-D596-48A1-9DF0-BB7BFC19CD5C}"/>
              </a:ext>
            </a:extLst>
          </p:cNvPr>
          <p:cNvSpPr>
            <a:spLocks noGrp="1"/>
          </p:cNvSpPr>
          <p:nvPr>
            <p:ph type="sldNum" sz="quarter" idx="12"/>
          </p:nvPr>
        </p:nvSpPr>
        <p:spPr/>
        <p:txBody>
          <a:bodyPr/>
          <a:lstStyle/>
          <a:p>
            <a:fld id="{9B723605-7F6F-4A1C-B4AC-065BE8A49F5B}" type="slidenum">
              <a:rPr lang="en-GB" smtClean="0"/>
              <a:t>10</a:t>
            </a:fld>
            <a:endParaRPr lang="en-GB"/>
          </a:p>
        </p:txBody>
      </p:sp>
    </p:spTree>
    <p:extLst>
      <p:ext uri="{BB962C8B-B14F-4D97-AF65-F5344CB8AC3E}">
        <p14:creationId xmlns:p14="http://schemas.microsoft.com/office/powerpoint/2010/main" val="282151940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8ED32F05-1224-48A1-AEB5-F08BC22BB478}"/>
              </a:ext>
            </a:extLst>
          </p:cNvPr>
          <p:cNvSpPr txBox="1"/>
          <p:nvPr/>
        </p:nvSpPr>
        <p:spPr>
          <a:xfrm>
            <a:off x="689113" y="516835"/>
            <a:ext cx="10800522" cy="4708981"/>
          </a:xfrm>
          <a:prstGeom prst="rect">
            <a:avLst/>
          </a:prstGeom>
          <a:noFill/>
        </p:spPr>
        <p:txBody>
          <a:bodyPr wrap="square" rtlCol="0">
            <a:spAutoFit/>
          </a:bodyPr>
          <a:lstStyle/>
          <a:p>
            <a:pPr>
              <a:lnSpc>
                <a:spcPct val="150000"/>
              </a:lnSpc>
            </a:pPr>
            <a:r>
              <a:rPr lang="en-GB" sz="4000" b="1" u="sng" dirty="0">
                <a:latin typeface="Arial" panose="020B0604020202020204" pitchFamily="34" charset="0"/>
                <a:cs typeface="Arial" panose="020B0604020202020204" pitchFamily="34" charset="0"/>
              </a:rPr>
              <a:t>Gantt Chart: Explanation</a:t>
            </a:r>
          </a:p>
          <a:p>
            <a:pPr>
              <a:lnSpc>
                <a:spcPct val="150000"/>
              </a:lnSpc>
            </a:pPr>
            <a:r>
              <a:rPr lang="en-GB" b="1" dirty="0">
                <a:latin typeface="Arial" panose="020B0604020202020204" pitchFamily="34" charset="0"/>
                <a:cs typeface="Arial" panose="020B0604020202020204" pitchFamily="34" charset="0"/>
              </a:rPr>
              <a:t>Task One and Two</a:t>
            </a:r>
            <a:r>
              <a:rPr lang="en-GB" dirty="0">
                <a:latin typeface="Arial" panose="020B0604020202020204" pitchFamily="34" charset="0"/>
                <a:cs typeface="Arial" panose="020B0604020202020204" pitchFamily="34" charset="0"/>
              </a:rPr>
              <a:t>: All activities related to the first year of business from (0 to 10 ) as per business targets. Such as starting up of business, registration of business as sole trader, entrance in the market (see slide no 9). </a:t>
            </a:r>
          </a:p>
          <a:p>
            <a:pPr>
              <a:lnSpc>
                <a:spcPct val="150000"/>
              </a:lnSpc>
            </a:pPr>
            <a:r>
              <a:rPr lang="en-GB" dirty="0">
                <a:latin typeface="Arial" panose="020B0604020202020204" pitchFamily="34" charset="0"/>
                <a:cs typeface="Arial" panose="020B0604020202020204" pitchFamily="34" charset="0"/>
              </a:rPr>
              <a:t>Task two:  other Activities related to second year of operation from (10 to 20). Doing business</a:t>
            </a:r>
          </a:p>
          <a:p>
            <a:pPr>
              <a:lnSpc>
                <a:spcPct val="150000"/>
              </a:lnSpc>
            </a:pPr>
            <a:r>
              <a:rPr lang="en-GB" b="1" dirty="0">
                <a:latin typeface="Arial" panose="020B0604020202020204" pitchFamily="34" charset="0"/>
                <a:cs typeface="Arial" panose="020B0604020202020204" pitchFamily="34" charset="0"/>
              </a:rPr>
              <a:t>Task three and Four</a:t>
            </a:r>
            <a:r>
              <a:rPr lang="en-GB" dirty="0">
                <a:latin typeface="Arial" panose="020B0604020202020204" pitchFamily="34" charset="0"/>
                <a:cs typeface="Arial" panose="020B0604020202020204" pitchFamily="34" charset="0"/>
              </a:rPr>
              <a:t>:  relating to the second year of business. It is aimed to is to compete well in the market. Develop sustained activities. Using penetration price as marketing strategies. </a:t>
            </a:r>
          </a:p>
          <a:p>
            <a:pPr>
              <a:lnSpc>
                <a:spcPct val="150000"/>
              </a:lnSpc>
            </a:pPr>
            <a:r>
              <a:rPr lang="en-GB" b="1" dirty="0">
                <a:latin typeface="Arial" panose="020B0604020202020204" pitchFamily="34" charset="0"/>
                <a:cs typeface="Arial" panose="020B0604020202020204" pitchFamily="34" charset="0"/>
              </a:rPr>
              <a:t>Task Five</a:t>
            </a:r>
            <a:r>
              <a:rPr lang="en-GB" dirty="0">
                <a:latin typeface="Arial" panose="020B0604020202020204" pitchFamily="34" charset="0"/>
                <a:cs typeface="Arial" panose="020B0604020202020204" pitchFamily="34" charset="0"/>
              </a:rPr>
              <a:t>: Ensure business can break even with low cost and competitive price. The aim is to realize profits. This relates to third year of business. (20-30)</a:t>
            </a:r>
          </a:p>
          <a:p>
            <a:endParaRPr lang="en-GB" dirty="0"/>
          </a:p>
        </p:txBody>
      </p:sp>
      <p:sp>
        <p:nvSpPr>
          <p:cNvPr id="3" name="Footer Placeholder 2">
            <a:extLst>
              <a:ext uri="{FF2B5EF4-FFF2-40B4-BE49-F238E27FC236}">
                <a16:creationId xmlns:a16="http://schemas.microsoft.com/office/drawing/2014/main" id="{A7FA8CF1-DB89-4D7F-8468-25D8BBAB9A88}"/>
              </a:ext>
            </a:extLst>
          </p:cNvPr>
          <p:cNvSpPr>
            <a:spLocks noGrp="1"/>
          </p:cNvSpPr>
          <p:nvPr>
            <p:ph type="ftr" sz="quarter" idx="11"/>
          </p:nvPr>
        </p:nvSpPr>
        <p:spPr/>
        <p:txBody>
          <a:bodyPr/>
          <a:lstStyle/>
          <a:p>
            <a:r>
              <a:rPr lang="en-GB"/>
              <a:t>IFUA KALA</a:t>
            </a:r>
          </a:p>
        </p:txBody>
      </p:sp>
      <p:sp>
        <p:nvSpPr>
          <p:cNvPr id="4" name="Slide Number Placeholder 3">
            <a:extLst>
              <a:ext uri="{FF2B5EF4-FFF2-40B4-BE49-F238E27FC236}">
                <a16:creationId xmlns:a16="http://schemas.microsoft.com/office/drawing/2014/main" id="{B12B5F46-BD9E-4F85-8BC3-4297F71CBCE6}"/>
              </a:ext>
            </a:extLst>
          </p:cNvPr>
          <p:cNvSpPr>
            <a:spLocks noGrp="1"/>
          </p:cNvSpPr>
          <p:nvPr>
            <p:ph type="sldNum" sz="quarter" idx="12"/>
          </p:nvPr>
        </p:nvSpPr>
        <p:spPr/>
        <p:txBody>
          <a:bodyPr/>
          <a:lstStyle/>
          <a:p>
            <a:fld id="{9B723605-7F6F-4A1C-B4AC-065BE8A49F5B}" type="slidenum">
              <a:rPr lang="en-GB" smtClean="0"/>
              <a:t>11</a:t>
            </a:fld>
            <a:endParaRPr lang="en-GB"/>
          </a:p>
        </p:txBody>
      </p:sp>
    </p:spTree>
    <p:extLst>
      <p:ext uri="{BB962C8B-B14F-4D97-AF65-F5344CB8AC3E}">
        <p14:creationId xmlns:p14="http://schemas.microsoft.com/office/powerpoint/2010/main" val="167996227"/>
      </p:ext>
    </p:extLst>
  </p:cSld>
  <p:clrMapOvr>
    <a:masterClrMapping/>
  </p:clrMapOvr>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DFDBD5"/>
      </a:lt2>
      <a:accent1>
        <a:srgbClr val="B71E42"/>
      </a:accent1>
      <a:accent2>
        <a:srgbClr val="DE478E"/>
      </a:accent2>
      <a:accent3>
        <a:srgbClr val="BC72F0"/>
      </a:accent3>
      <a:accent4>
        <a:srgbClr val="795FAF"/>
      </a:accent4>
      <a:accent5>
        <a:srgbClr val="586EA6"/>
      </a:accent5>
      <a:accent6>
        <a:srgbClr val="6892A0"/>
      </a:accent6>
      <a:hlink>
        <a:srgbClr val="FA2B5C"/>
      </a:hlink>
      <a:folHlink>
        <a:srgbClr val="BC658E"/>
      </a:folHlink>
    </a:clrScheme>
    <a:fontScheme name="Gallery">
      <a:majorFont>
        <a:latin typeface="Gill Sans MT" panose="020B05020201040202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panose="020B05020201040202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43000" r="43000" b="100000"/>
          </a:path>
        </a:gradFill>
      </a:bgFillStyleLst>
    </a:fmtScheme>
  </a:themeElements>
  <a:objectDefaults/>
  <a:extraClrSchemeLst/>
  <a:extLst>
    <a:ext uri="{05A4C25C-085E-4340-85A3-A5531E510DB2}">
      <thm15:themeFamily xmlns:thm15="http://schemas.microsoft.com/office/thememl/2012/main" name="Gallery" id="{BBFCD31E-59A1-489D-B089-A3EAD7CAE12E}" vid="{F5E91637-A7B6-4E27-B710-77DA7014EE1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Gallery</Template>
  <TotalTime>127</TotalTime>
  <Words>985</Words>
  <Application>Microsoft Office PowerPoint</Application>
  <PresentationFormat>Widescreen</PresentationFormat>
  <Paragraphs>99</Paragraphs>
  <Slides>11</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11</vt:i4>
      </vt:variant>
    </vt:vector>
  </HeadingPairs>
  <TitlesOfParts>
    <vt:vector size="15" baseType="lpstr">
      <vt:lpstr>Arial</vt:lpstr>
      <vt:lpstr>Calibri</vt:lpstr>
      <vt:lpstr>Gill Sans MT</vt:lpstr>
      <vt:lpstr>Gallery</vt:lpstr>
      <vt:lpstr>PowerPoint Presentation</vt:lpstr>
      <vt:lpstr>Name of Business:</vt:lpstr>
      <vt:lpstr>Mission statement, objectives, and goals of business.</vt:lpstr>
      <vt:lpstr>Type of product/service:</vt:lpstr>
      <vt:lpstr>Physical – location of business, equipment required.</vt:lpstr>
      <vt:lpstr>Human resources</vt:lpstr>
      <vt:lpstr>Marketing activities</vt:lpstr>
      <vt:lpstr>Strengths and weaknesses of the proposal</vt:lpstr>
      <vt:lpstr>Action plan</vt:lpstr>
      <vt:lpstr>Gantt Chart</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richard don nkundo</dc:creator>
  <cp:lastModifiedBy>richard don nkundo</cp:lastModifiedBy>
  <cp:revision>16</cp:revision>
  <dcterms:created xsi:type="dcterms:W3CDTF">2019-11-12T01:21:11Z</dcterms:created>
  <dcterms:modified xsi:type="dcterms:W3CDTF">2019-11-12T09:56:36Z</dcterms:modified>
</cp:coreProperties>
</file>