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Stile chiaro 1 - Colore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0CC2C-4DE2-403B-A265-57A6AA8A4AC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AD38915-E701-4A27-809F-7A80EED3F5BB}">
      <dgm:prSet/>
      <dgm:spPr/>
      <dgm:t>
        <a:bodyPr/>
        <a:lstStyle/>
        <a:p>
          <a:r>
            <a:rPr lang="en-US"/>
            <a:t>The return on invested capital can be abbreviated to ROCE, this ratio is used to determine the efficiency on how the company's money is used to create money (Law, 2018). Unfortunately, for Ffion Limited, we can see a not positive moment in the return on invested capital, which allows us to understand that there is no efficient management of the net profit earned</a:t>
          </a:r>
        </a:p>
      </dgm:t>
    </dgm:pt>
    <dgm:pt modelId="{8D01A63D-4568-46BA-AF42-396453B25059}" type="parTrans" cxnId="{A9FCDC6B-4455-47F5-9CA6-06504AA635FE}">
      <dgm:prSet/>
      <dgm:spPr/>
      <dgm:t>
        <a:bodyPr/>
        <a:lstStyle/>
        <a:p>
          <a:endParaRPr lang="en-US"/>
        </a:p>
      </dgm:t>
    </dgm:pt>
    <dgm:pt modelId="{41EA76F6-FA33-485A-A1A6-48FA135FDEBA}" type="sibTrans" cxnId="{A9FCDC6B-4455-47F5-9CA6-06504AA635FE}">
      <dgm:prSet/>
      <dgm:spPr/>
      <dgm:t>
        <a:bodyPr/>
        <a:lstStyle/>
        <a:p>
          <a:endParaRPr lang="en-US"/>
        </a:p>
      </dgm:t>
    </dgm:pt>
    <dgm:pt modelId="{FE6136EF-6095-410B-831F-68F420AE38D8}">
      <dgm:prSet/>
      <dgm:spPr/>
      <dgm:t>
        <a:bodyPr/>
        <a:lstStyle/>
        <a:p>
          <a:r>
            <a:rPr lang="en-US" dirty="0"/>
            <a:t>A slight decrease in the total asset turnover ratio is noted by Ffion limited</a:t>
          </a:r>
        </a:p>
        <a:p>
          <a:r>
            <a:rPr lang="en-US" dirty="0"/>
            <a:t>Ffion Limited highlights a reduction in Working Capital Turnover ratio, this could suggest that the effectiveness has been reduced when the use of working capital is considered, with a consequent reduction in revenue generated by working capital.</a:t>
          </a:r>
        </a:p>
      </dgm:t>
    </dgm:pt>
    <dgm:pt modelId="{1636C157-2710-47C2-9028-F676A8B87C3D}" type="parTrans" cxnId="{7AD01FC8-016B-4C47-832C-EFE35CF446C7}">
      <dgm:prSet/>
      <dgm:spPr/>
      <dgm:t>
        <a:bodyPr/>
        <a:lstStyle/>
        <a:p>
          <a:endParaRPr lang="en-US"/>
        </a:p>
      </dgm:t>
    </dgm:pt>
    <dgm:pt modelId="{7970A5B2-FA12-4315-9690-AADE439BBBBC}" type="sibTrans" cxnId="{7AD01FC8-016B-4C47-832C-EFE35CF446C7}">
      <dgm:prSet/>
      <dgm:spPr/>
      <dgm:t>
        <a:bodyPr/>
        <a:lstStyle/>
        <a:p>
          <a:endParaRPr lang="en-US"/>
        </a:p>
      </dgm:t>
    </dgm:pt>
    <dgm:pt modelId="{46ADFAAE-E573-4E6D-814C-A34984CFEA5E}" type="pres">
      <dgm:prSet presAssocID="{3620CC2C-4DE2-403B-A265-57A6AA8A4AC1}" presName="hierChild1" presStyleCnt="0">
        <dgm:presLayoutVars>
          <dgm:chPref val="1"/>
          <dgm:dir/>
          <dgm:animOne val="branch"/>
          <dgm:animLvl val="lvl"/>
          <dgm:resizeHandles/>
        </dgm:presLayoutVars>
      </dgm:prSet>
      <dgm:spPr/>
    </dgm:pt>
    <dgm:pt modelId="{797705EF-BE38-4075-B7F3-21E3427972FB}" type="pres">
      <dgm:prSet presAssocID="{8AD38915-E701-4A27-809F-7A80EED3F5BB}" presName="hierRoot1" presStyleCnt="0"/>
      <dgm:spPr/>
    </dgm:pt>
    <dgm:pt modelId="{B29EF0A0-2B07-43BF-8FF5-FB045F32E0C0}" type="pres">
      <dgm:prSet presAssocID="{8AD38915-E701-4A27-809F-7A80EED3F5BB}" presName="composite" presStyleCnt="0"/>
      <dgm:spPr/>
    </dgm:pt>
    <dgm:pt modelId="{2FFDADD8-15CC-4608-A0D4-F5966B5AACE9}" type="pres">
      <dgm:prSet presAssocID="{8AD38915-E701-4A27-809F-7A80EED3F5BB}" presName="background" presStyleLbl="node0" presStyleIdx="0" presStyleCnt="2"/>
      <dgm:spPr/>
    </dgm:pt>
    <dgm:pt modelId="{41D80768-C7DA-4CAF-9604-E59099897AD2}" type="pres">
      <dgm:prSet presAssocID="{8AD38915-E701-4A27-809F-7A80EED3F5BB}" presName="text" presStyleLbl="fgAcc0" presStyleIdx="0" presStyleCnt="2">
        <dgm:presLayoutVars>
          <dgm:chPref val="3"/>
        </dgm:presLayoutVars>
      </dgm:prSet>
      <dgm:spPr/>
    </dgm:pt>
    <dgm:pt modelId="{AB52461F-B62E-443C-9E24-811F81396C98}" type="pres">
      <dgm:prSet presAssocID="{8AD38915-E701-4A27-809F-7A80EED3F5BB}" presName="hierChild2" presStyleCnt="0"/>
      <dgm:spPr/>
    </dgm:pt>
    <dgm:pt modelId="{24F71517-5B80-4478-8EB5-CADF4E0426D5}" type="pres">
      <dgm:prSet presAssocID="{FE6136EF-6095-410B-831F-68F420AE38D8}" presName="hierRoot1" presStyleCnt="0"/>
      <dgm:spPr/>
    </dgm:pt>
    <dgm:pt modelId="{39003915-4958-4F97-BD8D-FF1E8A199E4C}" type="pres">
      <dgm:prSet presAssocID="{FE6136EF-6095-410B-831F-68F420AE38D8}" presName="composite" presStyleCnt="0"/>
      <dgm:spPr/>
    </dgm:pt>
    <dgm:pt modelId="{C10E3F5E-0A3E-4D38-891B-AE93DAE4AD0C}" type="pres">
      <dgm:prSet presAssocID="{FE6136EF-6095-410B-831F-68F420AE38D8}" presName="background" presStyleLbl="node0" presStyleIdx="1" presStyleCnt="2"/>
      <dgm:spPr/>
    </dgm:pt>
    <dgm:pt modelId="{A0072BAC-3CD9-4018-A116-135FEEB44367}" type="pres">
      <dgm:prSet presAssocID="{FE6136EF-6095-410B-831F-68F420AE38D8}" presName="text" presStyleLbl="fgAcc0" presStyleIdx="1" presStyleCnt="2">
        <dgm:presLayoutVars>
          <dgm:chPref val="3"/>
        </dgm:presLayoutVars>
      </dgm:prSet>
      <dgm:spPr/>
    </dgm:pt>
    <dgm:pt modelId="{98EA3CDE-04C3-484A-8377-1C3894A86C90}" type="pres">
      <dgm:prSet presAssocID="{FE6136EF-6095-410B-831F-68F420AE38D8}" presName="hierChild2" presStyleCnt="0"/>
      <dgm:spPr/>
    </dgm:pt>
  </dgm:ptLst>
  <dgm:cxnLst>
    <dgm:cxn modelId="{1C3E4524-7C35-4D73-8301-054A1134DB33}" type="presOf" srcId="{FE6136EF-6095-410B-831F-68F420AE38D8}" destId="{A0072BAC-3CD9-4018-A116-135FEEB44367}" srcOrd="0" destOrd="0" presId="urn:microsoft.com/office/officeart/2005/8/layout/hierarchy1"/>
    <dgm:cxn modelId="{A9FCDC6B-4455-47F5-9CA6-06504AA635FE}" srcId="{3620CC2C-4DE2-403B-A265-57A6AA8A4AC1}" destId="{8AD38915-E701-4A27-809F-7A80EED3F5BB}" srcOrd="0" destOrd="0" parTransId="{8D01A63D-4568-46BA-AF42-396453B25059}" sibTransId="{41EA76F6-FA33-485A-A1A6-48FA135FDEBA}"/>
    <dgm:cxn modelId="{94048C53-9840-45EF-848F-A0EC2111916A}" type="presOf" srcId="{8AD38915-E701-4A27-809F-7A80EED3F5BB}" destId="{41D80768-C7DA-4CAF-9604-E59099897AD2}" srcOrd="0" destOrd="0" presId="urn:microsoft.com/office/officeart/2005/8/layout/hierarchy1"/>
    <dgm:cxn modelId="{EA925CC4-4F97-4136-AF59-8A6D86947CC5}" type="presOf" srcId="{3620CC2C-4DE2-403B-A265-57A6AA8A4AC1}" destId="{46ADFAAE-E573-4E6D-814C-A34984CFEA5E}" srcOrd="0" destOrd="0" presId="urn:microsoft.com/office/officeart/2005/8/layout/hierarchy1"/>
    <dgm:cxn modelId="{7AD01FC8-016B-4C47-832C-EFE35CF446C7}" srcId="{3620CC2C-4DE2-403B-A265-57A6AA8A4AC1}" destId="{FE6136EF-6095-410B-831F-68F420AE38D8}" srcOrd="1" destOrd="0" parTransId="{1636C157-2710-47C2-9028-F676A8B87C3D}" sibTransId="{7970A5B2-FA12-4315-9690-AADE439BBBBC}"/>
    <dgm:cxn modelId="{6DF91567-4197-481C-9518-07CCF5DC9145}" type="presParOf" srcId="{46ADFAAE-E573-4E6D-814C-A34984CFEA5E}" destId="{797705EF-BE38-4075-B7F3-21E3427972FB}" srcOrd="0" destOrd="0" presId="urn:microsoft.com/office/officeart/2005/8/layout/hierarchy1"/>
    <dgm:cxn modelId="{EA240C09-3FB8-44D2-A0AC-A29904B64675}" type="presParOf" srcId="{797705EF-BE38-4075-B7F3-21E3427972FB}" destId="{B29EF0A0-2B07-43BF-8FF5-FB045F32E0C0}" srcOrd="0" destOrd="0" presId="urn:microsoft.com/office/officeart/2005/8/layout/hierarchy1"/>
    <dgm:cxn modelId="{2BD2E85E-B006-470A-9A76-F72046D4657F}" type="presParOf" srcId="{B29EF0A0-2B07-43BF-8FF5-FB045F32E0C0}" destId="{2FFDADD8-15CC-4608-A0D4-F5966B5AACE9}" srcOrd="0" destOrd="0" presId="urn:microsoft.com/office/officeart/2005/8/layout/hierarchy1"/>
    <dgm:cxn modelId="{591BC795-ADDD-4922-934F-7BB161973BCD}" type="presParOf" srcId="{B29EF0A0-2B07-43BF-8FF5-FB045F32E0C0}" destId="{41D80768-C7DA-4CAF-9604-E59099897AD2}" srcOrd="1" destOrd="0" presId="urn:microsoft.com/office/officeart/2005/8/layout/hierarchy1"/>
    <dgm:cxn modelId="{B5EDED50-FA63-43D0-B61B-6C45315EFFD2}" type="presParOf" srcId="{797705EF-BE38-4075-B7F3-21E3427972FB}" destId="{AB52461F-B62E-443C-9E24-811F81396C98}" srcOrd="1" destOrd="0" presId="urn:microsoft.com/office/officeart/2005/8/layout/hierarchy1"/>
    <dgm:cxn modelId="{2C6E68CC-2F61-45FE-83C1-595EE870E270}" type="presParOf" srcId="{46ADFAAE-E573-4E6D-814C-A34984CFEA5E}" destId="{24F71517-5B80-4478-8EB5-CADF4E0426D5}" srcOrd="1" destOrd="0" presId="urn:microsoft.com/office/officeart/2005/8/layout/hierarchy1"/>
    <dgm:cxn modelId="{98AD69CB-590D-4330-A1DC-190701FC85F5}" type="presParOf" srcId="{24F71517-5B80-4478-8EB5-CADF4E0426D5}" destId="{39003915-4958-4F97-BD8D-FF1E8A199E4C}" srcOrd="0" destOrd="0" presId="urn:microsoft.com/office/officeart/2005/8/layout/hierarchy1"/>
    <dgm:cxn modelId="{E4E3F855-198A-40F9-83FF-8E07972F99B6}" type="presParOf" srcId="{39003915-4958-4F97-BD8D-FF1E8A199E4C}" destId="{C10E3F5E-0A3E-4D38-891B-AE93DAE4AD0C}" srcOrd="0" destOrd="0" presId="urn:microsoft.com/office/officeart/2005/8/layout/hierarchy1"/>
    <dgm:cxn modelId="{A7AFB722-DFCA-450D-B324-39C63A3E6181}" type="presParOf" srcId="{39003915-4958-4F97-BD8D-FF1E8A199E4C}" destId="{A0072BAC-3CD9-4018-A116-135FEEB44367}" srcOrd="1" destOrd="0" presId="urn:microsoft.com/office/officeart/2005/8/layout/hierarchy1"/>
    <dgm:cxn modelId="{71DE079F-6E84-4078-A28E-3D3971C86FB2}" type="presParOf" srcId="{24F71517-5B80-4478-8EB5-CADF4E0426D5}" destId="{98EA3CDE-04C3-484A-8377-1C3894A86C9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CBF348-F26C-49DC-8CAB-7EBA08AEB7F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CE86D12-8446-4537-8802-4FB1970BD9CB}">
      <dgm:prSet/>
      <dgm:spPr/>
      <dgm:t>
        <a:bodyPr/>
        <a:lstStyle/>
        <a:p>
          <a:r>
            <a:rPr lang="en-US"/>
            <a:t>The quick ratio allows us to assess, with more caution, the company's liquidity. A ratio of 1: 1 is usually considered a good result; however, the company may have different internal parameters. The liquid assets of Ffion Limited cover current liabilities.</a:t>
          </a:r>
        </a:p>
      </dgm:t>
    </dgm:pt>
    <dgm:pt modelId="{834A1713-EB43-4E52-8C5C-B38DAD616500}" type="parTrans" cxnId="{A93BBD9B-23E7-4C21-A0D6-3D167702A008}">
      <dgm:prSet/>
      <dgm:spPr/>
      <dgm:t>
        <a:bodyPr/>
        <a:lstStyle/>
        <a:p>
          <a:endParaRPr lang="en-US"/>
        </a:p>
      </dgm:t>
    </dgm:pt>
    <dgm:pt modelId="{D8D17CED-4BE8-414E-B97D-4B1540D92287}" type="sibTrans" cxnId="{A93BBD9B-23E7-4C21-A0D6-3D167702A008}">
      <dgm:prSet/>
      <dgm:spPr/>
      <dgm:t>
        <a:bodyPr/>
        <a:lstStyle/>
        <a:p>
          <a:endParaRPr lang="en-US"/>
        </a:p>
      </dgm:t>
    </dgm:pt>
    <dgm:pt modelId="{780CF118-EB7D-47AF-BF14-B6B6E6B8D6D5}">
      <dgm:prSet/>
      <dgm:spPr/>
      <dgm:t>
        <a:bodyPr/>
        <a:lstStyle/>
        <a:p>
          <a:r>
            <a:rPr lang="en-US"/>
            <a:t>Debtor days analyze the time needed to pay the debtors of a company. Increased debt leverage exposes shareholders to greater financial risk. The debtor days of Ffion Limited have grown over the analyzed period</a:t>
          </a:r>
        </a:p>
      </dgm:t>
    </dgm:pt>
    <dgm:pt modelId="{4DFDDF77-2180-4DE9-9073-136DE91F8A58}" type="parTrans" cxnId="{ED287588-1F59-4F83-88DB-734BA6630F89}">
      <dgm:prSet/>
      <dgm:spPr/>
      <dgm:t>
        <a:bodyPr/>
        <a:lstStyle/>
        <a:p>
          <a:endParaRPr lang="en-US"/>
        </a:p>
      </dgm:t>
    </dgm:pt>
    <dgm:pt modelId="{38AF7E4B-DD50-42B4-ABC1-83992D198EF6}" type="sibTrans" cxnId="{ED287588-1F59-4F83-88DB-734BA6630F89}">
      <dgm:prSet/>
      <dgm:spPr/>
      <dgm:t>
        <a:bodyPr/>
        <a:lstStyle/>
        <a:p>
          <a:endParaRPr lang="en-US"/>
        </a:p>
      </dgm:t>
    </dgm:pt>
    <dgm:pt modelId="{64476A2E-FA60-4954-8C98-A69928F2E33F}" type="pres">
      <dgm:prSet presAssocID="{47CBF348-F26C-49DC-8CAB-7EBA08AEB7F2}" presName="hierChild1" presStyleCnt="0">
        <dgm:presLayoutVars>
          <dgm:chPref val="1"/>
          <dgm:dir/>
          <dgm:animOne val="branch"/>
          <dgm:animLvl val="lvl"/>
          <dgm:resizeHandles/>
        </dgm:presLayoutVars>
      </dgm:prSet>
      <dgm:spPr/>
    </dgm:pt>
    <dgm:pt modelId="{CD3BF12D-834F-49DB-AC50-64B5C89BFDFC}" type="pres">
      <dgm:prSet presAssocID="{BCE86D12-8446-4537-8802-4FB1970BD9CB}" presName="hierRoot1" presStyleCnt="0"/>
      <dgm:spPr/>
    </dgm:pt>
    <dgm:pt modelId="{EDA44570-D627-49ED-AB78-34E54EAC0DFE}" type="pres">
      <dgm:prSet presAssocID="{BCE86D12-8446-4537-8802-4FB1970BD9CB}" presName="composite" presStyleCnt="0"/>
      <dgm:spPr/>
    </dgm:pt>
    <dgm:pt modelId="{93F9B164-CC78-45F1-8B7E-EBF13760994D}" type="pres">
      <dgm:prSet presAssocID="{BCE86D12-8446-4537-8802-4FB1970BD9CB}" presName="background" presStyleLbl="node0" presStyleIdx="0" presStyleCnt="2"/>
      <dgm:spPr/>
    </dgm:pt>
    <dgm:pt modelId="{F87FD419-FC37-4A6E-87AF-C2DCC63E2177}" type="pres">
      <dgm:prSet presAssocID="{BCE86D12-8446-4537-8802-4FB1970BD9CB}" presName="text" presStyleLbl="fgAcc0" presStyleIdx="0" presStyleCnt="2">
        <dgm:presLayoutVars>
          <dgm:chPref val="3"/>
        </dgm:presLayoutVars>
      </dgm:prSet>
      <dgm:spPr/>
    </dgm:pt>
    <dgm:pt modelId="{8C302347-0B9D-40E1-A927-220ABF60C867}" type="pres">
      <dgm:prSet presAssocID="{BCE86D12-8446-4537-8802-4FB1970BD9CB}" presName="hierChild2" presStyleCnt="0"/>
      <dgm:spPr/>
    </dgm:pt>
    <dgm:pt modelId="{5030FB97-B8B7-4FB9-ADC9-85F1D7BF283F}" type="pres">
      <dgm:prSet presAssocID="{780CF118-EB7D-47AF-BF14-B6B6E6B8D6D5}" presName="hierRoot1" presStyleCnt="0"/>
      <dgm:spPr/>
    </dgm:pt>
    <dgm:pt modelId="{71B86A16-6C8A-4CB0-BA10-9CEBE1A9286D}" type="pres">
      <dgm:prSet presAssocID="{780CF118-EB7D-47AF-BF14-B6B6E6B8D6D5}" presName="composite" presStyleCnt="0"/>
      <dgm:spPr/>
    </dgm:pt>
    <dgm:pt modelId="{8BFFD815-5BD6-4F54-8757-9483C698D83C}" type="pres">
      <dgm:prSet presAssocID="{780CF118-EB7D-47AF-BF14-B6B6E6B8D6D5}" presName="background" presStyleLbl="node0" presStyleIdx="1" presStyleCnt="2"/>
      <dgm:spPr/>
    </dgm:pt>
    <dgm:pt modelId="{E4FFE228-3988-4518-94EE-EA4229DF2354}" type="pres">
      <dgm:prSet presAssocID="{780CF118-EB7D-47AF-BF14-B6B6E6B8D6D5}" presName="text" presStyleLbl="fgAcc0" presStyleIdx="1" presStyleCnt="2">
        <dgm:presLayoutVars>
          <dgm:chPref val="3"/>
        </dgm:presLayoutVars>
      </dgm:prSet>
      <dgm:spPr/>
    </dgm:pt>
    <dgm:pt modelId="{72AEDEDD-A6A2-46D4-8760-B4ACB6CB13FE}" type="pres">
      <dgm:prSet presAssocID="{780CF118-EB7D-47AF-BF14-B6B6E6B8D6D5}" presName="hierChild2" presStyleCnt="0"/>
      <dgm:spPr/>
    </dgm:pt>
  </dgm:ptLst>
  <dgm:cxnLst>
    <dgm:cxn modelId="{3615AF0A-EA54-46ED-AEB4-66274D6D5E72}" type="presOf" srcId="{BCE86D12-8446-4537-8802-4FB1970BD9CB}" destId="{F87FD419-FC37-4A6E-87AF-C2DCC63E2177}" srcOrd="0" destOrd="0" presId="urn:microsoft.com/office/officeart/2005/8/layout/hierarchy1"/>
    <dgm:cxn modelId="{ED287588-1F59-4F83-88DB-734BA6630F89}" srcId="{47CBF348-F26C-49DC-8CAB-7EBA08AEB7F2}" destId="{780CF118-EB7D-47AF-BF14-B6B6E6B8D6D5}" srcOrd="1" destOrd="0" parTransId="{4DFDDF77-2180-4DE9-9073-136DE91F8A58}" sibTransId="{38AF7E4B-DD50-42B4-ABC1-83992D198EF6}"/>
    <dgm:cxn modelId="{A93BBD9B-23E7-4C21-A0D6-3D167702A008}" srcId="{47CBF348-F26C-49DC-8CAB-7EBA08AEB7F2}" destId="{BCE86D12-8446-4537-8802-4FB1970BD9CB}" srcOrd="0" destOrd="0" parTransId="{834A1713-EB43-4E52-8C5C-B38DAD616500}" sibTransId="{D8D17CED-4BE8-414E-B97D-4B1540D92287}"/>
    <dgm:cxn modelId="{44AAC59C-DD1E-4D71-9CE6-5190CE1AD0EE}" type="presOf" srcId="{47CBF348-F26C-49DC-8CAB-7EBA08AEB7F2}" destId="{64476A2E-FA60-4954-8C98-A69928F2E33F}" srcOrd="0" destOrd="0" presId="urn:microsoft.com/office/officeart/2005/8/layout/hierarchy1"/>
    <dgm:cxn modelId="{0B26F6F9-C85B-4FF7-91C5-9961A3BED448}" type="presOf" srcId="{780CF118-EB7D-47AF-BF14-B6B6E6B8D6D5}" destId="{E4FFE228-3988-4518-94EE-EA4229DF2354}" srcOrd="0" destOrd="0" presId="urn:microsoft.com/office/officeart/2005/8/layout/hierarchy1"/>
    <dgm:cxn modelId="{62308ACC-1E16-4D28-95D5-23A05FC0ACDB}" type="presParOf" srcId="{64476A2E-FA60-4954-8C98-A69928F2E33F}" destId="{CD3BF12D-834F-49DB-AC50-64B5C89BFDFC}" srcOrd="0" destOrd="0" presId="urn:microsoft.com/office/officeart/2005/8/layout/hierarchy1"/>
    <dgm:cxn modelId="{6A6A9CEB-61C2-4995-B184-0330EB9DD925}" type="presParOf" srcId="{CD3BF12D-834F-49DB-AC50-64B5C89BFDFC}" destId="{EDA44570-D627-49ED-AB78-34E54EAC0DFE}" srcOrd="0" destOrd="0" presId="urn:microsoft.com/office/officeart/2005/8/layout/hierarchy1"/>
    <dgm:cxn modelId="{B4F1EBA2-E1DD-45F8-893B-059749C08135}" type="presParOf" srcId="{EDA44570-D627-49ED-AB78-34E54EAC0DFE}" destId="{93F9B164-CC78-45F1-8B7E-EBF13760994D}" srcOrd="0" destOrd="0" presId="urn:microsoft.com/office/officeart/2005/8/layout/hierarchy1"/>
    <dgm:cxn modelId="{D83486CE-971C-4AAE-9D80-3F16BA7253F9}" type="presParOf" srcId="{EDA44570-D627-49ED-AB78-34E54EAC0DFE}" destId="{F87FD419-FC37-4A6E-87AF-C2DCC63E2177}" srcOrd="1" destOrd="0" presId="urn:microsoft.com/office/officeart/2005/8/layout/hierarchy1"/>
    <dgm:cxn modelId="{4B9C1295-9664-4420-926B-DA1BB78D306F}" type="presParOf" srcId="{CD3BF12D-834F-49DB-AC50-64B5C89BFDFC}" destId="{8C302347-0B9D-40E1-A927-220ABF60C867}" srcOrd="1" destOrd="0" presId="urn:microsoft.com/office/officeart/2005/8/layout/hierarchy1"/>
    <dgm:cxn modelId="{13125DFD-DD36-4FC7-8547-AA281719C521}" type="presParOf" srcId="{64476A2E-FA60-4954-8C98-A69928F2E33F}" destId="{5030FB97-B8B7-4FB9-ADC9-85F1D7BF283F}" srcOrd="1" destOrd="0" presId="urn:microsoft.com/office/officeart/2005/8/layout/hierarchy1"/>
    <dgm:cxn modelId="{BF3D5675-6E94-4BC5-8BDC-7C3A0C7E82F2}" type="presParOf" srcId="{5030FB97-B8B7-4FB9-ADC9-85F1D7BF283F}" destId="{71B86A16-6C8A-4CB0-BA10-9CEBE1A9286D}" srcOrd="0" destOrd="0" presId="urn:microsoft.com/office/officeart/2005/8/layout/hierarchy1"/>
    <dgm:cxn modelId="{88EA6265-B32F-42C4-823A-54C06DA56F26}" type="presParOf" srcId="{71B86A16-6C8A-4CB0-BA10-9CEBE1A9286D}" destId="{8BFFD815-5BD6-4F54-8757-9483C698D83C}" srcOrd="0" destOrd="0" presId="urn:microsoft.com/office/officeart/2005/8/layout/hierarchy1"/>
    <dgm:cxn modelId="{C9E8ED25-D16C-4276-BC42-B102CC994D0A}" type="presParOf" srcId="{71B86A16-6C8A-4CB0-BA10-9CEBE1A9286D}" destId="{E4FFE228-3988-4518-94EE-EA4229DF2354}" srcOrd="1" destOrd="0" presId="urn:microsoft.com/office/officeart/2005/8/layout/hierarchy1"/>
    <dgm:cxn modelId="{A890B36F-ACED-4C39-BA86-9BCF19C5B06B}" type="presParOf" srcId="{5030FB97-B8B7-4FB9-ADC9-85F1D7BF283F}" destId="{72AEDEDD-A6A2-46D4-8760-B4ACB6CB13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DADD8-15CC-4608-A0D4-F5966B5AACE9}">
      <dsp:nvSpPr>
        <dsp:cNvPr id="0" name=""/>
        <dsp:cNvSpPr/>
      </dsp:nvSpPr>
      <dsp:spPr>
        <a:xfrm>
          <a:off x="1189"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80768-C7DA-4CAF-9604-E59099897AD2}">
      <dsp:nvSpPr>
        <dsp:cNvPr id="0" name=""/>
        <dsp:cNvSpPr/>
      </dsp:nvSpPr>
      <dsp:spPr>
        <a:xfrm>
          <a:off x="464995"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return on invested capital can be abbreviated to ROCE, this ratio is used to determine the efficiency on how the company's money is used to create money (Law, 2018). Unfortunately, for Ffion Limited, we can see a not positive moment in the return on invested capital, which allows us to understand that there is no efficient management of the net profit earned</a:t>
          </a:r>
        </a:p>
      </dsp:txBody>
      <dsp:txXfrm>
        <a:off x="542630" y="520934"/>
        <a:ext cx="4018990" cy="2495385"/>
      </dsp:txXfrm>
    </dsp:sp>
    <dsp:sp modelId="{C10E3F5E-0A3E-4D38-891B-AE93DAE4AD0C}">
      <dsp:nvSpPr>
        <dsp:cNvPr id="0" name=""/>
        <dsp:cNvSpPr/>
      </dsp:nvSpPr>
      <dsp:spPr>
        <a:xfrm>
          <a:off x="5103062"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072BAC-3CD9-4018-A116-135FEEB44367}">
      <dsp:nvSpPr>
        <dsp:cNvPr id="0" name=""/>
        <dsp:cNvSpPr/>
      </dsp:nvSpPr>
      <dsp:spPr>
        <a:xfrm>
          <a:off x="5566869"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 slight decrease in the total asset turnover ratio is noted by Ffion limited</a:t>
          </a:r>
        </a:p>
        <a:p>
          <a:pPr marL="0" lvl="0" indent="0" algn="ctr" defTabSz="711200">
            <a:lnSpc>
              <a:spcPct val="90000"/>
            </a:lnSpc>
            <a:spcBef>
              <a:spcPct val="0"/>
            </a:spcBef>
            <a:spcAft>
              <a:spcPct val="35000"/>
            </a:spcAft>
            <a:buNone/>
          </a:pPr>
          <a:r>
            <a:rPr lang="en-US" sz="1600" kern="1200" dirty="0"/>
            <a:t>Ffion Limited highlights a reduction in Working Capital Turnover ratio, this could suggest that the effectiveness has been reduced when the use of working capital is considered, with a consequent reduction in revenue generated by working capital.</a:t>
          </a:r>
        </a:p>
      </dsp:txBody>
      <dsp:txXfrm>
        <a:off x="5644504" y="520934"/>
        <a:ext cx="4018990" cy="2495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9B164-CC78-45F1-8B7E-EBF13760994D}">
      <dsp:nvSpPr>
        <dsp:cNvPr id="0" name=""/>
        <dsp:cNvSpPr/>
      </dsp:nvSpPr>
      <dsp:spPr>
        <a:xfrm>
          <a:off x="1189"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FD419-FC37-4A6E-87AF-C2DCC63E2177}">
      <dsp:nvSpPr>
        <dsp:cNvPr id="0" name=""/>
        <dsp:cNvSpPr/>
      </dsp:nvSpPr>
      <dsp:spPr>
        <a:xfrm>
          <a:off x="464995"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 quick ratio allows us to assess, with more caution, the company's liquidity. A ratio of 1: 1 is usually considered a good result; however, the company may have different internal parameters. The liquid assets of Ffion Limited cover current liabilities.</a:t>
          </a:r>
        </a:p>
      </dsp:txBody>
      <dsp:txXfrm>
        <a:off x="542630" y="520934"/>
        <a:ext cx="4018990" cy="2495385"/>
      </dsp:txXfrm>
    </dsp:sp>
    <dsp:sp modelId="{8BFFD815-5BD6-4F54-8757-9483C698D83C}">
      <dsp:nvSpPr>
        <dsp:cNvPr id="0" name=""/>
        <dsp:cNvSpPr/>
      </dsp:nvSpPr>
      <dsp:spPr>
        <a:xfrm>
          <a:off x="5103062"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FE228-3988-4518-94EE-EA4229DF2354}">
      <dsp:nvSpPr>
        <dsp:cNvPr id="0" name=""/>
        <dsp:cNvSpPr/>
      </dsp:nvSpPr>
      <dsp:spPr>
        <a:xfrm>
          <a:off x="5566869"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Debtor days analyze the time needed to pay the debtors of a company. Increased debt leverage exposes shareholders to greater financial risk. The debtor days of Ffion Limited have grown over the analyzed period</a:t>
          </a:r>
        </a:p>
      </dsp:txBody>
      <dsp:txXfrm>
        <a:off x="5644504" y="520934"/>
        <a:ext cx="4018990" cy="24953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a:xfrm>
            <a:off x="5332412" y="5883275"/>
            <a:ext cx="4324044" cy="365125"/>
          </a:xfrm>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468983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nchor="ct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a:xfrm>
            <a:off x="10951856" y="5867131"/>
            <a:ext cx="551167" cy="365125"/>
          </a:xfrm>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354412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429673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5B41F249-522A-47F8-9E26-DCFA7DA44891}" type="datetimeFigureOut">
              <a:rPr lang="it-IT" smtClean="0"/>
              <a:t>19/11/2019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267357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5B41F249-522A-47F8-9E26-DCFA7DA44891}" type="datetimeFigureOut">
              <a:rPr lang="it-IT" smtClean="0"/>
              <a:t>19/11/2019</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95291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5B41F249-522A-47F8-9E26-DCFA7DA44891}" type="datetimeFigureOut">
              <a:rPr lang="it-IT" smtClean="0"/>
              <a:t>19/11/2019</a:t>
            </a:fld>
            <a:endParaRPr lang="it-IT"/>
          </a:p>
        </p:txBody>
      </p:sp>
      <p:sp>
        <p:nvSpPr>
          <p:cNvPr id="4" name="Footer Placeholder 3"/>
          <p:cNvSpPr>
            <a:spLocks noGrp="1"/>
          </p:cNvSpPr>
          <p:nvPr>
            <p:ph type="ftr" sz="quarter" idx="11"/>
          </p:nvPr>
        </p:nvSpPr>
        <p:spPr/>
        <p:txBody>
          <a:bodyPr/>
          <a:lstStyle/>
          <a:p>
            <a:endParaRPr lang="it-IT"/>
          </a:p>
        </p:txBody>
      </p:sp>
      <p:sp>
        <p:nvSpPr>
          <p:cNvPr id="5" name="Slide Number Placeholder 4"/>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4115653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41F249-522A-47F8-9E26-DCFA7DA44891}" type="datetimeFigureOut">
              <a:rPr lang="it-IT" smtClean="0"/>
              <a:t>19/11/2019</a:t>
            </a:fld>
            <a:endParaRPr lang="it-IT"/>
          </a:p>
        </p:txBody>
      </p:sp>
      <p:sp>
        <p:nvSpPr>
          <p:cNvPr id="3" name="Footer Placeholder 2"/>
          <p:cNvSpPr>
            <a:spLocks noGrp="1"/>
          </p:cNvSpPr>
          <p:nvPr>
            <p:ph type="ftr" sz="quarter" idx="11"/>
          </p:nvPr>
        </p:nvSpPr>
        <p:spPr/>
        <p:txBody>
          <a:bodyPr/>
          <a:lstStyle/>
          <a:p>
            <a:endParaRPr lang="it-IT"/>
          </a:p>
        </p:txBody>
      </p:sp>
      <p:sp>
        <p:nvSpPr>
          <p:cNvPr id="4" name="Slide Number Placeholder 3"/>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81518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it-IT"/>
              <a:t>Fare clic per modificare lo stile del titolo dello schema</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5B41F249-522A-47F8-9E26-DCFA7DA44891}" type="datetimeFigureOut">
              <a:rPr lang="it-IT" smtClean="0"/>
              <a:t>19/11/2019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682604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it-IT"/>
              <a:t>Fare clic per modificare lo stile del titolo dello schema</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5B41F249-522A-47F8-9E26-DCFA7DA44891}" type="datetimeFigureOut">
              <a:rPr lang="it-IT" smtClean="0"/>
              <a:t>19/11/2019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76019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magine panoramica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5B41F249-522A-47F8-9E26-DCFA7DA44891}" type="datetimeFigureOut">
              <a:rPr lang="it-IT" smtClean="0"/>
              <a:t>19/11/2019</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55391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olo e sottotitolo">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139652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zione con didascalia">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it-IT"/>
              <a:t>Fare clic per modificare lo stile del titolo dello schema</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it-IT"/>
              <a:t>Fare clic per modificare gli stili del testo dello schema</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1449167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cheda nome">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1982014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cheda nome citazione">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it-IT"/>
              <a:t>Fare clic per modificare lo stile del titolo dello schema</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it-IT"/>
              <a:t>Fare clic per modificare gli stili del testo dello schema</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062657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o o falso">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it-IT"/>
              <a:t>Fare clic per modificare lo stile del titolo dello schema</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it-IT"/>
              <a:t>Fare clic per modificare gli stili del testo dello schema</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399239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ncho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960187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5B41F249-522A-47F8-9E26-DCFA7DA44891}" type="datetimeFigureOut">
              <a:rPr lang="it-IT" smtClean="0"/>
              <a:t>19/11/2019</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85D0BD70-95DB-48AC-9BAD-EDAE0C5C7906}" type="slidenum">
              <a:rPr lang="it-IT" smtClean="0"/>
              <a:t>‹N›</a:t>
            </a:fld>
            <a:endParaRPr lang="it-IT"/>
          </a:p>
        </p:txBody>
      </p:sp>
    </p:spTree>
    <p:extLst>
      <p:ext uri="{BB962C8B-B14F-4D97-AF65-F5344CB8AC3E}">
        <p14:creationId xmlns:p14="http://schemas.microsoft.com/office/powerpoint/2010/main" val="237082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41F249-522A-47F8-9E26-DCFA7DA44891}" type="datetimeFigureOut">
              <a:rPr lang="it-IT" smtClean="0"/>
              <a:t>19/11/2019</a:t>
            </a:fld>
            <a:endParaRPr lang="it-IT"/>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it-IT"/>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5D0BD70-95DB-48AC-9BAD-EDAE0C5C7906}" type="slidenum">
              <a:rPr lang="it-IT" smtClean="0"/>
              <a:t>‹N›</a:t>
            </a:fld>
            <a:endParaRPr lang="it-IT"/>
          </a:p>
        </p:txBody>
      </p:sp>
    </p:spTree>
    <p:extLst>
      <p:ext uri="{BB962C8B-B14F-4D97-AF65-F5344CB8AC3E}">
        <p14:creationId xmlns:p14="http://schemas.microsoft.com/office/powerpoint/2010/main" val="4103020566"/>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43">
            <a:extLst>
              <a:ext uri="{FF2B5EF4-FFF2-40B4-BE49-F238E27FC236}">
                <a16:creationId xmlns:a16="http://schemas.microsoft.com/office/drawing/2014/main" id="{0D9EA49B-8132-4695-B877-B53B40F78EC8}"/>
              </a:ext>
            </a:extLst>
          </p:cNvPr>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4082470" y="696967"/>
            <a:ext cx="4027055" cy="750570"/>
          </a:xfrm>
          <a:prstGeom prst="rect">
            <a:avLst/>
          </a:prstGeom>
          <a:noFill/>
          <a:ln>
            <a:noFill/>
          </a:ln>
        </p:spPr>
      </p:pic>
      <p:pic>
        <p:nvPicPr>
          <p:cNvPr id="5" name="Picture 144">
            <a:extLst>
              <a:ext uri="{FF2B5EF4-FFF2-40B4-BE49-F238E27FC236}">
                <a16:creationId xmlns:a16="http://schemas.microsoft.com/office/drawing/2014/main" id="{C5C17B07-0D1D-4925-9390-8173237BE59B}"/>
              </a:ext>
            </a:extLst>
          </p:cNvPr>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5716586" y="3189605"/>
            <a:ext cx="758825" cy="478790"/>
          </a:xfrm>
          <a:prstGeom prst="rect">
            <a:avLst/>
          </a:prstGeom>
        </p:spPr>
      </p:pic>
      <p:sp>
        <p:nvSpPr>
          <p:cNvPr id="6" name="Text Box 142">
            <a:extLst>
              <a:ext uri="{FF2B5EF4-FFF2-40B4-BE49-F238E27FC236}">
                <a16:creationId xmlns:a16="http://schemas.microsoft.com/office/drawing/2014/main" id="{3C80285B-28BB-4975-94BD-B6D9914AB869}"/>
              </a:ext>
            </a:extLst>
          </p:cNvPr>
          <p:cNvSpPr txBox="1">
            <a:spLocks noChangeArrowheads="1"/>
          </p:cNvSpPr>
          <p:nvPr/>
        </p:nvSpPr>
        <p:spPr bwMode="auto">
          <a:xfrm>
            <a:off x="3055708" y="960117"/>
            <a:ext cx="5851525"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0" tIns="0" rIns="0" bIns="0" numCol="1" anchor="b"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it-IT" sz="3200" b="0" i="0" u="none" strike="noStrike" cap="none" normalizeH="0" baseline="0" dirty="0">
                <a:ln>
                  <a:noFill/>
                </a:ln>
                <a:solidFill>
                  <a:srgbClr val="5B9BD5"/>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US" altLang="it-IT" sz="1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it-IT" sz="2400" b="0" i="0" u="none" strike="noStrike" cap="none" normalizeH="0" baseline="0" dirty="0">
                <a:ln>
                  <a:noFill/>
                </a:ln>
                <a:solidFill>
                  <a:srgbClr val="5B9BD5"/>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US" altLang="it-IT" sz="1400" b="0" i="0" u="none" strike="noStrike" cap="none" normalizeH="0" baseline="0" dirty="0">
              <a:ln>
                <a:noFill/>
              </a:ln>
              <a:solidFill>
                <a:schemeClr val="tx1"/>
              </a:solidFill>
              <a:effectLst/>
            </a:endParaRPr>
          </a:p>
          <a:p>
            <a:pPr algn="ctr" defTabSz="914400" eaLnBrk="0" fontAlgn="base" hangingPunct="0">
              <a:spcBef>
                <a:spcPct val="0"/>
              </a:spcBef>
              <a:spcAft>
                <a:spcPct val="0"/>
              </a:spcAft>
            </a:pPr>
            <a:r>
              <a:rPr kumimoji="0" lang="en-US" altLang="it-IT" sz="2400" b="0" i="0" u="none" strike="noStrike" cap="none" normalizeH="0" baseline="0" dirty="0">
                <a:ln>
                  <a:noFill/>
                </a:ln>
                <a:solidFill>
                  <a:srgbClr val="5B9BD5"/>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altLang="it-IT" sz="4000" dirty="0">
                <a:solidFill>
                  <a:srgbClr val="5B9BD5"/>
                </a:solidFill>
                <a:latin typeface="Calibri Light" panose="020F0302020204030204" pitchFamily="34" charset="0"/>
                <a:ea typeface="Times New Roman" panose="02020603050405020304" pitchFamily="18" charset="0"/>
                <a:cs typeface="Calibri Light" panose="020F0302020204030204" pitchFamily="34" charset="0"/>
              </a:rPr>
              <a:t>FFION LIMITED</a:t>
            </a:r>
            <a:endParaRPr lang="it-IT" altLang="it-IT" sz="900" dirty="0"/>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it-IT" sz="40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93D76908-F6F1-4246-A7F9-E8DFD8EA8C21}"/>
              </a:ext>
            </a:extLst>
          </p:cNvPr>
          <p:cNvSpPr>
            <a:spLocks noChangeArrowheads="1"/>
          </p:cNvSpPr>
          <p:nvPr/>
        </p:nvSpPr>
        <p:spPr bwMode="auto">
          <a:xfrm>
            <a:off x="3170237" y="5592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it-IT"/>
          </a:p>
        </p:txBody>
      </p:sp>
      <p:sp>
        <p:nvSpPr>
          <p:cNvPr id="8" name="Rectangle 5">
            <a:extLst>
              <a:ext uri="{FF2B5EF4-FFF2-40B4-BE49-F238E27FC236}">
                <a16:creationId xmlns:a16="http://schemas.microsoft.com/office/drawing/2014/main" id="{7703299C-B62A-4D51-9B7F-EF64B96510AD}"/>
              </a:ext>
            </a:extLst>
          </p:cNvPr>
          <p:cNvSpPr>
            <a:spLocks noChangeArrowheads="1"/>
          </p:cNvSpPr>
          <p:nvPr/>
        </p:nvSpPr>
        <p:spPr bwMode="auto">
          <a:xfrm>
            <a:off x="5107709" y="4361208"/>
            <a:ext cx="6262255"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it-IT" sz="3600" b="0" i="0" u="none" strike="noStrike" cap="none" normalizeH="0" baseline="0" dirty="0">
                <a:ln>
                  <a:noFill/>
                </a:ln>
                <a:solidFill>
                  <a:srgbClr val="5B9BD5"/>
                </a:solidFill>
                <a:effectLst/>
                <a:latin typeface="Calibri" panose="020F0502020204030204" pitchFamily="34" charset="0"/>
                <a:ea typeface="Times New Roman" panose="02020603050405020304" pitchFamily="18" charset="0"/>
                <a:cs typeface="Times New Roman" panose="02020603050405020304" pitchFamily="18" charset="0"/>
              </a:rPr>
              <a:t>Riccardo Russo - 1815101</a:t>
            </a:r>
            <a:endParaRPr kumimoji="0" lang="it-IT" altLang="it-IT"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it-IT" altLang="it-IT" sz="1800" b="0" i="0" u="none" strike="noStrike" cap="none" normalizeH="0" baseline="0" dirty="0">
              <a:ln>
                <a:noFill/>
              </a:ln>
              <a:solidFill>
                <a:schemeClr val="tx1"/>
              </a:solidFill>
              <a:effectLst/>
              <a:latin typeface="Arial" panose="020B0604020202020204" pitchFamily="34" charset="0"/>
            </a:endParaRPr>
          </a:p>
        </p:txBody>
      </p:sp>
      <p:sp>
        <p:nvSpPr>
          <p:cNvPr id="9" name="Rectangle 7">
            <a:extLst>
              <a:ext uri="{FF2B5EF4-FFF2-40B4-BE49-F238E27FC236}">
                <a16:creationId xmlns:a16="http://schemas.microsoft.com/office/drawing/2014/main" id="{000F79C0-FC43-4165-951E-6FCF62095B97}"/>
              </a:ext>
            </a:extLst>
          </p:cNvPr>
          <p:cNvSpPr>
            <a:spLocks noChangeArrowheads="1"/>
          </p:cNvSpPr>
          <p:nvPr/>
        </p:nvSpPr>
        <p:spPr bwMode="auto">
          <a:xfrm>
            <a:off x="3170237" y="207535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it-IT"/>
          </a:p>
        </p:txBody>
      </p:sp>
      <p:sp>
        <p:nvSpPr>
          <p:cNvPr id="10" name="Rectangle 8">
            <a:extLst>
              <a:ext uri="{FF2B5EF4-FFF2-40B4-BE49-F238E27FC236}">
                <a16:creationId xmlns:a16="http://schemas.microsoft.com/office/drawing/2014/main" id="{CF963DEF-5E85-4605-A20F-37FFCEE2EABE}"/>
              </a:ext>
            </a:extLst>
          </p:cNvPr>
          <p:cNvSpPr>
            <a:spLocks noChangeArrowheads="1"/>
          </p:cNvSpPr>
          <p:nvPr/>
        </p:nvSpPr>
        <p:spPr bwMode="auto">
          <a:xfrm>
            <a:off x="3170237" y="25547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it-IT"/>
          </a:p>
        </p:txBody>
      </p:sp>
    </p:spTree>
    <p:extLst>
      <p:ext uri="{BB962C8B-B14F-4D97-AF65-F5344CB8AC3E}">
        <p14:creationId xmlns:p14="http://schemas.microsoft.com/office/powerpoint/2010/main" val="4083330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B67FB825-CBAA-42AB-BB87-54231021CB7E}"/>
              </a:ext>
            </a:extLst>
          </p:cNvPr>
          <p:cNvSpPr>
            <a:spLocks noGrp="1" noChangeArrowheads="1"/>
          </p:cNvSpPr>
          <p:nvPr>
            <p:ph type="ctrTitle"/>
          </p:nvPr>
        </p:nvSpPr>
        <p:spPr bwMode="auto">
          <a:xfrm>
            <a:off x="7715247" y="1104456"/>
            <a:ext cx="3461281" cy="33473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GB" altLang="it-IT" sz="48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Financial Analysis</a:t>
            </a:r>
          </a:p>
          <a:p>
            <a:pPr marL="0" marR="0" lvl="0" indent="0" defTabSz="914400" rtl="0" eaLnBrk="0" fontAlgn="base" latinLnBrk="0" hangingPunct="0">
              <a:spcBef>
                <a:spcPct val="0"/>
              </a:spcBef>
              <a:spcAft>
                <a:spcPct val="0"/>
              </a:spcAft>
              <a:buClrTx/>
              <a:buSzTx/>
              <a:buFontTx/>
              <a:buNone/>
              <a:tabLst/>
            </a:pPr>
            <a:endParaRPr kumimoji="0" lang="en-GB" altLang="it-IT" sz="4800" b="0" i="0" u="none" strike="noStrike" cap="none" normalizeH="0" baseline="0" dirty="0">
              <a:ln>
                <a:noFill/>
              </a:ln>
              <a:effectLst/>
              <a:latin typeface="Arial" panose="020B0604020202020204" pitchFamily="34" charset="0"/>
            </a:endParaRPr>
          </a:p>
        </p:txBody>
      </p:sp>
      <p:grpSp>
        <p:nvGrpSpPr>
          <p:cNvPr id="24" name="Group 1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4"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5"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6"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7"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8"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5"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ella 4">
            <a:extLst>
              <a:ext uri="{FF2B5EF4-FFF2-40B4-BE49-F238E27FC236}">
                <a16:creationId xmlns:a16="http://schemas.microsoft.com/office/drawing/2014/main" id="{92D57921-73DB-4845-BE49-0A743A8C81F3}"/>
              </a:ext>
            </a:extLst>
          </p:cNvPr>
          <p:cNvGraphicFramePr>
            <a:graphicFrameLocks noGrp="1"/>
          </p:cNvGraphicFramePr>
          <p:nvPr>
            <p:extLst>
              <p:ext uri="{D42A27DB-BD31-4B8C-83A1-F6EECF244321}">
                <p14:modId xmlns:p14="http://schemas.microsoft.com/office/powerpoint/2010/main" val="3202326456"/>
              </p:ext>
            </p:extLst>
          </p:nvPr>
        </p:nvGraphicFramePr>
        <p:xfrm>
          <a:off x="1451860" y="1011765"/>
          <a:ext cx="5254159" cy="4546714"/>
        </p:xfrm>
        <a:graphic>
          <a:graphicData uri="http://schemas.openxmlformats.org/drawingml/2006/table">
            <a:tbl>
              <a:tblPr firstRow="1" firstCol="1" bandRow="1">
                <a:tableStyleId>{5C22544A-7EE6-4342-B048-85BDC9FD1C3A}</a:tableStyleId>
              </a:tblPr>
              <a:tblGrid>
                <a:gridCol w="1497217">
                  <a:extLst>
                    <a:ext uri="{9D8B030D-6E8A-4147-A177-3AD203B41FA5}">
                      <a16:colId xmlns:a16="http://schemas.microsoft.com/office/drawing/2014/main" val="1469751573"/>
                    </a:ext>
                  </a:extLst>
                </a:gridCol>
                <a:gridCol w="1898740">
                  <a:extLst>
                    <a:ext uri="{9D8B030D-6E8A-4147-A177-3AD203B41FA5}">
                      <a16:colId xmlns:a16="http://schemas.microsoft.com/office/drawing/2014/main" val="379601362"/>
                    </a:ext>
                  </a:extLst>
                </a:gridCol>
                <a:gridCol w="1858202">
                  <a:extLst>
                    <a:ext uri="{9D8B030D-6E8A-4147-A177-3AD203B41FA5}">
                      <a16:colId xmlns:a16="http://schemas.microsoft.com/office/drawing/2014/main" val="3451924868"/>
                    </a:ext>
                  </a:extLst>
                </a:gridCol>
              </a:tblGrid>
              <a:tr h="251648">
                <a:tc>
                  <a:txBody>
                    <a:bodyPr/>
                    <a:lstStyle/>
                    <a:p>
                      <a:pPr>
                        <a:lnSpc>
                          <a:spcPct val="107000"/>
                        </a:lnSpc>
                        <a:spcAft>
                          <a:spcPts val="0"/>
                        </a:spcAft>
                      </a:pPr>
                      <a:r>
                        <a:rPr lang="it-IT" sz="1300">
                          <a:effectLst/>
                        </a:rPr>
                        <a:t>Ratio</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2017</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2018</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3323707981"/>
                  </a:ext>
                </a:extLst>
              </a:tr>
              <a:tr h="469782">
                <a:tc>
                  <a:txBody>
                    <a:bodyPr/>
                    <a:lstStyle/>
                    <a:p>
                      <a:pPr>
                        <a:lnSpc>
                          <a:spcPct val="107000"/>
                        </a:lnSpc>
                        <a:spcAft>
                          <a:spcPts val="0"/>
                        </a:spcAft>
                      </a:pPr>
                      <a:r>
                        <a:rPr lang="it-IT" sz="1300">
                          <a:effectLst/>
                        </a:rPr>
                        <a:t>Gross Profit</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2100/9000 x 100 = 23.3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1850/9500 x 100 = 19.47</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2552166614"/>
                  </a:ext>
                </a:extLst>
              </a:tr>
              <a:tr h="251648">
                <a:tc>
                  <a:txBody>
                    <a:bodyPr/>
                    <a:lstStyle/>
                    <a:p>
                      <a:pPr>
                        <a:lnSpc>
                          <a:spcPct val="107000"/>
                        </a:lnSpc>
                        <a:spcAft>
                          <a:spcPts val="0"/>
                        </a:spcAft>
                      </a:pPr>
                      <a:r>
                        <a:rPr lang="it-IT" sz="1300">
                          <a:effectLst/>
                        </a:rPr>
                        <a:t>Net Profit</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623/9000 x 100 = 6.92</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307/9500 x 100 = 3.23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850616016"/>
                  </a:ext>
                </a:extLst>
              </a:tr>
              <a:tr h="469782">
                <a:tc>
                  <a:txBody>
                    <a:bodyPr/>
                    <a:lstStyle/>
                    <a:p>
                      <a:pPr>
                        <a:lnSpc>
                          <a:spcPct val="107000"/>
                        </a:lnSpc>
                        <a:spcAft>
                          <a:spcPts val="0"/>
                        </a:spcAft>
                      </a:pPr>
                      <a:r>
                        <a:rPr lang="it-IT" sz="1300">
                          <a:effectLst/>
                        </a:rPr>
                        <a:t>ROCE</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623+10/2684 x 100 = 23.58</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307+9/3014 x 100 = 10.48</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1345785348"/>
                  </a:ext>
                </a:extLst>
              </a:tr>
              <a:tr h="469782">
                <a:tc>
                  <a:txBody>
                    <a:bodyPr/>
                    <a:lstStyle/>
                    <a:p>
                      <a:pPr>
                        <a:lnSpc>
                          <a:spcPct val="107000"/>
                        </a:lnSpc>
                        <a:spcAft>
                          <a:spcPts val="0"/>
                        </a:spcAft>
                      </a:pPr>
                      <a:r>
                        <a:rPr lang="it-IT" sz="1300">
                          <a:effectLst/>
                        </a:rPr>
                        <a:t>Total Assets Turnover</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9000/2684 = 3.35 times</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9500/3014 = 3.15</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3567967346"/>
                  </a:ext>
                </a:extLst>
              </a:tr>
              <a:tr h="469782">
                <a:tc>
                  <a:txBody>
                    <a:bodyPr/>
                    <a:lstStyle/>
                    <a:p>
                      <a:pPr>
                        <a:lnSpc>
                          <a:spcPct val="107000"/>
                        </a:lnSpc>
                        <a:spcAft>
                          <a:spcPts val="0"/>
                        </a:spcAft>
                      </a:pPr>
                      <a:r>
                        <a:rPr lang="it-IT" sz="1300">
                          <a:effectLst/>
                        </a:rPr>
                        <a:t>Working Capital Turnover</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9000/984 =9.15</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9500/1264 = 7.52</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454969652"/>
                  </a:ext>
                </a:extLst>
              </a:tr>
              <a:tr h="251648">
                <a:tc>
                  <a:txBody>
                    <a:bodyPr/>
                    <a:lstStyle/>
                    <a:p>
                      <a:pPr>
                        <a:lnSpc>
                          <a:spcPct val="107000"/>
                        </a:lnSpc>
                        <a:spcAft>
                          <a:spcPts val="0"/>
                        </a:spcAft>
                      </a:pPr>
                      <a:r>
                        <a:rPr lang="it-IT" sz="1300">
                          <a:effectLst/>
                        </a:rPr>
                        <a:t>Current Ratio</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1839/855 = 2.15</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2152/888 = 2.43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2392205075"/>
                  </a:ext>
                </a:extLst>
              </a:tr>
              <a:tr h="251648">
                <a:tc>
                  <a:txBody>
                    <a:bodyPr/>
                    <a:lstStyle/>
                    <a:p>
                      <a:pPr>
                        <a:lnSpc>
                          <a:spcPct val="107000"/>
                        </a:lnSpc>
                        <a:spcAft>
                          <a:spcPts val="0"/>
                        </a:spcAft>
                      </a:pPr>
                      <a:r>
                        <a:rPr lang="it-IT" sz="1300">
                          <a:effectLst/>
                        </a:rPr>
                        <a:t>Quick Ratio</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1839-700/855 = 1.33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2152-750/888 = 1.58</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4003495542"/>
                  </a:ext>
                </a:extLst>
              </a:tr>
              <a:tr h="469782">
                <a:tc>
                  <a:txBody>
                    <a:bodyPr/>
                    <a:lstStyle/>
                    <a:p>
                      <a:pPr>
                        <a:lnSpc>
                          <a:spcPct val="107000"/>
                        </a:lnSpc>
                        <a:spcAft>
                          <a:spcPts val="0"/>
                        </a:spcAft>
                      </a:pPr>
                      <a:r>
                        <a:rPr lang="it-IT" sz="1300">
                          <a:effectLst/>
                        </a:rPr>
                        <a:t>Debtor Days</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649x365/9000 = 26.32</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870x365 / 9500 = 33.43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2451266383"/>
                  </a:ext>
                </a:extLst>
              </a:tr>
              <a:tr h="469782">
                <a:tc>
                  <a:txBody>
                    <a:bodyPr/>
                    <a:lstStyle/>
                    <a:p>
                      <a:pPr>
                        <a:lnSpc>
                          <a:spcPct val="107000"/>
                        </a:lnSpc>
                        <a:spcAft>
                          <a:spcPts val="0"/>
                        </a:spcAft>
                      </a:pPr>
                      <a:r>
                        <a:rPr lang="it-IT" sz="1300">
                          <a:effectLst/>
                        </a:rPr>
                        <a:t>Creditor Days</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660x365/6500 = 37.06</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690x365 / 7700 = 32.71</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989540632"/>
                  </a:ext>
                </a:extLst>
              </a:tr>
              <a:tr h="469782">
                <a:tc>
                  <a:txBody>
                    <a:bodyPr/>
                    <a:lstStyle/>
                    <a:p>
                      <a:pPr>
                        <a:lnSpc>
                          <a:spcPct val="107000"/>
                        </a:lnSpc>
                        <a:spcAft>
                          <a:spcPts val="0"/>
                        </a:spcAft>
                      </a:pPr>
                      <a:r>
                        <a:rPr lang="it-IT" sz="1300">
                          <a:effectLst/>
                        </a:rPr>
                        <a:t>Debt Ratio</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855+150/1839+1700 = 0.28</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888+150/ 2152 + 1750 = 0.27</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972491000"/>
                  </a:ext>
                </a:extLst>
              </a:tr>
              <a:tr h="251648">
                <a:tc>
                  <a:txBody>
                    <a:bodyPr/>
                    <a:lstStyle/>
                    <a:p>
                      <a:pPr>
                        <a:lnSpc>
                          <a:spcPct val="107000"/>
                        </a:lnSpc>
                        <a:spcAft>
                          <a:spcPts val="0"/>
                        </a:spcAft>
                      </a:pPr>
                      <a:r>
                        <a:rPr lang="it-IT" sz="1300">
                          <a:effectLst/>
                        </a:rPr>
                        <a:t>Interest Cover</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623+10/10 = 63.3</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tc>
                  <a:txBody>
                    <a:bodyPr/>
                    <a:lstStyle/>
                    <a:p>
                      <a:pPr>
                        <a:lnSpc>
                          <a:spcPct val="107000"/>
                        </a:lnSpc>
                        <a:spcAft>
                          <a:spcPts val="0"/>
                        </a:spcAft>
                      </a:pPr>
                      <a:r>
                        <a:rPr lang="it-IT" sz="1300">
                          <a:effectLst/>
                        </a:rPr>
                        <a:t>307+9/9 = 35.1</a:t>
                      </a:r>
                      <a:endParaRPr lang="it-IT" sz="1300">
                        <a:effectLst/>
                        <a:latin typeface="Calibri" panose="020F0502020204030204" pitchFamily="34" charset="0"/>
                        <a:ea typeface="Calibri" panose="020F0502020204030204" pitchFamily="34" charset="0"/>
                        <a:cs typeface="Times New Roman" panose="02020603050405020304" pitchFamily="18" charset="0"/>
                      </a:endParaRPr>
                    </a:p>
                  </a:txBody>
                  <a:tcPr marL="83393" marR="83393" marT="0" marB="0"/>
                </a:tc>
                <a:extLst>
                  <a:ext uri="{0D108BD9-81ED-4DB2-BD59-A6C34878D82A}">
                    <a16:rowId xmlns:a16="http://schemas.microsoft.com/office/drawing/2014/main" val="3799067848"/>
                  </a:ext>
                </a:extLst>
              </a:tr>
            </a:tbl>
          </a:graphicData>
        </a:graphic>
      </p:graphicFrame>
    </p:spTree>
    <p:extLst>
      <p:ext uri="{BB962C8B-B14F-4D97-AF65-F5344CB8AC3E}">
        <p14:creationId xmlns:p14="http://schemas.microsoft.com/office/powerpoint/2010/main" val="2909584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3CA13DC5-B5D0-442C-B194-383C362C92A8}"/>
              </a:ext>
            </a:extLst>
          </p:cNvPr>
          <p:cNvSpPr>
            <a:spLocks noGrp="1"/>
          </p:cNvSpPr>
          <p:nvPr>
            <p:ph idx="1"/>
          </p:nvPr>
        </p:nvSpPr>
        <p:spPr>
          <a:xfrm>
            <a:off x="1503360" y="1866899"/>
            <a:ext cx="10018713" cy="3124201"/>
          </a:xfrm>
        </p:spPr>
        <p:txBody>
          <a:bodyPr/>
          <a:lstStyle/>
          <a:p>
            <a:r>
              <a:rPr lang="en-GB" b="1" dirty="0"/>
              <a:t>Profitability</a:t>
            </a:r>
            <a:endParaRPr lang="it-IT" b="1" dirty="0"/>
          </a:p>
          <a:p>
            <a:r>
              <a:rPr lang="en-US" dirty="0"/>
              <a:t>Profitability reports are used to assess how much money a company is earning </a:t>
            </a:r>
            <a:r>
              <a:rPr lang="en-GB" dirty="0"/>
              <a:t>(Investopedia, 2019)</a:t>
            </a:r>
            <a:r>
              <a:rPr lang="en-US" dirty="0"/>
              <a:t>.</a:t>
            </a:r>
            <a:endParaRPr lang="it-IT" dirty="0"/>
          </a:p>
          <a:p>
            <a:r>
              <a:rPr lang="en-US" dirty="0"/>
              <a:t>The profitability ratios that we analyzed are: gross profit margin, net profit margin, return on investment and various others.</a:t>
            </a:r>
            <a:endParaRPr lang="it-IT" dirty="0"/>
          </a:p>
          <a:p>
            <a:endParaRPr lang="it-IT" dirty="0"/>
          </a:p>
        </p:txBody>
      </p:sp>
    </p:spTree>
    <p:extLst>
      <p:ext uri="{BB962C8B-B14F-4D97-AF65-F5344CB8AC3E}">
        <p14:creationId xmlns:p14="http://schemas.microsoft.com/office/powerpoint/2010/main" val="1229575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aphicFrame>
        <p:nvGraphicFramePr>
          <p:cNvPr id="5" name="Segnaposto contenuto 2">
            <a:extLst>
              <a:ext uri="{FF2B5EF4-FFF2-40B4-BE49-F238E27FC236}">
                <a16:creationId xmlns:a16="http://schemas.microsoft.com/office/drawing/2014/main" id="{7A3AE0F1-774A-473E-B0E5-61CE85EF9C84}"/>
              </a:ext>
            </a:extLst>
          </p:cNvPr>
          <p:cNvGraphicFramePr>
            <a:graphicFrameLocks noGrp="1"/>
          </p:cNvGraphicFramePr>
          <p:nvPr>
            <p:ph idx="1"/>
            <p:extLst>
              <p:ext uri="{D42A27DB-BD31-4B8C-83A1-F6EECF244321}">
                <p14:modId xmlns:p14="http://schemas.microsoft.com/office/powerpoint/2010/main" val="3654222213"/>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0623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DB77B533-719E-480B-9862-1C9874AEF728}"/>
              </a:ext>
            </a:extLst>
          </p:cNvPr>
          <p:cNvSpPr>
            <a:spLocks noGrp="1"/>
          </p:cNvSpPr>
          <p:nvPr>
            <p:ph idx="1"/>
          </p:nvPr>
        </p:nvSpPr>
        <p:spPr>
          <a:xfrm>
            <a:off x="1484310" y="238125"/>
            <a:ext cx="10018713" cy="5553075"/>
          </a:xfrm>
        </p:spPr>
        <p:txBody>
          <a:bodyPr/>
          <a:lstStyle/>
          <a:p>
            <a:r>
              <a:rPr lang="en-GB" b="1" dirty="0"/>
              <a:t>Liquidity</a:t>
            </a:r>
            <a:endParaRPr lang="it-IT" b="1" dirty="0"/>
          </a:p>
          <a:p>
            <a:r>
              <a:rPr lang="en-US" dirty="0"/>
              <a:t>Liquidity ratios allow the company’s managers to understand how prompt the company is ready to pay its debts back </a:t>
            </a:r>
            <a:r>
              <a:rPr lang="en-GB" dirty="0"/>
              <a:t>(Cheng, 2014)</a:t>
            </a:r>
            <a:r>
              <a:rPr lang="en-US" dirty="0"/>
              <a:t>. </a:t>
            </a:r>
          </a:p>
          <a:p>
            <a:r>
              <a:rPr lang="en-US" dirty="0"/>
              <a:t>This current ratio, which is made proportionally, gives us a clear vision of how a company can repay credit commitments in a short term.</a:t>
            </a:r>
            <a:endParaRPr lang="it-IT" dirty="0"/>
          </a:p>
          <a:p>
            <a:r>
              <a:rPr lang="en-US" dirty="0"/>
              <a:t>The ratio should be as close to 1: 1, in this case the company is running effectively</a:t>
            </a:r>
            <a:endParaRPr lang="it-IT" dirty="0"/>
          </a:p>
        </p:txBody>
      </p:sp>
    </p:spTree>
    <p:extLst>
      <p:ext uri="{BB962C8B-B14F-4D97-AF65-F5344CB8AC3E}">
        <p14:creationId xmlns:p14="http://schemas.microsoft.com/office/powerpoint/2010/main" val="974480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aphicFrame>
        <p:nvGraphicFramePr>
          <p:cNvPr id="5" name="Segnaposto contenuto 2">
            <a:extLst>
              <a:ext uri="{FF2B5EF4-FFF2-40B4-BE49-F238E27FC236}">
                <a16:creationId xmlns:a16="http://schemas.microsoft.com/office/drawing/2014/main" id="{E26F134D-2328-4BBC-815F-DA6BFAABBEB0}"/>
              </a:ext>
            </a:extLst>
          </p:cNvPr>
          <p:cNvGraphicFramePr>
            <a:graphicFrameLocks noGrp="1"/>
          </p:cNvGraphicFramePr>
          <p:nvPr>
            <p:ph idx="1"/>
            <p:extLst>
              <p:ext uri="{D42A27DB-BD31-4B8C-83A1-F6EECF244321}">
                <p14:modId xmlns:p14="http://schemas.microsoft.com/office/powerpoint/2010/main" val="366449295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5055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DFF252D7-F7FF-4964-B586-9D210D46ACD2}"/>
              </a:ext>
            </a:extLst>
          </p:cNvPr>
          <p:cNvSpPr>
            <a:spLocks noGrp="1"/>
          </p:cNvSpPr>
          <p:nvPr>
            <p:ph idx="1"/>
          </p:nvPr>
        </p:nvSpPr>
        <p:spPr>
          <a:xfrm>
            <a:off x="1484310" y="581025"/>
            <a:ext cx="10018713" cy="5210175"/>
          </a:xfrm>
        </p:spPr>
        <p:txBody>
          <a:bodyPr/>
          <a:lstStyle/>
          <a:p>
            <a:r>
              <a:rPr lang="en-GB" b="1" dirty="0"/>
              <a:t>Gearing</a:t>
            </a:r>
            <a:endParaRPr lang="it-IT" b="1" dirty="0"/>
          </a:p>
          <a:p>
            <a:r>
              <a:rPr lang="en-US" dirty="0"/>
              <a:t>Gearing refers to the amount of borrowing a company does compared to its equity levels.</a:t>
            </a:r>
            <a:endParaRPr lang="it-IT" dirty="0"/>
          </a:p>
          <a:p>
            <a:r>
              <a:rPr lang="en-US" dirty="0"/>
              <a:t>External economic sources allow top management to have strong control of it without having to go and break profitable assets to generate capital (</a:t>
            </a:r>
            <a:r>
              <a:rPr lang="en-US" dirty="0" err="1"/>
              <a:t>Lobel</a:t>
            </a:r>
            <a:r>
              <a:rPr lang="en-US" dirty="0"/>
              <a:t>, 2017). </a:t>
            </a:r>
            <a:endParaRPr lang="it-IT" dirty="0"/>
          </a:p>
        </p:txBody>
      </p:sp>
    </p:spTree>
    <p:extLst>
      <p:ext uri="{BB962C8B-B14F-4D97-AF65-F5344CB8AC3E}">
        <p14:creationId xmlns:p14="http://schemas.microsoft.com/office/powerpoint/2010/main" val="3259799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F829FC83-A520-4A81-BD1A-5B517EC8A890}"/>
              </a:ext>
            </a:extLst>
          </p:cNvPr>
          <p:cNvSpPr>
            <a:spLocks noGrp="1"/>
          </p:cNvSpPr>
          <p:nvPr>
            <p:ph idx="1"/>
          </p:nvPr>
        </p:nvSpPr>
        <p:spPr>
          <a:xfrm>
            <a:off x="1484310" y="523875"/>
            <a:ext cx="10018713" cy="5267325"/>
          </a:xfrm>
        </p:spPr>
        <p:txBody>
          <a:bodyPr/>
          <a:lstStyle/>
          <a:p>
            <a:r>
              <a:rPr lang="en-US" dirty="0"/>
              <a:t>Ffion Limited's financial risk is falling as suggested by the debt ratio.</a:t>
            </a:r>
            <a:endParaRPr lang="it-IT" dirty="0"/>
          </a:p>
          <a:p>
            <a:r>
              <a:rPr lang="en-US" dirty="0"/>
              <a:t>Interest coverage shows creditors that the company is able to pay all the interest that will be displayed in the long term.</a:t>
            </a:r>
            <a:endParaRPr lang="it-IT" dirty="0"/>
          </a:p>
          <a:p>
            <a:endParaRPr lang="it-IT" dirty="0"/>
          </a:p>
        </p:txBody>
      </p:sp>
    </p:spTree>
    <p:extLst>
      <p:ext uri="{BB962C8B-B14F-4D97-AF65-F5344CB8AC3E}">
        <p14:creationId xmlns:p14="http://schemas.microsoft.com/office/powerpoint/2010/main" val="2462573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FFEE4EB2-EA0F-48F3-9E1C-E5304CE43F6C}"/>
              </a:ext>
            </a:extLst>
          </p:cNvPr>
          <p:cNvSpPr>
            <a:spLocks noGrp="1"/>
          </p:cNvSpPr>
          <p:nvPr>
            <p:ph idx="1"/>
          </p:nvPr>
        </p:nvSpPr>
        <p:spPr>
          <a:xfrm>
            <a:off x="1484310" y="328474"/>
            <a:ext cx="10018713" cy="6445187"/>
          </a:xfrm>
        </p:spPr>
        <p:txBody>
          <a:bodyPr>
            <a:normAutofit fontScale="85000" lnSpcReduction="10000"/>
          </a:bodyPr>
          <a:lstStyle/>
          <a:p>
            <a:r>
              <a:rPr lang="en-US" dirty="0"/>
              <a:t>For these two years the trends shown a slight decrease in profits when assessing the profitability ratios. </a:t>
            </a:r>
            <a:endParaRPr lang="it-IT" dirty="0"/>
          </a:p>
          <a:p>
            <a:r>
              <a:rPr lang="en-US" dirty="0"/>
              <a:t>To identify and firmly ascertain why there is this trend, an in-depth analysis should be done and evaluated, if this result is due to a reduction in sales or an increase in expenses.</a:t>
            </a:r>
            <a:endParaRPr lang="it-IT" dirty="0"/>
          </a:p>
          <a:p>
            <a:r>
              <a:rPr lang="en-US" dirty="0"/>
              <a:t>Ffion Limited should consider using non-financial KPIs to get a clearer view of this trend: a reduction in revenues or a more in-depth search for profit and loss accounts and departmental budgets in the case of expenses may be the parameters to be evaluated.</a:t>
            </a:r>
            <a:endParaRPr lang="it-IT" dirty="0"/>
          </a:p>
          <a:p>
            <a:r>
              <a:rPr lang="en-US" dirty="0"/>
              <a:t>The liquidity indices allow us to understand that, despite a reduction in profits, the company is more adept at covering the costs of its debts. There could be two reasons: the monetary value of the assets has increased or Ffion Limited may wish to evaluate its stock levels to ensure that all liquid assets are used productively.</a:t>
            </a:r>
            <a:endParaRPr lang="it-IT" dirty="0"/>
          </a:p>
          <a:p>
            <a:r>
              <a:rPr lang="en-US" dirty="0"/>
              <a:t>To have a clear picture for Ffion Limited, we should consider the analysis of further investigations the gearing ratios since we have two data that are not too clear: </a:t>
            </a:r>
            <a:r>
              <a:rPr lang="en-US" dirty="0" err="1"/>
              <a:t>oe</a:t>
            </a:r>
            <a:r>
              <a:rPr lang="en-US" dirty="0"/>
              <a:t> denotes a growing stability unlike the other which suggests possible future financial problems.</a:t>
            </a:r>
            <a:endParaRPr lang="it-IT" dirty="0"/>
          </a:p>
          <a:p>
            <a:r>
              <a:rPr lang="en-US" dirty="0"/>
              <a:t>A report and, certainly, its analysis are fundamental for those who run a hotel. It helps to plan actions to be taken. The use of profits and losses and the budget has numerous advantages and limitations. However, if the management is able to recognize them, the analysis of the relationship can be very advantageous for the company.</a:t>
            </a:r>
            <a:endParaRPr lang="it-IT" dirty="0"/>
          </a:p>
          <a:p>
            <a:pPr marL="0" indent="0">
              <a:buNone/>
            </a:pPr>
            <a:r>
              <a:rPr lang="en-US" dirty="0"/>
              <a:t> </a:t>
            </a:r>
            <a:endParaRPr lang="it-IT" dirty="0"/>
          </a:p>
          <a:p>
            <a:endParaRPr lang="it-IT" dirty="0"/>
          </a:p>
        </p:txBody>
      </p:sp>
    </p:spTree>
    <p:extLst>
      <p:ext uri="{BB962C8B-B14F-4D97-AF65-F5344CB8AC3E}">
        <p14:creationId xmlns:p14="http://schemas.microsoft.com/office/powerpoint/2010/main" val="40097703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sse">
  <a:themeElements>
    <a:clrScheme name="Parallasse">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sse">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sse">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32C196B2CC438488B39901809C03C2D" ma:contentTypeVersion="0" ma:contentTypeDescription="Create a new document." ma:contentTypeScope="" ma:versionID="be0beb37a2e8c43115389178358deefe">
  <xsd:schema xmlns:xsd="http://www.w3.org/2001/XMLSchema" xmlns:xs="http://www.w3.org/2001/XMLSchema" xmlns:p="http://schemas.microsoft.com/office/2006/metadata/properties" targetNamespace="http://schemas.microsoft.com/office/2006/metadata/properties" ma:root="true" ma:fieldsID="c265c630c6bbdf81c826d087736d1f81">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34B38AD-1A94-4F5E-8E3D-98494C850B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F7C0F2BC-48ED-4D9A-9EE4-ABCAE9A4C2B6}">
  <ds:schemaRefs>
    <ds:schemaRef ds:uri="http://schemas.microsoft.com/sharepoint/v3/contenttype/forms"/>
  </ds:schemaRefs>
</ds:datastoreItem>
</file>

<file path=customXml/itemProps3.xml><?xml version="1.0" encoding="utf-8"?>
<ds:datastoreItem xmlns:ds="http://schemas.openxmlformats.org/officeDocument/2006/customXml" ds:itemID="{C58154A6-F1F8-4544-B688-9A9BFB8BB67D}">
  <ds:schemaRefs>
    <ds:schemaRef ds:uri="http://purl.org/dc/term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8</TotalTime>
  <Words>790</Words>
  <Application>Microsoft Office PowerPoint</Application>
  <PresentationFormat>Widescreen</PresentationFormat>
  <Paragraphs>65</Paragraphs>
  <Slides>9</Slides>
  <Notes>0</Notes>
  <HiddenSlides>0</HiddenSlides>
  <MMClips>0</MMClips>
  <ScaleCrop>false</ScaleCrop>
  <HeadingPairs>
    <vt:vector size="6" baseType="variant">
      <vt:variant>
        <vt:lpstr>Caratteri utilizzati</vt:lpstr>
      </vt:variant>
      <vt:variant>
        <vt:i4>4</vt:i4>
      </vt:variant>
      <vt:variant>
        <vt:lpstr>Tema</vt:lpstr>
      </vt:variant>
      <vt:variant>
        <vt:i4>1</vt:i4>
      </vt:variant>
      <vt:variant>
        <vt:lpstr>Titoli diapositive</vt:lpstr>
      </vt:variant>
      <vt:variant>
        <vt:i4>9</vt:i4>
      </vt:variant>
    </vt:vector>
  </HeadingPairs>
  <TitlesOfParts>
    <vt:vector size="14" baseType="lpstr">
      <vt:lpstr>Arial</vt:lpstr>
      <vt:lpstr>Calibri</vt:lpstr>
      <vt:lpstr>Calibri Light</vt:lpstr>
      <vt:lpstr>Corbel</vt:lpstr>
      <vt:lpstr>Parallasse</vt:lpstr>
      <vt:lpstr>Presentazione standard di PowerPoint</vt:lpstr>
      <vt:lpstr>Financial Analysis </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lpstr>Presentazione standard di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Riccardo Russo (1815101)</dc:creator>
  <cp:lastModifiedBy>Riccardo Russo (1815101)</cp:lastModifiedBy>
  <cp:revision>2</cp:revision>
  <dcterms:created xsi:type="dcterms:W3CDTF">2019-11-19T13:13:20Z</dcterms:created>
  <dcterms:modified xsi:type="dcterms:W3CDTF">2019-11-19T13:22:09Z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0x010100932C196B2CC438488B39901809C03C2D</vt:lpwstr>
  </property>
</Properties>
</file>