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73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28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22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044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610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889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62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804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34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947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564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3735E-1FCE-428A-83E7-3611572107F3}" type="datetimeFigureOut">
              <a:rPr lang="en-US" smtClean="0"/>
              <a:t>11/28/2018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56F1E-915B-4431-8ECD-A155E0E3C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0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Toxicity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By</a:t>
            </a:r>
          </a:p>
          <a:p>
            <a:r>
              <a:rPr lang="en-US" sz="3200" dirty="0" smtClean="0"/>
              <a:t>Andrew Thorn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74253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Factors affecting Toxicity of a </a:t>
            </a:r>
            <a:br>
              <a:rPr lang="en-US" dirty="0" smtClean="0"/>
            </a:br>
            <a:r>
              <a:rPr lang="en-US" dirty="0" smtClean="0"/>
              <a:t>Chemical or Material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smtClean="0"/>
              <a:t>Form and innate chemical activity</a:t>
            </a:r>
          </a:p>
          <a:p>
            <a:r>
              <a:rPr lang="en-US" sz="3200" dirty="0" smtClean="0"/>
              <a:t>Dosage, especially dose time relationship</a:t>
            </a:r>
          </a:p>
          <a:p>
            <a:r>
              <a:rPr lang="en-US" sz="3200" dirty="0" smtClean="0"/>
              <a:t>Exposure route</a:t>
            </a:r>
          </a:p>
          <a:p>
            <a:r>
              <a:rPr lang="en-US" sz="3200" dirty="0" smtClean="0"/>
              <a:t>Ability to be advised</a:t>
            </a:r>
          </a:p>
          <a:p>
            <a:r>
              <a:rPr lang="en-US" sz="3200" dirty="0" smtClean="0"/>
              <a:t>Metabolism</a:t>
            </a:r>
          </a:p>
          <a:p>
            <a:r>
              <a:rPr lang="en-US" sz="3200" dirty="0" smtClean="0"/>
              <a:t>Distribution within the body</a:t>
            </a:r>
          </a:p>
          <a:p>
            <a:r>
              <a:rPr lang="en-US" sz="3200" dirty="0" smtClean="0"/>
              <a:t>Excretion</a:t>
            </a:r>
          </a:p>
          <a:p>
            <a:r>
              <a:rPr lang="en-US" sz="3200" dirty="0" smtClean="0"/>
              <a:t>Presence of other chemicals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858153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Toxicity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Likelihood of toxicological response is determined by the exposure to a chemical</a:t>
            </a:r>
          </a:p>
          <a:p>
            <a:r>
              <a:rPr lang="en-US" sz="3200" dirty="0" smtClean="0"/>
              <a:t>Product of chemical dose x duration over which that dose is experienced</a:t>
            </a:r>
          </a:p>
          <a:p>
            <a:r>
              <a:rPr lang="en-US" sz="3200" dirty="0" smtClean="0"/>
              <a:t>In humans there are three major exposure pathways: (1) ingestion; (2) inhalation and (3) Skin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65238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Toxicity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9403" y="1825625"/>
            <a:ext cx="9620518" cy="4351338"/>
          </a:xfrm>
        </p:spPr>
        <p:txBody>
          <a:bodyPr>
            <a:normAutofit/>
          </a:bodyPr>
          <a:lstStyle/>
          <a:p>
            <a:r>
              <a:rPr lang="en-US" sz="3200" dirty="0" smtClean="0"/>
              <a:t>A common method of expressing toxicity is in terms of the </a:t>
            </a:r>
            <a:r>
              <a:rPr lang="en-US" sz="3200" b="1" dirty="0" smtClean="0"/>
              <a:t>median lethal dose </a:t>
            </a:r>
            <a:r>
              <a:rPr lang="en-US" sz="3200" dirty="0" smtClean="0"/>
              <a:t>(LD</a:t>
            </a:r>
            <a:r>
              <a:rPr lang="en-US" sz="3200" baseline="-25000" dirty="0" smtClean="0"/>
              <a:t>50</a:t>
            </a:r>
            <a:r>
              <a:rPr lang="en-US" sz="3200" dirty="0" smtClean="0"/>
              <a:t>)</a:t>
            </a:r>
          </a:p>
          <a:p>
            <a:r>
              <a:rPr lang="en-US" sz="3200" dirty="0" smtClean="0"/>
              <a:t>This is the dose that results in the death of 50% of a test organism population</a:t>
            </a:r>
          </a:p>
          <a:p>
            <a:r>
              <a:rPr lang="en-US" sz="3200" dirty="0" smtClean="0"/>
              <a:t>The LD is typically presented as the mass of contaminant dosed per mass (body weight) of the test organism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097945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811369" y="682579"/>
            <a:ext cx="9813701" cy="5473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908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Toxicity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A similar term, the </a:t>
            </a:r>
            <a:r>
              <a:rPr lang="en-US" sz="3200" b="1" dirty="0" smtClean="0"/>
              <a:t>median lethal</a:t>
            </a:r>
            <a:r>
              <a:rPr lang="en-US" sz="3200" dirty="0" smtClean="0"/>
              <a:t> concentration (LC</a:t>
            </a:r>
            <a:r>
              <a:rPr lang="en-US" sz="3200" baseline="-25000" dirty="0" smtClean="0"/>
              <a:t>50</a:t>
            </a:r>
            <a:r>
              <a:rPr lang="en-US" sz="3200" dirty="0" smtClean="0"/>
              <a:t>) is typically used in studies of aquatic organisms and represents the ambient aqueous contaminant concentration</a:t>
            </a:r>
          </a:p>
          <a:p>
            <a:r>
              <a:rPr lang="en-US" sz="3200" dirty="0" smtClean="0"/>
              <a:t>To identify LD</a:t>
            </a:r>
            <a:r>
              <a:rPr lang="en-US" sz="3200" baseline="-25000" dirty="0" smtClean="0"/>
              <a:t>50</a:t>
            </a:r>
            <a:r>
              <a:rPr lang="en-US" sz="3200" dirty="0" smtClean="0"/>
              <a:t> or LC</a:t>
            </a:r>
            <a:r>
              <a:rPr lang="en-US" sz="3200" baseline="-25000" dirty="0" smtClean="0"/>
              <a:t>50</a:t>
            </a:r>
            <a:r>
              <a:rPr lang="en-US" sz="3200" dirty="0" smtClean="0"/>
              <a:t> a series of experiments at various concentrations yields a dose-response curve</a:t>
            </a:r>
          </a:p>
          <a:p>
            <a:r>
              <a:rPr lang="en-US" sz="3200" dirty="0" smtClean="0"/>
              <a:t>The non lethal end points are measured as an effective concentration that affects 50% of the population (EC</a:t>
            </a:r>
            <a:r>
              <a:rPr lang="en-US" sz="3200" baseline="-25000" dirty="0" smtClean="0"/>
              <a:t>50</a:t>
            </a:r>
            <a:r>
              <a:rPr lang="en-US" sz="3200" dirty="0" smtClean="0"/>
              <a:t>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61948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Acute and Chronic Toxicity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u="sng" dirty="0" smtClean="0"/>
              <a:t>Acute toxicity</a:t>
            </a:r>
            <a:r>
              <a:rPr lang="en-US" sz="3200" dirty="0" smtClean="0"/>
              <a:t>: - to death or other adverse response resulting from short-term (hours to days) exposure to a chemical</a:t>
            </a:r>
          </a:p>
          <a:p>
            <a:pPr marL="0" indent="0">
              <a:buNone/>
            </a:pPr>
            <a:endParaRPr lang="en-US" sz="3200" dirty="0" smtClean="0"/>
          </a:p>
          <a:p>
            <a:r>
              <a:rPr lang="en-US" sz="3200" b="1" u="sng" dirty="0" smtClean="0"/>
              <a:t>Chronic toxicity</a:t>
            </a:r>
            <a:r>
              <a:rPr lang="en-US" sz="3200" dirty="0" smtClean="0"/>
              <a:t>: - refers to a response resulting from long-term (weeks to years) exposure to a chemical</a:t>
            </a:r>
            <a:endParaRPr lang="en-US" sz="3200" b="1" u="sng" dirty="0"/>
          </a:p>
        </p:txBody>
      </p:sp>
    </p:spTree>
    <p:extLst>
      <p:ext uri="{BB962C8B-B14F-4D97-AF65-F5344CB8AC3E}">
        <p14:creationId xmlns:p14="http://schemas.microsoft.com/office/powerpoint/2010/main" val="2618901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Toxicity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1222" y="1825625"/>
            <a:ext cx="9324305" cy="4351338"/>
          </a:xfrm>
        </p:spPr>
        <p:txBody>
          <a:bodyPr>
            <a:normAutofit/>
          </a:bodyPr>
          <a:lstStyle/>
          <a:p>
            <a:r>
              <a:rPr lang="en-US" sz="3200" dirty="0" smtClean="0"/>
              <a:t>Sensitive segments of a population known as </a:t>
            </a:r>
            <a:r>
              <a:rPr lang="en-US" sz="3200" b="1" dirty="0" smtClean="0"/>
              <a:t>susceptible populations</a:t>
            </a:r>
            <a:r>
              <a:rPr lang="en-US" sz="3200" dirty="0" smtClean="0"/>
              <a:t>, must receive distinct consideration in determining toxic effects of chemicals or substances</a:t>
            </a:r>
          </a:p>
          <a:p>
            <a:r>
              <a:rPr lang="en-US" sz="3200" dirty="0" smtClean="0"/>
              <a:t>Synergistic toxicity – results from exposure to multiple chemicals</a:t>
            </a:r>
          </a:p>
          <a:p>
            <a:r>
              <a:rPr lang="en-US" sz="3200" dirty="0" smtClean="0"/>
              <a:t>Consider two compounds with LC</a:t>
            </a:r>
            <a:r>
              <a:rPr lang="en-US" sz="3200" baseline="-25000" dirty="0" smtClean="0"/>
              <a:t>50</a:t>
            </a:r>
            <a:r>
              <a:rPr lang="en-US" sz="3200" dirty="0" smtClean="0"/>
              <a:t> values of 5 and 20mg/L, respectively.  When present together, their individual LC values might drop to 3 and 10mg/l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96996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Combined Toxicity Resulting from </a:t>
            </a:r>
            <a:br>
              <a:rPr lang="en-US" dirty="0" smtClean="0"/>
            </a:br>
            <a:r>
              <a:rPr lang="en-US" dirty="0" smtClean="0"/>
              <a:t>Exposure to a Mixture of Chemicals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7843004"/>
              </p:ext>
            </p:extLst>
          </p:nvPr>
        </p:nvGraphicFramePr>
        <p:xfrm>
          <a:off x="838200" y="1825625"/>
          <a:ext cx="10515600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/>
                <a:gridCol w="2628900"/>
                <a:gridCol w="2628900"/>
                <a:gridCol w="26289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Type of Interaction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Toxic Effect Chemical A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Toxic Effect Chemical B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Combined Effect Chemicals A &amp; B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Additivity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20%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30%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50%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Antagonism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20%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30%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5%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Potentiation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20%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50%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Synergism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5%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10%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100%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6624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Risk 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Address questions such as: -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What problems are causes by chemicals and substances released into the home, workplace, and environment?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What is the probability that humans will experience adverse health effect when exposed to a specific concentration of chemical?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How severe will the response be?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02469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Components of Complete Risk 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906073" y="2253803"/>
            <a:ext cx="2923504" cy="17049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/>
              <a:t>Hazard Assessment</a:t>
            </a:r>
            <a:endParaRPr lang="en-US" sz="2400" dirty="0"/>
          </a:p>
        </p:txBody>
      </p:sp>
      <p:sp>
        <p:nvSpPr>
          <p:cNvPr id="5" name="Rectangle 4"/>
          <p:cNvSpPr/>
          <p:nvPr/>
        </p:nvSpPr>
        <p:spPr>
          <a:xfrm>
            <a:off x="6619741" y="2253803"/>
            <a:ext cx="3335628" cy="17049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/>
              <a:t>Dose-response</a:t>
            </a:r>
          </a:p>
          <a:p>
            <a:pPr algn="ctr"/>
            <a:r>
              <a:rPr lang="en-US" sz="2400" b="1" dirty="0" smtClean="0"/>
              <a:t>Assessment</a:t>
            </a:r>
            <a:endParaRPr lang="en-US" sz="2400" b="1" dirty="0"/>
          </a:p>
        </p:txBody>
      </p:sp>
      <p:sp>
        <p:nvSpPr>
          <p:cNvPr id="6" name="Rectangle 5"/>
          <p:cNvSpPr/>
          <p:nvPr/>
        </p:nvSpPr>
        <p:spPr>
          <a:xfrm>
            <a:off x="1906073" y="4386889"/>
            <a:ext cx="2923504" cy="15502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/>
              <a:t>Exposure </a:t>
            </a:r>
          </a:p>
          <a:p>
            <a:pPr algn="ctr"/>
            <a:r>
              <a:rPr lang="en-US" sz="2400" b="1" dirty="0" smtClean="0"/>
              <a:t>Assessment</a:t>
            </a:r>
            <a:endParaRPr lang="en-US" sz="2400" b="1" dirty="0"/>
          </a:p>
        </p:txBody>
      </p:sp>
      <p:sp>
        <p:nvSpPr>
          <p:cNvPr id="7" name="Rectangle 6"/>
          <p:cNvSpPr/>
          <p:nvPr/>
        </p:nvSpPr>
        <p:spPr>
          <a:xfrm>
            <a:off x="6619741" y="4386889"/>
            <a:ext cx="3335628" cy="15502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/>
              <a:t>Risk Characterisation</a:t>
            </a:r>
            <a:endParaRPr lang="en-US" sz="2400" b="1" dirty="0"/>
          </a:p>
        </p:txBody>
      </p:sp>
      <p:cxnSp>
        <p:nvCxnSpPr>
          <p:cNvPr id="9" name="Straight Arrow Connector 8"/>
          <p:cNvCxnSpPr>
            <a:endCxn id="5" idx="1"/>
          </p:cNvCxnSpPr>
          <p:nvPr/>
        </p:nvCxnSpPr>
        <p:spPr>
          <a:xfrm>
            <a:off x="4829577" y="3103808"/>
            <a:ext cx="1790164" cy="24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5" idx="2"/>
            <a:endCxn id="7" idx="0"/>
          </p:cNvCxnSpPr>
          <p:nvPr/>
        </p:nvCxnSpPr>
        <p:spPr>
          <a:xfrm>
            <a:off x="8287555" y="3958711"/>
            <a:ext cx="0" cy="4281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4829577" y="5151549"/>
            <a:ext cx="17901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5101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Hazard 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Consists of a review and analysis of (1) Toxicity data; (2) weighing evidence that a substance causes various toxic effects; (3) evaluating whether toxic effects in one setting will occur in other settings</a:t>
            </a:r>
          </a:p>
          <a:p>
            <a:r>
              <a:rPr lang="en-US" sz="3200" dirty="0" smtClean="0"/>
              <a:t>Hazard assessment determines whether a chemical or substance is, or is not linked to particular health concern</a:t>
            </a:r>
          </a:p>
          <a:p>
            <a:r>
              <a:rPr lang="en-US" sz="3200" dirty="0" smtClean="0"/>
              <a:t>Risk assessment will take into account the hazard assessment as well as the exposure assessment</a:t>
            </a:r>
          </a:p>
        </p:txBody>
      </p:sp>
    </p:spTree>
    <p:extLst>
      <p:ext uri="{BB962C8B-B14F-4D97-AF65-F5344CB8AC3E}">
        <p14:creationId xmlns:p14="http://schemas.microsoft.com/office/powerpoint/2010/main" val="514625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Hazard 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With epidemiological studies it is extremely difficult to prove causation, meaning proof that a specific risk factor actually caused the disease being studied</a:t>
            </a:r>
          </a:p>
          <a:p>
            <a:r>
              <a:rPr lang="en-US" sz="3200" dirty="0" smtClean="0"/>
              <a:t>Epidemiological evidence can, however, readily show that this risk factor is associated (correlated) with a higher incidence of disease in the population exposed to that risk factor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2608375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Weight of Evidence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Is a brief narrative that suggests the potential for whether a chemical or substance can act as a carcinogen to humans</a:t>
            </a:r>
          </a:p>
          <a:p>
            <a:r>
              <a:rPr lang="en-US" sz="3200" dirty="0" smtClean="0"/>
              <a:t>Currently, weight of evidence is categorized by one of five descriptors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69322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Weight of Evidence Descriptors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632485"/>
              </p:ext>
            </p:extLst>
          </p:nvPr>
        </p:nvGraphicFramePr>
        <p:xfrm>
          <a:off x="838200" y="1825625"/>
          <a:ext cx="105156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5011"/>
                <a:gridCol w="6910589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Weight of Evidence</a:t>
                      </a:r>
                      <a:r>
                        <a:rPr lang="en-US" sz="2400" baseline="0" dirty="0" smtClean="0"/>
                        <a:t> Descriptor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Relationship of Descriptor to Scientific Evidence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Carcinogenic to humans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Convincing epidemiologic evidence demonstrates causality between human</a:t>
                      </a:r>
                      <a:r>
                        <a:rPr lang="en-US" sz="2400" baseline="0" dirty="0" smtClean="0"/>
                        <a:t> exposure and cancer, or evidence demonstrates exceptionally when there is a strong epidemiological evidence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Likely to be carcinogenic to humans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Tumour effects and other key data are adequate to demonstrate carcinogenic</a:t>
                      </a:r>
                      <a:r>
                        <a:rPr lang="en-US" sz="2400" baseline="0" dirty="0" smtClean="0"/>
                        <a:t> potential to humans but do not reach the weight of evidence for being carcinogenic to humans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3774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Weight of Evidence Descriptors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1342626"/>
              </p:ext>
            </p:extLst>
          </p:nvPr>
        </p:nvGraphicFramePr>
        <p:xfrm>
          <a:off x="838200" y="1825625"/>
          <a:ext cx="10515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2132"/>
                <a:gridCol w="6923468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Weight of Evidence</a:t>
                      </a:r>
                      <a:r>
                        <a:rPr lang="en-US" sz="2400" baseline="0" dirty="0" smtClean="0"/>
                        <a:t> Descriptor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Relationship of Descriptor to Scientific Evidence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Suggestive evidence of carcinogenic potential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Human or animal data are suggestive of carcinogenicity, which raises a concern for carcinogenic effects but is judged not</a:t>
                      </a:r>
                      <a:r>
                        <a:rPr lang="en-US" sz="2400" baseline="0" dirty="0" smtClean="0"/>
                        <a:t> sufficient for a stronger conclusion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Inadequate information to assess carcinogenic potential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smtClean="0"/>
                        <a:t>Data is </a:t>
                      </a:r>
                      <a:r>
                        <a:rPr lang="en-US" sz="2400" dirty="0" smtClean="0"/>
                        <a:t>judged inadequate to perform </a:t>
                      </a:r>
                      <a:r>
                        <a:rPr lang="en-US" sz="2400" smtClean="0"/>
                        <a:t>an assessment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Not likely to be carcinogenic to humans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Available</a:t>
                      </a:r>
                      <a:r>
                        <a:rPr lang="en-US" sz="2400" baseline="0" dirty="0" smtClean="0"/>
                        <a:t> data is considered robust for deciding that there is no basis for carcinogenic human hazard concern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87226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Dose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Assume that Chemical X has a concentration of 10 mg/l in drinking water and adults drink 2 </a:t>
            </a:r>
            <a:r>
              <a:rPr lang="en-US" sz="3200" dirty="0" err="1" smtClean="0"/>
              <a:t>litres</a:t>
            </a:r>
            <a:r>
              <a:rPr lang="en-US" sz="3200" dirty="0" smtClean="0"/>
              <a:t> of water</a:t>
            </a:r>
            <a:r>
              <a:rPr lang="en-GB" sz="3200" dirty="0" smtClean="0"/>
              <a:t> per day, and children drink 1 litre of water per day.  Assume a male weighs 70Kg, female weighs 50Kg and child weighs 10kg.  What is the dose for each of the three categories?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850053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Determining Dose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Female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10 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50 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 smtClean="0"/>
                  <a:t> = 0.40 mg/Kg-day</a:t>
                </a:r>
              </a:p>
              <a:p>
                <a:pPr marL="0" indent="0">
                  <a:buNone/>
                </a:pPr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/>
                  <a:t>M</a:t>
                </a:r>
                <a:r>
                  <a:rPr lang="en-US" sz="3200" dirty="0" smtClean="0"/>
                  <a:t>ale </a:t>
                </a:r>
                <a:r>
                  <a:rPr lang="en-US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10 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70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/>
                  <a:t> = </a:t>
                </a:r>
                <a:r>
                  <a:rPr lang="en-US" sz="3200" dirty="0" smtClean="0"/>
                  <a:t>0.29 mg/Kg-day</a:t>
                </a:r>
              </a:p>
              <a:p>
                <a:pPr marL="0" indent="0">
                  <a:buNone/>
                </a:pPr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Child </a:t>
                </a:r>
                <a:r>
                  <a:rPr lang="en-US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10 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0 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/>
                  <a:t> = 1</a:t>
                </a:r>
                <a:r>
                  <a:rPr lang="en-US" sz="3200" dirty="0" smtClean="0"/>
                  <a:t>.0 </a:t>
                </a:r>
                <a:r>
                  <a:rPr lang="en-US" sz="3200" dirty="0"/>
                  <a:t>mg/Kg-day</a:t>
                </a:r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8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03292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Dose-Response 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When determining the dose, scientists can account for absorption of the chemical</a:t>
            </a:r>
          </a:p>
          <a:p>
            <a:r>
              <a:rPr lang="en-US" sz="3200" dirty="0" smtClean="0"/>
              <a:t>The stomach wall may act as a barrier to the absorption of some chemicals, while the skin may act as a barrier to chemicals that contact the hands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632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Dose-Response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the absorption efficiency applicable to skin contact is considered to be 10% (f = 0.10) for contact with volatile or semi-volatile organic chemicals and 1% (f = 0.01) for inorganic chemicals</a:t>
            </a:r>
          </a:p>
          <a:p>
            <a:r>
              <a:rPr lang="en-US" sz="3200" dirty="0" smtClean="0"/>
              <a:t>For ingestion of contaminated soil and dust, it is assumed to be 100% (f = 1.0)</a:t>
            </a:r>
          </a:p>
          <a:p>
            <a:r>
              <a:rPr lang="en-US" sz="3200" dirty="0" smtClean="0"/>
              <a:t>However, the medium in which the chemical is present (water versus lipid, air versus water) may determine the extent of absorption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8695105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Accounting for Absorption Efficiency when Determining Dose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Assume that only 10% of chemical A is absorbed through the stomach wall.  Exposure to the chemical was only through drinking contaminated water.  What is the dose for the three target populations?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7451070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Accounting for Absorption Efficiency when Determining Dose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Dose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𝐶h𝑒𝑚𝑖𝑐𝑎𝑙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𝑐𝑜𝑛𝑐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×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𝑃𝑒𝑟𝑐𝑒𝑛𝑡𝑎𝑔𝑒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𝑎𝑏𝑠𝑜𝑟𝑏𝑒𝑑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𝐴𝑚𝑜𝑢𝑛𝑡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𝐷𝑟𝑢𝑛𝑘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𝐵𝑜𝑑𝑦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𝑊𝑒𝑖𝑔h𝑡</m:t>
                        </m:r>
                      </m:den>
                    </m:f>
                  </m:oMath>
                </a14:m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8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213409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Accounting for Absorption Efficiency when Determining Dose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Female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×0.10×2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𝑙𝑖𝑡𝑟𝑒𝑠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50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 smtClean="0"/>
                  <a:t> = 0.04 mg/Kg-day</a:t>
                </a:r>
              </a:p>
              <a:p>
                <a:pPr marL="0" indent="0">
                  <a:buNone/>
                </a:pPr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/>
                  <a:t>M</a:t>
                </a:r>
                <a:r>
                  <a:rPr lang="en-US" sz="3200" dirty="0" smtClean="0"/>
                  <a:t>ale </a:t>
                </a:r>
                <a:r>
                  <a:rPr lang="en-US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×0.10×2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𝑙𝑖𝑡𝑟𝑒𝑠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7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/>
                  <a:t> = </a:t>
                </a:r>
                <a:r>
                  <a:rPr lang="en-US" sz="3200" dirty="0" smtClean="0"/>
                  <a:t>0.029 mg/Kg-day</a:t>
                </a:r>
              </a:p>
              <a:p>
                <a:pPr marL="0" indent="0">
                  <a:buNone/>
                </a:pPr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Child </a:t>
                </a:r>
                <a:r>
                  <a:rPr lang="en-US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𝑙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×0.10×2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𝑙𝑖𝑡𝑟𝑒𝑠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US" sz="3200" i="1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/>
                  <a:t> = </a:t>
                </a:r>
                <a:r>
                  <a:rPr lang="en-US" sz="3200" dirty="0" smtClean="0"/>
                  <a:t>0.10 </a:t>
                </a:r>
                <a:r>
                  <a:rPr lang="en-US" sz="3200" dirty="0"/>
                  <a:t>mg/Kg-day</a:t>
                </a:r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8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53117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Dose Response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b="1" dirty="0" smtClean="0"/>
              <a:t>dose-response assessment</a:t>
            </a:r>
            <a:r>
              <a:rPr lang="en-US" dirty="0" smtClean="0"/>
              <a:t> is performed to allow extrapolation of data obtained from laboratory studies performed at higher doses to lower doses that are more representative of everyday life</a:t>
            </a:r>
          </a:p>
          <a:p>
            <a:r>
              <a:rPr lang="en-US" dirty="0" smtClean="0"/>
              <a:t>This assessment process may overlook hazards such as endocrine-disrupting effects, which can occur at extremely low doses</a:t>
            </a:r>
          </a:p>
          <a:p>
            <a:r>
              <a:rPr lang="en-US" dirty="0" smtClean="0"/>
              <a:t>Carcinogens treated as having no </a:t>
            </a:r>
            <a:r>
              <a:rPr lang="en-US" b="1" dirty="0" smtClean="0"/>
              <a:t>threshold effect</a:t>
            </a:r>
            <a:r>
              <a:rPr lang="en-US" dirty="0" smtClean="0"/>
              <a:t>, that is, under the assumption that any exposure to a cancer-causing substance will, with some degree of uncertainty, result in the initiation of cancers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5640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Linear Dose-Response Relationship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515600" cy="4529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2726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Dose Response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Because a conservative scientific approach is used and, as stated previously, evidence suggests there is no threshold effect, the intersection of the dose-response curve at low doses is through the zero intercept</a:t>
            </a:r>
          </a:p>
          <a:p>
            <a:r>
              <a:rPr lang="en-US" sz="3200" dirty="0" smtClean="0"/>
              <a:t>Application of such a dose-response model implies that the probability of contracting cancer is zero only if the exposure to the carcinogen is zero</a:t>
            </a:r>
          </a:p>
          <a:p>
            <a:r>
              <a:rPr lang="en-US" sz="3200" dirty="0" smtClean="0"/>
              <a:t>The slope of the dose-response curve at very low doses is called the </a:t>
            </a:r>
            <a:r>
              <a:rPr lang="en-US" sz="3200" b="1" dirty="0" smtClean="0"/>
              <a:t>potency factor</a:t>
            </a:r>
            <a:r>
              <a:rPr lang="en-US" sz="3200" dirty="0" smtClean="0"/>
              <a:t> or </a:t>
            </a:r>
            <a:r>
              <a:rPr lang="en-US" sz="3200" b="1" dirty="0" smtClean="0"/>
              <a:t>slope factor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7513099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Dose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The slope factor is used in risk assessments for carcinogens</a:t>
            </a:r>
          </a:p>
          <a:p>
            <a:r>
              <a:rPr lang="en-US" sz="3200" dirty="0" smtClean="0"/>
              <a:t>The slope factor is an upper bound estimate of risk per increment of dose that can be used to estimate carcinogenic risk probabilities for different exposure levels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65506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Dose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For most risk assessments, we determine the average daily dose by assuming that an individual is exposed to the maximum concentration of the carcinogen over their lifetime</a:t>
            </a:r>
          </a:p>
          <a:p>
            <a:r>
              <a:rPr lang="en-US" sz="3200" dirty="0" smtClean="0"/>
              <a:t>The individual adult is assumed to live 70yr and weigh 70kg</a:t>
            </a:r>
          </a:p>
          <a:p>
            <a:r>
              <a:rPr lang="en-US" sz="3200" dirty="0" smtClean="0"/>
              <a:t>This 70yr averaging time may be different than the actual time of exposure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645395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Dose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Non-carcinogenic chemicals do not induce tumours</a:t>
            </a:r>
          </a:p>
          <a:p>
            <a:r>
              <a:rPr lang="en-US" sz="3200" dirty="0" smtClean="0"/>
              <a:t>Obviously may end points do not result in cancer or death</a:t>
            </a:r>
          </a:p>
          <a:p>
            <a:r>
              <a:rPr lang="en-US" sz="3200" dirty="0" smtClean="0"/>
              <a:t>An important point to understand is that, compared with carcinogens, non-carcinogens are assumed to have a </a:t>
            </a:r>
            <a:r>
              <a:rPr lang="en-US" sz="3200" b="1" dirty="0" smtClean="0"/>
              <a:t>threshold effect</a:t>
            </a:r>
            <a:endParaRPr lang="en-US" sz="3200" dirty="0" smtClean="0"/>
          </a:p>
          <a:p>
            <a:r>
              <a:rPr lang="en-US" sz="3200" dirty="0" smtClean="0"/>
              <a:t>This is a </a:t>
            </a:r>
            <a:r>
              <a:rPr lang="en-US" sz="3200" b="1" dirty="0" smtClean="0"/>
              <a:t>dose limit</a:t>
            </a:r>
            <a:r>
              <a:rPr lang="en-US" sz="3200" dirty="0" smtClean="0"/>
              <a:t> below which it is believed there is no adverse impact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964817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Dose-Response Relationship for a </a:t>
            </a:r>
            <a:br>
              <a:rPr lang="en-US" dirty="0" smtClean="0"/>
            </a:br>
            <a:r>
              <a:rPr lang="en-US" dirty="0" smtClean="0"/>
              <a:t>Non-carcinogenic Chemical or Substance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800000">
            <a:off x="838200" y="1803041"/>
            <a:ext cx="10515600" cy="453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8491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Dose-Response Relationship for a </a:t>
            </a:r>
            <a:br>
              <a:rPr lang="en-US" dirty="0"/>
            </a:br>
            <a:r>
              <a:rPr lang="en-US" dirty="0"/>
              <a:t>Non-carcinogenic Chemical or Substance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A </a:t>
            </a:r>
            <a:r>
              <a:rPr lang="en-US" sz="3200" b="1" dirty="0" smtClean="0"/>
              <a:t>no observable adverse effect level</a:t>
            </a:r>
            <a:r>
              <a:rPr lang="en-US" sz="3200" dirty="0" smtClean="0"/>
              <a:t> (NOAEL) is the dose at which no adverse health effect is observed</a:t>
            </a:r>
          </a:p>
          <a:p>
            <a:r>
              <a:rPr lang="en-US" sz="3200" dirty="0" smtClean="0"/>
              <a:t>A dose less than or equal to this level is considered safe</a:t>
            </a:r>
          </a:p>
          <a:p>
            <a:r>
              <a:rPr lang="en-US" sz="3200" dirty="0" smtClean="0"/>
              <a:t>However, because there is uncertainty in this safe dose of a non-carcinogen, two safety factors are applied to NOAEL to determine the </a:t>
            </a:r>
            <a:r>
              <a:rPr lang="en-US" sz="3200" b="1" dirty="0" smtClean="0"/>
              <a:t>reference dose</a:t>
            </a:r>
            <a:r>
              <a:rPr lang="en-US" sz="3200" dirty="0" smtClean="0"/>
              <a:t> (</a:t>
            </a:r>
            <a:r>
              <a:rPr lang="en-US" sz="3200" dirty="0" err="1" smtClean="0"/>
              <a:t>RfD</a:t>
            </a:r>
            <a:r>
              <a:rPr lang="en-US" sz="3200" dirty="0" smtClean="0"/>
              <a:t>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803288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Reference Dose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sz="3200" dirty="0" smtClean="0"/>
                  <a:t>Is defined by EPA as an estimate, with uncertainty spanning perhaps an order of magnitude, of a daily oral exposure to the human population that is likely to be without an appreciable risk of deleterious effects during a lifetime.</a:t>
                </a:r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	</a:t>
                </a:r>
                <a:r>
                  <a:rPr lang="en-US" sz="3200" dirty="0" err="1" smtClean="0"/>
                  <a:t>RfD</a:t>
                </a:r>
                <a:r>
                  <a:rPr lang="en-US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𝑁𝑂𝐴𝐸𝐿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𝑈𝐹</m:t>
                        </m:r>
                      </m:den>
                    </m:f>
                  </m:oMath>
                </a14:m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333" t="-29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90791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Uncertainty Factor (UF)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Typically ranges from 10 to 1,000</a:t>
            </a:r>
          </a:p>
          <a:p>
            <a:r>
              <a:rPr lang="en-US" sz="3200" dirty="0" smtClean="0"/>
              <a:t>Inclusion of the UF in determination of a safe dose shows that the reference dose (mg/Kg-day) was developed to account for the uncertainty associated with conducting dose-response studies on small homogenous test animal populations</a:t>
            </a:r>
          </a:p>
          <a:p>
            <a:r>
              <a:rPr lang="en-US" sz="3200" dirty="0" smtClean="0"/>
              <a:t>For non-carcinogens, application of uncertainty factors (UFs) in determining </a:t>
            </a:r>
            <a:r>
              <a:rPr lang="en-US" sz="3200" dirty="0" err="1" smtClean="0"/>
              <a:t>RfD</a:t>
            </a:r>
            <a:r>
              <a:rPr lang="en-US" sz="3200" dirty="0" smtClean="0"/>
              <a:t> and </a:t>
            </a:r>
            <a:r>
              <a:rPr lang="en-US" sz="3200" dirty="0" err="1" smtClean="0"/>
              <a:t>RfC</a:t>
            </a:r>
            <a:r>
              <a:rPr lang="en-US" sz="3200" dirty="0" smtClean="0"/>
              <a:t> (and Hazard Quotient) values provides conservative estimates of HQ values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040913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Uncertainty Factor (UF)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The uncertainty factor accounts for variation is: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Susceptibility among the members of the human population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Uncertainty in extrapolating animal data to humans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Uncertainty in extrapolating from data obtained in a study with less-than-life-time exposure (sub-chronic to chronic)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40463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Reference Concentration (RIC)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Was developed as an estimate of an inhalation exposure for a given duration that is unlikely to be without an appreciable risk of adverse health effects over a lifetime</a:t>
            </a:r>
          </a:p>
          <a:p>
            <a:r>
              <a:rPr lang="en-US" sz="3200" dirty="0" smtClean="0"/>
              <a:t>The reference concentration can be thought of as an estimate of continuous inhalation exposure to a non-carcinogen that is likely to be without significant risk to human populations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53227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Exposure 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The purpose of exposure assessment is to determine the extent and frequency of human exposure to target chemicals</a:t>
            </a:r>
          </a:p>
          <a:p>
            <a:r>
              <a:rPr lang="en-US" sz="3200" dirty="0" smtClean="0"/>
              <a:t>The exposure assessment can also determine the number of people exposed and the degree of absorption by various routes </a:t>
            </a:r>
            <a:r>
              <a:rPr lang="en-US" sz="3200" smtClean="0"/>
              <a:t>of exposure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323641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Exposure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sz="3200" dirty="0" smtClean="0"/>
              <a:t>What are the important sources of chemicals (pesticides and herbicides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What are the pathways (water and air) and routes of exposure (ingestion, inhalation)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What amount of the chemical are people exposed to?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How often are people exposed?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How much uncertainty is associated with the estimates?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What segments of society are more at risk?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942407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Risk Characterisation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Takes into account hazard assessment, dose-response assessment and exposure assessment</a:t>
            </a:r>
          </a:p>
          <a:p>
            <a:r>
              <a:rPr lang="en-US" sz="3200" dirty="0" smtClean="0"/>
              <a:t>The risk characterization is specifically determined by integrating information from the dose-response and exposure assessments</a:t>
            </a:r>
          </a:p>
          <a:p>
            <a:r>
              <a:rPr lang="en-US" sz="3200" dirty="0" smtClean="0"/>
              <a:t>An important question is what is an acceptable level of risk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128295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Risk Characterisation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Can be used to determine an allowable concentration of a chemical in air, water, or soil for an unacceptable</a:t>
            </a:r>
          </a:p>
          <a:p>
            <a:r>
              <a:rPr lang="en-US" sz="3200" dirty="0" smtClean="0"/>
              <a:t>It can also be used to determine the resulting environmental risk for a particular chemical at a given concentration and the exposure scenario for that chemical in a particular environmental medium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869558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Risk Characterisation Carcinogens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When developing a risk characterization for carcinogens, an important point is that the dose is assumed to be an average daily dose received by a subject over a lifetime of exposure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endParaRPr lang="en-US" sz="3200" dirty="0" smtClean="0"/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Risk = dose x risk per unit dose</a:t>
            </a:r>
          </a:p>
          <a:p>
            <a:r>
              <a:rPr lang="en-US" sz="3200" dirty="0" smtClean="0"/>
              <a:t>Remember that for carcinogens, the unit risk associated with dose of 1mg/kg-day is called the </a:t>
            </a:r>
            <a:r>
              <a:rPr lang="en-US" sz="3200" b="1" u="sng" dirty="0" smtClean="0"/>
              <a:t>Slope factor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8049306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Risk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An adult male was exposed to Benzene in drinking water at 10mg/L giving a dose of 0.29mg/Kg-day.  Assume the dose is applied over a 70yr lifetime.  The IRIS database provides an oral slope factor of 0.055 (mg/Kg-day)</a:t>
            </a:r>
            <a:r>
              <a:rPr lang="en-US" sz="3200" baseline="30000" dirty="0" smtClean="0"/>
              <a:t>-1</a:t>
            </a:r>
            <a:r>
              <a:rPr lang="en-US" sz="3200" dirty="0" smtClean="0"/>
              <a:t> for oral ingestion of benzene.  </a:t>
            </a:r>
          </a:p>
          <a:p>
            <a:pPr marL="0" indent="0">
              <a:buNone/>
            </a:pPr>
            <a:r>
              <a:rPr lang="en-US" sz="3200" dirty="0" smtClean="0"/>
              <a:t>What is the risk associated with this exposure?  Is this risk within acceptable guidelines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991737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Risk Solution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Risk = Dose x Slope factor</a:t>
            </a:r>
          </a:p>
          <a:p>
            <a:pPr marL="0" indent="0">
              <a:buNone/>
            </a:pPr>
            <a:r>
              <a:rPr lang="en-US" sz="3200" dirty="0" smtClean="0"/>
              <a:t>        = 0.29 mg/Kg-day x 0.055 Kg-day/mg</a:t>
            </a:r>
          </a:p>
          <a:p>
            <a:pPr marL="0" indent="0">
              <a:buNone/>
            </a:pPr>
            <a:r>
              <a:rPr lang="en-US" sz="3200" dirty="0" smtClean="0"/>
              <a:t>        = 0.0159</a:t>
            </a:r>
          </a:p>
          <a:p>
            <a:pPr marL="0" indent="0">
              <a:buNone/>
            </a:pPr>
            <a:r>
              <a:rPr lang="en-US" sz="3200" dirty="0" smtClean="0"/>
              <a:t>This means that is extrapolated to a population of 10,000 that all had similar exposure to benzene as adults, 159 individuals would develop cancer</a:t>
            </a:r>
          </a:p>
          <a:p>
            <a:pPr marL="0" indent="0">
              <a:buNone/>
            </a:pPr>
            <a:r>
              <a:rPr lang="en-US" sz="3200" dirty="0" smtClean="0"/>
              <a:t>This is well above acceptable risks of 1 in 10,000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2328166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Risk Characterisation Carcinogens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sz="3200" dirty="0" smtClean="0"/>
                  <a:t>What happens in the case in which exposure is actually less than an individual’s entire lifetime?</a:t>
                </a:r>
              </a:p>
              <a:p>
                <a:r>
                  <a:rPr lang="en-US" sz="3200" dirty="0" smtClean="0"/>
                  <a:t>For example, assume that exposure occurred over a 30yr period of employment</a:t>
                </a:r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Risk = dose x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𝑟𝑖𝑠𝑘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𝑢𝑛𝑖𝑡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𝑑𝑜𝑠𝑒</m:t>
                        </m:r>
                      </m:den>
                    </m:f>
                  </m:oMath>
                </a14:m>
                <a:r>
                  <a:rPr lang="en-US" sz="3200" dirty="0" smtClean="0"/>
                  <a:t> x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𝑒𝑥𝑝𝑜𝑠𝑢𝑟𝑒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𝑙𝑖𝑓𝑒𝑡𝑖𝑚𝑒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𝑙𝑒𝑛𝑔𝑡h</m:t>
                        </m:r>
                      </m:den>
                    </m:f>
                  </m:oMath>
                </a14:m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9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39848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Risk Characterisation Carcinogens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9851265" cy="4351338"/>
          </a:xfrm>
        </p:spPr>
        <p:txBody>
          <a:bodyPr>
            <a:normAutofit/>
          </a:bodyPr>
          <a:lstStyle/>
          <a:p>
            <a:r>
              <a:rPr lang="en-US" sz="3200" dirty="0" smtClean="0"/>
              <a:t>Remember that for carcinogens, we assume the exposure takes place over a lifetime (70yr), thus, the lifetime length is set at 70yr</a:t>
            </a:r>
          </a:p>
          <a:p>
            <a:r>
              <a:rPr lang="en-US" sz="3200" dirty="0" smtClean="0"/>
              <a:t>The </a:t>
            </a:r>
            <a:r>
              <a:rPr lang="en-US" sz="3200" b="1" dirty="0" smtClean="0"/>
              <a:t>lifetime length</a:t>
            </a:r>
            <a:r>
              <a:rPr lang="en-US" sz="3200" dirty="0" smtClean="0"/>
              <a:t> is referred to as the averaging time (AT).  The AT for carcinogens is assumed to be 25,550 days (70yr x 365 days/</a:t>
            </a:r>
            <a:r>
              <a:rPr lang="en-US" sz="3200" dirty="0" err="1" smtClean="0"/>
              <a:t>yr</a:t>
            </a:r>
            <a:r>
              <a:rPr lang="en-US" sz="3200" dirty="0" smtClean="0"/>
              <a:t>)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8425755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Risk Characterisation Carcinogens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The </a:t>
            </a:r>
            <a:r>
              <a:rPr lang="en-US" sz="3200" b="1" u="sng" dirty="0" smtClean="0"/>
              <a:t>time of exposure</a:t>
            </a:r>
            <a:r>
              <a:rPr lang="en-US" sz="3200" dirty="0" smtClean="0"/>
              <a:t> is the exposure frequency (EF) multiplied by the exposure duration (ED)</a:t>
            </a:r>
          </a:p>
          <a:p>
            <a:r>
              <a:rPr lang="en-US" sz="3200" dirty="0" smtClean="0"/>
              <a:t>EF is the number of days an individual is exposed to the chemical per year</a:t>
            </a:r>
          </a:p>
          <a:p>
            <a:r>
              <a:rPr lang="en-US" sz="3200" dirty="0" smtClean="0"/>
              <a:t>ED is the number of years an individual is exposed to the chemical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286157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Risk Characterisation Carcinogens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For example, in the case of residential use and an exposure route of drinking water, the EF is assumed to be 350 days/</a:t>
            </a:r>
            <a:r>
              <a:rPr lang="en-US" sz="3200" dirty="0" err="1" smtClean="0"/>
              <a:t>yr</a:t>
            </a:r>
            <a:r>
              <a:rPr lang="en-US" sz="3200" dirty="0" smtClean="0"/>
              <a:t> (50 weeks)</a:t>
            </a:r>
          </a:p>
          <a:p>
            <a:r>
              <a:rPr lang="en-US" sz="3200" dirty="0" smtClean="0"/>
              <a:t>ED is assumed to be 30yr</a:t>
            </a:r>
          </a:p>
          <a:p>
            <a:r>
              <a:rPr lang="en-US" sz="3200" dirty="0" smtClean="0"/>
              <a:t>In an industrial setting an average worker is on the job site only 245 days per year (EF= 245 days/</a:t>
            </a:r>
            <a:r>
              <a:rPr lang="en-US" sz="3200" dirty="0" err="1" smtClean="0"/>
              <a:t>yr</a:t>
            </a:r>
            <a:r>
              <a:rPr lang="en-US" sz="3200" dirty="0" smtClean="0"/>
              <a:t>) and has an average employment history of 21 years (ED = 21yr)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537244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Acceptable Concentration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Acceptable concentration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𝑎𝑐𝑐𝑒𝑝𝑡𝑎𝑏𝑙𝑒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𝑟𝑖𝑠𝑘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𝐵𝑊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𝐴𝑇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𝑆𝐹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𝐼𝑅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𝐸𝐹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𝐸𝐷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BW </a:t>
                </a:r>
                <a:r>
                  <a:rPr lang="en-US" sz="3200" dirty="0"/>
                  <a:t>i</a:t>
                </a:r>
                <a:r>
                  <a:rPr lang="en-US" sz="3200" dirty="0" smtClean="0"/>
                  <a:t>s the average body weight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IR is the ingestion rate (2L of water per day)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14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97773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Allowable Concentration of Carcinogenic Chemical in Drinking Water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Calculate an acceptable groundwater concentration for the chemical toxaphene if a residential development is placed above a groundwater </a:t>
            </a:r>
            <a:r>
              <a:rPr lang="en-US" sz="3200" dirty="0" err="1" smtClean="0"/>
              <a:t>acquifer</a:t>
            </a:r>
            <a:r>
              <a:rPr lang="en-US" sz="3200" dirty="0" smtClean="0"/>
              <a:t> contaminated with toxaphene</a:t>
            </a:r>
          </a:p>
          <a:p>
            <a:pPr marL="0" indent="0">
              <a:buNone/>
            </a:pPr>
            <a:endParaRPr lang="en-US" sz="3200" dirty="0" smtClean="0"/>
          </a:p>
          <a:p>
            <a:pPr marL="0" indent="0">
              <a:buNone/>
            </a:pPr>
            <a:r>
              <a:rPr lang="en-US" sz="3200" dirty="0" smtClean="0"/>
              <a:t>Adult weighs 70Kg and consumes 2L water per day from the contaminated </a:t>
            </a:r>
            <a:r>
              <a:rPr lang="en-US" sz="3200" dirty="0" err="1" smtClean="0"/>
              <a:t>acquifer</a:t>
            </a:r>
            <a:r>
              <a:rPr lang="en-US" sz="3200" dirty="0" smtClean="0"/>
              <a:t>.  SF for Toxaphene is 1.1Kg-day, EF is 250 days and ED 30 years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3444547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Solution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Concentration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𝐴𝑐𝑐𝑒𝑝𝑡𝑎𝑏𝑙𝑒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𝑟𝑖𝑠𝑘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𝐵𝑊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𝐴𝑇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𝑆𝐹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𝐼𝑅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𝐸𝐹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𝐸𝐷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		  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sz="32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70</m:t>
                            </m:r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𝐾𝑔</m:t>
                            </m:r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 ×10</m:t>
                            </m:r>
                          </m:e>
                          <m:sup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−5</m:t>
                            </m:r>
                          </m:sup>
                        </m:sSup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×70 ×365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1.1 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×350 ×30 ×2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		       = 0.77µg/L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14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0089971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an Acceptable Concentration of a Chemical in Indoor Air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Assume that benzene is found in air at a constant concentration of 1µg/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US" sz="3200" dirty="0" smtClean="0"/>
                  <a:t>.  Calculate the risk for exposure to benzene for an average adult who weighs 70kg and inhales 20m</a:t>
                </a:r>
                <a:r>
                  <a:rPr lang="en-US" sz="3200" baseline="30000" dirty="0" smtClean="0"/>
                  <a:t>3</a:t>
                </a:r>
                <a:r>
                  <a:rPr lang="en-US" sz="3200" dirty="0" smtClean="0"/>
                  <a:t> air/day with 50% absorption.  The chemical’s inhalation slope factor is 0.015 (mg/kg-day)</a:t>
                </a:r>
                <a:r>
                  <a:rPr lang="en-US" sz="3200" baseline="30000" dirty="0" smtClean="0"/>
                  <a:t>-1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941" r="-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952759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Solution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The risk is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Risk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×20</m:t>
                        </m:r>
                        <m:sSup>
                          <m:sSup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×1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𝑚𝑔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/1000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0.015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𝑘𝑔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𝑑𝑎𝑦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𝑚𝑔𝑥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70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 smtClean="0"/>
                  <a:t> = 9.5 x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This value means that, for every 1,000 people continuously exposed to this chemical, 9.5 would develop cancer over their lifetime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941" r="-98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741569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Noncarcinogens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Have a threshold dose, below which no adverse effect is estimated to occur</a:t>
            </a:r>
          </a:p>
          <a:p>
            <a:r>
              <a:rPr lang="en-US" sz="3200" dirty="0" smtClean="0"/>
              <a:t>A safe dose referred to as the reference dose (</a:t>
            </a:r>
            <a:r>
              <a:rPr lang="en-US" sz="3200" dirty="0" err="1" smtClean="0"/>
              <a:t>RfD</a:t>
            </a:r>
            <a:r>
              <a:rPr lang="en-US" sz="3200" dirty="0" smtClean="0"/>
              <a:t>) estimates a lifetime dose of a </a:t>
            </a:r>
            <a:r>
              <a:rPr lang="en-US" sz="3200" dirty="0" err="1" smtClean="0"/>
              <a:t>noncarcinogen</a:t>
            </a:r>
            <a:r>
              <a:rPr lang="en-US" sz="3200" dirty="0" smtClean="0"/>
              <a:t> that is likely to be without significant risk to human populations</a:t>
            </a:r>
          </a:p>
          <a:p>
            <a:r>
              <a:rPr lang="en-US" sz="3200" dirty="0" smtClean="0"/>
              <a:t>The acceptable risk from exposure to a </a:t>
            </a:r>
            <a:r>
              <a:rPr lang="en-US" sz="3200" dirty="0" err="1" smtClean="0"/>
              <a:t>noncarcinogenic</a:t>
            </a:r>
            <a:r>
              <a:rPr lang="en-US" sz="3200" dirty="0" smtClean="0"/>
              <a:t> chemical is determined by calculating a hazard quotient (HQ)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5329693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Hazard Quotient (HQ)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sz="3200" dirty="0" smtClean="0"/>
                  <a:t>Noncarcinogenic effects are evaluated over the actual exposure duration, which can be quite short</a:t>
                </a:r>
              </a:p>
              <a:p>
                <a:r>
                  <a:rPr lang="en-US" sz="3200" dirty="0" smtClean="0"/>
                  <a:t>Thus, the HQ is the average daily dose of a chemical received by a subject over the exposure period divided by the reference dose (</a:t>
                </a:r>
                <a:r>
                  <a:rPr lang="en-US" sz="3200" dirty="0" err="1" smtClean="0"/>
                  <a:t>RfD</a:t>
                </a:r>
                <a:r>
                  <a:rPr lang="en-US" sz="3200" dirty="0" smtClean="0"/>
                  <a:t>)</a:t>
                </a:r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HQ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𝑎𝑣𝑒𝑟𝑎𝑔𝑒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𝑑𝑎𝑖𝑙𝑦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𝑑𝑜𝑠𝑒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𝑜𝑣𝑒𝑟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𝑒𝑥𝑝𝑜𝑠𝑢𝑟𝑒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𝑝𝑒𝑟𝑖𝑜𝑑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𝑅𝑓𝐷</m:t>
                        </m:r>
                      </m:den>
                    </m:f>
                  </m:oMath>
                </a14:m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941" r="-173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826662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Hazard Quotient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HQs that are less than or equal to 1 are considered safe</a:t>
            </a:r>
          </a:p>
          <a:p>
            <a:r>
              <a:rPr lang="en-US" sz="3200" dirty="0" smtClean="0"/>
              <a:t>HQs greater than 1 are considered unsafe</a:t>
            </a:r>
          </a:p>
          <a:p>
            <a:r>
              <a:rPr lang="en-US" sz="3200" dirty="0" smtClean="0"/>
              <a:t>If the HQ equals 1, the average daily dose to which an individual or community is exposed equals the reference dose (the safe dose)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7320252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the Risk of </a:t>
            </a:r>
            <a:br>
              <a:rPr lang="en-US" dirty="0" smtClean="0"/>
            </a:br>
            <a:r>
              <a:rPr lang="en-US" dirty="0" smtClean="0"/>
              <a:t>Noncarcinogenic Chemicals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Is there an unsafe risk associated with daily inhalation of air with a concentration of 0.010</a:t>
                </a:r>
                <a14:m>
                  <m:oMath xmlns:m="http://schemas.openxmlformats.org/officeDocument/2006/math">
                    <m:r>
                      <a:rPr lang="en-US" sz="3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  <m:r>
                      <a:rPr lang="en-US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𝑔</m:t>
                    </m:r>
                    <m:r>
                      <a:rPr lang="en-US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US" sz="3200" dirty="0" smtClean="0"/>
                  <a:t> of toluene?  </a:t>
                </a:r>
                <a:r>
                  <a:rPr lang="en-US" sz="3200" dirty="0" err="1" smtClean="0"/>
                  <a:t>RfD</a:t>
                </a:r>
                <a:r>
                  <a:rPr lang="en-US" sz="3200" dirty="0" smtClean="0"/>
                  <a:t> for toluene is 0.114mg/kg-day.  Assume an adult weighs 70kg and inhales 20m</a:t>
                </a:r>
                <a:r>
                  <a:rPr lang="en-US" sz="3200" baseline="30000" dirty="0" smtClean="0"/>
                  <a:t>3</a:t>
                </a:r>
                <a:r>
                  <a:rPr lang="en-US" sz="3200" dirty="0" smtClean="0"/>
                  <a:t> of contaminated air per day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941" r="-15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361889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Solution</a:t>
            </a:r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Determine the average daily dose to which the individual is exposed, and divide this value by the </a:t>
                </a:r>
                <a:r>
                  <a:rPr lang="en-US" sz="3200" dirty="0" err="1" smtClean="0"/>
                  <a:t>RfD</a:t>
                </a:r>
                <a:r>
                  <a:rPr lang="en-US" sz="3200" dirty="0" smtClean="0"/>
                  <a:t> to determine the hazard quotient.  The average daily dose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0.010µ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/</m:t>
                        </m:r>
                        <m:sSup>
                          <m:sSup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×20</m:t>
                        </m:r>
                        <m:sSup>
                          <m:sSup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×0.001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70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𝐾𝑔</m:t>
                        </m:r>
                      </m:den>
                    </m:f>
                  </m:oMath>
                </a14:m>
                <a:r>
                  <a:rPr lang="en-US" sz="3200" dirty="0" smtClean="0"/>
                  <a:t>= 2.8 x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−6</m:t>
                        </m:r>
                      </m:sup>
                    </m:sSup>
                  </m:oMath>
                </a14:m>
                <a:r>
                  <a:rPr lang="en-US" sz="3200" dirty="0" smtClean="0"/>
                  <a:t> mg/kg-day</a:t>
                </a:r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 smtClean="0"/>
                  <a:t>HQ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2.8 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 </m:t>
                        </m:r>
                        <m:sSup>
                          <m:sSup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−6</m:t>
                            </m:r>
                          </m:sup>
                        </m:sSup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f>
                          <m:f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𝑚𝑔</m:t>
                            </m:r>
                          </m:num>
                          <m:den>
                            <m:r>
                              <a:rPr lang="en-US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𝑘𝑔</m:t>
                            </m:r>
                          </m:den>
                        </m:f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𝑑𝑎𝑦</m:t>
                        </m:r>
                      </m:num>
                      <m:den>
                        <m:f>
                          <m:fPr>
                            <m:ctrlP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0.114</m:t>
                            </m:r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𝑚𝑔</m:t>
                            </m:r>
                          </m:num>
                          <m:den>
                            <m:r>
                              <a:rPr lang="en-US" sz="3200" b="0" i="1" smtClean="0">
                                <a:latin typeface="Cambria Math" panose="02040503050406030204" pitchFamily="18" charset="0"/>
                              </a:rPr>
                              <m:t>𝑘𝑔</m:t>
                            </m:r>
                          </m:den>
                        </m:f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𝑑𝑎𝑦</m:t>
                        </m:r>
                      </m:den>
                    </m:f>
                  </m:oMath>
                </a14:m>
                <a:endParaRPr lang="en-US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07" t="-29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18660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Determining Clean up Standards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What level should an engineer remediate a site to containing contaminated soil?</a:t>
            </a:r>
          </a:p>
          <a:p>
            <a:r>
              <a:rPr lang="en-US" sz="3200" dirty="0" smtClean="0"/>
              <a:t>Assume an exposure assessment indicates that the contaminated soil does not pose a direct threat to adults or children who ingest the contaminated soil or breathe </a:t>
            </a:r>
            <a:r>
              <a:rPr lang="en-US" sz="3200" dirty="0" err="1" smtClean="0"/>
              <a:t>vapours</a:t>
            </a:r>
            <a:r>
              <a:rPr lang="en-US" sz="3200" dirty="0" smtClean="0"/>
              <a:t> that may emit from contaminated soil</a:t>
            </a:r>
          </a:p>
          <a:p>
            <a:r>
              <a:rPr lang="en-US" sz="3200" dirty="0" smtClean="0"/>
              <a:t>This could be the case for leaking underground storage tanks where the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93029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2557</Words>
  <Application>Microsoft Office PowerPoint</Application>
  <PresentationFormat>Widescreen</PresentationFormat>
  <Paragraphs>251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2" baseType="lpstr">
      <vt:lpstr>Arial</vt:lpstr>
      <vt:lpstr>Calibri</vt:lpstr>
      <vt:lpstr>Calibri Light</vt:lpstr>
      <vt:lpstr>Cambria Math</vt:lpstr>
      <vt:lpstr>Office Theme</vt:lpstr>
      <vt:lpstr>Toxicity</vt:lpstr>
      <vt:lpstr>Factors affecting Toxicity of a  Chemical or Material</vt:lpstr>
      <vt:lpstr>Toxicity</vt:lpstr>
      <vt:lpstr>Toxicity</vt:lpstr>
      <vt:lpstr>PowerPoint Presentation</vt:lpstr>
      <vt:lpstr>Toxicity</vt:lpstr>
      <vt:lpstr>Acute and Chronic Toxicity</vt:lpstr>
      <vt:lpstr>Toxicity</vt:lpstr>
      <vt:lpstr>Combined Toxicity Resulting from  Exposure to a Mixture of Chemicals</vt:lpstr>
      <vt:lpstr>Risk Assessment</vt:lpstr>
      <vt:lpstr>Components of Complete Risk Assessment</vt:lpstr>
      <vt:lpstr>Hazard Assessment</vt:lpstr>
      <vt:lpstr>Hazard Assessment</vt:lpstr>
      <vt:lpstr>Weight of Evidence</vt:lpstr>
      <vt:lpstr>Weight of Evidence Descriptors</vt:lpstr>
      <vt:lpstr>Weight of Evidence Descriptors</vt:lpstr>
      <vt:lpstr>Determining Dose</vt:lpstr>
      <vt:lpstr>Determining Dose</vt:lpstr>
      <vt:lpstr>Dose-Response Assessment</vt:lpstr>
      <vt:lpstr>Dose-Response Assessment</vt:lpstr>
      <vt:lpstr>Accounting for Absorption Efficiency when Determining Dose</vt:lpstr>
      <vt:lpstr>Accounting for Absorption Efficiency when Determining Dose</vt:lpstr>
      <vt:lpstr>Accounting for Absorption Efficiency when Determining Dose</vt:lpstr>
      <vt:lpstr>Dose Response</vt:lpstr>
      <vt:lpstr>Linear Dose-Response Relationship</vt:lpstr>
      <vt:lpstr>Dose Response</vt:lpstr>
      <vt:lpstr>Dose Response</vt:lpstr>
      <vt:lpstr>Dose Response</vt:lpstr>
      <vt:lpstr>Dose Response</vt:lpstr>
      <vt:lpstr>Dose-Response Relationship for a  Non-carcinogenic Chemical or Substance</vt:lpstr>
      <vt:lpstr>Dose-Response Relationship for a  Non-carcinogenic Chemical or Substance</vt:lpstr>
      <vt:lpstr>Reference Dose</vt:lpstr>
      <vt:lpstr>Uncertainty Factor (UF)</vt:lpstr>
      <vt:lpstr>Uncertainty Factor (UF)</vt:lpstr>
      <vt:lpstr>Reference Concentration (RIC)</vt:lpstr>
      <vt:lpstr>Exposure Assessment</vt:lpstr>
      <vt:lpstr>Exposure Assessment</vt:lpstr>
      <vt:lpstr>Risk Characterisation</vt:lpstr>
      <vt:lpstr>Risk Characterisation</vt:lpstr>
      <vt:lpstr>Risk Characterisation Carcinogens</vt:lpstr>
      <vt:lpstr>Determining Risk</vt:lpstr>
      <vt:lpstr>Determining Risk Solution</vt:lpstr>
      <vt:lpstr>Risk Characterisation Carcinogens</vt:lpstr>
      <vt:lpstr>Risk Characterisation Carcinogens</vt:lpstr>
      <vt:lpstr>Risk Characterisation Carcinogens</vt:lpstr>
      <vt:lpstr>Risk Characterisation Carcinogens</vt:lpstr>
      <vt:lpstr>Acceptable Concentration</vt:lpstr>
      <vt:lpstr>Determining Allowable Concentration of Carcinogenic Chemical in Drinking Water</vt:lpstr>
      <vt:lpstr>Solution</vt:lpstr>
      <vt:lpstr>Determining an Acceptable Concentration of a Chemical in Indoor Air</vt:lpstr>
      <vt:lpstr>Solution</vt:lpstr>
      <vt:lpstr>Noncarcinogens</vt:lpstr>
      <vt:lpstr>Hazard Quotient (HQ)</vt:lpstr>
      <vt:lpstr>Hazard Quotient</vt:lpstr>
      <vt:lpstr>Determining the Risk of  Noncarcinogenic Chemicals</vt:lpstr>
      <vt:lpstr>Solution</vt:lpstr>
      <vt:lpstr>Determining Clean up Standards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35</cp:revision>
  <dcterms:created xsi:type="dcterms:W3CDTF">2018-03-14T23:23:07Z</dcterms:created>
  <dcterms:modified xsi:type="dcterms:W3CDTF">2018-11-28T20:55:04Z</dcterms:modified>
</cp:coreProperties>
</file>