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59" r:id="rId4"/>
    <p:sldId id="260" r:id="rId5"/>
    <p:sldId id="261" r:id="rId6"/>
    <p:sldId id="270" r:id="rId7"/>
    <p:sldId id="273" r:id="rId8"/>
    <p:sldId id="287" r:id="rId9"/>
    <p:sldId id="274" r:id="rId10"/>
    <p:sldId id="288" r:id="rId11"/>
    <p:sldId id="282" r:id="rId12"/>
    <p:sldId id="283" r:id="rId13"/>
    <p:sldId id="285" r:id="rId14"/>
    <p:sldId id="284" r:id="rId15"/>
    <p:sldId id="290" r:id="rId16"/>
    <p:sldId id="289" r:id="rId17"/>
    <p:sldId id="277" r:id="rId18"/>
  </p:sldIdLst>
  <p:sldSz cx="9144000" cy="6858000" type="screen4x3"/>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17D833-FA95-47C9-9DE9-0A37C088DA03}" v="1" dt="2025-11-28T15:34:55.1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75216" autoAdjust="0"/>
  </p:normalViewPr>
  <p:slideViewPr>
    <p:cSldViewPr>
      <p:cViewPr varScale="1">
        <p:scale>
          <a:sx n="97" d="100"/>
          <a:sy n="97" d="100"/>
        </p:scale>
        <p:origin x="84" y="4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modSld">
      <pc:chgData name="Helen A Griffiths" userId="970ac652-efaf-451a-9e9c-3191bf6940a9" providerId="ADAL" clId="{4CF1AF79-41B6-49ED-8387-A2EFD069B85B}" dt="2025-11-28T15:36:18.235" v="12" actId="207"/>
      <pc:docMkLst>
        <pc:docMk/>
      </pc:docMkLst>
      <pc:sldChg chg="modSp mod">
        <pc:chgData name="Helen A Griffiths" userId="970ac652-efaf-451a-9e9c-3191bf6940a9" providerId="ADAL" clId="{4CF1AF79-41B6-49ED-8387-A2EFD069B85B}" dt="2025-11-28T15:36:18.235" v="12" actId="207"/>
        <pc:sldMkLst>
          <pc:docMk/>
          <pc:sldMk cId="1494195743" sldId="284"/>
        </pc:sldMkLst>
        <pc:spChg chg="mod">
          <ac:chgData name="Helen A Griffiths" userId="970ac652-efaf-451a-9e9c-3191bf6940a9" providerId="ADAL" clId="{4CF1AF79-41B6-49ED-8387-A2EFD069B85B}" dt="2025-11-28T15:36:18.235" v="12" actId="207"/>
          <ac:spMkLst>
            <pc:docMk/>
            <pc:sldMk cId="1494195743" sldId="284"/>
            <ac:spMk id="9" creationId="{00000000-0000-0000-0000-000000000000}"/>
          </ac:spMkLst>
        </pc:spChg>
      </pc:sldChg>
      <pc:sldChg chg="modSp mod">
        <pc:chgData name="Helen A Griffiths" userId="970ac652-efaf-451a-9e9c-3191bf6940a9" providerId="ADAL" clId="{4CF1AF79-41B6-49ED-8387-A2EFD069B85B}" dt="2025-11-28T15:35:21.622" v="5" actId="207"/>
        <pc:sldMkLst>
          <pc:docMk/>
          <pc:sldMk cId="780224279" sldId="289"/>
        </pc:sldMkLst>
        <pc:spChg chg="mod">
          <ac:chgData name="Helen A Griffiths" userId="970ac652-efaf-451a-9e9c-3191bf6940a9" providerId="ADAL" clId="{4CF1AF79-41B6-49ED-8387-A2EFD069B85B}" dt="2025-11-28T15:34:59.744" v="1" actId="207"/>
          <ac:spMkLst>
            <pc:docMk/>
            <pc:sldMk cId="780224279" sldId="289"/>
            <ac:spMk id="3" creationId="{00000000-0000-0000-0000-000000000000}"/>
          </ac:spMkLst>
        </pc:spChg>
        <pc:spChg chg="mod">
          <ac:chgData name="Helen A Griffiths" userId="970ac652-efaf-451a-9e9c-3191bf6940a9" providerId="ADAL" clId="{4CF1AF79-41B6-49ED-8387-A2EFD069B85B}" dt="2025-11-28T15:35:21.622" v="5" actId="207"/>
          <ac:spMkLst>
            <pc:docMk/>
            <pc:sldMk cId="780224279" sldId="289"/>
            <ac:spMk id="9" creationId="{00000000-0000-0000-0000-000000000000}"/>
          </ac:spMkLst>
        </pc:spChg>
      </pc:sldChg>
      <pc:sldChg chg="modSp mod">
        <pc:chgData name="Helen A Griffiths" userId="970ac652-efaf-451a-9e9c-3191bf6940a9" providerId="ADAL" clId="{4CF1AF79-41B6-49ED-8387-A2EFD069B85B}" dt="2025-11-28T15:35:48.306" v="8" actId="207"/>
        <pc:sldMkLst>
          <pc:docMk/>
          <pc:sldMk cId="3812385190" sldId="290"/>
        </pc:sldMkLst>
        <pc:spChg chg="mod">
          <ac:chgData name="Helen A Griffiths" userId="970ac652-efaf-451a-9e9c-3191bf6940a9" providerId="ADAL" clId="{4CF1AF79-41B6-49ED-8387-A2EFD069B85B}" dt="2025-11-28T15:35:48.306" v="8" actId="207"/>
          <ac:spMkLst>
            <pc:docMk/>
            <pc:sldMk cId="3812385190" sldId="290"/>
            <ac:spMk id="9"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3F9575-2D97-44F9-880D-405F8B7FC187}"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49E85E9A-F7E2-4821-8F4C-DE4931323305}">
      <dgm:prSet phldrT="[Text]" custT="1"/>
      <dgm:spPr/>
      <dgm:t>
        <a:bodyPr/>
        <a:lstStyle/>
        <a:p>
          <a:r>
            <a:rPr lang="en-GB" sz="1400" dirty="0" err="1"/>
            <a:t>Pwy</a:t>
          </a:r>
          <a:r>
            <a:rPr lang="en-GB" sz="1400" dirty="0"/>
            <a:t> </a:t>
          </a:r>
          <a:r>
            <a:rPr lang="en-GB" sz="1400" dirty="0" err="1"/>
            <a:t>i</a:t>
          </a:r>
          <a:r>
            <a:rPr lang="en-GB" sz="1400" dirty="0"/>
            <a:t> chi </a:t>
          </a:r>
          <a:r>
            <a:rPr lang="en-GB" sz="1400" dirty="0" err="1"/>
            <a:t>fel</a:t>
          </a:r>
          <a:r>
            <a:rPr lang="en-GB" sz="1400" dirty="0"/>
            <a:t> </a:t>
          </a:r>
          <a:r>
            <a:rPr lang="en-GB" sz="1400" dirty="0" err="1"/>
            <a:t>athro</a:t>
          </a:r>
          <a:r>
            <a:rPr lang="en-GB" sz="1400" dirty="0"/>
            <a:t>?</a:t>
          </a:r>
        </a:p>
      </dgm:t>
    </dgm:pt>
    <dgm:pt modelId="{224C5DDE-F96C-4E85-B841-4FD9B9664FF3}" type="parTrans" cxnId="{CA26A322-B31C-482B-B9CF-1D60ADD0057D}">
      <dgm:prSet/>
      <dgm:spPr/>
      <dgm:t>
        <a:bodyPr/>
        <a:lstStyle/>
        <a:p>
          <a:endParaRPr lang="en-GB"/>
        </a:p>
      </dgm:t>
    </dgm:pt>
    <dgm:pt modelId="{8E9BA59A-D58C-4237-BB23-7E6CFFC1D327}" type="sibTrans" cxnId="{CA26A322-B31C-482B-B9CF-1D60ADD0057D}">
      <dgm:prSet/>
      <dgm:spPr/>
      <dgm:t>
        <a:bodyPr/>
        <a:lstStyle/>
        <a:p>
          <a:endParaRPr lang="en-GB"/>
        </a:p>
      </dgm:t>
    </dgm:pt>
    <dgm:pt modelId="{5072E4C2-93B5-462A-BB74-C71B1E7F4DF2}">
      <dgm:prSet phldrT="[Text]" custT="1"/>
      <dgm:spPr/>
      <dgm:t>
        <a:bodyPr/>
        <a:lstStyle/>
        <a:p>
          <a:r>
            <a:rPr lang="en-GB" sz="1200" dirty="0"/>
            <a:t>Pa </a:t>
          </a:r>
          <a:r>
            <a:rPr lang="en-GB" sz="1200" dirty="0" err="1"/>
            <a:t>werthoedd</a:t>
          </a:r>
          <a:r>
            <a:rPr lang="en-GB" sz="1200" dirty="0"/>
            <a:t>, </a:t>
          </a:r>
          <a:r>
            <a:rPr lang="en-GB" sz="1200" dirty="0" err="1"/>
            <a:t>credoau</a:t>
          </a:r>
          <a:r>
            <a:rPr lang="en-GB" sz="1200" dirty="0"/>
            <a:t>, </a:t>
          </a:r>
          <a:r>
            <a:rPr lang="en-GB" sz="1200" dirty="0" err="1"/>
            <a:t>damcaniaethau</a:t>
          </a:r>
          <a:r>
            <a:rPr lang="en-GB" sz="1200" dirty="0"/>
            <a:t> ac </a:t>
          </a:r>
          <a:r>
            <a:rPr lang="en-GB" sz="1200" dirty="0" err="1"/>
            <a:t>egwyddorion</a:t>
          </a:r>
          <a:r>
            <a:rPr lang="en-GB" sz="1200" dirty="0"/>
            <a:t> </a:t>
          </a:r>
          <a:r>
            <a:rPr lang="en-GB" sz="1200" dirty="0" err="1"/>
            <a:t>sy’n</a:t>
          </a:r>
          <a:r>
            <a:rPr lang="en-GB" sz="1200" dirty="0"/>
            <a:t> </a:t>
          </a:r>
          <a:r>
            <a:rPr lang="en-GB" sz="1200" dirty="0" err="1"/>
            <a:t>tanategu</a:t>
          </a:r>
          <a:r>
            <a:rPr lang="en-GB" sz="1200" dirty="0"/>
            <a:t> </a:t>
          </a:r>
          <a:r>
            <a:rPr lang="en-GB" sz="1200" dirty="0" err="1"/>
            <a:t>eich</a:t>
          </a:r>
          <a:r>
            <a:rPr lang="en-GB" sz="1200" dirty="0"/>
            <a:t> </a:t>
          </a:r>
          <a:r>
            <a:rPr lang="en-GB" sz="1200" dirty="0" err="1"/>
            <a:t>dysgu</a:t>
          </a:r>
          <a:r>
            <a:rPr lang="en-GB" sz="1200" dirty="0"/>
            <a:t>?</a:t>
          </a:r>
        </a:p>
      </dgm:t>
    </dgm:pt>
    <dgm:pt modelId="{228A3186-D7C8-49F9-8DE5-F3B9F815A485}" type="parTrans" cxnId="{32535D7D-934C-40DC-8B30-49878284B50F}">
      <dgm:prSet/>
      <dgm:spPr/>
      <dgm:t>
        <a:bodyPr/>
        <a:lstStyle/>
        <a:p>
          <a:endParaRPr lang="en-GB"/>
        </a:p>
      </dgm:t>
    </dgm:pt>
    <dgm:pt modelId="{DB678B01-6439-469E-8521-05B04DAB6938}" type="sibTrans" cxnId="{32535D7D-934C-40DC-8B30-49878284B50F}">
      <dgm:prSet/>
      <dgm:spPr/>
      <dgm:t>
        <a:bodyPr/>
        <a:lstStyle/>
        <a:p>
          <a:endParaRPr lang="en-GB"/>
        </a:p>
      </dgm:t>
    </dgm:pt>
    <dgm:pt modelId="{C00D023A-D51E-4CD7-809E-BBB45C951F45}">
      <dgm:prSet phldrT="[Text]"/>
      <dgm:spPr/>
      <dgm:t>
        <a:bodyPr/>
        <a:lstStyle/>
        <a:p>
          <a:r>
            <a:rPr lang="en-GB" dirty="0"/>
            <a:t>Sut </a:t>
          </a:r>
          <a:r>
            <a:rPr lang="en-GB" dirty="0" err="1"/>
            <a:t>yr</a:t>
          </a:r>
          <a:r>
            <a:rPr lang="en-GB" dirty="0"/>
            <a:t> </a:t>
          </a:r>
          <a:r>
            <a:rPr lang="en-GB" dirty="0" err="1"/>
            <a:t>ydych</a:t>
          </a:r>
          <a:r>
            <a:rPr lang="en-GB" dirty="0"/>
            <a:t> </a:t>
          </a:r>
          <a:r>
            <a:rPr lang="en-GB" dirty="0" err="1"/>
            <a:t>yn</a:t>
          </a:r>
          <a:r>
            <a:rPr lang="en-GB" dirty="0"/>
            <a:t> </a:t>
          </a:r>
          <a:r>
            <a:rPr lang="en-GB" dirty="0" err="1"/>
            <a:t>gweithredu</a:t>
          </a:r>
          <a:r>
            <a:rPr lang="en-GB" dirty="0"/>
            <a:t> ac </a:t>
          </a:r>
          <a:r>
            <a:rPr lang="en-GB" dirty="0" err="1"/>
            <a:t>yn</a:t>
          </a:r>
          <a:r>
            <a:rPr lang="en-GB" dirty="0"/>
            <a:t> </a:t>
          </a:r>
          <a:r>
            <a:rPr lang="en-GB" dirty="0" err="1"/>
            <a:t>gwerthuso</a:t>
          </a:r>
          <a:r>
            <a:rPr lang="en-GB" dirty="0"/>
            <a:t> </a:t>
          </a:r>
          <a:r>
            <a:rPr lang="en-GB" dirty="0" err="1"/>
            <a:t>eich</a:t>
          </a:r>
          <a:r>
            <a:rPr lang="en-GB" dirty="0"/>
            <a:t> </a:t>
          </a:r>
          <a:r>
            <a:rPr lang="en-GB" dirty="0" err="1"/>
            <a:t>dysgu</a:t>
          </a:r>
          <a:r>
            <a:rPr lang="en-GB" dirty="0"/>
            <a:t>?</a:t>
          </a:r>
        </a:p>
      </dgm:t>
    </dgm:pt>
    <dgm:pt modelId="{D6BA7379-5FA8-4541-9A62-4546294DE67E}" type="parTrans" cxnId="{6AA42C50-4FBE-4B80-A619-7FCF54DCE1BF}">
      <dgm:prSet/>
      <dgm:spPr/>
      <dgm:t>
        <a:bodyPr/>
        <a:lstStyle/>
        <a:p>
          <a:endParaRPr lang="en-GB"/>
        </a:p>
      </dgm:t>
    </dgm:pt>
    <dgm:pt modelId="{A8217DC9-66A6-449C-B5A7-1709A4CF2D59}" type="sibTrans" cxnId="{6AA42C50-4FBE-4B80-A619-7FCF54DCE1BF}">
      <dgm:prSet/>
      <dgm:spPr/>
      <dgm:t>
        <a:bodyPr/>
        <a:lstStyle/>
        <a:p>
          <a:endParaRPr lang="en-GB"/>
        </a:p>
      </dgm:t>
    </dgm:pt>
    <dgm:pt modelId="{8412CD1A-CD78-4268-851D-C0BD0E8360AB}">
      <dgm:prSet phldrT="[Text]"/>
      <dgm:spPr/>
      <dgm:t>
        <a:bodyPr/>
        <a:lstStyle/>
        <a:p>
          <a:endParaRPr lang="en-GB" dirty="0"/>
        </a:p>
      </dgm:t>
    </dgm:pt>
    <dgm:pt modelId="{0832D6AC-A81B-4C5F-BBB9-FA45F66ECB79}" type="parTrans" cxnId="{679C6575-84D7-4542-BEBB-97D611B3A424}">
      <dgm:prSet/>
      <dgm:spPr/>
      <dgm:t>
        <a:bodyPr/>
        <a:lstStyle/>
        <a:p>
          <a:endParaRPr lang="en-GB"/>
        </a:p>
      </dgm:t>
    </dgm:pt>
    <dgm:pt modelId="{FA7C407A-0EE4-4A9A-9422-4F23A88B7C65}" type="sibTrans" cxnId="{679C6575-84D7-4542-BEBB-97D611B3A424}">
      <dgm:prSet/>
      <dgm:spPr/>
      <dgm:t>
        <a:bodyPr/>
        <a:lstStyle/>
        <a:p>
          <a:endParaRPr lang="en-GB"/>
        </a:p>
      </dgm:t>
    </dgm:pt>
    <dgm:pt modelId="{5343D726-3DC1-4B62-9418-063F5D3DC2CA}" type="pres">
      <dgm:prSet presAssocID="{273F9575-2D97-44F9-880D-405F8B7FC187}" presName="Name0" presStyleCnt="0">
        <dgm:presLayoutVars>
          <dgm:chMax val="4"/>
          <dgm:resizeHandles val="exact"/>
        </dgm:presLayoutVars>
      </dgm:prSet>
      <dgm:spPr/>
    </dgm:pt>
    <dgm:pt modelId="{5A09EE76-1000-48F3-BBC5-7E60E2930D54}" type="pres">
      <dgm:prSet presAssocID="{273F9575-2D97-44F9-880D-405F8B7FC187}" presName="ellipse" presStyleLbl="trBgShp" presStyleIdx="0" presStyleCnt="1"/>
      <dgm:spPr/>
    </dgm:pt>
    <dgm:pt modelId="{5167DCBF-7DDC-470D-9B65-010E3259DAFD}" type="pres">
      <dgm:prSet presAssocID="{273F9575-2D97-44F9-880D-405F8B7FC187}" presName="arrow1" presStyleLbl="fgShp" presStyleIdx="0" presStyleCnt="1"/>
      <dgm:spPr/>
    </dgm:pt>
    <dgm:pt modelId="{55086419-C9A3-4ECA-8E6D-51C49F4B67EB}" type="pres">
      <dgm:prSet presAssocID="{273F9575-2D97-44F9-880D-405F8B7FC187}" presName="rectangle" presStyleLbl="revTx" presStyleIdx="0" presStyleCnt="1">
        <dgm:presLayoutVars>
          <dgm:bulletEnabled val="1"/>
        </dgm:presLayoutVars>
      </dgm:prSet>
      <dgm:spPr/>
    </dgm:pt>
    <dgm:pt modelId="{BA1F92FA-6332-4425-83B1-DF8F0D5C89A1}" type="pres">
      <dgm:prSet presAssocID="{5072E4C2-93B5-462A-BB74-C71B1E7F4DF2}" presName="item1" presStyleLbl="node1" presStyleIdx="0" presStyleCnt="3" custScaleX="163395" custScaleY="131698" custLinFactNeighborX="-8791" custLinFactNeighborY="-7864">
        <dgm:presLayoutVars>
          <dgm:bulletEnabled val="1"/>
        </dgm:presLayoutVars>
      </dgm:prSet>
      <dgm:spPr/>
    </dgm:pt>
    <dgm:pt modelId="{7F066AD1-6071-48AD-9A93-5C8FA142A3C0}" type="pres">
      <dgm:prSet presAssocID="{C00D023A-D51E-4CD7-809E-BBB45C951F45}" presName="item2" presStyleLbl="node1" presStyleIdx="1" presStyleCnt="3" custScaleX="211280" custScaleY="148585" custLinFactNeighborX="-55471" custLinFactNeighborY="-64042">
        <dgm:presLayoutVars>
          <dgm:bulletEnabled val="1"/>
        </dgm:presLayoutVars>
      </dgm:prSet>
      <dgm:spPr/>
    </dgm:pt>
    <dgm:pt modelId="{7C1C4D98-4203-40F2-9196-817429EAB69E}" type="pres">
      <dgm:prSet presAssocID="{8412CD1A-CD78-4268-851D-C0BD0E8360AB}" presName="item3" presStyleLbl="node1" presStyleIdx="2" presStyleCnt="3" custScaleX="169760" custScaleY="133221" custLinFactNeighborX="35045" custLinFactNeighborY="-46052">
        <dgm:presLayoutVars>
          <dgm:bulletEnabled val="1"/>
        </dgm:presLayoutVars>
      </dgm:prSet>
      <dgm:spPr/>
    </dgm:pt>
    <dgm:pt modelId="{29936B9C-C41D-4667-B615-116C71DC76A1}" type="pres">
      <dgm:prSet presAssocID="{273F9575-2D97-44F9-880D-405F8B7FC187}" presName="funnel" presStyleLbl="trAlignAcc1" presStyleIdx="0" presStyleCnt="1" custScaleX="142857" custScaleY="159383" custLinFactNeighborX="0" custLinFactNeighborY="-3956"/>
      <dgm:spPr/>
    </dgm:pt>
  </dgm:ptLst>
  <dgm:cxnLst>
    <dgm:cxn modelId="{1D8D1B12-9826-42D9-BC73-E9CDB54565A3}" type="presOf" srcId="{5072E4C2-93B5-462A-BB74-C71B1E7F4DF2}" destId="{7F066AD1-6071-48AD-9A93-5C8FA142A3C0}" srcOrd="0" destOrd="0" presId="urn:microsoft.com/office/officeart/2005/8/layout/funnel1"/>
    <dgm:cxn modelId="{7E6FDE15-74CF-4C10-94F6-BF35A8F56C8F}" type="presOf" srcId="{273F9575-2D97-44F9-880D-405F8B7FC187}" destId="{5343D726-3DC1-4B62-9418-063F5D3DC2CA}" srcOrd="0" destOrd="0" presId="urn:microsoft.com/office/officeart/2005/8/layout/funnel1"/>
    <dgm:cxn modelId="{CA26A322-B31C-482B-B9CF-1D60ADD0057D}" srcId="{273F9575-2D97-44F9-880D-405F8B7FC187}" destId="{49E85E9A-F7E2-4821-8F4C-DE4931323305}" srcOrd="0" destOrd="0" parTransId="{224C5DDE-F96C-4E85-B841-4FD9B9664FF3}" sibTransId="{8E9BA59A-D58C-4237-BB23-7E6CFFC1D327}"/>
    <dgm:cxn modelId="{68933D25-78B7-4B42-834B-6038DE83BD76}" type="presOf" srcId="{C00D023A-D51E-4CD7-809E-BBB45C951F45}" destId="{BA1F92FA-6332-4425-83B1-DF8F0D5C89A1}" srcOrd="0" destOrd="0" presId="urn:microsoft.com/office/officeart/2005/8/layout/funnel1"/>
    <dgm:cxn modelId="{94101033-9D8F-4483-B3B3-26B1B4AED78C}" type="presOf" srcId="{8412CD1A-CD78-4268-851D-C0BD0E8360AB}" destId="{55086419-C9A3-4ECA-8E6D-51C49F4B67EB}" srcOrd="0" destOrd="0" presId="urn:microsoft.com/office/officeart/2005/8/layout/funnel1"/>
    <dgm:cxn modelId="{6AA42C50-4FBE-4B80-A619-7FCF54DCE1BF}" srcId="{273F9575-2D97-44F9-880D-405F8B7FC187}" destId="{C00D023A-D51E-4CD7-809E-BBB45C951F45}" srcOrd="2" destOrd="0" parTransId="{D6BA7379-5FA8-4541-9A62-4546294DE67E}" sibTransId="{A8217DC9-66A6-449C-B5A7-1709A4CF2D59}"/>
    <dgm:cxn modelId="{679C6575-84D7-4542-BEBB-97D611B3A424}" srcId="{273F9575-2D97-44F9-880D-405F8B7FC187}" destId="{8412CD1A-CD78-4268-851D-C0BD0E8360AB}" srcOrd="3" destOrd="0" parTransId="{0832D6AC-A81B-4C5F-BBB9-FA45F66ECB79}" sibTransId="{FA7C407A-0EE4-4A9A-9422-4F23A88B7C65}"/>
    <dgm:cxn modelId="{32535D7D-934C-40DC-8B30-49878284B50F}" srcId="{273F9575-2D97-44F9-880D-405F8B7FC187}" destId="{5072E4C2-93B5-462A-BB74-C71B1E7F4DF2}" srcOrd="1" destOrd="0" parTransId="{228A3186-D7C8-49F9-8DE5-F3B9F815A485}" sibTransId="{DB678B01-6439-469E-8521-05B04DAB6938}"/>
    <dgm:cxn modelId="{A8D5AB96-A012-4285-B2A1-6A7606799C07}" type="presOf" srcId="{49E85E9A-F7E2-4821-8F4C-DE4931323305}" destId="{7C1C4D98-4203-40F2-9196-817429EAB69E}" srcOrd="0" destOrd="0" presId="urn:microsoft.com/office/officeart/2005/8/layout/funnel1"/>
    <dgm:cxn modelId="{8A3EBBEB-B8CB-45B9-8200-8F2B399AEB79}" type="presParOf" srcId="{5343D726-3DC1-4B62-9418-063F5D3DC2CA}" destId="{5A09EE76-1000-48F3-BBC5-7E60E2930D54}" srcOrd="0" destOrd="0" presId="urn:microsoft.com/office/officeart/2005/8/layout/funnel1"/>
    <dgm:cxn modelId="{867CCCCE-4943-415B-9F1C-B38A7280BD02}" type="presParOf" srcId="{5343D726-3DC1-4B62-9418-063F5D3DC2CA}" destId="{5167DCBF-7DDC-470D-9B65-010E3259DAFD}" srcOrd="1" destOrd="0" presId="urn:microsoft.com/office/officeart/2005/8/layout/funnel1"/>
    <dgm:cxn modelId="{04851751-6C3A-4E55-94DA-9E630B8770D7}" type="presParOf" srcId="{5343D726-3DC1-4B62-9418-063F5D3DC2CA}" destId="{55086419-C9A3-4ECA-8E6D-51C49F4B67EB}" srcOrd="2" destOrd="0" presId="urn:microsoft.com/office/officeart/2005/8/layout/funnel1"/>
    <dgm:cxn modelId="{F399CF94-E399-4FA0-8ECC-ECFFCEF1CD6E}" type="presParOf" srcId="{5343D726-3DC1-4B62-9418-063F5D3DC2CA}" destId="{BA1F92FA-6332-4425-83B1-DF8F0D5C89A1}" srcOrd="3" destOrd="0" presId="urn:microsoft.com/office/officeart/2005/8/layout/funnel1"/>
    <dgm:cxn modelId="{FD70CD61-4EE7-4862-96A7-490E06CC24BC}" type="presParOf" srcId="{5343D726-3DC1-4B62-9418-063F5D3DC2CA}" destId="{7F066AD1-6071-48AD-9A93-5C8FA142A3C0}" srcOrd="4" destOrd="0" presId="urn:microsoft.com/office/officeart/2005/8/layout/funnel1"/>
    <dgm:cxn modelId="{928803BF-CD68-43FD-89B6-67D8E2C50F3D}" type="presParOf" srcId="{5343D726-3DC1-4B62-9418-063F5D3DC2CA}" destId="{7C1C4D98-4203-40F2-9196-817429EAB69E}" srcOrd="5" destOrd="0" presId="urn:microsoft.com/office/officeart/2005/8/layout/funnel1"/>
    <dgm:cxn modelId="{8E5868A9-FA75-4ABF-8254-E753CC27E911}" type="presParOf" srcId="{5343D726-3DC1-4B62-9418-063F5D3DC2CA}" destId="{29936B9C-C41D-4667-B615-116C71DC76A1}"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9EE76-1000-48F3-BBC5-7E60E2930D54}">
      <dsp:nvSpPr>
        <dsp:cNvPr id="0" name=""/>
        <dsp:cNvSpPr/>
      </dsp:nvSpPr>
      <dsp:spPr>
        <a:xfrm>
          <a:off x="712812" y="1114549"/>
          <a:ext cx="2604897" cy="904646"/>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7DCBF-7DDC-470D-9B65-010E3259DAFD}">
      <dsp:nvSpPr>
        <dsp:cNvPr id="0" name=""/>
        <dsp:cNvSpPr/>
      </dsp:nvSpPr>
      <dsp:spPr>
        <a:xfrm>
          <a:off x="1766887" y="3329721"/>
          <a:ext cx="504825" cy="323088"/>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086419-C9A3-4ECA-8E6D-51C49F4B67EB}">
      <dsp:nvSpPr>
        <dsp:cNvPr id="0" name=""/>
        <dsp:cNvSpPr/>
      </dsp:nvSpPr>
      <dsp:spPr>
        <a:xfrm>
          <a:off x="807719" y="3588192"/>
          <a:ext cx="2423160" cy="605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a:off x="807719" y="3588192"/>
        <a:ext cx="2423160" cy="605790"/>
      </dsp:txXfrm>
    </dsp:sp>
    <dsp:sp modelId="{BA1F92FA-6332-4425-83B1-DF8F0D5C89A1}">
      <dsp:nvSpPr>
        <dsp:cNvPr id="0" name=""/>
        <dsp:cNvSpPr/>
      </dsp:nvSpPr>
      <dsp:spPr>
        <a:xfrm>
          <a:off x="1291951" y="1873587"/>
          <a:ext cx="1484745" cy="119671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Sut </a:t>
          </a:r>
          <a:r>
            <a:rPr lang="en-GB" sz="1300" kern="1200" dirty="0" err="1"/>
            <a:t>yr</a:t>
          </a:r>
          <a:r>
            <a:rPr lang="en-GB" sz="1300" kern="1200" dirty="0"/>
            <a:t> </a:t>
          </a:r>
          <a:r>
            <a:rPr lang="en-GB" sz="1300" kern="1200" dirty="0" err="1"/>
            <a:t>ydych</a:t>
          </a:r>
          <a:r>
            <a:rPr lang="en-GB" sz="1300" kern="1200" dirty="0"/>
            <a:t> </a:t>
          </a:r>
          <a:r>
            <a:rPr lang="en-GB" sz="1300" kern="1200" dirty="0" err="1"/>
            <a:t>yn</a:t>
          </a:r>
          <a:r>
            <a:rPr lang="en-GB" sz="1300" kern="1200" dirty="0"/>
            <a:t> </a:t>
          </a:r>
          <a:r>
            <a:rPr lang="en-GB" sz="1300" kern="1200" dirty="0" err="1"/>
            <a:t>gweithredu</a:t>
          </a:r>
          <a:r>
            <a:rPr lang="en-GB" sz="1300" kern="1200" dirty="0"/>
            <a:t> ac </a:t>
          </a:r>
          <a:r>
            <a:rPr lang="en-GB" sz="1300" kern="1200" dirty="0" err="1"/>
            <a:t>yn</a:t>
          </a:r>
          <a:r>
            <a:rPr lang="en-GB" sz="1300" kern="1200" dirty="0"/>
            <a:t> </a:t>
          </a:r>
          <a:r>
            <a:rPr lang="en-GB" sz="1300" kern="1200" dirty="0" err="1"/>
            <a:t>gwerthuso</a:t>
          </a:r>
          <a:r>
            <a:rPr lang="en-GB" sz="1300" kern="1200" dirty="0"/>
            <a:t> </a:t>
          </a:r>
          <a:r>
            <a:rPr lang="en-GB" sz="1300" kern="1200" dirty="0" err="1"/>
            <a:t>eich</a:t>
          </a:r>
          <a:r>
            <a:rPr lang="en-GB" sz="1300" kern="1200" dirty="0"/>
            <a:t> </a:t>
          </a:r>
          <a:r>
            <a:rPr lang="en-GB" sz="1300" kern="1200" dirty="0" err="1"/>
            <a:t>dysgu</a:t>
          </a:r>
          <a:r>
            <a:rPr lang="en-GB" sz="1300" kern="1200" dirty="0"/>
            <a:t>?</a:t>
          </a:r>
        </a:p>
      </dsp:txBody>
      <dsp:txXfrm>
        <a:off x="1509387" y="2048842"/>
        <a:ext cx="1049873" cy="846209"/>
      </dsp:txXfrm>
    </dsp:sp>
    <dsp:sp modelId="{7F066AD1-6071-48AD-9A93-5C8FA142A3C0}">
      <dsp:nvSpPr>
        <dsp:cNvPr id="0" name=""/>
        <dsp:cNvSpPr/>
      </dsp:nvSpPr>
      <dsp:spPr>
        <a:xfrm>
          <a:off x="1" y="604666"/>
          <a:ext cx="1919869" cy="135016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Pa </a:t>
          </a:r>
          <a:r>
            <a:rPr lang="en-GB" sz="1200" kern="1200" dirty="0" err="1"/>
            <a:t>werthoedd</a:t>
          </a:r>
          <a:r>
            <a:rPr lang="en-GB" sz="1200" kern="1200" dirty="0"/>
            <a:t>, </a:t>
          </a:r>
          <a:r>
            <a:rPr lang="en-GB" sz="1200" kern="1200" dirty="0" err="1"/>
            <a:t>credoau</a:t>
          </a:r>
          <a:r>
            <a:rPr lang="en-GB" sz="1200" kern="1200" dirty="0"/>
            <a:t>, </a:t>
          </a:r>
          <a:r>
            <a:rPr lang="en-GB" sz="1200" kern="1200" dirty="0" err="1"/>
            <a:t>damcaniaethau</a:t>
          </a:r>
          <a:r>
            <a:rPr lang="en-GB" sz="1200" kern="1200" dirty="0"/>
            <a:t> ac </a:t>
          </a:r>
          <a:r>
            <a:rPr lang="en-GB" sz="1200" kern="1200" dirty="0" err="1"/>
            <a:t>egwyddorion</a:t>
          </a:r>
          <a:r>
            <a:rPr lang="en-GB" sz="1200" kern="1200" dirty="0"/>
            <a:t> </a:t>
          </a:r>
          <a:r>
            <a:rPr lang="en-GB" sz="1200" kern="1200" dirty="0" err="1"/>
            <a:t>sy’n</a:t>
          </a:r>
          <a:r>
            <a:rPr lang="en-GB" sz="1200" kern="1200" dirty="0"/>
            <a:t> </a:t>
          </a:r>
          <a:r>
            <a:rPr lang="en-GB" sz="1200" kern="1200" dirty="0" err="1"/>
            <a:t>tanategu</a:t>
          </a:r>
          <a:r>
            <a:rPr lang="en-GB" sz="1200" kern="1200" dirty="0"/>
            <a:t> </a:t>
          </a:r>
          <a:r>
            <a:rPr lang="en-GB" sz="1200" kern="1200" dirty="0" err="1"/>
            <a:t>eich</a:t>
          </a:r>
          <a:r>
            <a:rPr lang="en-GB" sz="1200" kern="1200" dirty="0"/>
            <a:t> </a:t>
          </a:r>
          <a:r>
            <a:rPr lang="en-GB" sz="1200" kern="1200" dirty="0" err="1"/>
            <a:t>dysgu</a:t>
          </a:r>
          <a:r>
            <a:rPr lang="en-GB" sz="1200" kern="1200" dirty="0"/>
            <a:t>?</a:t>
          </a:r>
        </a:p>
      </dsp:txBody>
      <dsp:txXfrm>
        <a:off x="281159" y="802394"/>
        <a:ext cx="1357553" cy="954713"/>
      </dsp:txXfrm>
    </dsp:sp>
    <dsp:sp modelId="{7C1C4D98-4203-40F2-9196-817429EAB69E}">
      <dsp:nvSpPr>
        <dsp:cNvPr id="0" name=""/>
        <dsp:cNvSpPr/>
      </dsp:nvSpPr>
      <dsp:spPr>
        <a:xfrm>
          <a:off x="1940027" y="618243"/>
          <a:ext cx="1542583" cy="12105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err="1"/>
            <a:t>Pwy</a:t>
          </a:r>
          <a:r>
            <a:rPr lang="en-GB" sz="1400" kern="1200" dirty="0"/>
            <a:t> </a:t>
          </a:r>
          <a:r>
            <a:rPr lang="en-GB" sz="1400" kern="1200" dirty="0" err="1"/>
            <a:t>i</a:t>
          </a:r>
          <a:r>
            <a:rPr lang="en-GB" sz="1400" kern="1200" dirty="0"/>
            <a:t> chi </a:t>
          </a:r>
          <a:r>
            <a:rPr lang="en-GB" sz="1400" kern="1200" dirty="0" err="1"/>
            <a:t>fel</a:t>
          </a:r>
          <a:r>
            <a:rPr lang="en-GB" sz="1400" kern="1200" dirty="0"/>
            <a:t> </a:t>
          </a:r>
          <a:r>
            <a:rPr lang="en-GB" sz="1400" kern="1200" dirty="0" err="1"/>
            <a:t>athro</a:t>
          </a:r>
          <a:r>
            <a:rPr lang="en-GB" sz="1400" kern="1200" dirty="0"/>
            <a:t>?</a:t>
          </a:r>
        </a:p>
      </dsp:txBody>
      <dsp:txXfrm>
        <a:off x="2165933" y="795525"/>
        <a:ext cx="1090771" cy="855995"/>
      </dsp:txXfrm>
    </dsp:sp>
    <dsp:sp modelId="{29936B9C-C41D-4667-B615-116C71DC76A1}">
      <dsp:nvSpPr>
        <dsp:cNvPr id="0" name=""/>
        <dsp:cNvSpPr/>
      </dsp:nvSpPr>
      <dsp:spPr>
        <a:xfrm>
          <a:off x="2" y="242511"/>
          <a:ext cx="4038595" cy="3604631"/>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976025-2F7A-4172-9EF2-9D9A1DFCE612}" type="datetimeFigureOut">
              <a:rPr lang="en-GB" smtClean="0"/>
              <a:t>28/11/2025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8A15D9-591F-44E7-A994-C599DF337F20}" type="slidenum">
              <a:rPr lang="en-GB" smtClean="0"/>
              <a:t>‹#›</a:t>
            </a:fld>
            <a:endParaRPr lang="en-GB"/>
          </a:p>
        </p:txBody>
      </p:sp>
    </p:spTree>
    <p:extLst>
      <p:ext uri="{BB962C8B-B14F-4D97-AF65-F5344CB8AC3E}">
        <p14:creationId xmlns:p14="http://schemas.microsoft.com/office/powerpoint/2010/main" val="109644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FBC99A-5F58-41EE-845C-C0EAA5C2D3D0}" type="slidenum">
              <a:rPr lang="en-US" altLang="en-US"/>
              <a:pPr/>
              <a:t>6</a:t>
            </a:fld>
            <a:endParaRPr lang="en-US" altLang="en-US"/>
          </a:p>
        </p:txBody>
      </p:sp>
    </p:spTree>
    <p:extLst>
      <p:ext uri="{BB962C8B-B14F-4D97-AF65-F5344CB8AC3E}">
        <p14:creationId xmlns:p14="http://schemas.microsoft.com/office/powerpoint/2010/main" val="1521097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E04E0EC7-BBF5-4354-8A62-D4CABB2A3365}" type="slidenum">
              <a:rPr lang="en-US" altLang="en-US"/>
              <a:pPr/>
              <a:t>7</a:t>
            </a:fld>
            <a:endParaRPr lang="en-US" altLang="en-US"/>
          </a:p>
        </p:txBody>
      </p:sp>
    </p:spTree>
    <p:extLst>
      <p:ext uri="{BB962C8B-B14F-4D97-AF65-F5344CB8AC3E}">
        <p14:creationId xmlns:p14="http://schemas.microsoft.com/office/powerpoint/2010/main" val="3100117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E04E0EC7-BBF5-4354-8A62-D4CABB2A3365}" type="slidenum">
              <a:rPr lang="en-US" altLang="en-US"/>
              <a:pPr/>
              <a:t>8</a:t>
            </a:fld>
            <a:endParaRPr lang="en-US" altLang="en-US"/>
          </a:p>
        </p:txBody>
      </p:sp>
    </p:spTree>
    <p:extLst>
      <p:ext uri="{BB962C8B-B14F-4D97-AF65-F5344CB8AC3E}">
        <p14:creationId xmlns:p14="http://schemas.microsoft.com/office/powerpoint/2010/main" val="398915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17</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8130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61286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014458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AD5613-DC3F-4319-B693-6CF5943636F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353308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EAD5613-DC3F-4319-B693-6CF5943636F2}"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79117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AD5613-DC3F-4319-B693-6CF5943636F2}"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950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AD5613-DC3F-4319-B693-6CF5943636F2}"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58627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043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68702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67446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2319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D5613-DC3F-4319-B693-6CF5943636F2}" type="datetimeFigureOut">
              <a:rPr lang="en-GB" smtClean="0"/>
              <a:t>28/11/2025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72233-F6A9-453E-82E1-8FE115FC3B9D}" type="slidenum">
              <a:rPr lang="en-GB" smtClean="0"/>
              <a:t>‹#›</a:t>
            </a:fld>
            <a:endParaRPr lang="en-GB"/>
          </a:p>
        </p:txBody>
      </p:sp>
    </p:spTree>
    <p:extLst>
      <p:ext uri="{BB962C8B-B14F-4D97-AF65-F5344CB8AC3E}">
        <p14:creationId xmlns:p14="http://schemas.microsoft.com/office/powerpoint/2010/main" val="1299093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allpaperboat.com/education-wallpaper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www.publicdomainpictures.net/view-image.php?image=210079&amp;picture=question-mark"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www.oecd-ilibrary.org/docserver/gov_glance-2015-61-en.pdf?expires=1726479375&amp;id=id&amp;accname=guest&amp;checksum=B2C3D7C6204A2B2A3F6FC8911D89061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thersa.org/events/rsaanimate/animate/rsa-animate-changing-paradig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solidFill>
                  <a:schemeClr val="bg1"/>
                </a:solidFill>
              </a:rPr>
              <a:t>SJPE5019C</a:t>
            </a:r>
          </a:p>
        </p:txBody>
      </p:sp>
      <p:sp>
        <p:nvSpPr>
          <p:cNvPr id="3" name="Subtitle 2"/>
          <p:cNvSpPr>
            <a:spLocks noGrp="1"/>
          </p:cNvSpPr>
          <p:nvPr>
            <p:ph type="subTitle" idx="1"/>
          </p:nvPr>
        </p:nvSpPr>
        <p:spPr>
          <a:xfrm>
            <a:off x="1403648" y="4941168"/>
            <a:ext cx="6400800" cy="1752600"/>
          </a:xfrm>
        </p:spPr>
        <p:txBody>
          <a:bodyPr/>
          <a:lstStyle/>
          <a:p>
            <a:r>
              <a:rPr lang="en-GB" dirty="0" err="1">
                <a:solidFill>
                  <a:schemeClr val="bg1"/>
                </a:solidFill>
              </a:rPr>
              <a:t>Dod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Addysgwr</a:t>
            </a:r>
            <a:r>
              <a:rPr lang="en-GB" dirty="0">
                <a:solidFill>
                  <a:schemeClr val="bg1"/>
                </a:solidFill>
              </a:rPr>
              <a:t> </a:t>
            </a:r>
            <a:r>
              <a:rPr lang="en-GB" dirty="0" err="1">
                <a:solidFill>
                  <a:schemeClr val="bg1"/>
                </a:solidFill>
              </a:rPr>
              <a:t>Cynradd</a:t>
            </a:r>
            <a:endParaRPr lang="en-GB" dirty="0">
              <a:solidFill>
                <a:schemeClr val="bg1"/>
              </a:solidFill>
            </a:endParaRPr>
          </a:p>
          <a:p>
            <a:r>
              <a:rPr lang="en-GB" dirty="0">
                <a:solidFill>
                  <a:schemeClr val="bg1"/>
                </a:solidFill>
              </a:rPr>
              <a:t>Becoming a Primary Educator</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76672"/>
            <a:ext cx="4910948"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114169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23528" y="620688"/>
            <a:ext cx="8229600" cy="1143000"/>
          </a:xfrm>
        </p:spPr>
        <p:txBody>
          <a:bodyPr rtlCol="0">
            <a:normAutofit fontScale="90000"/>
          </a:bodyPr>
          <a:lstStyle/>
          <a:p>
            <a:pPr>
              <a:defRPr/>
            </a:pPr>
            <a:r>
              <a:rPr lang="en-GB" dirty="0" err="1">
                <a:solidFill>
                  <a:schemeClr val="bg1"/>
                </a:solidFill>
              </a:rPr>
              <a:t>Amcanion</a:t>
            </a:r>
            <a:r>
              <a:rPr lang="en-GB" dirty="0">
                <a:solidFill>
                  <a:schemeClr val="bg1"/>
                </a:solidFill>
              </a:rPr>
              <a:t>/Aims</a:t>
            </a:r>
            <a:br>
              <a:rPr lang="en-GB" dirty="0">
                <a:solidFill>
                  <a:schemeClr val="bg1"/>
                </a:solidFill>
              </a:rPr>
            </a:br>
            <a:endParaRPr lang="en-GB" i="1" dirty="0">
              <a:solidFill>
                <a:schemeClr val="bg1"/>
              </a:solidFill>
            </a:endParaRPr>
          </a:p>
        </p:txBody>
      </p:sp>
      <p:sp>
        <p:nvSpPr>
          <p:cNvPr id="5122" name="Rectangle 3"/>
          <p:cNvSpPr>
            <a:spLocks noGrp="1" noChangeArrowheads="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rtlCol="0">
            <a:normAutofit/>
          </a:bodyPr>
          <a:lstStyle/>
          <a:p>
            <a:r>
              <a:rPr lang="en-GB" sz="1800" b="1" dirty="0" err="1">
                <a:solidFill>
                  <a:schemeClr val="bg1"/>
                </a:solidFill>
                <a:effectLst/>
                <a:latin typeface="Arial" panose="020B0604020202020204" pitchFamily="34" charset="0"/>
                <a:ea typeface="Times New Roman" panose="02020603050405020304" pitchFamily="18" charset="0"/>
              </a:rPr>
              <a:t>Amcanion</a:t>
            </a:r>
            <a:r>
              <a:rPr lang="en-GB" sz="1800" b="1" dirty="0">
                <a:solidFill>
                  <a:schemeClr val="bg1"/>
                </a:solidFill>
                <a:effectLst/>
                <a:latin typeface="Arial" panose="020B0604020202020204" pitchFamily="34" charset="0"/>
                <a:ea typeface="Times New Roman" panose="02020603050405020304" pitchFamily="18" charset="0"/>
              </a:rPr>
              <a:t> y </a:t>
            </a:r>
            <a:r>
              <a:rPr lang="en-GB" sz="1800" b="1" dirty="0" err="1">
                <a:solidFill>
                  <a:schemeClr val="bg1"/>
                </a:solidFill>
                <a:effectLst/>
                <a:latin typeface="Arial" panose="020B0604020202020204" pitchFamily="34" charset="0"/>
                <a:ea typeface="Times New Roman" panose="02020603050405020304" pitchFamily="18" charset="0"/>
              </a:rPr>
              <a:t>modiwl</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hwn</a:t>
            </a:r>
            <a:r>
              <a:rPr lang="en-GB" sz="1800" b="1" dirty="0">
                <a:solidFill>
                  <a:schemeClr val="bg1"/>
                </a:solidFill>
                <a:effectLst/>
                <a:latin typeface="Arial" panose="020B0604020202020204" pitchFamily="34" charset="0"/>
                <a:ea typeface="Times New Roman" panose="02020603050405020304" pitchFamily="18" charset="0"/>
              </a:rPr>
              <a:t> </a:t>
            </a:r>
            <a:r>
              <a:rPr lang="en-GB" sz="1800" b="1" dirty="0" err="1">
                <a:solidFill>
                  <a:schemeClr val="bg1"/>
                </a:solidFill>
                <a:effectLst/>
                <a:latin typeface="Arial" panose="020B0604020202020204" pitchFamily="34" charset="0"/>
                <a:ea typeface="Times New Roman" panose="02020603050405020304" pitchFamily="18" charset="0"/>
              </a:rPr>
              <a:t>yw</a:t>
            </a:r>
            <a:r>
              <a:rPr lang="en-GB" sz="1800" b="1" dirty="0">
                <a:solidFill>
                  <a:schemeClr val="bg1"/>
                </a:solidFill>
                <a:effectLst/>
                <a:latin typeface="Arial" panose="020B0604020202020204" pitchFamily="34" charset="0"/>
                <a:ea typeface="Times New Roman" panose="02020603050405020304" pitchFamily="18" charset="0"/>
              </a:rPr>
              <a:t>:</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chemeClr val="bg1"/>
                </a:solidFill>
                <a:effectLst/>
                <a:latin typeface="Arial" panose="020B0604020202020204" pitchFamily="34" charset="0"/>
                <a:ea typeface="Times New Roman" panose="02020603050405020304" pitchFamily="18" charset="0"/>
              </a:rPr>
              <a:t>    Archwilio damcaniaethau allweddol sy’n ddylanwadol wrth ddeall arfer gorau mewn dysgu ac addysgu. </a:t>
            </a:r>
            <a:endParaRPr lang="en-GB" sz="1800" dirty="0">
              <a:solidFill>
                <a:schemeClr val="bg1"/>
              </a:solidFill>
              <a:effectLst/>
              <a:latin typeface="Times New Roman" panose="02020603050405020304" pitchFamily="18" charset="0"/>
              <a:ea typeface="Times New Roman" panose="02020603050405020304" pitchFamily="18" charset="0"/>
            </a:endParaRPr>
          </a:p>
          <a:p>
            <a:pPr marL="114300" indent="0" algn="just">
              <a:buNone/>
            </a:pPr>
            <a:r>
              <a:rPr lang="cy-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r>
              <a:rPr lang="cy-GB" sz="1800" dirty="0">
                <a:solidFill>
                  <a:schemeClr val="bg1"/>
                </a:solidFill>
                <a:effectLst/>
                <a:latin typeface="Arial" panose="020B0604020202020204" pitchFamily="34" charset="0"/>
                <a:ea typeface="Times New Roman" panose="02020603050405020304" pitchFamily="18" charset="0"/>
              </a:rPr>
              <a:t>Cyflwyno myfyrwyr i ystod o sgiliau, gwerthoedd a gwybodaeth y mae eu hangen ar addysgwyr effeithiol. </a:t>
            </a:r>
            <a:endParaRPr lang="en-GB" altLang="en-US" sz="2800" dirty="0">
              <a:solidFill>
                <a:schemeClr val="bg1"/>
              </a:solidFill>
              <a:ea typeface="ＭＳ Ｐゴシック" pitchFamily="34" charset="-128"/>
            </a:endParaRPr>
          </a:p>
        </p:txBody>
      </p:sp>
      <p:sp>
        <p:nvSpPr>
          <p:cNvPr id="7171" name="Content Placeholder 6"/>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solidFill>
                  <a:schemeClr val="bg1"/>
                </a:solidFill>
                <a:effectLst/>
                <a:latin typeface="Arial" panose="020B0604020202020204" pitchFamily="34" charset="0"/>
                <a:ea typeface="Times New Roman" panose="02020603050405020304" pitchFamily="18" charset="0"/>
              </a:rPr>
              <a:t>The aims of the module are:</a:t>
            </a:r>
            <a:endParaRPr lang="en-GB" sz="1800" dirty="0">
              <a:solidFill>
                <a:schemeClr val="bg1"/>
              </a:solidFill>
              <a:latin typeface="Times New Roman" panose="02020603050405020304" pitchFamily="18" charset="0"/>
              <a:ea typeface="Times New Roman" panose="02020603050405020304" pitchFamily="18" charset="0"/>
            </a:endParaRPr>
          </a:p>
          <a:p>
            <a:pPr marL="0" indent="0">
              <a:buNone/>
            </a:pPr>
            <a:r>
              <a:rPr lang="en-GB" sz="1800" b="1"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b="0" dirty="0">
                <a:solidFill>
                  <a:schemeClr val="bg1"/>
                </a:solidFill>
                <a:effectLst/>
                <a:latin typeface="Arial" panose="020B0604020202020204" pitchFamily="34" charset="0"/>
                <a:ea typeface="Times New Roman" panose="02020603050405020304" pitchFamily="18" charset="0"/>
              </a:rPr>
              <a:t>To explore key theories that are influential in understanding best practice in teaching and learning. </a:t>
            </a:r>
            <a:endParaRPr lang="en-GB" sz="1800" b="1" dirty="0">
              <a:solidFill>
                <a:schemeClr val="bg1"/>
              </a:solidFill>
              <a:effectLst/>
              <a:latin typeface="Arial" panose="020B0604020202020204" pitchFamily="34" charset="0"/>
              <a:ea typeface="Times New Roman" panose="02020603050405020304" pitchFamily="18" charset="0"/>
            </a:endParaRPr>
          </a:p>
          <a:p>
            <a:pPr marL="228600" indent="0" algn="just">
              <a:buNone/>
            </a:pPr>
            <a:endParaRPr lang="en-GB" sz="1800" b="1" dirty="0">
              <a:solidFill>
                <a:schemeClr val="bg1"/>
              </a:solidFill>
              <a:effectLst/>
              <a:latin typeface="Arial" panose="020B0604020202020204" pitchFamily="34" charset="0"/>
              <a:ea typeface="Times New Roman" panose="02020603050405020304" pitchFamily="18" charset="0"/>
            </a:endParaRPr>
          </a:p>
          <a:p>
            <a:pPr marL="342900" lvl="0" indent="-342900" algn="just">
              <a:buFont typeface="Symbol" panose="05050102010706020507" pitchFamily="18" charset="2"/>
              <a:buChar char=""/>
            </a:pPr>
            <a:r>
              <a:rPr lang="en-GB" sz="1800" b="0" dirty="0">
                <a:solidFill>
                  <a:schemeClr val="bg1"/>
                </a:solidFill>
                <a:effectLst/>
                <a:latin typeface="Arial" panose="020B0604020202020204" pitchFamily="34" charset="0"/>
                <a:ea typeface="Times New Roman" panose="02020603050405020304" pitchFamily="18" charset="0"/>
              </a:rPr>
              <a:t>To introduce students to a range of skills, values and knowledge needed by effective educators.</a:t>
            </a:r>
            <a:endParaRPr lang="en-GB" sz="1800" b="1" dirty="0">
              <a:solidFill>
                <a:schemeClr val="bg1"/>
              </a:solidFill>
              <a:effectLst/>
              <a:latin typeface="Arial" panose="020B0604020202020204" pitchFamily="34" charset="0"/>
              <a:ea typeface="Times New Roman" panose="02020603050405020304" pitchFamily="18" charset="0"/>
            </a:endParaRPr>
          </a:p>
        </p:txBody>
      </p:sp>
      <p:pic>
        <p:nvPicPr>
          <p:cNvPr id="3" name="Picture 2" descr="A picture containing icon&#10;&#10;Description automatically generated">
            <a:extLst>
              <a:ext uri="{FF2B5EF4-FFF2-40B4-BE49-F238E27FC236}">
                <a16:creationId xmlns:a16="http://schemas.microsoft.com/office/drawing/2014/main" id="{2EB4FB18-97FE-47D4-BA97-67DD4AB4975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7500" y="0"/>
            <a:ext cx="1707408" cy="1880231"/>
          </a:xfrm>
          <a:prstGeom prst="rect">
            <a:avLst/>
          </a:prstGeom>
        </p:spPr>
      </p:pic>
    </p:spTree>
    <p:extLst>
      <p:ext uri="{BB962C8B-B14F-4D97-AF65-F5344CB8AC3E}">
        <p14:creationId xmlns:p14="http://schemas.microsoft.com/office/powerpoint/2010/main" val="237905737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457200" y="1841500"/>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rtlCol="0">
            <a:normAutofit/>
          </a:bodyPr>
          <a:lstStyle/>
          <a:p>
            <a:r>
              <a:rPr lang="cy-GB" sz="1800" b="1" dirty="0">
                <a:solidFill>
                  <a:schemeClr val="bg1"/>
                </a:solidFill>
                <a:effectLst/>
                <a:latin typeface="Arial" panose="020B0604020202020204" pitchFamily="34" charset="0"/>
                <a:ea typeface="Times New Roman" panose="02020603050405020304" pitchFamily="18" charset="0"/>
              </a:rPr>
              <a:t>Ar ôl cwblhau’r modwl hwn yn llwyddiannus, dylai’r myfyriwr allu:</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1800" dirty="0">
                <a:solidFill>
                  <a:schemeClr val="bg1"/>
                </a:solidFill>
                <a:effectLst/>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6147" name="Content Placeholder 6"/>
          <p:cNvSpPr>
            <a:spLocks noGrp="1"/>
          </p:cNvSpPr>
          <p:nvPr>
            <p:ph sz="half" idx="4294967295"/>
          </p:nvPr>
        </p:nvSpPr>
        <p:spPr>
          <a:xfrm>
            <a:off x="4716016" y="1844824"/>
            <a:ext cx="3887788" cy="4525963"/>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solidFill>
                  <a:schemeClr val="bg1"/>
                </a:solidFill>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496363" y="513192"/>
            <a:ext cx="8229600" cy="1415752"/>
          </a:xfrm>
        </p:spPr>
        <p:txBody>
          <a:bodyPr rtlCol="0">
            <a:noAutofit/>
          </a:bodyPr>
          <a:lstStyle/>
          <a:p>
            <a:pPr>
              <a:defRPr/>
            </a:pPr>
            <a:br>
              <a:rPr lang="en-GB" sz="4000" dirty="0">
                <a:solidFill>
                  <a:schemeClr val="bg1"/>
                </a:solidFill>
                <a:latin typeface="+mn-lt"/>
              </a:rPr>
            </a:br>
            <a:r>
              <a:rPr lang="en-GB" sz="4000" i="1" dirty="0" err="1">
                <a:solidFill>
                  <a:schemeClr val="bg1"/>
                </a:solidFill>
                <a:latin typeface="+mn-lt"/>
              </a:rPr>
              <a:t>Deilliannau</a:t>
            </a:r>
            <a:r>
              <a:rPr lang="en-GB" sz="4000" i="1" dirty="0">
                <a:solidFill>
                  <a:schemeClr val="bg1"/>
                </a:solidFill>
                <a:latin typeface="+mn-lt"/>
              </a:rPr>
              <a:t> </a:t>
            </a:r>
            <a:r>
              <a:rPr lang="en-GB" sz="4000" i="1" dirty="0" err="1">
                <a:solidFill>
                  <a:schemeClr val="bg1"/>
                </a:solidFill>
                <a:latin typeface="+mn-lt"/>
              </a:rPr>
              <a:t>Dysgu</a:t>
            </a:r>
            <a:r>
              <a:rPr lang="en-GB" sz="4000" i="1" dirty="0">
                <a:solidFill>
                  <a:schemeClr val="bg1"/>
                </a:solidFill>
                <a:latin typeface="+mn-lt"/>
              </a:rPr>
              <a:t> </a:t>
            </a:r>
            <a:br>
              <a:rPr lang="en-GB" sz="4000" i="1" dirty="0">
                <a:solidFill>
                  <a:schemeClr val="bg1"/>
                </a:solidFill>
                <a:latin typeface="+mn-lt"/>
              </a:rPr>
            </a:br>
            <a:r>
              <a:rPr lang="en-GB" sz="4000" dirty="0">
                <a:solidFill>
                  <a:schemeClr val="bg1"/>
                </a:solidFill>
                <a:latin typeface="+mn-lt"/>
              </a:rPr>
              <a:t>Learning Outcomes</a:t>
            </a:r>
            <a:br>
              <a:rPr lang="en-GB" sz="4000" dirty="0">
                <a:solidFill>
                  <a:schemeClr val="bg1"/>
                </a:solidFill>
                <a:latin typeface="+mn-lt"/>
              </a:rPr>
            </a:br>
            <a:br>
              <a:rPr lang="en-GB" sz="4000" i="1" dirty="0">
                <a:solidFill>
                  <a:schemeClr val="bg1"/>
                </a:solidFill>
                <a:latin typeface="+mn-lt"/>
              </a:rPr>
            </a:br>
            <a:endParaRPr lang="en-GB" sz="4000" i="1" dirty="0">
              <a:solidFill>
                <a:schemeClr val="bg1"/>
              </a:solidFill>
              <a:latin typeface="+mn-lt"/>
            </a:endParaRPr>
          </a:p>
        </p:txBody>
      </p:sp>
      <p:pic>
        <p:nvPicPr>
          <p:cNvPr id="5" name="Picture 4" descr="A picture containing icon&#10;&#10;Description automatically generated">
            <a:extLst>
              <a:ext uri="{FF2B5EF4-FFF2-40B4-BE49-F238E27FC236}">
                <a16:creationId xmlns:a16="http://schemas.microsoft.com/office/drawing/2014/main" id="{9F7213E5-A86D-44CC-85C7-E7CBDB1F40B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57718" y="233213"/>
            <a:ext cx="1707408" cy="1880231"/>
          </a:xfrm>
          <a:prstGeom prst="rect">
            <a:avLst/>
          </a:prstGeom>
        </p:spPr>
      </p:pic>
    </p:spTree>
    <p:extLst>
      <p:ext uri="{BB962C8B-B14F-4D97-AF65-F5344CB8AC3E}">
        <p14:creationId xmlns:p14="http://schemas.microsoft.com/office/powerpoint/2010/main" val="10534113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7544" y="548680"/>
            <a:ext cx="8229600" cy="1143000"/>
          </a:xfrm>
        </p:spPr>
        <p:txBody>
          <a:bodyPr rtlCol="0">
            <a:normAutofit fontScale="90000"/>
          </a:bodyPr>
          <a:lstStyle/>
          <a:p>
            <a:pPr>
              <a:defRPr/>
            </a:pPr>
            <a:r>
              <a:rPr lang="en-GB" sz="4400" i="1" dirty="0" err="1">
                <a:solidFill>
                  <a:schemeClr val="bg1"/>
                </a:solidFill>
                <a:latin typeface="+mn-lt"/>
              </a:rPr>
              <a:t>Deilliannau</a:t>
            </a:r>
            <a:r>
              <a:rPr lang="en-GB" sz="4400" i="1" dirty="0">
                <a:solidFill>
                  <a:schemeClr val="bg1"/>
                </a:solidFill>
                <a:latin typeface="+mn-lt"/>
              </a:rPr>
              <a:t> </a:t>
            </a:r>
            <a:r>
              <a:rPr lang="en-GB" sz="4400" i="1" dirty="0" err="1">
                <a:solidFill>
                  <a:schemeClr val="bg1"/>
                </a:solidFill>
                <a:latin typeface="+mn-lt"/>
              </a:rPr>
              <a:t>Dysgu</a:t>
            </a:r>
            <a:r>
              <a:rPr lang="en-GB" sz="4400" i="1" dirty="0">
                <a:solidFill>
                  <a:schemeClr val="bg1"/>
                </a:solidFill>
                <a:latin typeface="+mn-lt"/>
              </a:rPr>
              <a:t> </a:t>
            </a:r>
            <a:br>
              <a:rPr lang="en-GB" sz="4400" i="1" dirty="0">
                <a:solidFill>
                  <a:schemeClr val="bg1"/>
                </a:solidFill>
                <a:latin typeface="+mn-lt"/>
              </a:rPr>
            </a:br>
            <a:r>
              <a:rPr lang="en-GB" sz="4400" dirty="0">
                <a:solidFill>
                  <a:schemeClr val="bg1"/>
                </a:solidFill>
                <a:latin typeface="+mn-lt"/>
              </a:rPr>
              <a:t>Learning Outcomes</a:t>
            </a:r>
            <a:endParaRPr lang="en-GB" i="1" dirty="0">
              <a:solidFill>
                <a:schemeClr val="bg1"/>
              </a:solidFill>
            </a:endParaRPr>
          </a:p>
        </p:txBody>
      </p:sp>
      <p:sp>
        <p:nvSpPr>
          <p:cNvPr id="8194" name="Rectangle 3"/>
          <p:cNvSpPr>
            <a:spLocks noGrp="1" noChangeArrowheads="1"/>
          </p:cNvSpPr>
          <p:nvPr>
            <p:ph sz="half" idx="1"/>
          </p:nvPr>
        </p:nvSpPr>
        <p:spPr>
          <a:xfrm>
            <a:off x="467544" y="1988840"/>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lstStyle/>
          <a:p>
            <a:r>
              <a:rPr lang="cy-GB" sz="1800" dirty="0">
                <a:solidFill>
                  <a:schemeClr val="bg1"/>
                </a:solidFill>
                <a:effectLst/>
                <a:latin typeface="Arial" panose="020B0604020202020204" pitchFamily="34" charset="0"/>
                <a:ea typeface="Times New Roman" panose="02020603050405020304" pitchFamily="18" charset="0"/>
              </a:rPr>
              <a:t>Nodi ac adfyfyrio’n feirniadol ar gyfrifoldebau, safonau a gwerthoedd proffesiynol mewn addysg.</a:t>
            </a:r>
            <a:endParaRPr lang="en-GB" sz="1800" dirty="0">
              <a:solidFill>
                <a:schemeClr val="bg1"/>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8195" name="Content Placeholder 6"/>
          <p:cNvSpPr>
            <a:spLocks noGrp="1"/>
          </p:cNvSpPr>
          <p:nvPr>
            <p:ph sz="half" idx="2"/>
          </p:nvPr>
        </p:nvSpPr>
        <p:spPr>
          <a:xfrm>
            <a:off x="4716016" y="1988840"/>
            <a:ext cx="4038600" cy="4525963"/>
          </a:xfrm>
          <a:solidFill>
            <a:schemeClr val="tx1"/>
          </a:solidFill>
        </p:spPr>
        <p:style>
          <a:lnRef idx="2">
            <a:schemeClr val="accent5"/>
          </a:lnRef>
          <a:fillRef idx="1">
            <a:schemeClr val="lt1"/>
          </a:fillRef>
          <a:effectRef idx="0">
            <a:schemeClr val="accent5"/>
          </a:effectRef>
          <a:fontRef idx="minor">
            <a:schemeClr val="dk1"/>
          </a:fontRef>
        </p:style>
        <p:txBody>
          <a:bodyPr/>
          <a:lstStyle/>
          <a:p>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Identify and critically reflect on professional responsibilities, standards and values in education.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eaLnBrk="1" hangingPunct="1">
              <a:buNone/>
            </a:pPr>
            <a:endParaRPr lang="en-US" altLang="en-US" sz="3600" dirty="0">
              <a:ea typeface="ＭＳ Ｐゴシック" pitchFamily="34" charset="-128"/>
            </a:endParaRPr>
          </a:p>
        </p:txBody>
      </p:sp>
      <p:pic>
        <p:nvPicPr>
          <p:cNvPr id="5" name="Picture 4" descr="A picture containing icon&#10;&#10;Description automatically generated">
            <a:extLst>
              <a:ext uri="{FF2B5EF4-FFF2-40B4-BE49-F238E27FC236}">
                <a16:creationId xmlns:a16="http://schemas.microsoft.com/office/drawing/2014/main" id="{E9ADD4CF-3B99-45A1-8BD3-0B8FB1DC62B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789040"/>
            <a:ext cx="1968965" cy="2168263"/>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9057BBA5-EA8C-4A14-8298-89335CA46F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02361" y="3789039"/>
            <a:ext cx="1968965" cy="2168263"/>
          </a:xfrm>
          <a:prstGeom prst="rect">
            <a:avLst/>
          </a:prstGeom>
        </p:spPr>
      </p:pic>
    </p:spTree>
    <p:extLst>
      <p:ext uri="{BB962C8B-B14F-4D97-AF65-F5344CB8AC3E}">
        <p14:creationId xmlns:p14="http://schemas.microsoft.com/office/powerpoint/2010/main" val="25347549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defRPr/>
            </a:pPr>
            <a:r>
              <a:rPr lang="en-GB" sz="4400" i="1" dirty="0" err="1">
                <a:solidFill>
                  <a:schemeClr val="bg1"/>
                </a:solidFill>
                <a:latin typeface="+mn-lt"/>
              </a:rPr>
              <a:t>Deilliannau</a:t>
            </a:r>
            <a:r>
              <a:rPr lang="en-GB" sz="4400" i="1" dirty="0">
                <a:solidFill>
                  <a:schemeClr val="bg1"/>
                </a:solidFill>
                <a:latin typeface="+mn-lt"/>
              </a:rPr>
              <a:t> </a:t>
            </a:r>
            <a:r>
              <a:rPr lang="en-GB" sz="4400" i="1" dirty="0" err="1">
                <a:solidFill>
                  <a:schemeClr val="bg1"/>
                </a:solidFill>
                <a:latin typeface="+mn-lt"/>
              </a:rPr>
              <a:t>Dysgu</a:t>
            </a:r>
            <a:r>
              <a:rPr lang="en-GB" sz="4400" i="1" dirty="0">
                <a:solidFill>
                  <a:schemeClr val="bg1"/>
                </a:solidFill>
                <a:latin typeface="+mn-lt"/>
              </a:rPr>
              <a:t> </a:t>
            </a:r>
            <a:br>
              <a:rPr lang="en-GB" sz="4400" i="1" dirty="0">
                <a:solidFill>
                  <a:schemeClr val="bg1"/>
                </a:solidFill>
                <a:latin typeface="+mn-lt"/>
              </a:rPr>
            </a:br>
            <a:r>
              <a:rPr lang="en-GB" sz="4400" dirty="0">
                <a:solidFill>
                  <a:schemeClr val="bg1"/>
                </a:solidFill>
                <a:latin typeface="+mn-lt"/>
              </a:rPr>
              <a:t>Learning Outcomes</a:t>
            </a:r>
            <a:endParaRPr lang="en-GB" i="1" dirty="0">
              <a:solidFill>
                <a:schemeClr val="bg1"/>
              </a:solidFill>
            </a:endParaRPr>
          </a:p>
        </p:txBody>
      </p:sp>
      <p:sp>
        <p:nvSpPr>
          <p:cNvPr id="9218" name="Rectangle 3"/>
          <p:cNvSpPr>
            <a:spLocks noGrp="1" noChangeArrowheads="1"/>
          </p:cNvSpPr>
          <p:nvPr>
            <p:ph sz="half" idx="1"/>
          </p:nvPr>
        </p:nvSpPr>
        <p:spPr>
          <a:xfrm>
            <a:off x="467544" y="1916832"/>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lstStyle/>
          <a:p>
            <a:endParaRPr lang="cy-GB" sz="1800" dirty="0">
              <a:solidFill>
                <a:srgbClr val="000000"/>
              </a:solidFill>
              <a:effectLst/>
              <a:latin typeface="Arial" panose="020B0604020202020204" pitchFamily="34" charset="0"/>
              <a:ea typeface="Times New Roman" panose="02020603050405020304" pitchFamily="18" charset="0"/>
            </a:endParaRPr>
          </a:p>
          <a:p>
            <a:r>
              <a:rPr lang="cy-GB" sz="1800" dirty="0">
                <a:solidFill>
                  <a:schemeClr val="bg1"/>
                </a:solidFill>
                <a:effectLst/>
                <a:latin typeface="Arial" panose="020B0604020202020204" pitchFamily="34" charset="0"/>
                <a:ea typeface="Times New Roman" panose="02020603050405020304" pitchFamily="18" charset="0"/>
              </a:rPr>
              <a:t>Dadansoddi polisi a gweithdrefnau cyfoes mewn addysg gynradd.</a:t>
            </a:r>
            <a:endParaRPr lang="en-GB" sz="1800" dirty="0">
              <a:solidFill>
                <a:schemeClr val="bg1"/>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9219" name="Content Placeholder 6"/>
          <p:cNvSpPr>
            <a:spLocks noGrp="1"/>
          </p:cNvSpPr>
          <p:nvPr>
            <p:ph sz="half" idx="2"/>
          </p:nvPr>
        </p:nvSpPr>
        <p:spPr>
          <a:xfrm>
            <a:off x="4716016" y="1916832"/>
            <a:ext cx="4038600" cy="4525963"/>
          </a:xfrm>
          <a:solidFill>
            <a:schemeClr val="tx1"/>
          </a:solidFill>
        </p:spPr>
        <p:style>
          <a:lnRef idx="2">
            <a:schemeClr val="accent5"/>
          </a:lnRef>
          <a:fillRef idx="1">
            <a:schemeClr val="lt1"/>
          </a:fillRef>
          <a:effectRef idx="0">
            <a:schemeClr val="accent5"/>
          </a:effectRef>
          <a:fontRef idx="minor">
            <a:schemeClr val="dk1"/>
          </a:fontRef>
        </p:style>
        <p:txBody>
          <a:bodyPr/>
          <a:lstStyle/>
          <a:p>
            <a:pPr eaLnBrk="1" hangingPunct="1"/>
            <a:endParaRPr lang="en-GB" sz="1800" dirty="0">
              <a:effectLst/>
              <a:latin typeface="Arial" panose="020B0604020202020204" pitchFamily="34" charset="0"/>
              <a:ea typeface="Times New Roman" panose="02020603050405020304" pitchFamily="18" charset="0"/>
            </a:endParaRPr>
          </a:p>
          <a:p>
            <a:pPr eaLnBrk="1" hangingPunct="1"/>
            <a:r>
              <a:rPr lang="en-GB" sz="1800" dirty="0">
                <a:solidFill>
                  <a:schemeClr val="bg1"/>
                </a:solidFill>
                <a:effectLst/>
                <a:latin typeface="Arial" panose="020B0604020202020204" pitchFamily="34" charset="0"/>
                <a:ea typeface="Times New Roman" panose="02020603050405020304" pitchFamily="18" charset="0"/>
              </a:rPr>
              <a:t>Analyse contemporary policy and procedures in primary education.</a:t>
            </a:r>
            <a:endParaRPr lang="en-US" altLang="en-US" sz="3600" dirty="0">
              <a:solidFill>
                <a:schemeClr val="bg1"/>
              </a:solidFill>
              <a:ea typeface="ＭＳ Ｐゴシック" pitchFamily="34" charset="-128"/>
            </a:endParaRPr>
          </a:p>
        </p:txBody>
      </p:sp>
      <p:pic>
        <p:nvPicPr>
          <p:cNvPr id="5" name="Picture 4" descr="A picture containing icon&#10;&#10;Description automatically generated">
            <a:extLst>
              <a:ext uri="{FF2B5EF4-FFF2-40B4-BE49-F238E27FC236}">
                <a16:creationId xmlns:a16="http://schemas.microsoft.com/office/drawing/2014/main" id="{9885F569-22EF-4099-81CD-9F41F7DF417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68144" y="3717031"/>
            <a:ext cx="1968965" cy="2168263"/>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52DE8463-7977-4455-A8F9-7EADE61C97B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63688" y="3717032"/>
            <a:ext cx="1968965" cy="2168263"/>
          </a:xfrm>
          <a:prstGeom prst="rect">
            <a:avLst/>
          </a:prstGeom>
        </p:spPr>
      </p:pic>
    </p:spTree>
    <p:extLst>
      <p:ext uri="{BB962C8B-B14F-4D97-AF65-F5344CB8AC3E}">
        <p14:creationId xmlns:p14="http://schemas.microsoft.com/office/powerpoint/2010/main" val="147102596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Autofit/>
          </a:bodyPr>
          <a:lstStyle/>
          <a:p>
            <a:br>
              <a:rPr lang="en-GB" altLang="en-US" sz="3200" dirty="0">
                <a:solidFill>
                  <a:schemeClr val="bg1"/>
                </a:solidFill>
              </a:rPr>
            </a:br>
            <a:br>
              <a:rPr lang="en-GB" altLang="en-US" sz="3200" dirty="0">
                <a:solidFill>
                  <a:schemeClr val="bg1"/>
                </a:solidFill>
              </a:rPr>
            </a:br>
            <a:r>
              <a:rPr lang="en-GB" altLang="en-US" sz="3200" dirty="0" err="1">
                <a:solidFill>
                  <a:schemeClr val="bg1"/>
                </a:solidFill>
              </a:rPr>
              <a:t>Ffocws</a:t>
            </a:r>
            <a:r>
              <a:rPr lang="en-GB" altLang="en-US" sz="3200" dirty="0">
                <a:solidFill>
                  <a:schemeClr val="bg1"/>
                </a:solidFill>
              </a:rPr>
              <a:t> y </a:t>
            </a:r>
            <a:r>
              <a:rPr lang="en-GB" altLang="en-US" sz="3200" dirty="0" err="1">
                <a:solidFill>
                  <a:schemeClr val="bg1"/>
                </a:solidFill>
              </a:rPr>
              <a:t>sesiwn</a:t>
            </a:r>
            <a:r>
              <a:rPr lang="en-GB" altLang="en-US" sz="3200" dirty="0">
                <a:solidFill>
                  <a:schemeClr val="bg1"/>
                </a:solidFill>
              </a:rPr>
              <a:t>: </a:t>
            </a:r>
            <a:r>
              <a:rPr lang="en-GB" altLang="en-US" sz="3200" dirty="0" err="1">
                <a:solidFill>
                  <a:schemeClr val="bg1"/>
                </a:solidFill>
              </a:rPr>
              <a:t>addysgeg</a:t>
            </a:r>
            <a:br>
              <a:rPr lang="en-GB" altLang="en-US" sz="3200" dirty="0">
                <a:solidFill>
                  <a:schemeClr val="bg1"/>
                </a:solidFill>
              </a:rPr>
            </a:br>
            <a:r>
              <a:rPr lang="en-GB" altLang="en-US" sz="3200" dirty="0">
                <a:solidFill>
                  <a:schemeClr val="bg1"/>
                </a:solidFill>
              </a:rPr>
              <a:t>Session focus: </a:t>
            </a:r>
            <a:r>
              <a:rPr lang="en-GB" altLang="en-US" sz="3200" i="1" dirty="0">
                <a:solidFill>
                  <a:schemeClr val="bg1"/>
                </a:solidFill>
              </a:rPr>
              <a:t>pedagogy</a:t>
            </a:r>
            <a:br>
              <a:rPr lang="en-GB" altLang="en-US" sz="3200" i="1" dirty="0">
                <a:solidFill>
                  <a:schemeClr val="bg1"/>
                </a:solidFill>
              </a:rPr>
            </a:br>
            <a:br>
              <a:rPr lang="en-GB" altLang="en-US" sz="3200" i="1" dirty="0">
                <a:solidFill>
                  <a:schemeClr val="bg1"/>
                </a:solidFill>
              </a:rPr>
            </a:br>
            <a:endParaRPr lang="en-US" altLang="en-US" sz="3200" i="1" dirty="0">
              <a:solidFill>
                <a:schemeClr val="bg1"/>
              </a:solidFill>
            </a:endParaRPr>
          </a:p>
        </p:txBody>
      </p:sp>
      <p:pic>
        <p:nvPicPr>
          <p:cNvPr id="3" name="Picture 2" descr="A picture containing text&#10;&#10;Description automatically generated">
            <a:extLst>
              <a:ext uri="{FF2B5EF4-FFF2-40B4-BE49-F238E27FC236}">
                <a16:creationId xmlns:a16="http://schemas.microsoft.com/office/drawing/2014/main" id="{D241B809-99AE-483A-88F0-71CD8C6725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59632" y="1916832"/>
            <a:ext cx="6804248" cy="3827390"/>
          </a:xfrm>
          <a:prstGeom prst="rect">
            <a:avLst/>
          </a:prstGeom>
        </p:spPr>
      </p:pic>
    </p:spTree>
    <p:extLst>
      <p:ext uri="{BB962C8B-B14F-4D97-AF65-F5344CB8AC3E}">
        <p14:creationId xmlns:p14="http://schemas.microsoft.com/office/powerpoint/2010/main" val="211626396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a:xfrm>
            <a:off x="755576" y="0"/>
            <a:ext cx="8229600" cy="1143000"/>
          </a:xfrm>
        </p:spPr>
        <p:txBody>
          <a:bodyPr>
            <a:normAutofit fontScale="90000"/>
          </a:bodyPr>
          <a:lstStyle/>
          <a:p>
            <a:br>
              <a:rPr lang="en-GB" altLang="en-US" dirty="0">
                <a:solidFill>
                  <a:schemeClr val="bg1"/>
                </a:solidFill>
              </a:rPr>
            </a:br>
            <a:r>
              <a:rPr lang="en-GB" altLang="en-US" dirty="0" err="1">
                <a:solidFill>
                  <a:schemeClr val="bg1"/>
                </a:solidFill>
              </a:rPr>
              <a:t>Tasg</a:t>
            </a:r>
            <a:r>
              <a:rPr lang="en-GB" altLang="en-US" dirty="0">
                <a:solidFill>
                  <a:schemeClr val="bg1"/>
                </a:solidFill>
              </a:rPr>
              <a:t>/Task</a:t>
            </a:r>
          </a:p>
        </p:txBody>
      </p:sp>
      <p:sp>
        <p:nvSpPr>
          <p:cNvPr id="20483" name="Content Placeholder 4"/>
          <p:cNvSpPr>
            <a:spLocks noGrp="1"/>
          </p:cNvSpPr>
          <p:nvPr>
            <p:ph sz="half" idx="1"/>
          </p:nvPr>
        </p:nvSpPr>
        <p:spPr>
          <a:xfrm>
            <a:off x="467544" y="1844824"/>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lstStyle/>
          <a:p>
            <a:pPr eaLnBrk="1" hangingPunct="1"/>
            <a:r>
              <a:rPr lang="en-GB" altLang="en-US" dirty="0" err="1">
                <a:solidFill>
                  <a:schemeClr val="bg1"/>
                </a:solidFill>
              </a:rPr>
              <a:t>Gweithiwch</a:t>
            </a:r>
            <a:r>
              <a:rPr lang="en-GB" altLang="en-US" dirty="0">
                <a:solidFill>
                  <a:schemeClr val="bg1"/>
                </a:solidFill>
              </a:rPr>
              <a:t> </a:t>
            </a:r>
            <a:r>
              <a:rPr lang="en-GB" altLang="en-US" dirty="0" err="1">
                <a:solidFill>
                  <a:schemeClr val="bg1"/>
                </a:solidFill>
              </a:rPr>
              <a:t>mewn</a:t>
            </a:r>
            <a:r>
              <a:rPr lang="en-GB" altLang="en-US" dirty="0">
                <a:solidFill>
                  <a:schemeClr val="bg1"/>
                </a:solidFill>
              </a:rPr>
              <a:t> </a:t>
            </a:r>
            <a:r>
              <a:rPr lang="en-GB" altLang="en-US" dirty="0" err="1">
                <a:solidFill>
                  <a:schemeClr val="bg1"/>
                </a:solidFill>
              </a:rPr>
              <a:t>parau</a:t>
            </a:r>
            <a:r>
              <a:rPr lang="en-GB" altLang="en-US" dirty="0">
                <a:solidFill>
                  <a:schemeClr val="bg1"/>
                </a:solidFill>
              </a:rPr>
              <a:t> neu </a:t>
            </a:r>
            <a:r>
              <a:rPr lang="en-GB" altLang="en-US" dirty="0" err="1">
                <a:solidFill>
                  <a:schemeClr val="bg1"/>
                </a:solidFill>
              </a:rPr>
              <a:t>grwpiau</a:t>
            </a:r>
            <a:r>
              <a:rPr lang="en-GB" altLang="en-US" dirty="0">
                <a:solidFill>
                  <a:schemeClr val="bg1"/>
                </a:solidFill>
              </a:rPr>
              <a:t> </a:t>
            </a:r>
            <a:r>
              <a:rPr lang="en-GB" altLang="en-US" dirty="0" err="1">
                <a:solidFill>
                  <a:schemeClr val="bg1"/>
                </a:solidFill>
              </a:rPr>
              <a:t>bach</a:t>
            </a:r>
            <a:r>
              <a:rPr lang="en-GB" altLang="en-US" dirty="0">
                <a:solidFill>
                  <a:schemeClr val="bg1"/>
                </a:solidFill>
              </a:rPr>
              <a:t> </a:t>
            </a:r>
            <a:r>
              <a:rPr lang="en-GB" altLang="en-US" dirty="0" err="1">
                <a:solidFill>
                  <a:schemeClr val="bg1"/>
                </a:solidFill>
              </a:rPr>
              <a:t>i</a:t>
            </a:r>
            <a:r>
              <a:rPr lang="en-GB" altLang="en-US" dirty="0">
                <a:solidFill>
                  <a:schemeClr val="bg1"/>
                </a:solidFill>
              </a:rPr>
              <a:t> </a:t>
            </a:r>
            <a:r>
              <a:rPr lang="en-GB" altLang="en-US" dirty="0" err="1">
                <a:solidFill>
                  <a:schemeClr val="bg1"/>
                </a:solidFill>
              </a:rPr>
              <a:t>ystyried</a:t>
            </a:r>
            <a:r>
              <a:rPr lang="en-GB" altLang="en-US" dirty="0">
                <a:solidFill>
                  <a:schemeClr val="bg1"/>
                </a:solidFill>
              </a:rPr>
              <a:t> </a:t>
            </a:r>
            <a:r>
              <a:rPr lang="en-GB" altLang="en-US" dirty="0" err="1">
                <a:solidFill>
                  <a:schemeClr val="bg1"/>
                </a:solidFill>
              </a:rPr>
              <a:t>sut</a:t>
            </a:r>
            <a:r>
              <a:rPr lang="en-GB" altLang="en-US" dirty="0">
                <a:solidFill>
                  <a:schemeClr val="bg1"/>
                </a:solidFill>
              </a:rPr>
              <a:t> </a:t>
            </a:r>
            <a:r>
              <a:rPr lang="en-GB" altLang="en-US" dirty="0" err="1">
                <a:solidFill>
                  <a:schemeClr val="bg1"/>
                </a:solidFill>
              </a:rPr>
              <a:t>fyddech</a:t>
            </a:r>
            <a:r>
              <a:rPr lang="en-GB" altLang="en-US" dirty="0">
                <a:solidFill>
                  <a:schemeClr val="bg1"/>
                </a:solidFill>
              </a:rPr>
              <a:t> </a:t>
            </a:r>
            <a:r>
              <a:rPr lang="en-GB" altLang="en-US" dirty="0" err="1">
                <a:solidFill>
                  <a:schemeClr val="bg1"/>
                </a:solidFill>
              </a:rPr>
              <a:t>yn</a:t>
            </a:r>
            <a:r>
              <a:rPr lang="en-GB" altLang="en-US" dirty="0">
                <a:solidFill>
                  <a:schemeClr val="bg1"/>
                </a:solidFill>
              </a:rPr>
              <a:t> </a:t>
            </a:r>
            <a:r>
              <a:rPr lang="en-GB" altLang="en-US" dirty="0" err="1">
                <a:solidFill>
                  <a:schemeClr val="bg1"/>
                </a:solidFill>
              </a:rPr>
              <a:t>diffinio</a:t>
            </a:r>
            <a:r>
              <a:rPr lang="en-GB" altLang="en-US" dirty="0">
                <a:solidFill>
                  <a:schemeClr val="bg1"/>
                </a:solidFill>
              </a:rPr>
              <a:t> </a:t>
            </a:r>
            <a:r>
              <a:rPr lang="en-GB" altLang="en-US" dirty="0" err="1">
                <a:solidFill>
                  <a:schemeClr val="bg1"/>
                </a:solidFill>
              </a:rPr>
              <a:t>addysgeg</a:t>
            </a:r>
            <a:r>
              <a:rPr lang="en-GB" altLang="en-US" dirty="0">
                <a:solidFill>
                  <a:schemeClr val="bg1"/>
                </a:solidFill>
              </a:rPr>
              <a:t>.</a:t>
            </a:r>
          </a:p>
          <a:p>
            <a:pPr marL="0" indent="0" eaLnBrk="1" hangingPunct="1">
              <a:buNone/>
            </a:pPr>
            <a:endParaRPr lang="en-GB" altLang="en-US" dirty="0">
              <a:solidFill>
                <a:schemeClr val="bg1"/>
              </a:solidFill>
            </a:endParaRPr>
          </a:p>
          <a:p>
            <a:pPr eaLnBrk="1" hangingPunct="1"/>
            <a:r>
              <a:rPr lang="en-GB" altLang="en-US" dirty="0" err="1">
                <a:solidFill>
                  <a:schemeClr val="bg1"/>
                </a:solidFill>
              </a:rPr>
              <a:t>Ydy</a:t>
            </a:r>
            <a:r>
              <a:rPr lang="en-GB" altLang="en-US" dirty="0">
                <a:solidFill>
                  <a:schemeClr val="bg1"/>
                </a:solidFill>
              </a:rPr>
              <a:t> </a:t>
            </a:r>
            <a:r>
              <a:rPr lang="en-GB" altLang="en-US" dirty="0" err="1">
                <a:solidFill>
                  <a:schemeClr val="bg1"/>
                </a:solidFill>
              </a:rPr>
              <a:t>syniadau</a:t>
            </a:r>
            <a:r>
              <a:rPr lang="en-GB" altLang="en-US" dirty="0">
                <a:solidFill>
                  <a:schemeClr val="bg1"/>
                </a:solidFill>
              </a:rPr>
              <a:t> </a:t>
            </a:r>
            <a:r>
              <a:rPr lang="en-GB" altLang="en-US" dirty="0" err="1">
                <a:solidFill>
                  <a:schemeClr val="bg1"/>
                </a:solidFill>
              </a:rPr>
              <a:t>pawb</a:t>
            </a:r>
            <a:r>
              <a:rPr lang="en-GB" altLang="en-US" dirty="0">
                <a:solidFill>
                  <a:schemeClr val="bg1"/>
                </a:solidFill>
              </a:rPr>
              <a:t> </a:t>
            </a:r>
            <a:r>
              <a:rPr lang="en-GB" altLang="en-US" dirty="0" err="1">
                <a:solidFill>
                  <a:schemeClr val="bg1"/>
                </a:solidFill>
              </a:rPr>
              <a:t>wedi</a:t>
            </a:r>
            <a:r>
              <a:rPr lang="en-GB" altLang="en-US" dirty="0">
                <a:solidFill>
                  <a:schemeClr val="bg1"/>
                </a:solidFill>
              </a:rPr>
              <a:t> </a:t>
            </a:r>
            <a:r>
              <a:rPr lang="en-GB" altLang="en-US" dirty="0" err="1">
                <a:solidFill>
                  <a:schemeClr val="bg1"/>
                </a:solidFill>
              </a:rPr>
              <a:t>eu</a:t>
            </a:r>
            <a:r>
              <a:rPr lang="en-GB" altLang="en-US" dirty="0">
                <a:solidFill>
                  <a:schemeClr val="bg1"/>
                </a:solidFill>
              </a:rPr>
              <a:t> </a:t>
            </a:r>
            <a:r>
              <a:rPr lang="en-GB" altLang="en-US" dirty="0" err="1">
                <a:solidFill>
                  <a:schemeClr val="bg1"/>
                </a:solidFill>
              </a:rPr>
              <a:t>cynnwys</a:t>
            </a:r>
            <a:r>
              <a:rPr lang="en-GB" altLang="en-US" dirty="0">
                <a:solidFill>
                  <a:schemeClr val="bg1"/>
                </a:solidFill>
              </a:rPr>
              <a:t> </a:t>
            </a:r>
            <a:r>
              <a:rPr lang="en-GB" altLang="en-US" dirty="0" err="1">
                <a:solidFill>
                  <a:schemeClr val="bg1"/>
                </a:solidFill>
              </a:rPr>
              <a:t>yn</a:t>
            </a:r>
            <a:r>
              <a:rPr lang="en-GB" altLang="en-US" dirty="0">
                <a:solidFill>
                  <a:schemeClr val="bg1"/>
                </a:solidFill>
              </a:rPr>
              <a:t> </a:t>
            </a:r>
            <a:r>
              <a:rPr lang="en-GB" altLang="en-US" dirty="0" err="1">
                <a:solidFill>
                  <a:schemeClr val="bg1"/>
                </a:solidFill>
              </a:rPr>
              <a:t>eich</a:t>
            </a:r>
            <a:r>
              <a:rPr lang="en-GB" altLang="en-US" dirty="0">
                <a:solidFill>
                  <a:schemeClr val="bg1"/>
                </a:solidFill>
              </a:rPr>
              <a:t> </a:t>
            </a:r>
            <a:r>
              <a:rPr lang="en-GB" altLang="en-US" dirty="0" err="1">
                <a:solidFill>
                  <a:schemeClr val="bg1"/>
                </a:solidFill>
              </a:rPr>
              <a:t>diffiniad</a:t>
            </a:r>
            <a:r>
              <a:rPr lang="en-GB" altLang="en-US" dirty="0">
                <a:solidFill>
                  <a:schemeClr val="bg1"/>
                </a:solidFill>
              </a:rPr>
              <a:t>?</a:t>
            </a:r>
          </a:p>
        </p:txBody>
      </p:sp>
      <p:sp>
        <p:nvSpPr>
          <p:cNvPr id="20484" name="Content Placeholder 6"/>
          <p:cNvSpPr>
            <a:spLocks noGrp="1"/>
          </p:cNvSpPr>
          <p:nvPr>
            <p:ph sz="half" idx="2"/>
          </p:nvPr>
        </p:nvSpPr>
        <p:spPr>
          <a:xfrm>
            <a:off x="4716016" y="1844824"/>
            <a:ext cx="4038600" cy="4525963"/>
          </a:xfrm>
          <a:solidFill>
            <a:schemeClr val="tx1"/>
          </a:solidFill>
        </p:spPr>
        <p:style>
          <a:lnRef idx="2">
            <a:schemeClr val="accent5"/>
          </a:lnRef>
          <a:fillRef idx="1">
            <a:schemeClr val="lt1"/>
          </a:fillRef>
          <a:effectRef idx="0">
            <a:schemeClr val="accent5"/>
          </a:effectRef>
          <a:fontRef idx="minor">
            <a:schemeClr val="dk1"/>
          </a:fontRef>
        </p:style>
        <p:txBody>
          <a:bodyPr/>
          <a:lstStyle/>
          <a:p>
            <a:pPr eaLnBrk="1" hangingPunct="1">
              <a:spcBef>
                <a:spcPct val="0"/>
              </a:spcBef>
            </a:pPr>
            <a:r>
              <a:rPr lang="en-GB" altLang="en-US" dirty="0">
                <a:solidFill>
                  <a:schemeClr val="bg1"/>
                </a:solidFill>
              </a:rPr>
              <a:t>Work in pairs or as a small group to consider how you would define pedagogy. </a:t>
            </a:r>
          </a:p>
          <a:p>
            <a:pPr marL="0" indent="0" eaLnBrk="1" hangingPunct="1">
              <a:spcBef>
                <a:spcPct val="0"/>
              </a:spcBef>
              <a:buNone/>
            </a:pPr>
            <a:endParaRPr lang="en-GB" altLang="en-US" dirty="0">
              <a:solidFill>
                <a:schemeClr val="bg1"/>
              </a:solidFill>
            </a:endParaRPr>
          </a:p>
          <a:p>
            <a:pPr eaLnBrk="1" hangingPunct="1">
              <a:spcBef>
                <a:spcPct val="0"/>
              </a:spcBef>
            </a:pPr>
            <a:r>
              <a:rPr lang="en-GB" altLang="en-US" dirty="0">
                <a:solidFill>
                  <a:schemeClr val="bg1"/>
                </a:solidFill>
              </a:rPr>
              <a:t>Is everyone’s ideas included in your definition?</a:t>
            </a:r>
            <a:endParaRPr lang="en-US" altLang="en-US" dirty="0">
              <a:solidFill>
                <a:schemeClr val="bg1"/>
              </a:solidFill>
            </a:endParaRPr>
          </a:p>
          <a:p>
            <a:pPr eaLnBrk="1" hangingPunct="1">
              <a:spcBef>
                <a:spcPct val="0"/>
              </a:spcBef>
            </a:pPr>
            <a:endParaRPr lang="en-GB" altLang="en-US" dirty="0"/>
          </a:p>
        </p:txBody>
      </p:sp>
      <p:pic>
        <p:nvPicPr>
          <p:cNvPr id="20485" name="Picture 5" descr="C:\Users\Alison\AppData\Local\Microsoft\Windows\INetCache\IE\8307H8Z8\pruebas-unitarias-php_thumb[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260648"/>
            <a:ext cx="1029085" cy="1162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86113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p:txBody>
          <a:bodyPr>
            <a:normAutofit fontScale="90000"/>
          </a:bodyPr>
          <a:lstStyle/>
          <a:p>
            <a:br>
              <a:rPr lang="en-GB" altLang="en-US" dirty="0"/>
            </a:br>
            <a:endParaRPr lang="en-GB" altLang="en-US" dirty="0"/>
          </a:p>
        </p:txBody>
      </p:sp>
      <p:sp>
        <p:nvSpPr>
          <p:cNvPr id="20483" name="Content Placeholder 4"/>
          <p:cNvSpPr>
            <a:spLocks noGrp="1"/>
          </p:cNvSpPr>
          <p:nvPr>
            <p:ph sz="half" idx="1"/>
          </p:nvPr>
        </p:nvSpPr>
        <p:spPr>
          <a:xfrm>
            <a:off x="467544" y="1844824"/>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lstStyle/>
          <a:p>
            <a:pPr eaLnBrk="1" hangingPunct="1"/>
            <a:r>
              <a:rPr lang="en-GB" altLang="en-US" dirty="0" err="1">
                <a:solidFill>
                  <a:schemeClr val="bg1"/>
                </a:solidFill>
              </a:rPr>
              <a:t>Anodd</a:t>
            </a:r>
            <a:r>
              <a:rPr lang="en-GB" altLang="en-US" dirty="0">
                <a:solidFill>
                  <a:schemeClr val="bg1"/>
                </a:solidFill>
              </a:rPr>
              <a:t> </a:t>
            </a:r>
            <a:r>
              <a:rPr lang="en-GB" altLang="en-US" dirty="0" err="1">
                <a:solidFill>
                  <a:schemeClr val="bg1"/>
                </a:solidFill>
              </a:rPr>
              <a:t>iawn</a:t>
            </a:r>
            <a:r>
              <a:rPr lang="en-GB" altLang="en-US" dirty="0">
                <a:solidFill>
                  <a:schemeClr val="bg1"/>
                </a:solidFill>
              </a:rPr>
              <a:t> </a:t>
            </a:r>
            <a:r>
              <a:rPr lang="en-GB" altLang="en-US" dirty="0" err="1">
                <a:solidFill>
                  <a:schemeClr val="bg1"/>
                </a:solidFill>
              </a:rPr>
              <a:t>datblygu</a:t>
            </a:r>
            <a:r>
              <a:rPr lang="en-GB" altLang="en-US" dirty="0">
                <a:solidFill>
                  <a:schemeClr val="bg1"/>
                </a:solidFill>
              </a:rPr>
              <a:t> </a:t>
            </a:r>
            <a:r>
              <a:rPr lang="en-GB" altLang="en-US" dirty="0" err="1">
                <a:solidFill>
                  <a:schemeClr val="bg1"/>
                </a:solidFill>
              </a:rPr>
              <a:t>diffiniad</a:t>
            </a:r>
            <a:r>
              <a:rPr lang="en-GB" altLang="en-US" dirty="0">
                <a:solidFill>
                  <a:schemeClr val="bg1"/>
                </a:solidFill>
              </a:rPr>
              <a:t> </a:t>
            </a:r>
            <a:r>
              <a:rPr lang="en-GB" altLang="en-US" dirty="0" err="1">
                <a:solidFill>
                  <a:schemeClr val="bg1"/>
                </a:solidFill>
              </a:rPr>
              <a:t>eang</a:t>
            </a:r>
            <a:r>
              <a:rPr lang="en-GB" altLang="en-US" dirty="0">
                <a:solidFill>
                  <a:schemeClr val="bg1"/>
                </a:solidFill>
              </a:rPr>
              <a:t>.</a:t>
            </a:r>
          </a:p>
          <a:p>
            <a:pPr marL="0" indent="0" eaLnBrk="1" hangingPunct="1">
              <a:buNone/>
            </a:pPr>
            <a:endParaRPr lang="en-GB" altLang="en-US" dirty="0">
              <a:solidFill>
                <a:schemeClr val="bg1"/>
              </a:solidFill>
            </a:endParaRPr>
          </a:p>
          <a:p>
            <a:pPr eaLnBrk="1" hangingPunct="1"/>
            <a:r>
              <a:rPr lang="en-GB" altLang="en-US" dirty="0">
                <a:solidFill>
                  <a:schemeClr val="bg1"/>
                </a:solidFill>
              </a:rPr>
              <a:t>Pam?</a:t>
            </a:r>
          </a:p>
        </p:txBody>
      </p:sp>
      <p:sp>
        <p:nvSpPr>
          <p:cNvPr id="20484" name="Content Placeholder 6"/>
          <p:cNvSpPr>
            <a:spLocks noGrp="1"/>
          </p:cNvSpPr>
          <p:nvPr>
            <p:ph sz="half" idx="2"/>
          </p:nvPr>
        </p:nvSpPr>
        <p:spPr>
          <a:xfrm>
            <a:off x="4716016" y="1844824"/>
            <a:ext cx="4038600" cy="4525963"/>
          </a:xfrm>
          <a:solidFill>
            <a:schemeClr val="tx1"/>
          </a:solidFill>
        </p:spPr>
        <p:style>
          <a:lnRef idx="2">
            <a:schemeClr val="accent5"/>
          </a:lnRef>
          <a:fillRef idx="1">
            <a:schemeClr val="lt1"/>
          </a:fillRef>
          <a:effectRef idx="0">
            <a:schemeClr val="accent5"/>
          </a:effectRef>
          <a:fontRef idx="minor">
            <a:schemeClr val="dk1"/>
          </a:fontRef>
        </p:style>
        <p:txBody>
          <a:bodyPr/>
          <a:lstStyle/>
          <a:p>
            <a:pPr eaLnBrk="1" hangingPunct="1">
              <a:spcBef>
                <a:spcPct val="0"/>
              </a:spcBef>
            </a:pPr>
            <a:r>
              <a:rPr lang="en-GB" altLang="en-US" dirty="0">
                <a:solidFill>
                  <a:schemeClr val="bg1"/>
                </a:solidFill>
              </a:rPr>
              <a:t>Very difficult to develop a broad definition?</a:t>
            </a:r>
          </a:p>
          <a:p>
            <a:pPr marL="0" indent="0" eaLnBrk="1" hangingPunct="1">
              <a:spcBef>
                <a:spcPct val="0"/>
              </a:spcBef>
              <a:buNone/>
            </a:pPr>
            <a:endParaRPr lang="en-GB" altLang="en-US" dirty="0">
              <a:solidFill>
                <a:schemeClr val="bg1"/>
              </a:solidFill>
            </a:endParaRPr>
          </a:p>
          <a:p>
            <a:pPr eaLnBrk="1" hangingPunct="1">
              <a:spcBef>
                <a:spcPct val="0"/>
              </a:spcBef>
            </a:pPr>
            <a:r>
              <a:rPr lang="en-GB" altLang="en-US" dirty="0">
                <a:solidFill>
                  <a:schemeClr val="bg1"/>
                </a:solidFill>
              </a:rPr>
              <a:t>Why?</a:t>
            </a:r>
            <a:endParaRPr lang="en-US" altLang="en-US" dirty="0">
              <a:solidFill>
                <a:schemeClr val="bg1"/>
              </a:solidFill>
            </a:endParaRPr>
          </a:p>
          <a:p>
            <a:pPr eaLnBrk="1" hangingPunct="1">
              <a:spcBef>
                <a:spcPct val="0"/>
              </a:spcBef>
            </a:pPr>
            <a:endParaRPr lang="en-GB" altLang="en-US" dirty="0"/>
          </a:p>
        </p:txBody>
      </p:sp>
      <p:pic>
        <p:nvPicPr>
          <p:cNvPr id="20485" name="Picture 5" descr="C:\Users\Alison\AppData\Local\Microsoft\Windows\INetCache\IE\8307H8Z8\pruebas-unitarias-php_thumb[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260648"/>
            <a:ext cx="1029085" cy="1162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B17EA03-E813-4056-8511-E630503BC09A}"/>
              </a:ext>
            </a:extLst>
          </p:cNvPr>
          <p:cNvSpPr txBox="1"/>
          <p:nvPr/>
        </p:nvSpPr>
        <p:spPr>
          <a:xfrm>
            <a:off x="2242254" y="487213"/>
            <a:ext cx="6598905" cy="523220"/>
          </a:xfrm>
          <a:prstGeom prst="rect">
            <a:avLst/>
          </a:prstGeom>
          <a:noFill/>
        </p:spPr>
        <p:txBody>
          <a:bodyPr wrap="square" rtlCol="0">
            <a:spAutoFit/>
          </a:bodyPr>
          <a:lstStyle/>
          <a:p>
            <a:r>
              <a:rPr lang="en-GB" sz="2800" dirty="0" err="1">
                <a:solidFill>
                  <a:schemeClr val="bg1"/>
                </a:solidFill>
              </a:rPr>
              <a:t>Problemau</a:t>
            </a:r>
            <a:r>
              <a:rPr lang="en-GB" sz="2800" dirty="0">
                <a:solidFill>
                  <a:schemeClr val="bg1"/>
                </a:solidFill>
              </a:rPr>
              <a:t> </a:t>
            </a:r>
            <a:r>
              <a:rPr lang="en-GB" sz="2800" dirty="0" err="1">
                <a:solidFill>
                  <a:schemeClr val="bg1"/>
                </a:solidFill>
              </a:rPr>
              <a:t>diffinio</a:t>
            </a:r>
            <a:r>
              <a:rPr lang="en-GB" sz="2800" dirty="0">
                <a:solidFill>
                  <a:schemeClr val="bg1"/>
                </a:solidFill>
              </a:rPr>
              <a:t>/Difficulties in defining</a:t>
            </a:r>
          </a:p>
        </p:txBody>
      </p:sp>
      <p:pic>
        <p:nvPicPr>
          <p:cNvPr id="4" name="Picture 3" descr="A picture containing text, water, ocean floor&#10;&#10;Description automatically generated">
            <a:extLst>
              <a:ext uri="{FF2B5EF4-FFF2-40B4-BE49-F238E27FC236}">
                <a16:creationId xmlns:a16="http://schemas.microsoft.com/office/drawing/2014/main" id="{A0BB28EE-B94A-492C-9920-570F4C07298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656" y="4365104"/>
            <a:ext cx="1700808" cy="1700808"/>
          </a:xfrm>
          <a:prstGeom prst="rect">
            <a:avLst/>
          </a:prstGeom>
        </p:spPr>
      </p:pic>
      <p:pic>
        <p:nvPicPr>
          <p:cNvPr id="9" name="Picture 8" descr="A picture containing text, water, ocean floor&#10;&#10;Description automatically generated">
            <a:extLst>
              <a:ext uri="{FF2B5EF4-FFF2-40B4-BE49-F238E27FC236}">
                <a16:creationId xmlns:a16="http://schemas.microsoft.com/office/drawing/2014/main" id="{285076C9-2867-47A6-BFCF-84FBD303471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96136" y="4293096"/>
            <a:ext cx="1700808" cy="1700808"/>
          </a:xfrm>
          <a:prstGeom prst="rect">
            <a:avLst/>
          </a:prstGeom>
        </p:spPr>
      </p:pic>
    </p:spTree>
    <p:extLst>
      <p:ext uri="{BB962C8B-B14F-4D97-AF65-F5344CB8AC3E}">
        <p14:creationId xmlns:p14="http://schemas.microsoft.com/office/powerpoint/2010/main" val="53597419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381103" y="1412875"/>
            <a:ext cx="4329112" cy="4680421"/>
          </a:xfrm>
          <a:solidFill>
            <a:schemeClr val="tx1"/>
          </a:solidFill>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1600" b="1" dirty="0">
                <a:solidFill>
                  <a:schemeClr val="bg1"/>
                </a:solidFill>
              </a:rPr>
              <a:t>Y </a:t>
            </a:r>
            <a:r>
              <a:rPr lang="en-US" sz="1600" b="1" dirty="0" err="1">
                <a:solidFill>
                  <a:schemeClr val="bg1"/>
                </a:solidFill>
              </a:rPr>
              <a:t>wyddoniaeth</a:t>
            </a:r>
            <a:r>
              <a:rPr lang="en-US" sz="1600" b="1" dirty="0">
                <a:solidFill>
                  <a:schemeClr val="bg1"/>
                </a:solidFill>
              </a:rPr>
              <a:t> </a:t>
            </a:r>
            <a:r>
              <a:rPr lang="en-US" sz="1600" b="1" dirty="0" err="1">
                <a:solidFill>
                  <a:schemeClr val="bg1"/>
                </a:solidFill>
              </a:rPr>
              <a:t>sy'n</a:t>
            </a:r>
            <a:r>
              <a:rPr lang="en-US" sz="1600" b="1" dirty="0">
                <a:solidFill>
                  <a:schemeClr val="bg1"/>
                </a:solidFill>
              </a:rPr>
              <a:t> </a:t>
            </a:r>
            <a:r>
              <a:rPr lang="en-US" sz="1600" b="1" dirty="0" err="1">
                <a:solidFill>
                  <a:schemeClr val="bg1"/>
                </a:solidFill>
              </a:rPr>
              <a:t>astudio</a:t>
            </a:r>
            <a:r>
              <a:rPr lang="en-US" sz="1600" b="1" dirty="0">
                <a:solidFill>
                  <a:schemeClr val="bg1"/>
                </a:solidFill>
              </a:rPr>
              <a:t> </a:t>
            </a:r>
            <a:r>
              <a:rPr lang="en-US" sz="1600" b="1" dirty="0" err="1">
                <a:solidFill>
                  <a:schemeClr val="bg1"/>
                </a:solidFill>
              </a:rPr>
              <a:t>methodoleg</a:t>
            </a:r>
            <a:r>
              <a:rPr lang="en-US" sz="1600" b="1" dirty="0">
                <a:solidFill>
                  <a:schemeClr val="bg1"/>
                </a:solidFill>
              </a:rPr>
              <a:t> </a:t>
            </a:r>
            <a:r>
              <a:rPr lang="en-US" sz="1600" b="1" dirty="0" err="1">
                <a:solidFill>
                  <a:schemeClr val="bg1"/>
                </a:solidFill>
              </a:rPr>
              <a:t>a'r</a:t>
            </a:r>
            <a:r>
              <a:rPr lang="en-US" sz="1600" b="1" dirty="0">
                <a:solidFill>
                  <a:schemeClr val="bg1"/>
                </a:solidFill>
              </a:rPr>
              <a:t> </a:t>
            </a:r>
            <a:r>
              <a:rPr lang="en-US" sz="1600" b="1" dirty="0" err="1">
                <a:solidFill>
                  <a:schemeClr val="bg1"/>
                </a:solidFill>
              </a:rPr>
              <a:t>gwahanol</a:t>
            </a:r>
            <a:r>
              <a:rPr lang="en-US" sz="1600" b="1" dirty="0">
                <a:solidFill>
                  <a:schemeClr val="bg1"/>
                </a:solidFill>
              </a:rPr>
              <a:t> </a:t>
            </a:r>
            <a:r>
              <a:rPr lang="en-US" sz="1600" b="1" dirty="0" err="1">
                <a:solidFill>
                  <a:schemeClr val="bg1"/>
                </a:solidFill>
              </a:rPr>
              <a:t>dechnegau</a:t>
            </a:r>
            <a:r>
              <a:rPr lang="en-US" sz="1600" b="1" dirty="0">
                <a:solidFill>
                  <a:schemeClr val="bg1"/>
                </a:solidFill>
              </a:rPr>
              <a:t> y </a:t>
            </a:r>
            <a:r>
              <a:rPr lang="en-US" sz="1600" b="1" dirty="0" err="1">
                <a:solidFill>
                  <a:schemeClr val="bg1"/>
                </a:solidFill>
              </a:rPr>
              <a:t>gellir</a:t>
            </a:r>
            <a:r>
              <a:rPr lang="en-US" sz="1600" b="1" dirty="0">
                <a:solidFill>
                  <a:schemeClr val="bg1"/>
                </a:solidFill>
              </a:rPr>
              <a:t> </a:t>
            </a:r>
            <a:r>
              <a:rPr lang="en-US" sz="1600" b="1" dirty="0" err="1">
                <a:solidFill>
                  <a:schemeClr val="bg1"/>
                </a:solidFill>
              </a:rPr>
              <a:t>eu</a:t>
            </a:r>
            <a:r>
              <a:rPr lang="en-US" sz="1600" b="1" dirty="0">
                <a:solidFill>
                  <a:schemeClr val="bg1"/>
                </a:solidFill>
              </a:rPr>
              <a:t> </a:t>
            </a:r>
            <a:r>
              <a:rPr lang="en-US" sz="1600" b="1" dirty="0" err="1">
                <a:solidFill>
                  <a:schemeClr val="bg1"/>
                </a:solidFill>
              </a:rPr>
              <a:t>cymhwyso</a:t>
            </a:r>
            <a:r>
              <a:rPr lang="en-US" sz="1600" b="1" dirty="0">
                <a:solidFill>
                  <a:schemeClr val="bg1"/>
                </a:solidFill>
              </a:rPr>
              <a:t> </a:t>
            </a:r>
            <a:r>
              <a:rPr lang="en-US" sz="1600" b="1" dirty="0" err="1">
                <a:solidFill>
                  <a:schemeClr val="bg1"/>
                </a:solidFill>
              </a:rPr>
              <a:t>i</a:t>
            </a:r>
            <a:r>
              <a:rPr lang="en-US" sz="1600" b="1" dirty="0">
                <a:solidFill>
                  <a:schemeClr val="bg1"/>
                </a:solidFill>
              </a:rPr>
              <a:t> </a:t>
            </a:r>
            <a:r>
              <a:rPr lang="en-US" sz="1600" b="1" dirty="0" err="1">
                <a:solidFill>
                  <a:schemeClr val="bg1"/>
                </a:solidFill>
              </a:rPr>
              <a:t>addysgu</a:t>
            </a:r>
            <a:r>
              <a:rPr lang="en-US" sz="1600" b="1" dirty="0">
                <a:solidFill>
                  <a:schemeClr val="bg1"/>
                </a:solidFill>
              </a:rPr>
              <a:t>. </a:t>
            </a:r>
          </a:p>
          <a:p>
            <a:pPr marL="0" indent="0">
              <a:buNone/>
              <a:defRPr/>
            </a:pPr>
            <a:r>
              <a:rPr lang="en-US" sz="1600" dirty="0">
                <a:solidFill>
                  <a:schemeClr val="bg1"/>
                </a:solidFill>
              </a:rPr>
              <a:t>Er bod </a:t>
            </a:r>
            <a:r>
              <a:rPr lang="en-US" sz="1600" dirty="0" err="1">
                <a:solidFill>
                  <a:schemeClr val="bg1"/>
                </a:solidFill>
              </a:rPr>
              <a:t>addysgu</a:t>
            </a:r>
            <a:r>
              <a:rPr lang="en-US" sz="1600" dirty="0">
                <a:solidFill>
                  <a:schemeClr val="bg1"/>
                </a:solidFill>
              </a:rPr>
              <a:t> (a </a:t>
            </a:r>
            <a:r>
              <a:rPr lang="en-US" sz="1600" dirty="0" err="1">
                <a:solidFill>
                  <a:schemeClr val="bg1"/>
                </a:solidFill>
              </a:rPr>
              <a:t>dysgu</a:t>
            </a:r>
            <a:r>
              <a:rPr lang="en-US" sz="1600" dirty="0">
                <a:solidFill>
                  <a:schemeClr val="bg1"/>
                </a:solidFill>
              </a:rPr>
              <a:t>) </a:t>
            </a:r>
            <a:r>
              <a:rPr lang="en-US" sz="1600" dirty="0" err="1">
                <a:solidFill>
                  <a:schemeClr val="bg1"/>
                </a:solidFill>
              </a:rPr>
              <a:t>yn</a:t>
            </a:r>
            <a:r>
              <a:rPr lang="en-US" sz="1600" dirty="0">
                <a:solidFill>
                  <a:schemeClr val="bg1"/>
                </a:solidFill>
              </a:rPr>
              <a:t> </a:t>
            </a:r>
            <a:r>
              <a:rPr lang="en-US" sz="1600" dirty="0" err="1">
                <a:solidFill>
                  <a:schemeClr val="bg1"/>
                </a:solidFill>
              </a:rPr>
              <a:t>para'n</a:t>
            </a:r>
            <a:r>
              <a:rPr lang="en-US" sz="1600" dirty="0">
                <a:solidFill>
                  <a:schemeClr val="bg1"/>
                </a:solidFill>
              </a:rPr>
              <a:t> </a:t>
            </a:r>
            <a:r>
              <a:rPr lang="en-US" sz="1600" dirty="0" err="1">
                <a:solidFill>
                  <a:schemeClr val="bg1"/>
                </a:solidFill>
              </a:rPr>
              <a:t>ymarferol</a:t>
            </a:r>
            <a:r>
              <a:rPr lang="en-US" sz="1600" dirty="0">
                <a:solidFill>
                  <a:schemeClr val="bg1"/>
                </a:solidFill>
              </a:rPr>
              <a:t> </a:t>
            </a:r>
            <a:r>
              <a:rPr lang="en-US" sz="1600" dirty="0" err="1">
                <a:solidFill>
                  <a:schemeClr val="bg1"/>
                </a:solidFill>
              </a:rPr>
              <a:t>trwy</a:t>
            </a:r>
            <a:r>
              <a:rPr lang="en-US" sz="1600" dirty="0">
                <a:solidFill>
                  <a:schemeClr val="bg1"/>
                </a:solidFill>
              </a:rPr>
              <a:t> </a:t>
            </a:r>
            <a:r>
              <a:rPr lang="en-US" sz="1600" dirty="0" err="1">
                <a:solidFill>
                  <a:schemeClr val="bg1"/>
                </a:solidFill>
              </a:rPr>
              <a:t>gydol</a:t>
            </a:r>
            <a:r>
              <a:rPr lang="en-US" sz="1600" dirty="0">
                <a:solidFill>
                  <a:schemeClr val="bg1"/>
                </a:solidFill>
              </a:rPr>
              <a:t> </a:t>
            </a:r>
            <a:r>
              <a:rPr lang="en-US" sz="1600" dirty="0" err="1">
                <a:solidFill>
                  <a:schemeClr val="bg1"/>
                </a:solidFill>
              </a:rPr>
              <a:t>bywyd</a:t>
            </a:r>
            <a:r>
              <a:rPr lang="en-US" sz="1600" dirty="0">
                <a:solidFill>
                  <a:schemeClr val="bg1"/>
                </a:solidFill>
              </a:rPr>
              <a:t> </a:t>
            </a:r>
            <a:r>
              <a:rPr lang="en-US" sz="1600" dirty="0" err="1">
                <a:solidFill>
                  <a:schemeClr val="bg1"/>
                </a:solidFill>
              </a:rPr>
              <a:t>rhywun</a:t>
            </a:r>
            <a:r>
              <a:rPr lang="en-US" sz="1600" dirty="0">
                <a:solidFill>
                  <a:schemeClr val="bg1"/>
                </a:solidFill>
              </a:rPr>
              <a:t>, </a:t>
            </a:r>
            <a:r>
              <a:rPr lang="en-US" sz="1600" dirty="0" err="1">
                <a:solidFill>
                  <a:schemeClr val="bg1"/>
                </a:solidFill>
              </a:rPr>
              <a:t>mae</a:t>
            </a:r>
            <a:r>
              <a:rPr lang="en-US" sz="1600" dirty="0">
                <a:solidFill>
                  <a:schemeClr val="bg1"/>
                </a:solidFill>
              </a:rPr>
              <a:t> </a:t>
            </a:r>
            <a:r>
              <a:rPr lang="en-US" sz="1600" dirty="0" err="1">
                <a:solidFill>
                  <a:schemeClr val="bg1"/>
                </a:solidFill>
              </a:rPr>
              <a:t>hefyd</a:t>
            </a:r>
            <a:r>
              <a:rPr lang="en-US" sz="1600" dirty="0">
                <a:solidFill>
                  <a:schemeClr val="bg1"/>
                </a:solidFill>
              </a:rPr>
              <a:t> </a:t>
            </a:r>
            <a:r>
              <a:rPr lang="en-US" sz="1600" dirty="0" err="1">
                <a:solidFill>
                  <a:schemeClr val="bg1"/>
                </a:solidFill>
              </a:rPr>
              <a:t>yn</a:t>
            </a:r>
            <a:r>
              <a:rPr lang="en-US" sz="1600" dirty="0">
                <a:solidFill>
                  <a:schemeClr val="bg1"/>
                </a:solidFill>
              </a:rPr>
              <a:t> </a:t>
            </a:r>
            <a:r>
              <a:rPr lang="en-US" sz="1600" dirty="0" err="1">
                <a:solidFill>
                  <a:schemeClr val="bg1"/>
                </a:solidFill>
              </a:rPr>
              <a:t>wir</a:t>
            </a:r>
            <a:r>
              <a:rPr lang="en-US" sz="1600" dirty="0">
                <a:solidFill>
                  <a:schemeClr val="bg1"/>
                </a:solidFill>
              </a:rPr>
              <a:t> </a:t>
            </a:r>
            <a:r>
              <a:rPr lang="en-US" sz="1600" dirty="0" err="1">
                <a:solidFill>
                  <a:schemeClr val="bg1"/>
                </a:solidFill>
              </a:rPr>
              <a:t>mai</a:t>
            </a:r>
            <a:r>
              <a:rPr lang="en-US" sz="1600" dirty="0">
                <a:solidFill>
                  <a:schemeClr val="bg1"/>
                </a:solidFill>
              </a:rPr>
              <a:t> </a:t>
            </a:r>
            <a:r>
              <a:rPr lang="en-US" sz="1600" dirty="0" err="1">
                <a:solidFill>
                  <a:schemeClr val="bg1"/>
                </a:solidFill>
              </a:rPr>
              <a:t>yn</a:t>
            </a:r>
            <a:r>
              <a:rPr lang="en-US" sz="1600" dirty="0">
                <a:solidFill>
                  <a:schemeClr val="bg1"/>
                </a:solidFill>
              </a:rPr>
              <a:t> y </a:t>
            </a:r>
            <a:r>
              <a:rPr lang="en-US" sz="1600" dirty="0" err="1">
                <a:solidFill>
                  <a:schemeClr val="bg1"/>
                </a:solidFill>
              </a:rPr>
              <a:t>cyfnod</a:t>
            </a:r>
            <a:r>
              <a:rPr lang="en-US" sz="1600" dirty="0">
                <a:solidFill>
                  <a:schemeClr val="bg1"/>
                </a:solidFill>
              </a:rPr>
              <a:t> </a:t>
            </a:r>
            <a:r>
              <a:rPr lang="en-US" sz="1600" dirty="0" err="1">
                <a:solidFill>
                  <a:schemeClr val="bg1"/>
                </a:solidFill>
              </a:rPr>
              <a:t>cynharaf</a:t>
            </a:r>
            <a:r>
              <a:rPr lang="en-US" sz="1600" dirty="0">
                <a:solidFill>
                  <a:schemeClr val="bg1"/>
                </a:solidFill>
              </a:rPr>
              <a:t> y </a:t>
            </a:r>
            <a:r>
              <a:rPr lang="en-US" sz="1600" dirty="0" err="1">
                <a:solidFill>
                  <a:schemeClr val="bg1"/>
                </a:solidFill>
              </a:rPr>
              <a:t>mae’n</a:t>
            </a:r>
            <a:r>
              <a:rPr lang="en-US" sz="1600" dirty="0">
                <a:solidFill>
                  <a:schemeClr val="bg1"/>
                </a:solidFill>
              </a:rPr>
              <a:t> </a:t>
            </a:r>
            <a:r>
              <a:rPr lang="en-US" sz="1600" dirty="0" err="1">
                <a:solidFill>
                  <a:schemeClr val="bg1"/>
                </a:solidFill>
              </a:rPr>
              <a:t>cymryd</a:t>
            </a:r>
            <a:r>
              <a:rPr lang="en-US" sz="1600" dirty="0">
                <a:solidFill>
                  <a:schemeClr val="bg1"/>
                </a:solidFill>
              </a:rPr>
              <a:t> </a:t>
            </a:r>
            <a:r>
              <a:rPr lang="en-US" sz="1600" dirty="0" err="1">
                <a:solidFill>
                  <a:schemeClr val="bg1"/>
                </a:solidFill>
              </a:rPr>
              <a:t>ar</a:t>
            </a:r>
            <a:r>
              <a:rPr lang="en-US" sz="1600" dirty="0">
                <a:solidFill>
                  <a:schemeClr val="bg1"/>
                </a:solidFill>
              </a:rPr>
              <a:t> </a:t>
            </a:r>
            <a:r>
              <a:rPr lang="en-US" sz="1600" dirty="0" err="1">
                <a:solidFill>
                  <a:schemeClr val="bg1"/>
                </a:solidFill>
              </a:rPr>
              <a:t>berthnasedd</a:t>
            </a:r>
            <a:r>
              <a:rPr lang="en-US" sz="1600" dirty="0">
                <a:solidFill>
                  <a:schemeClr val="bg1"/>
                </a:solidFill>
              </a:rPr>
              <a:t> </a:t>
            </a:r>
            <a:r>
              <a:rPr lang="en-US" sz="1600" dirty="0" err="1">
                <a:solidFill>
                  <a:schemeClr val="bg1"/>
                </a:solidFill>
              </a:rPr>
              <a:t>arbennig</a:t>
            </a:r>
            <a:r>
              <a:rPr lang="en-US" sz="1600" dirty="0">
                <a:solidFill>
                  <a:schemeClr val="bg1"/>
                </a:solidFill>
              </a:rPr>
              <a:t>. Dyna pam </a:t>
            </a:r>
            <a:r>
              <a:rPr lang="en-US" sz="1600" dirty="0" err="1">
                <a:solidFill>
                  <a:schemeClr val="bg1"/>
                </a:solidFill>
              </a:rPr>
              <a:t>mae</a:t>
            </a:r>
            <a:r>
              <a:rPr lang="en-US" sz="1600" dirty="0">
                <a:solidFill>
                  <a:schemeClr val="bg1"/>
                </a:solidFill>
              </a:rPr>
              <a:t> </a:t>
            </a:r>
            <a:r>
              <a:rPr lang="en-US" sz="1600" dirty="0" err="1">
                <a:solidFill>
                  <a:schemeClr val="bg1"/>
                </a:solidFill>
              </a:rPr>
              <a:t>Addysgeg</a:t>
            </a:r>
            <a:r>
              <a:rPr lang="en-US" sz="1600" dirty="0">
                <a:solidFill>
                  <a:schemeClr val="bg1"/>
                </a:solidFill>
              </a:rPr>
              <a:t> </a:t>
            </a:r>
            <a:r>
              <a:rPr lang="en-US" sz="1600" dirty="0" err="1">
                <a:solidFill>
                  <a:schemeClr val="bg1"/>
                </a:solidFill>
              </a:rPr>
              <a:t>yn</a:t>
            </a:r>
            <a:r>
              <a:rPr lang="en-US" sz="1600" dirty="0">
                <a:solidFill>
                  <a:schemeClr val="bg1"/>
                </a:solidFill>
              </a:rPr>
              <a:t> </a:t>
            </a:r>
            <a:r>
              <a:rPr lang="en-US" sz="1600" dirty="0" err="1">
                <a:solidFill>
                  <a:schemeClr val="bg1"/>
                </a:solidFill>
              </a:rPr>
              <a:t>canolbwyntio'n</a:t>
            </a:r>
            <a:r>
              <a:rPr lang="en-US" sz="1600" dirty="0">
                <a:solidFill>
                  <a:schemeClr val="bg1"/>
                </a:solidFill>
              </a:rPr>
              <a:t> </a:t>
            </a:r>
            <a:r>
              <a:rPr lang="en-US" sz="1600" dirty="0" err="1">
                <a:solidFill>
                  <a:schemeClr val="bg1"/>
                </a:solidFill>
              </a:rPr>
              <a:t>arbennig</a:t>
            </a:r>
            <a:r>
              <a:rPr lang="en-US" sz="1600" dirty="0">
                <a:solidFill>
                  <a:schemeClr val="bg1"/>
                </a:solidFill>
              </a:rPr>
              <a:t> </a:t>
            </a:r>
            <a:r>
              <a:rPr lang="en-US" sz="1600" dirty="0" err="1">
                <a:solidFill>
                  <a:schemeClr val="bg1"/>
                </a:solidFill>
              </a:rPr>
              <a:t>ar</a:t>
            </a:r>
            <a:r>
              <a:rPr lang="en-US" sz="1600" dirty="0">
                <a:solidFill>
                  <a:schemeClr val="bg1"/>
                </a:solidFill>
              </a:rPr>
              <a:t> </a:t>
            </a:r>
            <a:r>
              <a:rPr lang="en-US" sz="1600" dirty="0" err="1">
                <a:solidFill>
                  <a:schemeClr val="bg1"/>
                </a:solidFill>
              </a:rPr>
              <a:t>ddysgu</a:t>
            </a:r>
            <a:r>
              <a:rPr lang="en-US" sz="1600" dirty="0">
                <a:solidFill>
                  <a:schemeClr val="bg1"/>
                </a:solidFill>
              </a:rPr>
              <a:t> plant, er y gall </a:t>
            </a:r>
            <a:r>
              <a:rPr lang="en-US" sz="1600" dirty="0" err="1">
                <a:solidFill>
                  <a:schemeClr val="bg1"/>
                </a:solidFill>
              </a:rPr>
              <a:t>hefyd</a:t>
            </a:r>
            <a:r>
              <a:rPr lang="en-US" sz="1600" dirty="0">
                <a:solidFill>
                  <a:schemeClr val="bg1"/>
                </a:solidFill>
              </a:rPr>
              <a:t> </a:t>
            </a:r>
            <a:r>
              <a:rPr lang="en-US" sz="1600" dirty="0" err="1">
                <a:solidFill>
                  <a:schemeClr val="bg1"/>
                </a:solidFill>
              </a:rPr>
              <a:t>fynd</a:t>
            </a:r>
            <a:r>
              <a:rPr lang="en-US" sz="1600" dirty="0">
                <a:solidFill>
                  <a:schemeClr val="bg1"/>
                </a:solidFill>
              </a:rPr>
              <a:t> y </a:t>
            </a:r>
            <a:r>
              <a:rPr lang="en-US" sz="1600" dirty="0" err="1">
                <a:solidFill>
                  <a:schemeClr val="bg1"/>
                </a:solidFill>
              </a:rPr>
              <a:t>tu</a:t>
            </a:r>
            <a:r>
              <a:rPr lang="en-US" sz="1600" dirty="0">
                <a:solidFill>
                  <a:schemeClr val="bg1"/>
                </a:solidFill>
              </a:rPr>
              <a:t> </a:t>
            </a:r>
            <a:r>
              <a:rPr lang="en-US" sz="1600" dirty="0" err="1">
                <a:solidFill>
                  <a:schemeClr val="bg1"/>
                </a:solidFill>
              </a:rPr>
              <a:t>hwnt</a:t>
            </a:r>
            <a:r>
              <a:rPr lang="en-US" sz="1600" dirty="0">
                <a:solidFill>
                  <a:schemeClr val="bg1"/>
                </a:solidFill>
              </a:rPr>
              <a:t> </a:t>
            </a:r>
            <a:r>
              <a:rPr lang="en-US" sz="1600" dirty="0" err="1">
                <a:solidFill>
                  <a:schemeClr val="bg1"/>
                </a:solidFill>
              </a:rPr>
              <a:t>i</a:t>
            </a:r>
            <a:r>
              <a:rPr lang="en-US" sz="1600" dirty="0">
                <a:solidFill>
                  <a:schemeClr val="bg1"/>
                </a:solidFill>
              </a:rPr>
              <a:t> </a:t>
            </a:r>
            <a:r>
              <a:rPr lang="en-US" sz="1600" dirty="0" err="1">
                <a:solidFill>
                  <a:schemeClr val="bg1"/>
                </a:solidFill>
              </a:rPr>
              <a:t>hynny</a:t>
            </a:r>
            <a:r>
              <a:rPr lang="en-US" sz="1600" dirty="0">
                <a:solidFill>
                  <a:schemeClr val="bg1"/>
                </a:solidFill>
              </a:rPr>
              <a:t>.</a:t>
            </a:r>
          </a:p>
          <a:p>
            <a:pPr marL="0" indent="0">
              <a:buNone/>
              <a:defRPr/>
            </a:pPr>
            <a:r>
              <a:rPr lang="en-US" sz="1600" dirty="0" err="1">
                <a:solidFill>
                  <a:schemeClr val="bg1"/>
                </a:solidFill>
              </a:rPr>
              <a:t>Trwy</a:t>
            </a:r>
            <a:r>
              <a:rPr lang="en-US" sz="1600" dirty="0">
                <a:solidFill>
                  <a:schemeClr val="bg1"/>
                </a:solidFill>
              </a:rPr>
              <a:t> </a:t>
            </a:r>
            <a:r>
              <a:rPr lang="en-US" sz="1600" dirty="0" err="1">
                <a:solidFill>
                  <a:schemeClr val="bg1"/>
                </a:solidFill>
              </a:rPr>
              <a:t>addysgeg</a:t>
            </a:r>
            <a:r>
              <a:rPr lang="en-US" sz="1600" dirty="0">
                <a:solidFill>
                  <a:schemeClr val="bg1"/>
                </a:solidFill>
              </a:rPr>
              <a:t> </a:t>
            </a:r>
            <a:r>
              <a:rPr lang="en-US" sz="1600" dirty="0" err="1">
                <a:solidFill>
                  <a:schemeClr val="bg1"/>
                </a:solidFill>
              </a:rPr>
              <a:t>mae</a:t>
            </a:r>
            <a:r>
              <a:rPr lang="en-US" sz="1600" dirty="0">
                <a:solidFill>
                  <a:schemeClr val="bg1"/>
                </a:solidFill>
              </a:rPr>
              <a:t> </a:t>
            </a:r>
            <a:r>
              <a:rPr lang="en-US" sz="1600" b="1" dirty="0" err="1">
                <a:solidFill>
                  <a:schemeClr val="bg1"/>
                </a:solidFill>
              </a:rPr>
              <a:t>dulliau</a:t>
            </a:r>
            <a:r>
              <a:rPr lang="en-US" sz="1600" b="1" dirty="0">
                <a:solidFill>
                  <a:schemeClr val="bg1"/>
                </a:solidFill>
              </a:rPr>
              <a:t> </a:t>
            </a:r>
            <a:r>
              <a:rPr lang="en-US" sz="1600" b="1" dirty="0" err="1">
                <a:solidFill>
                  <a:schemeClr val="bg1"/>
                </a:solidFill>
              </a:rPr>
              <a:t>yn</a:t>
            </a:r>
            <a:r>
              <a:rPr lang="en-US" sz="1600" b="1" dirty="0">
                <a:solidFill>
                  <a:schemeClr val="bg1"/>
                </a:solidFill>
              </a:rPr>
              <a:t> </a:t>
            </a:r>
            <a:r>
              <a:rPr lang="en-US" sz="1600" b="1" dirty="0" err="1">
                <a:solidFill>
                  <a:schemeClr val="bg1"/>
                </a:solidFill>
              </a:rPr>
              <a:t>cael</a:t>
            </a:r>
            <a:r>
              <a:rPr lang="en-US" sz="1600" b="1" dirty="0">
                <a:solidFill>
                  <a:schemeClr val="bg1"/>
                </a:solidFill>
              </a:rPr>
              <a:t> </a:t>
            </a:r>
            <a:r>
              <a:rPr lang="en-US" sz="1600" b="1" dirty="0" err="1">
                <a:solidFill>
                  <a:schemeClr val="bg1"/>
                </a:solidFill>
              </a:rPr>
              <a:t>eu</a:t>
            </a:r>
            <a:r>
              <a:rPr lang="en-US" sz="1600" b="1" dirty="0">
                <a:solidFill>
                  <a:schemeClr val="bg1"/>
                </a:solidFill>
              </a:rPr>
              <a:t> </a:t>
            </a:r>
            <a:r>
              <a:rPr lang="en-US" sz="1600" b="1" dirty="0" err="1">
                <a:solidFill>
                  <a:schemeClr val="bg1"/>
                </a:solidFill>
              </a:rPr>
              <a:t>cynllunio</a:t>
            </a:r>
            <a:r>
              <a:rPr lang="en-US" sz="1600" b="1" dirty="0">
                <a:solidFill>
                  <a:schemeClr val="bg1"/>
                </a:solidFill>
              </a:rPr>
              <a:t> </a:t>
            </a:r>
            <a:r>
              <a:rPr lang="en-US" sz="1600" b="1" dirty="0" err="1">
                <a:solidFill>
                  <a:schemeClr val="bg1"/>
                </a:solidFill>
              </a:rPr>
              <a:t>i</a:t>
            </a:r>
            <a:r>
              <a:rPr lang="en-US" sz="1600" b="1" dirty="0">
                <a:solidFill>
                  <a:schemeClr val="bg1"/>
                </a:solidFill>
              </a:rPr>
              <a:t> </a:t>
            </a:r>
            <a:r>
              <a:rPr lang="en-US" sz="1600" b="1" dirty="0" err="1">
                <a:solidFill>
                  <a:schemeClr val="bg1"/>
                </a:solidFill>
              </a:rPr>
              <a:t>addysgu</a:t>
            </a:r>
            <a:r>
              <a:rPr lang="en-US" sz="1600" b="1" dirty="0">
                <a:solidFill>
                  <a:schemeClr val="bg1"/>
                </a:solidFill>
              </a:rPr>
              <a:t> </a:t>
            </a:r>
            <a:r>
              <a:rPr lang="en-US" sz="1600" b="1" dirty="0" err="1">
                <a:solidFill>
                  <a:schemeClr val="bg1"/>
                </a:solidFill>
              </a:rPr>
              <a:t>disgyblion</a:t>
            </a:r>
            <a:r>
              <a:rPr lang="en-US" sz="1600" b="1" dirty="0">
                <a:solidFill>
                  <a:schemeClr val="bg1"/>
                </a:solidFill>
              </a:rPr>
              <a:t>, </a:t>
            </a:r>
            <a:r>
              <a:rPr lang="en-US" sz="1600" b="1" dirty="0" err="1">
                <a:solidFill>
                  <a:schemeClr val="bg1"/>
                </a:solidFill>
              </a:rPr>
              <a:t>yn</a:t>
            </a:r>
            <a:r>
              <a:rPr lang="en-US" sz="1600" b="1" dirty="0">
                <a:solidFill>
                  <a:schemeClr val="bg1"/>
                </a:solidFill>
              </a:rPr>
              <a:t> </a:t>
            </a:r>
            <a:r>
              <a:rPr lang="en-US" sz="1600" b="1" dirty="0" err="1">
                <a:solidFill>
                  <a:schemeClr val="bg1"/>
                </a:solidFill>
              </a:rPr>
              <a:t>ogystal</a:t>
            </a:r>
            <a:r>
              <a:rPr lang="en-US" sz="1600" b="1" dirty="0">
                <a:solidFill>
                  <a:schemeClr val="bg1"/>
                </a:solidFill>
              </a:rPr>
              <a:t> â </a:t>
            </a:r>
            <a:r>
              <a:rPr lang="en-US" sz="1600" b="1" dirty="0" err="1">
                <a:solidFill>
                  <a:schemeClr val="bg1"/>
                </a:solidFill>
              </a:rPr>
              <a:t>strategaethau</a:t>
            </a:r>
            <a:r>
              <a:rPr lang="en-US" sz="1600" b="1" dirty="0">
                <a:solidFill>
                  <a:schemeClr val="bg1"/>
                </a:solidFill>
              </a:rPr>
              <a:t> </a:t>
            </a:r>
            <a:r>
              <a:rPr lang="en-US" sz="1600" b="1" dirty="0" err="1">
                <a:solidFill>
                  <a:schemeClr val="bg1"/>
                </a:solidFill>
              </a:rPr>
              <a:t>addysgol</a:t>
            </a:r>
            <a:r>
              <a:rPr lang="en-US" sz="1600" b="1" dirty="0">
                <a:solidFill>
                  <a:schemeClr val="bg1"/>
                </a:solidFill>
              </a:rPr>
              <a:t> </a:t>
            </a:r>
            <a:r>
              <a:rPr lang="en-US" sz="1600" b="1" dirty="0" err="1">
                <a:solidFill>
                  <a:schemeClr val="bg1"/>
                </a:solidFill>
              </a:rPr>
              <a:t>gwahanol</a:t>
            </a:r>
            <a:r>
              <a:rPr lang="en-US" sz="1600" b="1" dirty="0">
                <a:solidFill>
                  <a:schemeClr val="bg1"/>
                </a:solidFill>
              </a:rPr>
              <a:t> </a:t>
            </a:r>
            <a:r>
              <a:rPr lang="en-US" sz="1600" b="1" dirty="0" err="1">
                <a:solidFill>
                  <a:schemeClr val="bg1"/>
                </a:solidFill>
              </a:rPr>
              <a:t>i</a:t>
            </a:r>
            <a:r>
              <a:rPr lang="en-US" sz="1600" b="1" dirty="0">
                <a:solidFill>
                  <a:schemeClr val="bg1"/>
                </a:solidFill>
              </a:rPr>
              <a:t> </a:t>
            </a:r>
            <a:r>
              <a:rPr lang="en-US" sz="1600" b="1" dirty="0" err="1">
                <a:solidFill>
                  <a:schemeClr val="bg1"/>
                </a:solidFill>
              </a:rPr>
              <a:t>alluogi</a:t>
            </a:r>
            <a:r>
              <a:rPr lang="en-US" sz="1600" b="1" dirty="0">
                <a:solidFill>
                  <a:schemeClr val="bg1"/>
                </a:solidFill>
              </a:rPr>
              <a:t>. </a:t>
            </a:r>
            <a:r>
              <a:rPr lang="en-US" sz="1600" dirty="0">
                <a:solidFill>
                  <a:schemeClr val="bg1"/>
                </a:solidFill>
              </a:rPr>
              <a:t>I </a:t>
            </a:r>
            <a:r>
              <a:rPr lang="en-US" sz="1600" dirty="0" err="1">
                <a:solidFill>
                  <a:schemeClr val="bg1"/>
                </a:solidFill>
              </a:rPr>
              <a:t>wneud</a:t>
            </a:r>
            <a:r>
              <a:rPr lang="en-US" sz="1600" dirty="0">
                <a:solidFill>
                  <a:schemeClr val="bg1"/>
                </a:solidFill>
              </a:rPr>
              <a:t> </a:t>
            </a:r>
            <a:r>
              <a:rPr lang="en-US" sz="1600" dirty="0" err="1">
                <a:solidFill>
                  <a:schemeClr val="bg1"/>
                </a:solidFill>
              </a:rPr>
              <a:t>hyn</a:t>
            </a:r>
            <a:r>
              <a:rPr lang="en-US" sz="1600" dirty="0">
                <a:solidFill>
                  <a:schemeClr val="bg1"/>
                </a:solidFill>
              </a:rPr>
              <a:t>, </a:t>
            </a:r>
            <a:r>
              <a:rPr lang="en-US" sz="1600" dirty="0" err="1">
                <a:solidFill>
                  <a:schemeClr val="bg1"/>
                </a:solidFill>
              </a:rPr>
              <a:t>mae</a:t>
            </a:r>
            <a:r>
              <a:rPr lang="en-US" sz="1600" dirty="0">
                <a:solidFill>
                  <a:schemeClr val="bg1"/>
                </a:solidFill>
              </a:rPr>
              <a:t> </a:t>
            </a:r>
            <a:r>
              <a:rPr lang="en-US" sz="1600" dirty="0" err="1">
                <a:solidFill>
                  <a:schemeClr val="bg1"/>
                </a:solidFill>
              </a:rPr>
              <a:t>hefyd</a:t>
            </a:r>
            <a:r>
              <a:rPr lang="en-US" sz="1600" dirty="0">
                <a:solidFill>
                  <a:schemeClr val="bg1"/>
                </a:solidFill>
              </a:rPr>
              <a:t> </a:t>
            </a:r>
            <a:r>
              <a:rPr lang="en-US" sz="1600" dirty="0" err="1">
                <a:solidFill>
                  <a:schemeClr val="bg1"/>
                </a:solidFill>
              </a:rPr>
              <a:t>yn</a:t>
            </a:r>
            <a:r>
              <a:rPr lang="en-US" sz="1600" dirty="0">
                <a:solidFill>
                  <a:schemeClr val="bg1"/>
                </a:solidFill>
              </a:rPr>
              <a:t> </a:t>
            </a:r>
            <a:r>
              <a:rPr lang="en-US" sz="1600" dirty="0" err="1">
                <a:solidFill>
                  <a:schemeClr val="bg1"/>
                </a:solidFill>
              </a:rPr>
              <a:t>hanfodol</a:t>
            </a:r>
            <a:r>
              <a:rPr lang="en-US" sz="1600" dirty="0">
                <a:solidFill>
                  <a:schemeClr val="bg1"/>
                </a:solidFill>
              </a:rPr>
              <a:t> </a:t>
            </a:r>
            <a:r>
              <a:rPr lang="en-US" sz="1600" dirty="0" err="1">
                <a:solidFill>
                  <a:schemeClr val="bg1"/>
                </a:solidFill>
              </a:rPr>
              <a:t>gwybod</a:t>
            </a:r>
            <a:r>
              <a:rPr lang="en-US" sz="1600" dirty="0">
                <a:solidFill>
                  <a:schemeClr val="bg1"/>
                </a:solidFill>
              </a:rPr>
              <a:t> </a:t>
            </a:r>
            <a:r>
              <a:rPr lang="en-US" sz="1600" dirty="0" err="1">
                <a:solidFill>
                  <a:schemeClr val="bg1"/>
                </a:solidFill>
              </a:rPr>
              <a:t>proffil</a:t>
            </a:r>
            <a:r>
              <a:rPr lang="en-US" sz="1600" dirty="0">
                <a:solidFill>
                  <a:schemeClr val="bg1"/>
                </a:solidFill>
              </a:rPr>
              <a:t> </a:t>
            </a:r>
            <a:r>
              <a:rPr lang="en-US" sz="1600" dirty="0" err="1">
                <a:solidFill>
                  <a:schemeClr val="bg1"/>
                </a:solidFill>
              </a:rPr>
              <a:t>pob</a:t>
            </a:r>
            <a:r>
              <a:rPr lang="en-US" sz="1600" dirty="0">
                <a:solidFill>
                  <a:schemeClr val="bg1"/>
                </a:solidFill>
              </a:rPr>
              <a:t> </a:t>
            </a:r>
            <a:r>
              <a:rPr lang="en-US" sz="1600" dirty="0" err="1">
                <a:solidFill>
                  <a:schemeClr val="bg1"/>
                </a:solidFill>
              </a:rPr>
              <a:t>disgybl</a:t>
            </a:r>
            <a:r>
              <a:rPr lang="en-US" sz="1600" dirty="0">
                <a:solidFill>
                  <a:schemeClr val="bg1"/>
                </a:solidFill>
              </a:rPr>
              <a:t> (</a:t>
            </a:r>
            <a:r>
              <a:rPr lang="en-US" sz="1600" dirty="0" err="1">
                <a:solidFill>
                  <a:schemeClr val="bg1"/>
                </a:solidFill>
              </a:rPr>
              <a:t>eu</a:t>
            </a:r>
            <a:r>
              <a:rPr lang="en-US" sz="1600" dirty="0">
                <a:solidFill>
                  <a:schemeClr val="bg1"/>
                </a:solidFill>
              </a:rPr>
              <a:t> </a:t>
            </a:r>
            <a:r>
              <a:rPr lang="en-US" sz="1600" dirty="0" err="1">
                <a:solidFill>
                  <a:schemeClr val="bg1"/>
                </a:solidFill>
              </a:rPr>
              <a:t>diddordebau</a:t>
            </a:r>
            <a:r>
              <a:rPr lang="en-US" sz="1600" dirty="0">
                <a:solidFill>
                  <a:schemeClr val="bg1"/>
                </a:solidFill>
              </a:rPr>
              <a:t>, </a:t>
            </a:r>
            <a:r>
              <a:rPr lang="en-US" sz="1600" dirty="0" err="1">
                <a:solidFill>
                  <a:schemeClr val="bg1"/>
                </a:solidFill>
              </a:rPr>
              <a:t>eu</a:t>
            </a:r>
            <a:r>
              <a:rPr lang="en-US" sz="1600" dirty="0">
                <a:solidFill>
                  <a:schemeClr val="bg1"/>
                </a:solidFill>
              </a:rPr>
              <a:t> </a:t>
            </a:r>
            <a:r>
              <a:rPr lang="en-US" sz="1600" dirty="0" err="1">
                <a:solidFill>
                  <a:schemeClr val="bg1"/>
                </a:solidFill>
              </a:rPr>
              <a:t>cymhellion</a:t>
            </a:r>
            <a:r>
              <a:rPr lang="en-US" sz="1600" dirty="0">
                <a:solidFill>
                  <a:schemeClr val="bg1"/>
                </a:solidFill>
              </a:rPr>
              <a:t>, </a:t>
            </a:r>
            <a:r>
              <a:rPr lang="en-US" sz="1600" dirty="0" err="1">
                <a:solidFill>
                  <a:schemeClr val="bg1"/>
                </a:solidFill>
              </a:rPr>
              <a:t>eu</a:t>
            </a:r>
            <a:r>
              <a:rPr lang="en-US" sz="1600" dirty="0">
                <a:solidFill>
                  <a:schemeClr val="bg1"/>
                </a:solidFill>
              </a:rPr>
              <a:t> </a:t>
            </a:r>
            <a:r>
              <a:rPr lang="en-US" sz="1600" dirty="0" err="1">
                <a:solidFill>
                  <a:schemeClr val="bg1"/>
                </a:solidFill>
              </a:rPr>
              <a:t>cryfderau</a:t>
            </a:r>
            <a:r>
              <a:rPr lang="en-US" sz="1600" dirty="0">
                <a:solidFill>
                  <a:schemeClr val="bg1"/>
                </a:solidFill>
              </a:rPr>
              <a:t>, </a:t>
            </a:r>
            <a:r>
              <a:rPr lang="en-US" sz="1600" dirty="0" err="1">
                <a:solidFill>
                  <a:schemeClr val="bg1"/>
                </a:solidFill>
              </a:rPr>
              <a:t>eu</a:t>
            </a:r>
            <a:r>
              <a:rPr lang="en-US" sz="1600" dirty="0">
                <a:solidFill>
                  <a:schemeClr val="bg1"/>
                </a:solidFill>
              </a:rPr>
              <a:t> </a:t>
            </a:r>
            <a:r>
              <a:rPr lang="en-US" sz="1600" dirty="0" err="1">
                <a:solidFill>
                  <a:schemeClr val="bg1"/>
                </a:solidFill>
              </a:rPr>
              <a:t>gwendidau</a:t>
            </a:r>
            <a:r>
              <a:rPr lang="en-US" sz="1600" dirty="0">
                <a:solidFill>
                  <a:schemeClr val="bg1"/>
                </a:solidFill>
              </a:rPr>
              <a:t>, </a:t>
            </a:r>
            <a:r>
              <a:rPr lang="en-US" sz="1600" dirty="0" err="1">
                <a:solidFill>
                  <a:schemeClr val="bg1"/>
                </a:solidFill>
              </a:rPr>
              <a:t>eu</a:t>
            </a:r>
            <a:r>
              <a:rPr lang="en-US" sz="1600" dirty="0">
                <a:solidFill>
                  <a:schemeClr val="bg1"/>
                </a:solidFill>
              </a:rPr>
              <a:t> </a:t>
            </a:r>
            <a:r>
              <a:rPr lang="en-US" sz="1600" dirty="0" err="1">
                <a:solidFill>
                  <a:schemeClr val="bg1"/>
                </a:solidFill>
              </a:rPr>
              <a:t>deallusrwydd</a:t>
            </a:r>
            <a:r>
              <a:rPr lang="en-US" sz="1600" dirty="0">
                <a:solidFill>
                  <a:schemeClr val="bg1"/>
                </a:solidFill>
              </a:rPr>
              <a:t>, </a:t>
            </a:r>
            <a:r>
              <a:rPr lang="en-US" sz="1600" dirty="0" err="1">
                <a:solidFill>
                  <a:schemeClr val="bg1"/>
                </a:solidFill>
              </a:rPr>
              <a:t>eu</a:t>
            </a:r>
            <a:r>
              <a:rPr lang="en-US" sz="1600" dirty="0">
                <a:solidFill>
                  <a:schemeClr val="bg1"/>
                </a:solidFill>
              </a:rPr>
              <a:t> </a:t>
            </a:r>
            <a:r>
              <a:rPr lang="en-US" sz="1600" dirty="0" err="1">
                <a:solidFill>
                  <a:schemeClr val="bg1"/>
                </a:solidFill>
              </a:rPr>
              <a:t>galluoedd</a:t>
            </a:r>
            <a:r>
              <a:rPr lang="en-US" sz="1600" dirty="0">
                <a:solidFill>
                  <a:schemeClr val="bg1"/>
                </a:solidFill>
              </a:rPr>
              <a:t> </a:t>
            </a:r>
            <a:r>
              <a:rPr lang="en-US" sz="1600" dirty="0" err="1">
                <a:solidFill>
                  <a:schemeClr val="bg1"/>
                </a:solidFill>
              </a:rPr>
              <a:t>ayb</a:t>
            </a:r>
            <a:r>
              <a:rPr lang="en-US" sz="1600" dirty="0">
                <a:solidFill>
                  <a:schemeClr val="bg1"/>
                </a:solidFill>
              </a:rPr>
              <a:t>).</a:t>
            </a:r>
          </a:p>
          <a:p>
            <a:pPr marL="0" indent="0">
              <a:buNone/>
              <a:defRPr/>
            </a:pPr>
            <a:endParaRPr lang="en-US" dirty="0"/>
          </a:p>
          <a:p>
            <a:pPr marL="0" indent="0">
              <a:buNone/>
              <a:defRPr/>
            </a:pPr>
            <a:endParaRPr lang="en-US" dirty="0"/>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412875"/>
            <a:ext cx="4041775" cy="4680421"/>
          </a:xfrm>
          <a:solidFill>
            <a:schemeClr val="tx1"/>
          </a:solidFill>
        </p:spPr>
        <p:style>
          <a:lnRef idx="2">
            <a:schemeClr val="accent5"/>
          </a:lnRef>
          <a:fillRef idx="1">
            <a:schemeClr val="lt1"/>
          </a:fillRef>
          <a:effectRef idx="0">
            <a:schemeClr val="accent5"/>
          </a:effectRef>
          <a:fontRef idx="minor">
            <a:schemeClr val="dk1"/>
          </a:fontRef>
        </p:style>
        <p:txBody>
          <a:bodyPr rtlCol="0">
            <a:noAutofit/>
          </a:bodyPr>
          <a:lstStyle/>
          <a:p>
            <a:pPr marL="0" indent="0" eaLnBrk="1" fontAlgn="auto" hangingPunct="1">
              <a:spcAft>
                <a:spcPts val="0"/>
              </a:spcAft>
              <a:buFont typeface="Wingdings 3" pitchFamily="18" charset="2"/>
              <a:buNone/>
              <a:defRPr/>
            </a:pPr>
            <a:r>
              <a:rPr lang="en-GB" sz="1600" b="1" dirty="0">
                <a:solidFill>
                  <a:schemeClr val="bg1"/>
                </a:solidFill>
                <a:latin typeface="Arial" panose="020B0604020202020204" pitchFamily="34" charset="0"/>
                <a:cs typeface="Arial" panose="020B0604020202020204" pitchFamily="34" charset="0"/>
              </a:rPr>
              <a:t>T</a:t>
            </a:r>
            <a:r>
              <a:rPr lang="en-GB" sz="1600" b="1" i="0" u="none" strike="noStrike" dirty="0">
                <a:solidFill>
                  <a:schemeClr val="bg1"/>
                </a:solidFill>
                <a:effectLst/>
                <a:latin typeface="Arial" panose="020B0604020202020204" pitchFamily="34" charset="0"/>
                <a:cs typeface="Arial" panose="020B0604020202020204" pitchFamily="34" charset="0"/>
              </a:rPr>
              <a:t>he science that studies methodology and the different techniques that can be applied to teaching. </a:t>
            </a:r>
          </a:p>
          <a:p>
            <a:pPr marL="0" indent="0" eaLnBrk="1" fontAlgn="auto" hangingPunct="1">
              <a:spcAft>
                <a:spcPts val="0"/>
              </a:spcAft>
              <a:buFont typeface="Wingdings 3" pitchFamily="18" charset="2"/>
              <a:buNone/>
              <a:defRPr/>
            </a:pPr>
            <a:r>
              <a:rPr lang="en-GB" sz="1600" b="0" i="0" u="none" strike="noStrike" dirty="0">
                <a:solidFill>
                  <a:schemeClr val="bg1"/>
                </a:solidFill>
                <a:effectLst/>
                <a:latin typeface="Arial" panose="020B0604020202020204" pitchFamily="34" charset="0"/>
                <a:cs typeface="Arial" panose="020B0604020202020204" pitchFamily="34" charset="0"/>
              </a:rPr>
              <a:t>Although teaching (and learning) lasts practically all of one’s life, it is also true that it is in the infancy stage that it takes on special relevance, through schooling. That is why Pedagogy focuses especially on children’s learning, although it can also go beyond that.</a:t>
            </a:r>
            <a:endParaRPr lang="en-GB" sz="1600" b="1" i="0" u="none" strike="noStrike" dirty="0">
              <a:solidFill>
                <a:schemeClr val="bg1"/>
              </a:solidFill>
              <a:effectLst/>
              <a:latin typeface="Arial" panose="020B0604020202020204" pitchFamily="34" charset="0"/>
              <a:cs typeface="Arial" panose="020B0604020202020204" pitchFamily="34" charset="0"/>
            </a:endParaRPr>
          </a:p>
          <a:p>
            <a:pPr marL="0" indent="0" eaLnBrk="1" fontAlgn="auto" hangingPunct="1">
              <a:spcAft>
                <a:spcPts val="0"/>
              </a:spcAft>
              <a:buFont typeface="Wingdings 3" pitchFamily="18" charset="2"/>
              <a:buNone/>
              <a:defRPr/>
            </a:pPr>
            <a:r>
              <a:rPr lang="en-GB" sz="1600" b="0" i="0" u="none" strike="noStrike" dirty="0">
                <a:solidFill>
                  <a:schemeClr val="bg1"/>
                </a:solidFill>
                <a:effectLst/>
                <a:latin typeface="Arial" panose="020B0604020202020204" pitchFamily="34" charset="0"/>
                <a:cs typeface="Arial" panose="020B0604020202020204" pitchFamily="34" charset="0"/>
              </a:rPr>
              <a:t>Through pedagogy </a:t>
            </a:r>
            <a:r>
              <a:rPr lang="en-GB" sz="1600" b="1" i="0" u="none" strike="noStrike" dirty="0">
                <a:solidFill>
                  <a:schemeClr val="bg1"/>
                </a:solidFill>
                <a:effectLst/>
                <a:latin typeface="Arial" panose="020B0604020202020204" pitchFamily="34" charset="0"/>
                <a:cs typeface="Arial" panose="020B0604020202020204" pitchFamily="34" charset="0"/>
              </a:rPr>
              <a:t>methods are designed to teach pupils, as well as different educational strategies to enable learning.</a:t>
            </a:r>
            <a:r>
              <a:rPr lang="en-GB" sz="1600" b="0" i="0" u="none" strike="noStrike" dirty="0">
                <a:solidFill>
                  <a:schemeClr val="bg1"/>
                </a:solidFill>
                <a:effectLst/>
                <a:latin typeface="Arial" panose="020B0604020202020204" pitchFamily="34" charset="0"/>
                <a:cs typeface="Arial" panose="020B0604020202020204" pitchFamily="34" charset="0"/>
              </a:rPr>
              <a:t> To do this, it is also essential to know the profile of each pupil (their interests, motivations, strengths, weaknesses, intelligence, abilities etc).</a:t>
            </a:r>
            <a:endParaRPr lang="en-GB" sz="1600" dirty="0">
              <a:solidFill>
                <a:schemeClr val="bg1"/>
              </a:solidFill>
              <a:latin typeface="Arial" panose="020B0604020202020204" pitchFamily="34" charset="0"/>
              <a:cs typeface="Arial" panose="020B0604020202020204" pitchFamily="34" charset="0"/>
            </a:endParaRPr>
          </a:p>
        </p:txBody>
      </p:sp>
      <p:sp>
        <p:nvSpPr>
          <p:cNvPr id="21509" name="Title 1"/>
          <p:cNvSpPr txBox="1">
            <a:spLocks/>
          </p:cNvSpPr>
          <p:nvPr/>
        </p:nvSpPr>
        <p:spPr bwMode="auto">
          <a:xfrm>
            <a:off x="366713" y="188640"/>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err="1">
                <a:solidFill>
                  <a:schemeClr val="bg1"/>
                </a:solidFill>
                <a:latin typeface="+mn-lt"/>
              </a:rPr>
              <a:t>Addysgeg</a:t>
            </a:r>
            <a:r>
              <a:rPr lang="en-GB" altLang="en-US" sz="3600" dirty="0">
                <a:solidFill>
                  <a:schemeClr val="bg1"/>
                </a:solidFill>
                <a:latin typeface="+mn-lt"/>
              </a:rPr>
              <a:t>/Pedagogy</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19675289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14295-389A-413C-A389-1662E3A0F7A9}"/>
              </a:ext>
            </a:extLst>
          </p:cNvPr>
          <p:cNvSpPr>
            <a:spLocks noGrp="1"/>
          </p:cNvSpPr>
          <p:nvPr>
            <p:ph type="title"/>
          </p:nvPr>
        </p:nvSpPr>
        <p:spPr/>
        <p:txBody>
          <a:bodyPr>
            <a:normAutofit fontScale="90000"/>
          </a:bodyPr>
          <a:lstStyle/>
          <a:p>
            <a:r>
              <a:rPr lang="en-GB" dirty="0" err="1">
                <a:solidFill>
                  <a:schemeClr val="bg1"/>
                </a:solidFill>
              </a:rPr>
              <a:t>Adnabod</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addysgeg</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hunan</a:t>
            </a:r>
            <a:br>
              <a:rPr lang="en-GB" dirty="0">
                <a:solidFill>
                  <a:schemeClr val="bg1"/>
                </a:solidFill>
              </a:rPr>
            </a:br>
            <a:r>
              <a:rPr lang="en-GB" dirty="0">
                <a:solidFill>
                  <a:schemeClr val="bg1"/>
                </a:solidFill>
              </a:rPr>
              <a:t>Identifying your own </a:t>
            </a:r>
            <a:r>
              <a:rPr lang="en-GB" dirty="0" err="1">
                <a:solidFill>
                  <a:schemeClr val="bg1"/>
                </a:solidFill>
              </a:rPr>
              <a:t>pedagoy</a:t>
            </a:r>
            <a:endParaRPr lang="en-GB" dirty="0">
              <a:solidFill>
                <a:schemeClr val="bg1"/>
              </a:solidFill>
            </a:endParaRPr>
          </a:p>
        </p:txBody>
      </p:sp>
      <p:graphicFrame>
        <p:nvGraphicFramePr>
          <p:cNvPr id="6" name="Content Placeholder 4">
            <a:extLst>
              <a:ext uri="{FF2B5EF4-FFF2-40B4-BE49-F238E27FC236}">
                <a16:creationId xmlns:a16="http://schemas.microsoft.com/office/drawing/2014/main" id="{F7AA6709-0E88-4F06-B277-98DE22A15D21}"/>
              </a:ext>
            </a:extLst>
          </p:cNvPr>
          <p:cNvGraphicFramePr>
            <a:graphicFrameLocks noGrp="1"/>
          </p:cNvGraphicFramePr>
          <p:nvPr>
            <p:ph sz="half" idx="2"/>
            <p:extLst>
              <p:ext uri="{D42A27DB-BD31-4B8C-83A1-F6EECF244321}">
                <p14:modId xmlns:p14="http://schemas.microsoft.com/office/powerpoint/2010/main" val="130296914"/>
              </p:ext>
            </p:extLst>
          </p:nvPr>
        </p:nvGraphicFramePr>
        <p:xfrm>
          <a:off x="457200" y="1916832"/>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Content Placeholder 8">
            <a:extLst>
              <a:ext uri="{FF2B5EF4-FFF2-40B4-BE49-F238E27FC236}">
                <a16:creationId xmlns:a16="http://schemas.microsoft.com/office/drawing/2014/main" id="{5994AAA9-C270-49AE-929E-4E7D51820F42}"/>
              </a:ext>
            </a:extLst>
          </p:cNvPr>
          <p:cNvPicPr>
            <a:picLocks noGrp="1" noChangeAspect="1"/>
          </p:cNvPicPr>
          <p:nvPr>
            <p:ph sz="half" idx="1"/>
          </p:nvPr>
        </p:nvPicPr>
        <p:blipFill>
          <a:blip r:embed="rId7"/>
          <a:stretch>
            <a:fillRect/>
          </a:stretch>
        </p:blipFill>
        <p:spPr>
          <a:xfrm>
            <a:off x="5004048" y="1946857"/>
            <a:ext cx="4038600" cy="4506227"/>
          </a:xfrm>
          <a:prstGeom prst="rect">
            <a:avLst/>
          </a:prstGeom>
        </p:spPr>
      </p:pic>
      <p:sp>
        <p:nvSpPr>
          <p:cNvPr id="10" name="TextBox 9">
            <a:extLst>
              <a:ext uri="{FF2B5EF4-FFF2-40B4-BE49-F238E27FC236}">
                <a16:creationId xmlns:a16="http://schemas.microsoft.com/office/drawing/2014/main" id="{ED51C098-48E7-4B0C-B2B5-9230BF11DF70}"/>
              </a:ext>
            </a:extLst>
          </p:cNvPr>
          <p:cNvSpPr txBox="1"/>
          <p:nvPr/>
        </p:nvSpPr>
        <p:spPr>
          <a:xfrm>
            <a:off x="1331640" y="5805264"/>
            <a:ext cx="2520280" cy="461665"/>
          </a:xfrm>
          <a:prstGeom prst="rect">
            <a:avLst/>
          </a:prstGeom>
          <a:noFill/>
        </p:spPr>
        <p:txBody>
          <a:bodyPr wrap="square" rtlCol="0">
            <a:spAutoFit/>
          </a:bodyPr>
          <a:lstStyle/>
          <a:p>
            <a:r>
              <a:rPr lang="en-GB" sz="2400" b="1" dirty="0" err="1">
                <a:solidFill>
                  <a:schemeClr val="bg1"/>
                </a:solidFill>
              </a:rPr>
              <a:t>Eich</a:t>
            </a:r>
            <a:r>
              <a:rPr lang="en-GB" sz="2400" b="1" dirty="0">
                <a:solidFill>
                  <a:schemeClr val="bg1"/>
                </a:solidFill>
              </a:rPr>
              <a:t> </a:t>
            </a:r>
            <a:r>
              <a:rPr lang="en-GB" sz="2400" b="1" dirty="0" err="1">
                <a:solidFill>
                  <a:schemeClr val="bg1"/>
                </a:solidFill>
              </a:rPr>
              <a:t>addysgeg</a:t>
            </a:r>
            <a:endParaRPr lang="en-GB" sz="2400" b="1" dirty="0">
              <a:solidFill>
                <a:schemeClr val="bg1"/>
              </a:solidFill>
            </a:endParaRPr>
          </a:p>
        </p:txBody>
      </p:sp>
      <p:sp>
        <p:nvSpPr>
          <p:cNvPr id="11" name="TextBox 10">
            <a:extLst>
              <a:ext uri="{FF2B5EF4-FFF2-40B4-BE49-F238E27FC236}">
                <a16:creationId xmlns:a16="http://schemas.microsoft.com/office/drawing/2014/main" id="{3F648E86-E099-4DF1-AB97-94425C1E71B4}"/>
              </a:ext>
            </a:extLst>
          </p:cNvPr>
          <p:cNvSpPr txBox="1"/>
          <p:nvPr/>
        </p:nvSpPr>
        <p:spPr>
          <a:xfrm>
            <a:off x="5940152" y="5939155"/>
            <a:ext cx="2520280" cy="461665"/>
          </a:xfrm>
          <a:prstGeom prst="rect">
            <a:avLst/>
          </a:prstGeom>
          <a:noFill/>
        </p:spPr>
        <p:txBody>
          <a:bodyPr wrap="square" rtlCol="0">
            <a:spAutoFit/>
          </a:bodyPr>
          <a:lstStyle/>
          <a:p>
            <a:r>
              <a:rPr lang="en-GB" sz="2400" b="1" dirty="0">
                <a:solidFill>
                  <a:schemeClr val="bg1"/>
                </a:solidFill>
              </a:rPr>
              <a:t>Your pedagogy</a:t>
            </a:r>
          </a:p>
        </p:txBody>
      </p:sp>
    </p:spTree>
    <p:extLst>
      <p:ext uri="{BB962C8B-B14F-4D97-AF65-F5344CB8AC3E}">
        <p14:creationId xmlns:p14="http://schemas.microsoft.com/office/powerpoint/2010/main" val="268713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2636838"/>
            <a:ext cx="4329112" cy="3941762"/>
          </a:xfrm>
          <a:solidFill>
            <a:schemeClr val="tx1"/>
          </a:solidFill>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US" dirty="0" err="1">
                <a:solidFill>
                  <a:schemeClr val="bg1"/>
                </a:solidFill>
              </a:rPr>
              <a:t>Cymhwyso</a:t>
            </a:r>
            <a:r>
              <a:rPr lang="en-US" dirty="0">
                <a:solidFill>
                  <a:schemeClr val="bg1"/>
                </a:solidFill>
              </a:rPr>
              <a:t> </a:t>
            </a:r>
            <a:r>
              <a:rPr lang="en-US" dirty="0" err="1">
                <a:solidFill>
                  <a:schemeClr val="bg1"/>
                </a:solidFill>
              </a:rPr>
              <a:t>theori</a:t>
            </a:r>
            <a:r>
              <a:rPr lang="en-US" dirty="0">
                <a:solidFill>
                  <a:schemeClr val="bg1"/>
                </a:solidFill>
              </a:rPr>
              <a:t> </a:t>
            </a:r>
            <a:r>
              <a:rPr lang="en-US" dirty="0" err="1">
                <a:solidFill>
                  <a:schemeClr val="bg1"/>
                </a:solidFill>
              </a:rPr>
              <a:t>addysg</a:t>
            </a:r>
            <a:endParaRPr lang="en-US" dirty="0">
              <a:solidFill>
                <a:schemeClr val="bg1"/>
              </a:solidFill>
            </a:endParaRPr>
          </a:p>
          <a:p>
            <a:pPr>
              <a:defRPr/>
            </a:pPr>
            <a:r>
              <a:rPr lang="en-US" dirty="0" err="1">
                <a:solidFill>
                  <a:schemeClr val="bg1"/>
                </a:solidFill>
              </a:rPr>
              <a:t>Rheolaeth</a:t>
            </a:r>
            <a:r>
              <a:rPr lang="en-US" dirty="0">
                <a:solidFill>
                  <a:schemeClr val="bg1"/>
                </a:solidFill>
              </a:rPr>
              <a:t> Dosbarth</a:t>
            </a:r>
          </a:p>
          <a:p>
            <a:pPr>
              <a:defRPr/>
            </a:pPr>
            <a:r>
              <a:rPr lang="en-US" dirty="0" err="1">
                <a:solidFill>
                  <a:schemeClr val="bg1"/>
                </a:solidFill>
              </a:rPr>
              <a:t>Asesu</a:t>
            </a:r>
            <a:endParaRPr lang="en-US" dirty="0">
              <a:solidFill>
                <a:schemeClr val="bg1"/>
              </a:solidFill>
            </a:endParaRPr>
          </a:p>
          <a:p>
            <a:pPr>
              <a:defRPr/>
            </a:pPr>
            <a:r>
              <a:rPr lang="en-US" dirty="0" err="1">
                <a:solidFill>
                  <a:schemeClr val="bg1"/>
                </a:solidFill>
              </a:rPr>
              <a:t>Arfer</a:t>
            </a:r>
            <a:r>
              <a:rPr lang="en-US" dirty="0">
                <a:solidFill>
                  <a:schemeClr val="bg1"/>
                </a:solidFill>
              </a:rPr>
              <a:t> </a:t>
            </a:r>
            <a:r>
              <a:rPr lang="en-US" dirty="0" err="1">
                <a:solidFill>
                  <a:schemeClr val="bg1"/>
                </a:solidFill>
              </a:rPr>
              <a:t>myfyriol</a:t>
            </a:r>
            <a:endParaRPr lang="en-US" dirty="0">
              <a:solidFill>
                <a:schemeClr val="bg1"/>
              </a:solidFill>
            </a:endParaRPr>
          </a:p>
          <a:p>
            <a:pPr>
              <a:defRPr/>
            </a:pPr>
            <a:r>
              <a:rPr lang="en-US" dirty="0" err="1">
                <a:solidFill>
                  <a:schemeClr val="bg1"/>
                </a:solidFill>
              </a:rPr>
              <a:t>Ymatebolrwydd</a:t>
            </a:r>
            <a:r>
              <a:rPr lang="en-US" dirty="0">
                <a:solidFill>
                  <a:schemeClr val="bg1"/>
                </a:solidFill>
              </a:rPr>
              <a:t> </a:t>
            </a:r>
            <a:r>
              <a:rPr lang="en-US" dirty="0" err="1">
                <a:solidFill>
                  <a:schemeClr val="bg1"/>
                </a:solidFill>
              </a:rPr>
              <a:t>i</a:t>
            </a:r>
            <a:r>
              <a:rPr lang="en-US" dirty="0">
                <a:solidFill>
                  <a:schemeClr val="bg1"/>
                </a:solidFill>
              </a:rPr>
              <a:t> </a:t>
            </a:r>
            <a:r>
              <a:rPr lang="en-US" dirty="0" err="1">
                <a:solidFill>
                  <a:schemeClr val="bg1"/>
                </a:solidFill>
              </a:rPr>
              <a:t>anghenion</a:t>
            </a:r>
            <a:r>
              <a:rPr lang="en-US" dirty="0">
                <a:solidFill>
                  <a:schemeClr val="bg1"/>
                </a:solidFill>
              </a:rPr>
              <a:t> </a:t>
            </a:r>
            <a:r>
              <a:rPr lang="en-US" dirty="0" err="1">
                <a:solidFill>
                  <a:schemeClr val="bg1"/>
                </a:solidFill>
              </a:rPr>
              <a:t>myfyrwyr</a:t>
            </a:r>
            <a:endParaRPr lang="en-US" dirty="0">
              <a:solidFill>
                <a:schemeClr val="bg1"/>
              </a:solidFill>
            </a:endParaRPr>
          </a:p>
        </p:txBody>
      </p:sp>
      <p:sp>
        <p:nvSpPr>
          <p:cNvPr id="9" name="Content Placeholder 8"/>
          <p:cNvSpPr>
            <a:spLocks noGrp="1"/>
          </p:cNvSpPr>
          <p:nvPr>
            <p:ph sz="quarter" idx="4"/>
          </p:nvPr>
        </p:nvSpPr>
        <p:spPr>
          <a:xfrm>
            <a:off x="4932040" y="2636912"/>
            <a:ext cx="4041775" cy="3941762"/>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r>
              <a:rPr lang="en-GB" dirty="0">
                <a:solidFill>
                  <a:schemeClr val="bg1"/>
                </a:solidFill>
              </a:rPr>
              <a:t>Applying education theory</a:t>
            </a:r>
          </a:p>
          <a:p>
            <a:r>
              <a:rPr lang="en-GB" dirty="0">
                <a:solidFill>
                  <a:schemeClr val="bg1"/>
                </a:solidFill>
              </a:rPr>
              <a:t>Classroom management</a:t>
            </a:r>
          </a:p>
          <a:p>
            <a:r>
              <a:rPr lang="en-GB" dirty="0">
                <a:solidFill>
                  <a:schemeClr val="bg1"/>
                </a:solidFill>
              </a:rPr>
              <a:t>Assessment</a:t>
            </a:r>
          </a:p>
          <a:p>
            <a:r>
              <a:rPr lang="en-GB" dirty="0">
                <a:solidFill>
                  <a:schemeClr val="bg1"/>
                </a:solidFill>
              </a:rPr>
              <a:t>Reflective practice</a:t>
            </a:r>
          </a:p>
          <a:p>
            <a:r>
              <a:rPr lang="en-GB" dirty="0">
                <a:solidFill>
                  <a:schemeClr val="bg1"/>
                </a:solidFill>
              </a:rPr>
              <a:t>Responsiveness to learner need</a:t>
            </a:r>
          </a:p>
        </p:txBody>
      </p:sp>
      <p:sp>
        <p:nvSpPr>
          <p:cNvPr id="21509" name="Title 1"/>
          <p:cNvSpPr txBox="1">
            <a:spLocks/>
          </p:cNvSpPr>
          <p:nvPr/>
        </p:nvSpPr>
        <p:spPr bwMode="auto">
          <a:xfrm>
            <a:off x="323528" y="764704"/>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err="1">
                <a:solidFill>
                  <a:schemeClr val="bg1"/>
                </a:solidFill>
                <a:latin typeface="+mn-lt"/>
              </a:rPr>
              <a:t>Enghreifftiau</a:t>
            </a:r>
            <a:r>
              <a:rPr lang="en-GB" altLang="en-US" sz="3600" dirty="0">
                <a:solidFill>
                  <a:schemeClr val="bg1"/>
                </a:solidFill>
                <a:latin typeface="+mn-lt"/>
              </a:rPr>
              <a:t> o </a:t>
            </a:r>
            <a:r>
              <a:rPr lang="en-GB" altLang="en-US" sz="3600" dirty="0" err="1">
                <a:solidFill>
                  <a:schemeClr val="bg1"/>
                </a:solidFill>
                <a:latin typeface="+mn-lt"/>
              </a:rPr>
              <a:t>addysgeg</a:t>
            </a:r>
            <a:endParaRPr lang="en-GB" altLang="en-US" sz="3600" dirty="0">
              <a:solidFill>
                <a:schemeClr val="bg1"/>
              </a:solidFill>
              <a:latin typeface="+mn-lt"/>
            </a:endParaRPr>
          </a:p>
          <a:p>
            <a:pPr algn="ctr"/>
            <a:r>
              <a:rPr lang="en-GB" altLang="en-US" sz="3600" dirty="0">
                <a:solidFill>
                  <a:schemeClr val="bg1"/>
                </a:solidFill>
                <a:latin typeface="+mn-lt"/>
              </a:rPr>
              <a:t>Examples of pedagogy</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25033189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242888" y="1174278"/>
            <a:ext cx="4329112" cy="5309840"/>
          </a:xfrm>
          <a:solidFill>
            <a:schemeClr val="tx1"/>
          </a:solidFill>
        </p:spPr>
        <p:style>
          <a:lnRef idx="2">
            <a:schemeClr val="accent4"/>
          </a:lnRef>
          <a:fillRef idx="1">
            <a:schemeClr val="lt1"/>
          </a:fillRef>
          <a:effectRef idx="0">
            <a:schemeClr val="accent4"/>
          </a:effectRef>
          <a:fontRef idx="minor">
            <a:schemeClr val="dk1"/>
          </a:fontRef>
        </p:style>
        <p:txBody>
          <a:bodyPr rtlCol="0">
            <a:noAutofit/>
          </a:bodyPr>
          <a:lstStyle/>
          <a:p>
            <a:pPr marL="0" indent="0" eaLnBrk="1" fontAlgn="auto" hangingPunct="1">
              <a:spcAft>
                <a:spcPts val="0"/>
              </a:spcAft>
              <a:buFont typeface="Wingdings 3" pitchFamily="18" charset="2"/>
              <a:buNone/>
              <a:defRPr/>
            </a:pPr>
            <a:r>
              <a:rPr lang="en-US" sz="1800" dirty="0" err="1">
                <a:solidFill>
                  <a:schemeClr val="bg1"/>
                </a:solidFill>
              </a:rPr>
              <a:t>Cymhwyso</a:t>
            </a:r>
            <a:r>
              <a:rPr lang="en-US" sz="1800" dirty="0">
                <a:solidFill>
                  <a:schemeClr val="bg1"/>
                </a:solidFill>
              </a:rPr>
              <a:t> </a:t>
            </a:r>
            <a:r>
              <a:rPr lang="en-US" sz="1800" dirty="0" err="1">
                <a:solidFill>
                  <a:schemeClr val="bg1"/>
                </a:solidFill>
              </a:rPr>
              <a:t>damcaniaeth</a:t>
            </a:r>
            <a:r>
              <a:rPr lang="en-US" sz="1800" dirty="0">
                <a:solidFill>
                  <a:schemeClr val="bg1"/>
                </a:solidFill>
              </a:rPr>
              <a:t> </a:t>
            </a:r>
            <a:r>
              <a:rPr lang="en-US" sz="1800" dirty="0" err="1">
                <a:solidFill>
                  <a:schemeClr val="bg1"/>
                </a:solidFill>
              </a:rPr>
              <a:t>fel</a:t>
            </a:r>
            <a:r>
              <a:rPr lang="en-US" sz="1800" dirty="0">
                <a:solidFill>
                  <a:schemeClr val="bg1"/>
                </a:solidFill>
              </a:rPr>
              <a:t> dull </a:t>
            </a:r>
            <a:r>
              <a:rPr lang="en-US" sz="1800" dirty="0" err="1">
                <a:solidFill>
                  <a:schemeClr val="bg1"/>
                </a:solidFill>
              </a:rPr>
              <a:t>addysgegol</a:t>
            </a:r>
            <a:r>
              <a:rPr lang="en-US" sz="1800" dirty="0">
                <a:solidFill>
                  <a:schemeClr val="bg1"/>
                </a:solidFill>
              </a:rPr>
              <a:t>:</a:t>
            </a:r>
          </a:p>
          <a:p>
            <a:pPr>
              <a:defRPr/>
            </a:pPr>
            <a:r>
              <a:rPr lang="en-US" sz="1800" dirty="0">
                <a:solidFill>
                  <a:schemeClr val="bg1"/>
                </a:solidFill>
              </a:rPr>
              <a:t>Darparu </a:t>
            </a:r>
            <a:r>
              <a:rPr lang="en-US" sz="1800" dirty="0" err="1">
                <a:solidFill>
                  <a:schemeClr val="bg1"/>
                </a:solidFill>
              </a:rPr>
              <a:t>fframwaith</a:t>
            </a:r>
            <a:r>
              <a:rPr lang="en-US" sz="1800" dirty="0">
                <a:solidFill>
                  <a:schemeClr val="bg1"/>
                </a:solidFill>
              </a:rPr>
              <a:t> </a:t>
            </a:r>
            <a:r>
              <a:rPr lang="en-US" sz="1800" dirty="0" err="1">
                <a:solidFill>
                  <a:schemeClr val="bg1"/>
                </a:solidFill>
              </a:rPr>
              <a:t>ar</a:t>
            </a:r>
            <a:r>
              <a:rPr lang="en-US" sz="1800" dirty="0">
                <a:solidFill>
                  <a:schemeClr val="bg1"/>
                </a:solidFill>
              </a:rPr>
              <a:t> </a:t>
            </a:r>
            <a:r>
              <a:rPr lang="en-US" sz="1800" dirty="0" err="1">
                <a:solidFill>
                  <a:schemeClr val="bg1"/>
                </a:solidFill>
              </a:rPr>
              <a:t>gyfer</a:t>
            </a:r>
            <a:r>
              <a:rPr lang="en-US" sz="1800" dirty="0">
                <a:solidFill>
                  <a:schemeClr val="bg1"/>
                </a:solidFill>
              </a:rPr>
              <a:t> </a:t>
            </a:r>
            <a:r>
              <a:rPr lang="en-US" sz="1800" dirty="0" err="1">
                <a:solidFill>
                  <a:schemeClr val="bg1"/>
                </a:solidFill>
              </a:rPr>
              <a:t>deall</a:t>
            </a:r>
            <a:r>
              <a:rPr lang="en-US" sz="1800" dirty="0">
                <a:solidFill>
                  <a:schemeClr val="bg1"/>
                </a:solidFill>
              </a:rPr>
              <a:t> </a:t>
            </a:r>
            <a:r>
              <a:rPr lang="en-US" sz="1800" dirty="0" err="1">
                <a:solidFill>
                  <a:schemeClr val="bg1"/>
                </a:solidFill>
              </a:rPr>
              <a:t>sut</a:t>
            </a:r>
            <a:r>
              <a:rPr lang="en-US" sz="1800" dirty="0">
                <a:solidFill>
                  <a:schemeClr val="bg1"/>
                </a:solidFill>
              </a:rPr>
              <a:t> </a:t>
            </a:r>
            <a:r>
              <a:rPr lang="en-US" sz="1800" dirty="0" err="1">
                <a:solidFill>
                  <a:schemeClr val="bg1"/>
                </a:solidFill>
              </a:rPr>
              <a:t>mae</a:t>
            </a:r>
            <a:r>
              <a:rPr lang="en-US" sz="1800" dirty="0">
                <a:solidFill>
                  <a:schemeClr val="bg1"/>
                </a:solidFill>
              </a:rPr>
              <a:t> plant </a:t>
            </a:r>
            <a:r>
              <a:rPr lang="en-US" sz="1800" dirty="0" err="1">
                <a:solidFill>
                  <a:schemeClr val="bg1"/>
                </a:solidFill>
              </a:rPr>
              <a:t>yn</a:t>
            </a:r>
            <a:r>
              <a:rPr lang="en-US" sz="1800" dirty="0">
                <a:solidFill>
                  <a:schemeClr val="bg1"/>
                </a:solidFill>
              </a:rPr>
              <a:t> </a:t>
            </a:r>
            <a:r>
              <a:rPr lang="en-US" sz="1800" dirty="0" err="1">
                <a:solidFill>
                  <a:schemeClr val="bg1"/>
                </a:solidFill>
              </a:rPr>
              <a:t>dysgu</a:t>
            </a:r>
            <a:r>
              <a:rPr lang="en-US" sz="1800" dirty="0">
                <a:solidFill>
                  <a:schemeClr val="bg1"/>
                </a:solidFill>
              </a:rPr>
              <a:t> ac </a:t>
            </a:r>
            <a:r>
              <a:rPr lang="en-US" sz="1800" dirty="0" err="1">
                <a:solidFill>
                  <a:schemeClr val="bg1"/>
                </a:solidFill>
              </a:rPr>
              <a:t>yn</a:t>
            </a:r>
            <a:r>
              <a:rPr lang="en-US" sz="1800" dirty="0">
                <a:solidFill>
                  <a:schemeClr val="bg1"/>
                </a:solidFill>
              </a:rPr>
              <a:t> </a:t>
            </a:r>
            <a:r>
              <a:rPr lang="en-US" sz="1800" dirty="0" err="1">
                <a:solidFill>
                  <a:schemeClr val="bg1"/>
                </a:solidFill>
              </a:rPr>
              <a:t>datblygu</a:t>
            </a:r>
            <a:endParaRPr lang="en-US" sz="1800" dirty="0">
              <a:solidFill>
                <a:schemeClr val="bg1"/>
              </a:solidFill>
            </a:endParaRPr>
          </a:p>
          <a:p>
            <a:pPr>
              <a:defRPr/>
            </a:pPr>
            <a:r>
              <a:rPr lang="en-US" sz="1800" dirty="0" err="1">
                <a:solidFill>
                  <a:schemeClr val="bg1"/>
                </a:solidFill>
              </a:rPr>
              <a:t>Cynnig</a:t>
            </a:r>
            <a:r>
              <a:rPr lang="en-US" sz="1800" dirty="0">
                <a:solidFill>
                  <a:schemeClr val="bg1"/>
                </a:solidFill>
              </a:rPr>
              <a:t> </a:t>
            </a:r>
            <a:r>
              <a:rPr lang="en-US" sz="1800" dirty="0" err="1">
                <a:solidFill>
                  <a:schemeClr val="bg1"/>
                </a:solidFill>
              </a:rPr>
              <a:t>mewnwelediad</a:t>
            </a:r>
            <a:r>
              <a:rPr lang="en-US" sz="1800" dirty="0">
                <a:solidFill>
                  <a:schemeClr val="bg1"/>
                </a:solidFill>
              </a:rPr>
              <a:t> </a:t>
            </a:r>
            <a:r>
              <a:rPr lang="en-US" sz="1800" dirty="0" err="1">
                <a:solidFill>
                  <a:schemeClr val="bg1"/>
                </a:solidFill>
              </a:rPr>
              <a:t>i</a:t>
            </a:r>
            <a:r>
              <a:rPr lang="en-US" sz="1800" dirty="0">
                <a:solidFill>
                  <a:schemeClr val="bg1"/>
                </a:solidFill>
              </a:rPr>
              <a:t> </a:t>
            </a:r>
            <a:r>
              <a:rPr lang="en-US" sz="1800" dirty="0" err="1">
                <a:solidFill>
                  <a:schemeClr val="bg1"/>
                </a:solidFill>
              </a:rPr>
              <a:t>agweddau</a:t>
            </a:r>
            <a:r>
              <a:rPr lang="en-US" sz="1800" dirty="0">
                <a:solidFill>
                  <a:schemeClr val="bg1"/>
                </a:solidFill>
              </a:rPr>
              <a:t> </a:t>
            </a:r>
            <a:r>
              <a:rPr lang="en-US" sz="1800" dirty="0" err="1">
                <a:solidFill>
                  <a:schemeClr val="bg1"/>
                </a:solidFill>
              </a:rPr>
              <a:t>gwybyddol</a:t>
            </a:r>
            <a:r>
              <a:rPr lang="en-US" sz="1800" dirty="0">
                <a:solidFill>
                  <a:schemeClr val="bg1"/>
                </a:solidFill>
              </a:rPr>
              <a:t>, </a:t>
            </a:r>
            <a:r>
              <a:rPr lang="en-US" sz="1800" dirty="0" err="1">
                <a:solidFill>
                  <a:schemeClr val="bg1"/>
                </a:solidFill>
              </a:rPr>
              <a:t>cymdeithasol</a:t>
            </a:r>
            <a:r>
              <a:rPr lang="en-US" sz="1800" dirty="0">
                <a:solidFill>
                  <a:schemeClr val="bg1"/>
                </a:solidFill>
              </a:rPr>
              <a:t>, </a:t>
            </a:r>
            <a:r>
              <a:rPr lang="en-US" sz="1800" dirty="0" err="1">
                <a:solidFill>
                  <a:schemeClr val="bg1"/>
                </a:solidFill>
              </a:rPr>
              <a:t>emosiynol</a:t>
            </a:r>
            <a:r>
              <a:rPr lang="en-US" sz="1800" dirty="0">
                <a:solidFill>
                  <a:schemeClr val="bg1"/>
                </a:solidFill>
              </a:rPr>
              <a:t> a </a:t>
            </a:r>
            <a:r>
              <a:rPr lang="en-US" sz="1800" dirty="0" err="1">
                <a:solidFill>
                  <a:schemeClr val="bg1"/>
                </a:solidFill>
              </a:rPr>
              <a:t>chorfforol</a:t>
            </a:r>
            <a:r>
              <a:rPr lang="en-US" sz="1800" dirty="0">
                <a:solidFill>
                  <a:schemeClr val="bg1"/>
                </a:solidFill>
              </a:rPr>
              <a:t> o </a:t>
            </a:r>
            <a:r>
              <a:rPr lang="en-US" sz="1800" dirty="0" err="1">
                <a:solidFill>
                  <a:schemeClr val="bg1"/>
                </a:solidFill>
              </a:rPr>
              <a:t>ddatblygiad</a:t>
            </a:r>
            <a:r>
              <a:rPr lang="en-US" sz="1800" dirty="0">
                <a:solidFill>
                  <a:schemeClr val="bg1"/>
                </a:solidFill>
              </a:rPr>
              <a:t> plant</a:t>
            </a:r>
          </a:p>
          <a:p>
            <a:pPr>
              <a:defRPr/>
            </a:pPr>
            <a:r>
              <a:rPr lang="en-US" sz="1800" dirty="0" err="1">
                <a:solidFill>
                  <a:schemeClr val="bg1"/>
                </a:solidFill>
              </a:rPr>
              <a:t>Galluogi</a:t>
            </a:r>
            <a:r>
              <a:rPr lang="en-US" sz="1800" dirty="0">
                <a:solidFill>
                  <a:schemeClr val="bg1"/>
                </a:solidFill>
              </a:rPr>
              <a:t> </a:t>
            </a:r>
            <a:r>
              <a:rPr lang="en-US" sz="1800" dirty="0" err="1">
                <a:solidFill>
                  <a:schemeClr val="bg1"/>
                </a:solidFill>
              </a:rPr>
              <a:t>ymarferwyr</a:t>
            </a:r>
            <a:r>
              <a:rPr lang="en-US" sz="1800" dirty="0">
                <a:solidFill>
                  <a:schemeClr val="bg1"/>
                </a:solidFill>
              </a:rPr>
              <a:t> </a:t>
            </a:r>
            <a:r>
              <a:rPr lang="en-US" sz="1800" dirty="0" err="1">
                <a:solidFill>
                  <a:schemeClr val="bg1"/>
                </a:solidFill>
              </a:rPr>
              <a:t>i</a:t>
            </a:r>
            <a:r>
              <a:rPr lang="en-US" sz="1800" dirty="0">
                <a:solidFill>
                  <a:schemeClr val="bg1"/>
                </a:solidFill>
              </a:rPr>
              <a:t> </a:t>
            </a:r>
            <a:r>
              <a:rPr lang="en-US" sz="1800" dirty="0" err="1">
                <a:solidFill>
                  <a:schemeClr val="bg1"/>
                </a:solidFill>
              </a:rPr>
              <a:t>addasu</a:t>
            </a:r>
            <a:r>
              <a:rPr lang="en-US" sz="1800" dirty="0">
                <a:solidFill>
                  <a:schemeClr val="bg1"/>
                </a:solidFill>
              </a:rPr>
              <a:t> a </a:t>
            </a:r>
            <a:r>
              <a:rPr lang="en-US" sz="1800" dirty="0" err="1">
                <a:solidFill>
                  <a:schemeClr val="bg1"/>
                </a:solidFill>
              </a:rPr>
              <a:t>gwella</a:t>
            </a:r>
            <a:r>
              <a:rPr lang="en-US" sz="1800" dirty="0">
                <a:solidFill>
                  <a:schemeClr val="bg1"/>
                </a:solidFill>
              </a:rPr>
              <a:t> </a:t>
            </a:r>
            <a:r>
              <a:rPr lang="en-US" sz="1800" dirty="0" err="1">
                <a:solidFill>
                  <a:schemeClr val="bg1"/>
                </a:solidFill>
              </a:rPr>
              <a:t>eu</a:t>
            </a:r>
            <a:r>
              <a:rPr lang="en-US" sz="1800" dirty="0">
                <a:solidFill>
                  <a:schemeClr val="bg1"/>
                </a:solidFill>
              </a:rPr>
              <a:t> </a:t>
            </a:r>
            <a:r>
              <a:rPr lang="en-US" sz="1800" dirty="0" err="1">
                <a:solidFill>
                  <a:schemeClr val="bg1"/>
                </a:solidFill>
              </a:rPr>
              <a:t>dulliau</a:t>
            </a:r>
            <a:r>
              <a:rPr lang="en-US" sz="1800" dirty="0">
                <a:solidFill>
                  <a:schemeClr val="bg1"/>
                </a:solidFill>
              </a:rPr>
              <a:t> </a:t>
            </a:r>
            <a:r>
              <a:rPr lang="en-US" sz="1800" dirty="0" err="1">
                <a:solidFill>
                  <a:schemeClr val="bg1"/>
                </a:solidFill>
              </a:rPr>
              <a:t>haddysgu</a:t>
            </a:r>
            <a:r>
              <a:rPr lang="en-US" sz="1800" dirty="0">
                <a:solidFill>
                  <a:schemeClr val="bg1"/>
                </a:solidFill>
              </a:rPr>
              <a:t> </a:t>
            </a:r>
            <a:r>
              <a:rPr lang="en-US" sz="1800" dirty="0" err="1">
                <a:solidFill>
                  <a:schemeClr val="bg1"/>
                </a:solidFill>
              </a:rPr>
              <a:t>yn</a:t>
            </a:r>
            <a:r>
              <a:rPr lang="en-US" sz="1800" dirty="0">
                <a:solidFill>
                  <a:schemeClr val="bg1"/>
                </a:solidFill>
              </a:rPr>
              <a:t> </a:t>
            </a:r>
            <a:r>
              <a:rPr lang="en-US" sz="1800" dirty="0" err="1">
                <a:solidFill>
                  <a:schemeClr val="bg1"/>
                </a:solidFill>
              </a:rPr>
              <a:t>ôl</a:t>
            </a:r>
            <a:r>
              <a:rPr lang="en-US" sz="1800" dirty="0">
                <a:solidFill>
                  <a:schemeClr val="bg1"/>
                </a:solidFill>
              </a:rPr>
              <a:t> y </a:t>
            </a:r>
            <a:r>
              <a:rPr lang="en-US" sz="1800" dirty="0" err="1">
                <a:solidFill>
                  <a:schemeClr val="bg1"/>
                </a:solidFill>
              </a:rPr>
              <a:t>gofyn</a:t>
            </a:r>
            <a:endParaRPr lang="en-US" sz="1800" dirty="0">
              <a:solidFill>
                <a:schemeClr val="bg1"/>
              </a:solidFill>
            </a:endParaRPr>
          </a:p>
          <a:p>
            <a:pPr marL="0" indent="0">
              <a:buNone/>
              <a:defRPr/>
            </a:pPr>
            <a:r>
              <a:rPr lang="en-GB" sz="1800" dirty="0" err="1">
                <a:solidFill>
                  <a:schemeClr val="bg1"/>
                </a:solidFill>
                <a:latin typeface="Google Sans"/>
              </a:rPr>
              <a:t>e.e.</a:t>
            </a:r>
            <a:r>
              <a:rPr lang="en-GB" sz="1800" dirty="0">
                <a:solidFill>
                  <a:schemeClr val="bg1"/>
                </a:solidFill>
                <a:latin typeface="Google Sans"/>
              </a:rPr>
              <a:t>: </a:t>
            </a:r>
          </a:p>
          <a:p>
            <a:pPr marL="0" indent="0">
              <a:buNone/>
              <a:defRPr/>
            </a:pPr>
            <a:r>
              <a:rPr lang="en-GB" sz="1800" dirty="0">
                <a:solidFill>
                  <a:schemeClr val="bg1"/>
                </a:solidFill>
                <a:latin typeface="Google Sans"/>
              </a:rPr>
              <a:t>Piaget's Theory of Cognitive Development (1936)</a:t>
            </a:r>
          </a:p>
          <a:p>
            <a:pPr marL="0" indent="0">
              <a:buNone/>
              <a:defRPr/>
            </a:pPr>
            <a:r>
              <a:rPr lang="en-GB" sz="1800" dirty="0">
                <a:solidFill>
                  <a:schemeClr val="bg1"/>
                </a:solidFill>
                <a:latin typeface="Google Sans"/>
              </a:rPr>
              <a:t>Skinner’s Theory of Operant Conditioning (1938)</a:t>
            </a:r>
          </a:p>
          <a:p>
            <a:pPr marL="0" indent="0">
              <a:buNone/>
              <a:defRPr/>
            </a:pPr>
            <a:r>
              <a:rPr lang="en-GB" sz="1800" dirty="0">
                <a:solidFill>
                  <a:schemeClr val="bg1"/>
                </a:solidFill>
                <a:latin typeface="Google Sans"/>
              </a:rPr>
              <a:t>Kohlberg's Moral Stages (1958)</a:t>
            </a:r>
          </a:p>
          <a:p>
            <a:pPr marL="0" indent="0">
              <a:buNone/>
              <a:defRPr/>
            </a:pPr>
            <a:r>
              <a:rPr lang="en-GB" sz="1800" dirty="0">
                <a:solidFill>
                  <a:schemeClr val="bg1"/>
                </a:solidFill>
                <a:latin typeface="Google Sans"/>
              </a:rPr>
              <a:t>Vygotsky’s Zone of Proximal Development (1978)</a:t>
            </a:r>
          </a:p>
          <a:p>
            <a:pPr marL="0" indent="0">
              <a:buNone/>
              <a:defRPr/>
            </a:pPr>
            <a:r>
              <a:rPr lang="en-GB" sz="1800" dirty="0">
                <a:solidFill>
                  <a:schemeClr val="bg1"/>
                </a:solidFill>
                <a:latin typeface="Google Sans"/>
              </a:rPr>
              <a:t>Vygotsky’s Theory of Social Learning (1962)</a:t>
            </a:r>
          </a:p>
          <a:p>
            <a:pPr>
              <a:defRPr/>
            </a:pPr>
            <a:endParaRPr lang="en-US" sz="1800" dirty="0">
              <a:solidFill>
                <a:schemeClr val="bg1"/>
              </a:solidFill>
            </a:endParaRPr>
          </a:p>
        </p:txBody>
      </p:sp>
      <p:sp>
        <p:nvSpPr>
          <p:cNvPr id="21509" name="Title 1"/>
          <p:cNvSpPr txBox="1">
            <a:spLocks/>
          </p:cNvSpPr>
          <p:nvPr/>
        </p:nvSpPr>
        <p:spPr bwMode="auto">
          <a:xfrm>
            <a:off x="-180528" y="-171400"/>
            <a:ext cx="915193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r>
              <a:rPr lang="en-US" sz="2000" dirty="0">
                <a:solidFill>
                  <a:schemeClr val="bg1"/>
                </a:solidFill>
              </a:rPr>
              <a:t>      </a:t>
            </a:r>
            <a:r>
              <a:rPr lang="en-US" sz="2000" dirty="0" err="1">
                <a:solidFill>
                  <a:schemeClr val="bg1"/>
                </a:solidFill>
              </a:rPr>
              <a:t>Cymhwyso</a:t>
            </a:r>
            <a:r>
              <a:rPr lang="en-US" sz="2000" dirty="0">
                <a:solidFill>
                  <a:schemeClr val="bg1"/>
                </a:solidFill>
              </a:rPr>
              <a:t> </a:t>
            </a:r>
            <a:r>
              <a:rPr lang="en-US" sz="2000" dirty="0" err="1">
                <a:solidFill>
                  <a:schemeClr val="bg1"/>
                </a:solidFill>
              </a:rPr>
              <a:t>damcaniaeth</a:t>
            </a:r>
            <a:r>
              <a:rPr lang="en-US" sz="2000" dirty="0">
                <a:solidFill>
                  <a:schemeClr val="bg1"/>
                </a:solidFill>
              </a:rPr>
              <a:t> </a:t>
            </a:r>
            <a:r>
              <a:rPr lang="en-US" sz="2000" dirty="0" err="1">
                <a:solidFill>
                  <a:schemeClr val="bg1"/>
                </a:solidFill>
              </a:rPr>
              <a:t>addysgol</a:t>
            </a:r>
            <a:r>
              <a:rPr lang="en-US" sz="2000" dirty="0">
                <a:solidFill>
                  <a:schemeClr val="bg1"/>
                </a:solidFill>
              </a:rPr>
              <a:t>                 Applying educational theory</a:t>
            </a:r>
          </a:p>
        </p:txBody>
      </p:sp>
      <p:sp>
        <p:nvSpPr>
          <p:cNvPr id="2" name="Content Placeholder 2">
            <a:extLst>
              <a:ext uri="{FF2B5EF4-FFF2-40B4-BE49-F238E27FC236}">
                <a16:creationId xmlns:a16="http://schemas.microsoft.com/office/drawing/2014/main" id="{5264EA70-0A40-22BE-F42F-7FA3CC873C93}"/>
              </a:ext>
            </a:extLst>
          </p:cNvPr>
          <p:cNvSpPr txBox="1">
            <a:spLocks/>
          </p:cNvSpPr>
          <p:nvPr/>
        </p:nvSpPr>
        <p:spPr>
          <a:xfrm>
            <a:off x="4716016" y="1203911"/>
            <a:ext cx="4329112" cy="5309840"/>
          </a:xfrm>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400" kern="1200">
                <a:solidFill>
                  <a:schemeClr val="dk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000" kern="1200">
                <a:solidFill>
                  <a:schemeClr val="dk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800" kern="1200">
                <a:solidFill>
                  <a:schemeClr val="dk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600" kern="1200">
                <a:solidFill>
                  <a:schemeClr val="dk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600" kern="1200">
                <a:solidFill>
                  <a:schemeClr val="dk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600" kern="1200">
                <a:solidFill>
                  <a:schemeClr val="dk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600" kern="1200">
                <a:solidFill>
                  <a:schemeClr val="dk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600" kern="1200">
                <a:solidFill>
                  <a:schemeClr val="dk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600" kern="1200">
                <a:solidFill>
                  <a:schemeClr val="dk1"/>
                </a:solidFill>
                <a:latin typeface="+mn-lt"/>
                <a:ea typeface="+mn-ea"/>
                <a:cs typeface="+mn-cs"/>
              </a:defRPr>
            </a:lvl9pPr>
          </a:lstStyle>
          <a:p>
            <a:pPr marL="0" indent="0">
              <a:buFont typeface="Wingdings 3" pitchFamily="18" charset="2"/>
              <a:buNone/>
              <a:defRPr/>
            </a:pPr>
            <a:r>
              <a:rPr lang="en-US" sz="1800" dirty="0">
                <a:solidFill>
                  <a:schemeClr val="bg1"/>
                </a:solidFill>
              </a:rPr>
              <a:t>Applying theory as a pedagogic approach:</a:t>
            </a:r>
          </a:p>
          <a:p>
            <a:pPr marL="0" indent="0">
              <a:buFont typeface="Wingdings 3" pitchFamily="18" charset="2"/>
              <a:buNone/>
              <a:defRPr/>
            </a:pPr>
            <a:r>
              <a:rPr lang="en-US" sz="1800" dirty="0">
                <a:solidFill>
                  <a:schemeClr val="bg1"/>
                </a:solidFill>
              </a:rPr>
              <a:t>Provide a framework for understanding how children learn and develop</a:t>
            </a:r>
          </a:p>
          <a:p>
            <a:pPr marL="0" indent="0">
              <a:buFont typeface="Wingdings 3" pitchFamily="18" charset="2"/>
              <a:buNone/>
              <a:defRPr/>
            </a:pPr>
            <a:r>
              <a:rPr lang="en-US" sz="1800" dirty="0">
                <a:solidFill>
                  <a:schemeClr val="bg1"/>
                </a:solidFill>
              </a:rPr>
              <a:t>Offer insights into the cognitive, social, emotional and physical aspects of child development</a:t>
            </a:r>
          </a:p>
          <a:p>
            <a:pPr marL="0" indent="0">
              <a:buFont typeface="Wingdings 3" pitchFamily="18" charset="2"/>
              <a:buNone/>
              <a:defRPr/>
            </a:pPr>
            <a:r>
              <a:rPr lang="en-US" sz="1800" dirty="0">
                <a:solidFill>
                  <a:schemeClr val="bg1"/>
                </a:solidFill>
              </a:rPr>
              <a:t>Allow practitioners to tailor and improve their approaches accordingly</a:t>
            </a:r>
          </a:p>
          <a:p>
            <a:pPr marL="0" indent="0">
              <a:buFont typeface="Arial" panose="020B0604020202020204" pitchFamily="34" charset="0"/>
              <a:buNone/>
              <a:defRPr/>
            </a:pPr>
            <a:r>
              <a:rPr lang="en-GB" sz="1800" dirty="0">
                <a:solidFill>
                  <a:schemeClr val="bg1"/>
                </a:solidFill>
                <a:latin typeface="Google Sans"/>
              </a:rPr>
              <a:t>e.g.: </a:t>
            </a:r>
          </a:p>
          <a:p>
            <a:pPr marL="0" indent="0">
              <a:buFont typeface="Arial" panose="020B0604020202020204" pitchFamily="34" charset="0"/>
              <a:buNone/>
              <a:defRPr/>
            </a:pPr>
            <a:r>
              <a:rPr lang="en-GB" sz="1800" dirty="0">
                <a:solidFill>
                  <a:schemeClr val="bg1"/>
                </a:solidFill>
                <a:latin typeface="Google Sans"/>
              </a:rPr>
              <a:t>Piaget's Theory of Cognitive Development (1936)</a:t>
            </a:r>
          </a:p>
          <a:p>
            <a:pPr marL="0" indent="0">
              <a:buFont typeface="Arial" panose="020B0604020202020204" pitchFamily="34" charset="0"/>
              <a:buNone/>
              <a:defRPr/>
            </a:pPr>
            <a:r>
              <a:rPr lang="en-GB" sz="1800" dirty="0">
                <a:solidFill>
                  <a:schemeClr val="bg1"/>
                </a:solidFill>
                <a:latin typeface="Google Sans"/>
              </a:rPr>
              <a:t>Skinner’s Theory of Operant Conditioning (1938)</a:t>
            </a:r>
          </a:p>
          <a:p>
            <a:pPr marL="0" indent="0">
              <a:buFont typeface="Arial" panose="020B0604020202020204" pitchFamily="34" charset="0"/>
              <a:buNone/>
              <a:defRPr/>
            </a:pPr>
            <a:r>
              <a:rPr lang="en-GB" sz="1800" dirty="0">
                <a:solidFill>
                  <a:schemeClr val="bg1"/>
                </a:solidFill>
                <a:latin typeface="Google Sans"/>
              </a:rPr>
              <a:t>Kohlberg's Moral Stages (1958)</a:t>
            </a:r>
          </a:p>
          <a:p>
            <a:pPr marL="0" indent="0">
              <a:buFont typeface="Arial" panose="020B0604020202020204" pitchFamily="34" charset="0"/>
              <a:buNone/>
              <a:defRPr/>
            </a:pPr>
            <a:r>
              <a:rPr lang="en-GB" sz="1800" dirty="0">
                <a:solidFill>
                  <a:schemeClr val="bg1"/>
                </a:solidFill>
                <a:latin typeface="Google Sans"/>
              </a:rPr>
              <a:t>Vygotsky’s Zone of Proximal Development (1978)</a:t>
            </a:r>
          </a:p>
          <a:p>
            <a:pPr marL="0" indent="0">
              <a:buFont typeface="Arial" panose="020B0604020202020204" pitchFamily="34" charset="0"/>
              <a:buNone/>
              <a:defRPr/>
            </a:pPr>
            <a:r>
              <a:rPr lang="en-GB" sz="1800" dirty="0">
                <a:solidFill>
                  <a:schemeClr val="bg1"/>
                </a:solidFill>
                <a:latin typeface="Google Sans"/>
              </a:rPr>
              <a:t>Vygotsky’s Theory of Social Learning (1962)</a:t>
            </a:r>
          </a:p>
          <a:p>
            <a:pPr>
              <a:defRPr/>
            </a:pPr>
            <a:endParaRPr lang="en-US" sz="1800" dirty="0">
              <a:solidFill>
                <a:schemeClr val="bg1"/>
              </a:solidFill>
            </a:endParaRPr>
          </a:p>
        </p:txBody>
      </p:sp>
    </p:spTree>
    <p:extLst>
      <p:ext uri="{BB962C8B-B14F-4D97-AF65-F5344CB8AC3E}">
        <p14:creationId xmlns:p14="http://schemas.microsoft.com/office/powerpoint/2010/main" val="1804322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
                                            <p:bg/>
                                          </p:spTgt>
                                        </p:tgtEl>
                                        <p:attrNameLst>
                                          <p:attrName>style.visibility</p:attrName>
                                        </p:attrNameLst>
                                      </p:cBhvr>
                                      <p:to>
                                        <p:strVal val="visible"/>
                                      </p:to>
                                    </p:set>
                                    <p:anim calcmode="lin" valueType="num">
                                      <p:cBhvr additive="base">
                                        <p:cTn id="73" dur="500" fill="hold"/>
                                        <p:tgtEl>
                                          <p:spTgt spid="2">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
                                            <p:txEl>
                                              <p:pRg st="0" end="0"/>
                                            </p:txEl>
                                          </p:spTgt>
                                        </p:tgtEl>
                                        <p:attrNameLst>
                                          <p:attrName>style.visibility</p:attrName>
                                        </p:attrNameLst>
                                      </p:cBhvr>
                                      <p:to>
                                        <p:strVal val="visible"/>
                                      </p:to>
                                    </p:set>
                                    <p:anim calcmode="lin" valueType="num">
                                      <p:cBhvr additive="base">
                                        <p:cTn id="7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
                                            <p:txEl>
                                              <p:pRg st="1" end="1"/>
                                            </p:txEl>
                                          </p:spTgt>
                                        </p:tgtEl>
                                        <p:attrNameLst>
                                          <p:attrName>style.visibility</p:attrName>
                                        </p:attrNameLst>
                                      </p:cBhvr>
                                      <p:to>
                                        <p:strVal val="visible"/>
                                      </p:to>
                                    </p:set>
                                    <p:anim calcmode="lin" valueType="num">
                                      <p:cBhvr additive="base">
                                        <p:cTn id="85"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
                                            <p:txEl>
                                              <p:pRg st="2" end="2"/>
                                            </p:txEl>
                                          </p:spTgt>
                                        </p:tgtEl>
                                        <p:attrNameLst>
                                          <p:attrName>style.visibility</p:attrName>
                                        </p:attrNameLst>
                                      </p:cBhvr>
                                      <p:to>
                                        <p:strVal val="visible"/>
                                      </p:to>
                                    </p:set>
                                    <p:anim calcmode="lin" valueType="num">
                                      <p:cBhvr additive="base">
                                        <p:cTn id="9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
                                            <p:txEl>
                                              <p:pRg st="3" end="3"/>
                                            </p:txEl>
                                          </p:spTgt>
                                        </p:tgtEl>
                                        <p:attrNameLst>
                                          <p:attrName>style.visibility</p:attrName>
                                        </p:attrNameLst>
                                      </p:cBhvr>
                                      <p:to>
                                        <p:strVal val="visible"/>
                                      </p:to>
                                    </p:set>
                                    <p:anim calcmode="lin" valueType="num">
                                      <p:cBhvr additive="base">
                                        <p:cTn id="9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2">
                                            <p:txEl>
                                              <p:pRg st="4" end="4"/>
                                            </p:txEl>
                                          </p:spTgt>
                                        </p:tgtEl>
                                        <p:attrNameLst>
                                          <p:attrName>style.visibility</p:attrName>
                                        </p:attrNameLst>
                                      </p:cBhvr>
                                      <p:to>
                                        <p:strVal val="visible"/>
                                      </p:to>
                                    </p:set>
                                    <p:anim calcmode="lin" valueType="num">
                                      <p:cBhvr additive="base">
                                        <p:cTn id="10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
                                            <p:txEl>
                                              <p:pRg st="5" end="5"/>
                                            </p:txEl>
                                          </p:spTgt>
                                        </p:tgtEl>
                                        <p:attrNameLst>
                                          <p:attrName>style.visibility</p:attrName>
                                        </p:attrNameLst>
                                      </p:cBhvr>
                                      <p:to>
                                        <p:strVal val="visible"/>
                                      </p:to>
                                    </p:set>
                                    <p:anim calcmode="lin" valueType="num">
                                      <p:cBhvr additive="base">
                                        <p:cTn id="10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2">
                                            <p:txEl>
                                              <p:pRg st="6" end="6"/>
                                            </p:txEl>
                                          </p:spTgt>
                                        </p:tgtEl>
                                        <p:attrNameLst>
                                          <p:attrName>style.visibility</p:attrName>
                                        </p:attrNameLst>
                                      </p:cBhvr>
                                      <p:to>
                                        <p:strVal val="visible"/>
                                      </p:to>
                                    </p:set>
                                    <p:anim calcmode="lin" valueType="num">
                                      <p:cBhvr additive="base">
                                        <p:cTn id="11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2">
                                            <p:txEl>
                                              <p:pRg st="7" end="7"/>
                                            </p:txEl>
                                          </p:spTgt>
                                        </p:tgtEl>
                                        <p:attrNameLst>
                                          <p:attrName>style.visibility</p:attrName>
                                        </p:attrNameLst>
                                      </p:cBhvr>
                                      <p:to>
                                        <p:strVal val="visible"/>
                                      </p:to>
                                    </p:set>
                                    <p:anim calcmode="lin" valueType="num">
                                      <p:cBhvr additive="base">
                                        <p:cTn id="12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2">
                                            <p:txEl>
                                              <p:pRg st="8" end="8"/>
                                            </p:txEl>
                                          </p:spTgt>
                                        </p:tgtEl>
                                        <p:attrNameLst>
                                          <p:attrName>style.visibility</p:attrName>
                                        </p:attrNameLst>
                                      </p:cBhvr>
                                      <p:to>
                                        <p:strVal val="visible"/>
                                      </p:to>
                                    </p:set>
                                    <p:anim calcmode="lin" valueType="num">
                                      <p:cBhvr additive="base">
                                        <p:cTn id="12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2">
                                            <p:txEl>
                                              <p:pRg st="9" end="9"/>
                                            </p:txEl>
                                          </p:spTgt>
                                        </p:tgtEl>
                                        <p:attrNameLst>
                                          <p:attrName>style.visibility</p:attrName>
                                        </p:attrNameLst>
                                      </p:cBhvr>
                                      <p:to>
                                        <p:strVal val="visible"/>
                                      </p:to>
                                    </p:set>
                                    <p:anim calcmode="lin" valueType="num">
                                      <p:cBhvr additive="base">
                                        <p:cTn id="13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2"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766"/>
            <a:ext cx="4135437" cy="4589834"/>
          </a:xfrm>
          <a:solidFill>
            <a:schemeClr val="tx1"/>
          </a:solidFill>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endParaRPr lang="en-US" sz="1600" b="1" dirty="0">
              <a:latin typeface="+mj-lt"/>
            </a:endParaRPr>
          </a:p>
          <a:p>
            <a:pPr marL="0" indent="0">
              <a:buNone/>
              <a:defRPr/>
            </a:pPr>
            <a:r>
              <a:rPr lang="en-US" sz="1600" b="1" dirty="0" err="1">
                <a:solidFill>
                  <a:schemeClr val="bg1"/>
                </a:solidFill>
                <a:latin typeface="+mj-lt"/>
              </a:rPr>
              <a:t>Asesiad</a:t>
            </a:r>
            <a:r>
              <a:rPr lang="en-US" sz="1600" b="1" dirty="0">
                <a:solidFill>
                  <a:schemeClr val="bg1"/>
                </a:solidFill>
                <a:latin typeface="+mj-lt"/>
              </a:rPr>
              <a:t> </a:t>
            </a:r>
            <a:r>
              <a:rPr lang="en-US" sz="1600" b="1" dirty="0" err="1">
                <a:solidFill>
                  <a:schemeClr val="bg1"/>
                </a:solidFill>
                <a:latin typeface="+mj-lt"/>
              </a:rPr>
              <a:t>fel</a:t>
            </a:r>
            <a:r>
              <a:rPr lang="en-US" sz="1600" b="1" dirty="0">
                <a:solidFill>
                  <a:schemeClr val="bg1"/>
                </a:solidFill>
                <a:latin typeface="+mj-lt"/>
              </a:rPr>
              <a:t> dull </a:t>
            </a:r>
            <a:r>
              <a:rPr lang="en-US" sz="1600" b="1" dirty="0" err="1">
                <a:solidFill>
                  <a:schemeClr val="bg1"/>
                </a:solidFill>
                <a:latin typeface="+mj-lt"/>
              </a:rPr>
              <a:t>addysgegol</a:t>
            </a:r>
            <a:r>
              <a:rPr lang="en-US" sz="1600" b="1" dirty="0">
                <a:solidFill>
                  <a:schemeClr val="bg1"/>
                </a:solidFill>
                <a:latin typeface="+mj-lt"/>
              </a:rPr>
              <a:t>:</a:t>
            </a:r>
          </a:p>
          <a:p>
            <a:pPr marL="0" indent="0">
              <a:buNone/>
              <a:defRPr/>
            </a:pPr>
            <a:r>
              <a:rPr lang="en-US" sz="1600" b="1" dirty="0">
                <a:solidFill>
                  <a:schemeClr val="bg1"/>
                </a:solidFill>
                <a:latin typeface="+mj-lt"/>
              </a:rPr>
              <a:t>I </a:t>
            </a:r>
            <a:r>
              <a:rPr lang="en-US" sz="1600" b="1" dirty="0" err="1">
                <a:solidFill>
                  <a:schemeClr val="bg1"/>
                </a:solidFill>
                <a:latin typeface="+mj-lt"/>
              </a:rPr>
              <a:t>fonitro</a:t>
            </a:r>
            <a:r>
              <a:rPr lang="en-US" sz="1600" b="1" dirty="0">
                <a:solidFill>
                  <a:schemeClr val="bg1"/>
                </a:solidFill>
                <a:latin typeface="+mj-lt"/>
              </a:rPr>
              <a:t> </a:t>
            </a:r>
            <a:r>
              <a:rPr lang="en-US" sz="1600" b="1" dirty="0" err="1">
                <a:solidFill>
                  <a:schemeClr val="bg1"/>
                </a:solidFill>
                <a:latin typeface="+mj-lt"/>
              </a:rPr>
              <a:t>cynnydd</a:t>
            </a:r>
            <a:r>
              <a:rPr lang="en-US" sz="1600" b="1" dirty="0">
                <a:solidFill>
                  <a:schemeClr val="bg1"/>
                </a:solidFill>
                <a:latin typeface="+mj-lt"/>
              </a:rPr>
              <a:t> </a:t>
            </a:r>
            <a:r>
              <a:rPr lang="en-US" sz="1600" b="1" dirty="0" err="1">
                <a:solidFill>
                  <a:schemeClr val="bg1"/>
                </a:solidFill>
                <a:latin typeface="+mj-lt"/>
              </a:rPr>
              <a:t>myfyrwyr</a:t>
            </a:r>
            <a:r>
              <a:rPr lang="en-US" sz="1600" b="1" dirty="0">
                <a:solidFill>
                  <a:schemeClr val="bg1"/>
                </a:solidFill>
                <a:latin typeface="+mj-lt"/>
              </a:rPr>
              <a:t> o </a:t>
            </a:r>
            <a:r>
              <a:rPr lang="en-US" sz="1600" b="1" dirty="0" err="1">
                <a:solidFill>
                  <a:schemeClr val="bg1"/>
                </a:solidFill>
                <a:latin typeface="+mj-lt"/>
              </a:rPr>
              <a:t>amcanion</a:t>
            </a:r>
            <a:r>
              <a:rPr lang="en-US" sz="1600" b="1" dirty="0">
                <a:solidFill>
                  <a:schemeClr val="bg1"/>
                </a:solidFill>
                <a:latin typeface="+mj-lt"/>
              </a:rPr>
              <a:t> </a:t>
            </a:r>
            <a:r>
              <a:rPr lang="en-US" sz="1600" b="1" dirty="0" err="1">
                <a:solidFill>
                  <a:schemeClr val="bg1"/>
                </a:solidFill>
                <a:latin typeface="+mj-lt"/>
              </a:rPr>
              <a:t>dysgu</a:t>
            </a:r>
            <a:endParaRPr lang="en-US" sz="1600" b="1" dirty="0">
              <a:solidFill>
                <a:schemeClr val="bg1"/>
              </a:solidFill>
              <a:latin typeface="+mj-lt"/>
            </a:endParaRPr>
          </a:p>
          <a:p>
            <a:pPr marL="0" indent="0">
              <a:buNone/>
              <a:defRPr/>
            </a:pPr>
            <a:r>
              <a:rPr lang="en-US" sz="1600" b="1" dirty="0" err="1">
                <a:solidFill>
                  <a:schemeClr val="bg1"/>
                </a:solidFill>
                <a:latin typeface="+mj-lt"/>
              </a:rPr>
              <a:t>Gwerthuso</a:t>
            </a:r>
            <a:r>
              <a:rPr lang="en-US" sz="1600" b="1" dirty="0">
                <a:solidFill>
                  <a:schemeClr val="bg1"/>
                </a:solidFill>
                <a:latin typeface="+mj-lt"/>
              </a:rPr>
              <a:t> </a:t>
            </a:r>
            <a:r>
              <a:rPr lang="en-US" sz="1600" b="1" dirty="0" err="1">
                <a:solidFill>
                  <a:schemeClr val="bg1"/>
                </a:solidFill>
                <a:latin typeface="+mj-lt"/>
              </a:rPr>
              <a:t>eu</a:t>
            </a:r>
            <a:r>
              <a:rPr lang="en-US" sz="1600" b="1" dirty="0">
                <a:solidFill>
                  <a:schemeClr val="bg1"/>
                </a:solidFill>
                <a:latin typeface="+mj-lt"/>
              </a:rPr>
              <a:t> </a:t>
            </a:r>
            <a:r>
              <a:rPr lang="en-US" sz="1600" b="1" dirty="0" err="1">
                <a:solidFill>
                  <a:schemeClr val="bg1"/>
                </a:solidFill>
                <a:latin typeface="+mj-lt"/>
              </a:rPr>
              <a:t>dealltwriaeth</a:t>
            </a:r>
            <a:endParaRPr lang="en-US" sz="1600" b="1" dirty="0">
              <a:solidFill>
                <a:schemeClr val="bg1"/>
              </a:solidFill>
              <a:latin typeface="+mj-lt"/>
            </a:endParaRPr>
          </a:p>
          <a:p>
            <a:pPr marL="0" indent="0">
              <a:buNone/>
              <a:defRPr/>
            </a:pPr>
            <a:r>
              <a:rPr lang="en-US" sz="1600" b="1" dirty="0">
                <a:solidFill>
                  <a:schemeClr val="bg1"/>
                </a:solidFill>
                <a:latin typeface="+mj-lt"/>
              </a:rPr>
              <a:t>Darparu </a:t>
            </a:r>
            <a:r>
              <a:rPr lang="en-US" sz="1600" b="1" dirty="0" err="1">
                <a:solidFill>
                  <a:schemeClr val="bg1"/>
                </a:solidFill>
                <a:latin typeface="+mj-lt"/>
              </a:rPr>
              <a:t>adborth</a:t>
            </a:r>
            <a:endParaRPr lang="en-US" sz="1600" b="1" dirty="0">
              <a:solidFill>
                <a:schemeClr val="bg1"/>
              </a:solidFill>
              <a:latin typeface="+mj-lt"/>
            </a:endParaRPr>
          </a:p>
          <a:p>
            <a:pPr marL="0" indent="0">
              <a:buNone/>
              <a:defRPr/>
            </a:pPr>
            <a:r>
              <a:rPr lang="en-US" sz="1600" b="1" dirty="0">
                <a:solidFill>
                  <a:schemeClr val="bg1"/>
                </a:solidFill>
                <a:latin typeface="+mj-lt"/>
              </a:rPr>
              <a:t>I </a:t>
            </a:r>
            <a:r>
              <a:rPr lang="en-US" sz="1600" b="1" dirty="0" err="1">
                <a:solidFill>
                  <a:schemeClr val="bg1"/>
                </a:solidFill>
                <a:latin typeface="+mj-lt"/>
              </a:rPr>
              <a:t>hyrwyddo</a:t>
            </a:r>
            <a:r>
              <a:rPr lang="en-US" sz="1600" b="1" dirty="0">
                <a:solidFill>
                  <a:schemeClr val="bg1"/>
                </a:solidFill>
                <a:latin typeface="+mj-lt"/>
              </a:rPr>
              <a:t> </a:t>
            </a:r>
            <a:r>
              <a:rPr lang="en-US" sz="1600" b="1" dirty="0" err="1">
                <a:solidFill>
                  <a:schemeClr val="bg1"/>
                </a:solidFill>
                <a:latin typeface="+mj-lt"/>
              </a:rPr>
              <a:t>eu</a:t>
            </a:r>
            <a:r>
              <a:rPr lang="en-US" sz="1600" b="1" dirty="0">
                <a:solidFill>
                  <a:schemeClr val="bg1"/>
                </a:solidFill>
                <a:latin typeface="+mj-lt"/>
              </a:rPr>
              <a:t> </a:t>
            </a:r>
            <a:r>
              <a:rPr lang="en-US" sz="1600" b="1" dirty="0" err="1">
                <a:solidFill>
                  <a:schemeClr val="bg1"/>
                </a:solidFill>
                <a:latin typeface="+mj-lt"/>
              </a:rPr>
              <a:t>dysgu</a:t>
            </a:r>
            <a:r>
              <a:rPr lang="en-US" sz="1600" b="1" dirty="0">
                <a:solidFill>
                  <a:schemeClr val="bg1"/>
                </a:solidFill>
                <a:latin typeface="+mj-lt"/>
              </a:rPr>
              <a:t> </a:t>
            </a:r>
            <a:r>
              <a:rPr lang="en-US" sz="1600" b="1" dirty="0" err="1">
                <a:solidFill>
                  <a:schemeClr val="bg1"/>
                </a:solidFill>
                <a:latin typeface="+mj-lt"/>
              </a:rPr>
              <a:t>annibynnol</a:t>
            </a:r>
            <a:r>
              <a:rPr lang="en-US" sz="1600" b="1" dirty="0">
                <a:solidFill>
                  <a:schemeClr val="bg1"/>
                </a:solidFill>
                <a:latin typeface="+mj-lt"/>
              </a:rPr>
              <a:t> </a:t>
            </a:r>
            <a:r>
              <a:rPr lang="en-US" sz="1600" b="1" dirty="0" err="1">
                <a:solidFill>
                  <a:schemeClr val="bg1"/>
                </a:solidFill>
                <a:latin typeface="+mj-lt"/>
              </a:rPr>
              <a:t>a’u</a:t>
            </a:r>
            <a:r>
              <a:rPr lang="en-US" sz="1600" b="1" dirty="0">
                <a:solidFill>
                  <a:schemeClr val="bg1"/>
                </a:solidFill>
                <a:latin typeface="+mj-lt"/>
              </a:rPr>
              <a:t> </a:t>
            </a:r>
            <a:r>
              <a:rPr lang="en-US" sz="1600" b="1" dirty="0" err="1">
                <a:solidFill>
                  <a:schemeClr val="bg1"/>
                </a:solidFill>
                <a:latin typeface="+mj-lt"/>
              </a:rPr>
              <a:t>hunan-ddatblygiad</a:t>
            </a:r>
            <a:endParaRPr lang="en-US" sz="1600" b="1" dirty="0">
              <a:solidFill>
                <a:schemeClr val="bg1"/>
              </a:solidFill>
              <a:latin typeface="+mj-lt"/>
            </a:endParaRPr>
          </a:p>
          <a:p>
            <a:pPr marL="0" indent="0">
              <a:buNone/>
              <a:defRPr/>
            </a:pPr>
            <a:endParaRPr lang="en-US" sz="1600" b="1" dirty="0">
              <a:solidFill>
                <a:schemeClr val="bg1"/>
              </a:solidFill>
              <a:latin typeface="+mj-lt"/>
            </a:endParaRPr>
          </a:p>
          <a:p>
            <a:pPr marL="0" indent="0">
              <a:buNone/>
              <a:defRPr/>
            </a:pPr>
            <a:r>
              <a:rPr lang="en-US" sz="2000" b="1" dirty="0" err="1">
                <a:solidFill>
                  <a:schemeClr val="bg1"/>
                </a:solidFill>
                <a:latin typeface="+mj-lt"/>
              </a:rPr>
              <a:t>Damcaniaeth</a:t>
            </a:r>
            <a:r>
              <a:rPr lang="en-US" sz="2000" b="1" dirty="0">
                <a:solidFill>
                  <a:schemeClr val="bg1"/>
                </a:solidFill>
                <a:latin typeface="+mj-lt"/>
              </a:rPr>
              <a:t> </a:t>
            </a:r>
            <a:r>
              <a:rPr lang="en-US" sz="2000" b="1" dirty="0" err="1">
                <a:solidFill>
                  <a:schemeClr val="bg1"/>
                </a:solidFill>
                <a:latin typeface="+mj-lt"/>
              </a:rPr>
              <a:t>berthnasol</a:t>
            </a:r>
            <a:r>
              <a:rPr lang="en-US" sz="2000" b="1" dirty="0">
                <a:solidFill>
                  <a:schemeClr val="bg1"/>
                </a:solidFill>
                <a:latin typeface="+mj-lt"/>
              </a:rPr>
              <a:t>?</a:t>
            </a:r>
          </a:p>
          <a:p>
            <a:pPr marL="0" indent="0">
              <a:buNone/>
              <a:defRPr/>
            </a:pPr>
            <a:r>
              <a:rPr lang="en-US" sz="2000" b="1" dirty="0" err="1">
                <a:solidFill>
                  <a:schemeClr val="bg1"/>
                </a:solidFill>
                <a:latin typeface="+mj-lt"/>
              </a:rPr>
              <a:t>Damcaniaeth</a:t>
            </a:r>
            <a:r>
              <a:rPr lang="en-US" sz="2000" b="1" dirty="0">
                <a:solidFill>
                  <a:schemeClr val="bg1"/>
                </a:solidFill>
                <a:latin typeface="+mj-lt"/>
              </a:rPr>
              <a:t> </a:t>
            </a:r>
            <a:r>
              <a:rPr lang="en-US" sz="2000" b="1" dirty="0" err="1">
                <a:solidFill>
                  <a:schemeClr val="bg1"/>
                </a:solidFill>
                <a:latin typeface="+mj-lt"/>
              </a:rPr>
              <a:t>adeiladol</a:t>
            </a:r>
            <a:r>
              <a:rPr lang="en-US" sz="2000" b="1" dirty="0">
                <a:solidFill>
                  <a:schemeClr val="bg1"/>
                </a:solidFill>
                <a:latin typeface="+mj-lt"/>
              </a:rPr>
              <a:t> (Piaget) – </a:t>
            </a:r>
            <a:r>
              <a:rPr lang="en-US" sz="2000" b="1" dirty="0" err="1">
                <a:solidFill>
                  <a:schemeClr val="bg1"/>
                </a:solidFill>
                <a:latin typeface="+mj-lt"/>
              </a:rPr>
              <a:t>yn</a:t>
            </a:r>
            <a:r>
              <a:rPr lang="en-US" sz="2000" b="1" dirty="0">
                <a:solidFill>
                  <a:schemeClr val="bg1"/>
                </a:solidFill>
                <a:latin typeface="+mj-lt"/>
              </a:rPr>
              <a:t> </a:t>
            </a:r>
            <a:r>
              <a:rPr lang="en-US" sz="2000" b="1" dirty="0" err="1">
                <a:solidFill>
                  <a:schemeClr val="bg1"/>
                </a:solidFill>
                <a:latin typeface="+mj-lt"/>
              </a:rPr>
              <a:t>cynnwys</a:t>
            </a:r>
            <a:r>
              <a:rPr lang="en-US" sz="2000" b="1" dirty="0">
                <a:solidFill>
                  <a:schemeClr val="bg1"/>
                </a:solidFill>
                <a:latin typeface="+mj-lt"/>
              </a:rPr>
              <a:t> </a:t>
            </a:r>
            <a:r>
              <a:rPr lang="en-US" sz="2000" b="1" dirty="0" err="1">
                <a:solidFill>
                  <a:schemeClr val="bg1"/>
                </a:solidFill>
                <a:latin typeface="+mj-lt"/>
              </a:rPr>
              <a:t>ymrwymiad</a:t>
            </a:r>
            <a:r>
              <a:rPr lang="en-US" sz="2000" b="1" dirty="0">
                <a:solidFill>
                  <a:schemeClr val="bg1"/>
                </a:solidFill>
                <a:latin typeface="+mj-lt"/>
              </a:rPr>
              <a:t> </a:t>
            </a:r>
            <a:r>
              <a:rPr lang="en-US" sz="2000" b="1" dirty="0" err="1">
                <a:solidFill>
                  <a:schemeClr val="bg1"/>
                </a:solidFill>
                <a:latin typeface="+mj-lt"/>
              </a:rPr>
              <a:t>llawn</a:t>
            </a:r>
            <a:r>
              <a:rPr lang="en-US" sz="2000" b="1" dirty="0">
                <a:solidFill>
                  <a:schemeClr val="bg1"/>
                </a:solidFill>
                <a:latin typeface="+mj-lt"/>
              </a:rPr>
              <a:t> </a:t>
            </a:r>
            <a:r>
              <a:rPr lang="en-US" sz="2000" b="1" dirty="0" err="1">
                <a:solidFill>
                  <a:schemeClr val="bg1"/>
                </a:solidFill>
                <a:latin typeface="+mj-lt"/>
              </a:rPr>
              <a:t>dysgwyr</a:t>
            </a:r>
            <a:r>
              <a:rPr lang="en-US" sz="2000" b="1" dirty="0">
                <a:solidFill>
                  <a:schemeClr val="bg1"/>
                </a:solidFill>
                <a:latin typeface="+mj-lt"/>
              </a:rPr>
              <a:t> </a:t>
            </a:r>
            <a:r>
              <a:rPr lang="en-US" sz="2000" b="1" dirty="0" err="1">
                <a:solidFill>
                  <a:schemeClr val="bg1"/>
                </a:solidFill>
                <a:latin typeface="+mj-lt"/>
              </a:rPr>
              <a:t>wrth</a:t>
            </a:r>
            <a:r>
              <a:rPr lang="en-US" sz="2000" b="1" dirty="0">
                <a:solidFill>
                  <a:schemeClr val="bg1"/>
                </a:solidFill>
                <a:latin typeface="+mj-lt"/>
              </a:rPr>
              <a:t> </a:t>
            </a:r>
            <a:r>
              <a:rPr lang="en-US" sz="2000" b="1" dirty="0" err="1">
                <a:solidFill>
                  <a:schemeClr val="bg1"/>
                </a:solidFill>
                <a:latin typeface="+mj-lt"/>
              </a:rPr>
              <a:t>adeiladu</a:t>
            </a:r>
            <a:r>
              <a:rPr lang="en-US" sz="2000" b="1" dirty="0">
                <a:solidFill>
                  <a:schemeClr val="bg1"/>
                </a:solidFill>
                <a:latin typeface="+mj-lt"/>
              </a:rPr>
              <a:t> </a:t>
            </a:r>
            <a:r>
              <a:rPr lang="en-US" sz="2000" b="1" dirty="0" err="1">
                <a:solidFill>
                  <a:schemeClr val="bg1"/>
                </a:solidFill>
                <a:latin typeface="+mj-lt"/>
              </a:rPr>
              <a:t>eu</a:t>
            </a:r>
            <a:r>
              <a:rPr lang="en-US" sz="2000" b="1" dirty="0">
                <a:solidFill>
                  <a:schemeClr val="bg1"/>
                </a:solidFill>
                <a:latin typeface="+mj-lt"/>
              </a:rPr>
              <a:t> </a:t>
            </a:r>
            <a:r>
              <a:rPr lang="en-US" sz="2000" b="1" dirty="0" err="1">
                <a:solidFill>
                  <a:schemeClr val="bg1"/>
                </a:solidFill>
                <a:latin typeface="+mj-lt"/>
              </a:rPr>
              <a:t>dealltwriaeth</a:t>
            </a:r>
            <a:r>
              <a:rPr lang="en-US" sz="2000" b="1" dirty="0">
                <a:solidFill>
                  <a:schemeClr val="bg1"/>
                </a:solidFill>
                <a:latin typeface="+mj-lt"/>
              </a:rPr>
              <a:t> </a:t>
            </a:r>
            <a:r>
              <a:rPr lang="en-US" sz="2000" b="1" dirty="0" err="1">
                <a:solidFill>
                  <a:schemeClr val="bg1"/>
                </a:solidFill>
                <a:latin typeface="+mj-lt"/>
              </a:rPr>
              <a:t>eu</a:t>
            </a:r>
            <a:r>
              <a:rPr lang="en-US" sz="2000" b="1" dirty="0">
                <a:solidFill>
                  <a:schemeClr val="bg1"/>
                </a:solidFill>
                <a:latin typeface="+mj-lt"/>
              </a:rPr>
              <a:t> </a:t>
            </a:r>
            <a:r>
              <a:rPr lang="en-US" sz="2000" b="1" dirty="0" err="1">
                <a:solidFill>
                  <a:schemeClr val="bg1"/>
                </a:solidFill>
                <a:latin typeface="+mj-lt"/>
              </a:rPr>
              <a:t>hunain</a:t>
            </a:r>
            <a:endParaRPr lang="en-US" sz="2000" b="1" dirty="0">
              <a:solidFill>
                <a:schemeClr val="bg1"/>
              </a:solidFill>
              <a:latin typeface="+mj-lt"/>
            </a:endParaRPr>
          </a:p>
          <a:p>
            <a:pPr marL="0" indent="0">
              <a:buNone/>
              <a:defRPr/>
            </a:pPr>
            <a:endParaRPr lang="en-US" sz="16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eaLnBrk="1" fontAlgn="auto" hangingPunct="1">
              <a:spcAft>
                <a:spcPts val="0"/>
              </a:spcAft>
              <a:buFont typeface="Wingdings 3" pitchFamily="18" charset="2"/>
              <a:buNone/>
              <a:defRPr/>
            </a:pPr>
            <a:r>
              <a:rPr lang="en-GB" dirty="0">
                <a:solidFill>
                  <a:schemeClr val="bg1"/>
                </a:solidFill>
              </a:rPr>
              <a:t>Assessment as a pedagogic approach:</a:t>
            </a:r>
          </a:p>
          <a:p>
            <a:pPr>
              <a:defRPr/>
            </a:pPr>
            <a:r>
              <a:rPr lang="en-GB" dirty="0">
                <a:solidFill>
                  <a:schemeClr val="bg1"/>
                </a:solidFill>
                <a:latin typeface="Google Sans"/>
              </a:rPr>
              <a:t>To m</a:t>
            </a:r>
            <a:r>
              <a:rPr lang="en-GB" b="0" i="0" dirty="0">
                <a:solidFill>
                  <a:schemeClr val="bg1"/>
                </a:solidFill>
                <a:effectLst/>
                <a:latin typeface="Google Sans"/>
              </a:rPr>
              <a:t>onitor learners' achievement of learning objectives</a:t>
            </a:r>
          </a:p>
          <a:p>
            <a:pPr>
              <a:defRPr/>
            </a:pPr>
            <a:r>
              <a:rPr lang="en-GB" dirty="0">
                <a:solidFill>
                  <a:schemeClr val="bg1"/>
                </a:solidFill>
              </a:rPr>
              <a:t>Evaluate their understanding</a:t>
            </a:r>
          </a:p>
          <a:p>
            <a:pPr>
              <a:defRPr/>
            </a:pPr>
            <a:r>
              <a:rPr lang="en-GB" b="0" i="0" u="none" strike="noStrike" dirty="0">
                <a:solidFill>
                  <a:schemeClr val="bg1"/>
                </a:solidFill>
                <a:effectLst/>
              </a:rPr>
              <a:t>Provide feedback/feedforward</a:t>
            </a:r>
          </a:p>
          <a:p>
            <a:pPr>
              <a:defRPr/>
            </a:pPr>
            <a:r>
              <a:rPr lang="en-GB" b="0" i="0" dirty="0">
                <a:solidFill>
                  <a:schemeClr val="bg1"/>
                </a:solidFill>
                <a:effectLst/>
                <a:latin typeface="Google Sans"/>
              </a:rPr>
              <a:t>Stimulate their independent learning and self-development</a:t>
            </a:r>
            <a:r>
              <a:rPr lang="en-GB" b="0" i="0" dirty="0">
                <a:solidFill>
                  <a:schemeClr val="bg1"/>
                </a:solidFill>
                <a:effectLst/>
                <a:highlight>
                  <a:srgbClr val="FFFFFF"/>
                </a:highlight>
                <a:latin typeface="Google Sans"/>
              </a:rPr>
              <a:t>.</a:t>
            </a:r>
            <a:endParaRPr lang="en-GB" b="0" i="0" u="none" strike="noStrike" dirty="0">
              <a:solidFill>
                <a:schemeClr val="bg1"/>
              </a:solidFill>
              <a:effectLst/>
            </a:endParaRPr>
          </a:p>
          <a:p>
            <a:pPr marL="0" indent="0" eaLnBrk="1" fontAlgn="auto" hangingPunct="1">
              <a:spcAft>
                <a:spcPts val="0"/>
              </a:spcAft>
              <a:buFont typeface="Wingdings 3" pitchFamily="18" charset="2"/>
              <a:buNone/>
              <a:defRPr/>
            </a:pPr>
            <a:r>
              <a:rPr lang="en-GB" sz="2000" b="1" dirty="0">
                <a:solidFill>
                  <a:schemeClr val="bg1"/>
                </a:solidFill>
              </a:rPr>
              <a:t>Constructivist theory (Piaget)–  Involves the full engagement of learners in the construction of their own knowledge</a:t>
            </a:r>
            <a:endParaRPr lang="en-GB" sz="2000" dirty="0">
              <a:solidFill>
                <a:schemeClr val="bg1"/>
              </a:solidFill>
            </a:endParaRPr>
          </a:p>
        </p:txBody>
      </p:sp>
      <p:sp>
        <p:nvSpPr>
          <p:cNvPr id="21509" name="Title 1"/>
          <p:cNvSpPr txBox="1">
            <a:spLocks/>
          </p:cNvSpPr>
          <p:nvPr/>
        </p:nvSpPr>
        <p:spPr bwMode="auto">
          <a:xfrm>
            <a:off x="315466" y="404664"/>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eaLnBrk="1" hangingPunct="1"/>
            <a:r>
              <a:rPr lang="en-US" altLang="en-US" sz="3600" dirty="0" err="1">
                <a:solidFill>
                  <a:schemeClr val="bg1"/>
                </a:solidFill>
                <a:latin typeface="Century Gothic" pitchFamily="34" charset="0"/>
              </a:rPr>
              <a:t>Asesu</a:t>
            </a:r>
            <a:r>
              <a:rPr lang="en-US" altLang="en-US" sz="3600" dirty="0">
                <a:solidFill>
                  <a:schemeClr val="bg1"/>
                </a:solidFill>
                <a:latin typeface="Century Gothic" pitchFamily="34" charset="0"/>
              </a:rPr>
              <a:t>                Assessment</a:t>
            </a:r>
          </a:p>
        </p:txBody>
      </p:sp>
    </p:spTree>
    <p:extLst>
      <p:ext uri="{BB962C8B-B14F-4D97-AF65-F5344CB8AC3E}">
        <p14:creationId xmlns:p14="http://schemas.microsoft.com/office/powerpoint/2010/main" val="9802541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323528" y="1635470"/>
            <a:ext cx="4104456" cy="4583163"/>
          </a:xfrm>
          <a:solidFill>
            <a:schemeClr val="tx1"/>
          </a:solidFill>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1400" b="1" dirty="0" err="1">
                <a:solidFill>
                  <a:schemeClr val="bg1"/>
                </a:solidFill>
                <a:ea typeface="Open Sans" panose="020B0606030504020204" pitchFamily="34" charset="0"/>
                <a:cs typeface="Open Sans" panose="020B0606030504020204" pitchFamily="34" charset="0"/>
              </a:rPr>
              <a:t>Rheolaeth</a:t>
            </a:r>
            <a:r>
              <a:rPr lang="en-US" sz="1400" b="1" dirty="0">
                <a:solidFill>
                  <a:schemeClr val="bg1"/>
                </a:solidFill>
                <a:ea typeface="Open Sans" panose="020B0606030504020204" pitchFamily="34" charset="0"/>
                <a:cs typeface="Open Sans" panose="020B0606030504020204" pitchFamily="34" charset="0"/>
              </a:rPr>
              <a:t> Dosbarth </a:t>
            </a:r>
            <a:r>
              <a:rPr lang="en-US" sz="1400" b="1" dirty="0" err="1">
                <a:solidFill>
                  <a:schemeClr val="bg1"/>
                </a:solidFill>
                <a:ea typeface="Open Sans" panose="020B0606030504020204" pitchFamily="34" charset="0"/>
                <a:cs typeface="Open Sans" panose="020B0606030504020204" pitchFamily="34" charset="0"/>
              </a:rPr>
              <a:t>fel</a:t>
            </a:r>
            <a:r>
              <a:rPr lang="en-US" sz="1400" b="1" dirty="0">
                <a:solidFill>
                  <a:schemeClr val="bg1"/>
                </a:solidFill>
                <a:ea typeface="Open Sans" panose="020B0606030504020204" pitchFamily="34" charset="0"/>
                <a:cs typeface="Open Sans" panose="020B0606030504020204" pitchFamily="34" charset="0"/>
              </a:rPr>
              <a:t> dull </a:t>
            </a:r>
            <a:r>
              <a:rPr lang="en-US" sz="1400" b="1" dirty="0" err="1">
                <a:solidFill>
                  <a:schemeClr val="bg1"/>
                </a:solidFill>
                <a:ea typeface="Open Sans" panose="020B0606030504020204" pitchFamily="34" charset="0"/>
                <a:cs typeface="Open Sans" panose="020B0606030504020204" pitchFamily="34" charset="0"/>
              </a:rPr>
              <a:t>addysgegol</a:t>
            </a:r>
            <a:r>
              <a:rPr lang="en-US" sz="1400" b="1" dirty="0">
                <a:solidFill>
                  <a:schemeClr val="bg1"/>
                </a:solidFill>
                <a:ea typeface="Open Sans" panose="020B0606030504020204" pitchFamily="34" charset="0"/>
                <a:cs typeface="Open Sans" panose="020B0606030504020204" pitchFamily="34" charset="0"/>
              </a:rPr>
              <a:t>:</a:t>
            </a:r>
          </a:p>
          <a:p>
            <a:pPr marL="0" indent="0">
              <a:buNone/>
              <a:defRPr/>
            </a:pPr>
            <a:r>
              <a:rPr lang="en-GB" sz="1600" dirty="0">
                <a:solidFill>
                  <a:schemeClr val="bg1"/>
                </a:solidFill>
              </a:rPr>
              <a:t>Ni </a:t>
            </a:r>
            <a:r>
              <a:rPr lang="en-GB" sz="1600" dirty="0" err="1">
                <a:solidFill>
                  <a:schemeClr val="bg1"/>
                </a:solidFill>
              </a:rPr>
              <a:t>ellir</a:t>
            </a:r>
            <a:r>
              <a:rPr lang="en-GB" sz="1600" dirty="0">
                <a:solidFill>
                  <a:schemeClr val="bg1"/>
                </a:solidFill>
              </a:rPr>
              <a:t> </a:t>
            </a:r>
            <a:r>
              <a:rPr lang="en-GB" sz="1600" dirty="0" err="1">
                <a:solidFill>
                  <a:schemeClr val="bg1"/>
                </a:solidFill>
              </a:rPr>
              <a:t>cyflawni</a:t>
            </a:r>
            <a:r>
              <a:rPr lang="en-GB" sz="1600" dirty="0">
                <a:solidFill>
                  <a:schemeClr val="bg1"/>
                </a:solidFill>
              </a:rPr>
              <a:t> dysgu a dysgu </a:t>
            </a:r>
            <a:r>
              <a:rPr lang="en-GB" sz="1600" dirty="0" err="1">
                <a:solidFill>
                  <a:schemeClr val="bg1"/>
                </a:solidFill>
              </a:rPr>
              <a:t>ystyrlon</a:t>
            </a:r>
            <a:r>
              <a:rPr lang="en-GB" sz="1600" dirty="0">
                <a:solidFill>
                  <a:schemeClr val="bg1"/>
                </a:solidFill>
              </a:rPr>
              <a:t> </a:t>
            </a:r>
            <a:r>
              <a:rPr lang="en-GB" sz="1600" dirty="0" err="1">
                <a:solidFill>
                  <a:schemeClr val="bg1"/>
                </a:solidFill>
              </a:rPr>
              <a:t>mewn</a:t>
            </a:r>
            <a:r>
              <a:rPr lang="en-GB" sz="1600" dirty="0">
                <a:solidFill>
                  <a:schemeClr val="bg1"/>
                </a:solidFill>
              </a:rPr>
              <a:t> </a:t>
            </a:r>
            <a:r>
              <a:rPr lang="en-GB" sz="1600" dirty="0" err="1">
                <a:solidFill>
                  <a:schemeClr val="bg1"/>
                </a:solidFill>
              </a:rPr>
              <a:t>amgylchedd</a:t>
            </a:r>
            <a:r>
              <a:rPr lang="en-GB" sz="1600" dirty="0">
                <a:solidFill>
                  <a:schemeClr val="bg1"/>
                </a:solidFill>
              </a:rPr>
              <a:t> </a:t>
            </a:r>
            <a:r>
              <a:rPr lang="en-GB" sz="1600" dirty="0" err="1">
                <a:solidFill>
                  <a:schemeClr val="bg1"/>
                </a:solidFill>
              </a:rPr>
              <a:t>ystafell</a:t>
            </a:r>
            <a:r>
              <a:rPr lang="en-GB" sz="1600" dirty="0">
                <a:solidFill>
                  <a:schemeClr val="bg1"/>
                </a:solidFill>
              </a:rPr>
              <a:t> </a:t>
            </a:r>
            <a:r>
              <a:rPr lang="en-GB" sz="1600" dirty="0" err="1">
                <a:solidFill>
                  <a:schemeClr val="bg1"/>
                </a:solidFill>
              </a:rPr>
              <a:t>ddosbarth</a:t>
            </a:r>
            <a:r>
              <a:rPr lang="en-GB" sz="1600" dirty="0">
                <a:solidFill>
                  <a:schemeClr val="bg1"/>
                </a:solidFill>
              </a:rPr>
              <a:t> </a:t>
            </a:r>
            <a:r>
              <a:rPr lang="en-GB" sz="1600" dirty="0" err="1">
                <a:solidFill>
                  <a:schemeClr val="bg1"/>
                </a:solidFill>
              </a:rPr>
              <a:t>amhriodol</a:t>
            </a:r>
            <a:r>
              <a:rPr lang="en-GB" sz="1600" dirty="0">
                <a:solidFill>
                  <a:schemeClr val="bg1"/>
                </a:solidFill>
              </a:rPr>
              <a:t>. </a:t>
            </a:r>
          </a:p>
          <a:p>
            <a:pPr marL="0" indent="0">
              <a:buNone/>
              <a:defRPr/>
            </a:pPr>
            <a:r>
              <a:rPr lang="en-GB" sz="1600" dirty="0">
                <a:solidFill>
                  <a:schemeClr val="bg1"/>
                </a:solidFill>
              </a:rPr>
              <a:t>Gellir </a:t>
            </a:r>
            <a:r>
              <a:rPr lang="en-GB" sz="1600" dirty="0" err="1">
                <a:solidFill>
                  <a:schemeClr val="bg1"/>
                </a:solidFill>
              </a:rPr>
              <a:t>priodoli</a:t>
            </a:r>
            <a:r>
              <a:rPr lang="en-GB" sz="1600" dirty="0">
                <a:solidFill>
                  <a:schemeClr val="bg1"/>
                </a:solidFill>
              </a:rPr>
              <a:t> </a:t>
            </a:r>
            <a:r>
              <a:rPr lang="en-GB" sz="1600" dirty="0" err="1">
                <a:solidFill>
                  <a:schemeClr val="bg1"/>
                </a:solidFill>
              </a:rPr>
              <a:t>perfformiad</a:t>
            </a:r>
            <a:r>
              <a:rPr lang="en-GB" sz="1600" dirty="0">
                <a:solidFill>
                  <a:schemeClr val="bg1"/>
                </a:solidFill>
              </a:rPr>
              <a:t> </a:t>
            </a:r>
            <a:r>
              <a:rPr lang="en-GB" sz="1600" dirty="0" err="1">
                <a:solidFill>
                  <a:schemeClr val="bg1"/>
                </a:solidFill>
              </a:rPr>
              <a:t>academaidd</a:t>
            </a:r>
            <a:r>
              <a:rPr lang="en-GB" sz="1600" dirty="0">
                <a:solidFill>
                  <a:schemeClr val="bg1"/>
                </a:solidFill>
              </a:rPr>
              <a:t> myfyrwyr </a:t>
            </a:r>
            <a:r>
              <a:rPr lang="en-GB" sz="1600" dirty="0" err="1">
                <a:solidFill>
                  <a:schemeClr val="bg1"/>
                </a:solidFill>
              </a:rPr>
              <a:t>i</a:t>
            </a:r>
            <a:r>
              <a:rPr lang="en-GB" sz="1600" dirty="0">
                <a:solidFill>
                  <a:schemeClr val="bg1"/>
                </a:solidFill>
              </a:rPr>
              <a:t> </a:t>
            </a:r>
            <a:r>
              <a:rPr lang="en-GB" sz="1600" dirty="0" err="1">
                <a:solidFill>
                  <a:schemeClr val="bg1"/>
                </a:solidFill>
              </a:rPr>
              <a:t>allu</a:t>
            </a:r>
            <a:r>
              <a:rPr lang="en-GB" sz="1600" dirty="0">
                <a:solidFill>
                  <a:schemeClr val="bg1"/>
                </a:solidFill>
              </a:rPr>
              <a:t> </a:t>
            </a:r>
            <a:r>
              <a:rPr lang="en-GB" sz="1600" dirty="0" err="1">
                <a:solidFill>
                  <a:schemeClr val="bg1"/>
                </a:solidFill>
              </a:rPr>
              <a:t>athro</a:t>
            </a:r>
            <a:r>
              <a:rPr lang="en-GB" sz="1600" dirty="0">
                <a:solidFill>
                  <a:schemeClr val="bg1"/>
                </a:solidFill>
              </a:rPr>
              <a:t> </a:t>
            </a:r>
            <a:r>
              <a:rPr lang="en-GB" sz="1600" dirty="0" err="1">
                <a:solidFill>
                  <a:schemeClr val="bg1"/>
                </a:solidFill>
              </a:rPr>
              <a:t>i</a:t>
            </a:r>
            <a:r>
              <a:rPr lang="en-GB" sz="1600" dirty="0">
                <a:solidFill>
                  <a:schemeClr val="bg1"/>
                </a:solidFill>
              </a:rPr>
              <a:t> </a:t>
            </a:r>
            <a:r>
              <a:rPr lang="en-GB" sz="1600" dirty="0" err="1">
                <a:solidFill>
                  <a:schemeClr val="bg1"/>
                </a:solidFill>
              </a:rPr>
              <a:t>reoli</a:t>
            </a:r>
            <a:r>
              <a:rPr lang="en-GB" sz="1600" dirty="0">
                <a:solidFill>
                  <a:schemeClr val="bg1"/>
                </a:solidFill>
              </a:rPr>
              <a:t> a </a:t>
            </a:r>
            <a:r>
              <a:rPr lang="en-GB" sz="1600" dirty="0" err="1">
                <a:solidFill>
                  <a:schemeClr val="bg1"/>
                </a:solidFill>
              </a:rPr>
              <a:t>rheoli’r</a:t>
            </a:r>
            <a:r>
              <a:rPr lang="en-GB" sz="1600" dirty="0">
                <a:solidFill>
                  <a:schemeClr val="bg1"/>
                </a:solidFill>
              </a:rPr>
              <a:t> </a:t>
            </a:r>
            <a:r>
              <a:rPr lang="en-GB" sz="1600" dirty="0" err="1">
                <a:solidFill>
                  <a:schemeClr val="bg1"/>
                </a:solidFill>
              </a:rPr>
              <a:t>ystafell</a:t>
            </a:r>
            <a:r>
              <a:rPr lang="en-GB" sz="1600" dirty="0">
                <a:solidFill>
                  <a:schemeClr val="bg1"/>
                </a:solidFill>
              </a:rPr>
              <a:t> </a:t>
            </a:r>
            <a:r>
              <a:rPr lang="en-GB" sz="1600" dirty="0" err="1">
                <a:solidFill>
                  <a:schemeClr val="bg1"/>
                </a:solidFill>
              </a:rPr>
              <a:t>ddosbarth</a:t>
            </a:r>
            <a:r>
              <a:rPr lang="en-GB" sz="1600" dirty="0">
                <a:solidFill>
                  <a:schemeClr val="bg1"/>
                </a:solidFill>
              </a:rPr>
              <a:t>. </a:t>
            </a:r>
          </a:p>
          <a:p>
            <a:pPr marL="0" indent="0">
              <a:buNone/>
              <a:defRPr/>
            </a:pPr>
            <a:r>
              <a:rPr lang="en-GB" sz="1600" dirty="0">
                <a:solidFill>
                  <a:schemeClr val="bg1"/>
                </a:solidFill>
              </a:rPr>
              <a:t>Mae </a:t>
            </a:r>
            <a:r>
              <a:rPr lang="en-GB" sz="1600" dirty="0" err="1">
                <a:solidFill>
                  <a:schemeClr val="bg1"/>
                </a:solidFill>
              </a:rPr>
              <a:t>trefnau</a:t>
            </a:r>
            <a:r>
              <a:rPr lang="en-GB" sz="1600" dirty="0">
                <a:solidFill>
                  <a:schemeClr val="bg1"/>
                </a:solidFill>
              </a:rPr>
              <a:t> a </a:t>
            </a:r>
            <a:r>
              <a:rPr lang="en-GB" sz="1600" dirty="0" err="1">
                <a:solidFill>
                  <a:schemeClr val="bg1"/>
                </a:solidFill>
              </a:rPr>
              <a:t>gweithdrefnau</a:t>
            </a:r>
            <a:r>
              <a:rPr lang="en-GB" sz="1600" dirty="0">
                <a:solidFill>
                  <a:schemeClr val="bg1"/>
                </a:solidFill>
              </a:rPr>
              <a:t> </a:t>
            </a:r>
            <a:r>
              <a:rPr lang="en-GB" sz="1600" dirty="0" err="1">
                <a:solidFill>
                  <a:schemeClr val="bg1"/>
                </a:solidFill>
              </a:rPr>
              <a:t>cyson</a:t>
            </a:r>
            <a:r>
              <a:rPr lang="en-GB" sz="1600" dirty="0">
                <a:solidFill>
                  <a:schemeClr val="bg1"/>
                </a:solidFill>
              </a:rPr>
              <a:t> </a:t>
            </a:r>
            <a:r>
              <a:rPr lang="en-GB" sz="1600" dirty="0" err="1">
                <a:solidFill>
                  <a:schemeClr val="bg1"/>
                </a:solidFill>
              </a:rPr>
              <a:t>yn</a:t>
            </a:r>
            <a:r>
              <a:rPr lang="en-GB" sz="1600" dirty="0">
                <a:solidFill>
                  <a:schemeClr val="bg1"/>
                </a:solidFill>
              </a:rPr>
              <a:t> </a:t>
            </a:r>
            <a:r>
              <a:rPr lang="en-GB" sz="1600" dirty="0" err="1">
                <a:solidFill>
                  <a:schemeClr val="bg1"/>
                </a:solidFill>
              </a:rPr>
              <a:t>hanfodol</a:t>
            </a:r>
            <a:r>
              <a:rPr lang="en-GB" sz="1600" dirty="0">
                <a:solidFill>
                  <a:schemeClr val="bg1"/>
                </a:solidFill>
              </a:rPr>
              <a:t> </a:t>
            </a:r>
            <a:r>
              <a:rPr lang="en-GB" sz="1600" dirty="0" err="1">
                <a:solidFill>
                  <a:schemeClr val="bg1"/>
                </a:solidFill>
              </a:rPr>
              <a:t>ar</a:t>
            </a:r>
            <a:r>
              <a:rPr lang="en-GB" sz="1600" dirty="0">
                <a:solidFill>
                  <a:schemeClr val="bg1"/>
                </a:solidFill>
              </a:rPr>
              <a:t> gyfer </a:t>
            </a:r>
            <a:r>
              <a:rPr lang="en-GB" sz="1600" dirty="0" err="1">
                <a:solidFill>
                  <a:schemeClr val="bg1"/>
                </a:solidFill>
              </a:rPr>
              <a:t>rheolaeth</a:t>
            </a:r>
            <a:r>
              <a:rPr lang="en-GB" sz="1600" dirty="0">
                <a:solidFill>
                  <a:schemeClr val="bg1"/>
                </a:solidFill>
              </a:rPr>
              <a:t> </a:t>
            </a:r>
            <a:r>
              <a:rPr lang="en-GB" sz="1600" dirty="0" err="1">
                <a:solidFill>
                  <a:schemeClr val="bg1"/>
                </a:solidFill>
              </a:rPr>
              <a:t>ystafell</a:t>
            </a:r>
            <a:r>
              <a:rPr lang="en-GB" sz="1600" dirty="0">
                <a:solidFill>
                  <a:schemeClr val="bg1"/>
                </a:solidFill>
              </a:rPr>
              <a:t> </a:t>
            </a:r>
            <a:r>
              <a:rPr lang="en-GB" sz="1600" dirty="0" err="1">
                <a:solidFill>
                  <a:schemeClr val="bg1"/>
                </a:solidFill>
              </a:rPr>
              <a:t>ddosbarth</a:t>
            </a:r>
            <a:r>
              <a:rPr lang="en-GB" sz="1600" dirty="0">
                <a:solidFill>
                  <a:schemeClr val="bg1"/>
                </a:solidFill>
              </a:rPr>
              <a:t> </a:t>
            </a:r>
            <a:r>
              <a:rPr lang="en-GB" sz="1600" dirty="0" err="1">
                <a:solidFill>
                  <a:schemeClr val="bg1"/>
                </a:solidFill>
              </a:rPr>
              <a:t>effeithiol</a:t>
            </a:r>
            <a:r>
              <a:rPr lang="en-GB" sz="1600" dirty="0">
                <a:solidFill>
                  <a:schemeClr val="bg1"/>
                </a:solidFill>
              </a:rPr>
              <a:t>. </a:t>
            </a:r>
          </a:p>
          <a:p>
            <a:pPr marL="0" indent="0">
              <a:buNone/>
              <a:defRPr/>
            </a:pPr>
            <a:r>
              <a:rPr lang="en-GB" sz="1600" dirty="0">
                <a:solidFill>
                  <a:schemeClr val="bg1"/>
                </a:solidFill>
              </a:rPr>
              <a:t>Drwy </a:t>
            </a:r>
            <a:r>
              <a:rPr lang="en-GB" sz="1600" dirty="0" err="1">
                <a:solidFill>
                  <a:schemeClr val="bg1"/>
                </a:solidFill>
              </a:rPr>
              <a:t>weithredu</a:t>
            </a:r>
            <a:r>
              <a:rPr lang="en-GB" sz="1600" dirty="0">
                <a:solidFill>
                  <a:schemeClr val="bg1"/>
                </a:solidFill>
              </a:rPr>
              <a:t> </a:t>
            </a:r>
            <a:r>
              <a:rPr lang="en-GB" sz="1600" dirty="0" err="1">
                <a:solidFill>
                  <a:schemeClr val="bg1"/>
                </a:solidFill>
              </a:rPr>
              <a:t>strategaethau</a:t>
            </a:r>
            <a:r>
              <a:rPr lang="en-GB" sz="1600" dirty="0">
                <a:solidFill>
                  <a:schemeClr val="bg1"/>
                </a:solidFill>
              </a:rPr>
              <a:t> </a:t>
            </a:r>
            <a:r>
              <a:rPr lang="en-GB" sz="1600" dirty="0" err="1">
                <a:solidFill>
                  <a:schemeClr val="bg1"/>
                </a:solidFill>
              </a:rPr>
              <a:t>rheolaeth</a:t>
            </a:r>
            <a:r>
              <a:rPr lang="en-GB" sz="1600" dirty="0">
                <a:solidFill>
                  <a:schemeClr val="bg1"/>
                </a:solidFill>
              </a:rPr>
              <a:t> </a:t>
            </a:r>
            <a:r>
              <a:rPr lang="en-GB" sz="1600" dirty="0" err="1">
                <a:solidFill>
                  <a:schemeClr val="bg1"/>
                </a:solidFill>
              </a:rPr>
              <a:t>ystafell</a:t>
            </a:r>
            <a:r>
              <a:rPr lang="en-GB" sz="1600" dirty="0">
                <a:solidFill>
                  <a:schemeClr val="bg1"/>
                </a:solidFill>
              </a:rPr>
              <a:t> </a:t>
            </a:r>
            <a:r>
              <a:rPr lang="en-GB" sz="1600" dirty="0" err="1">
                <a:solidFill>
                  <a:schemeClr val="bg1"/>
                </a:solidFill>
              </a:rPr>
              <a:t>ddosbarth</a:t>
            </a:r>
            <a:r>
              <a:rPr lang="en-GB" sz="1600" dirty="0">
                <a:solidFill>
                  <a:schemeClr val="bg1"/>
                </a:solidFill>
              </a:rPr>
              <a:t> </a:t>
            </a:r>
            <a:r>
              <a:rPr lang="en-GB" sz="1600" dirty="0" err="1">
                <a:solidFill>
                  <a:schemeClr val="bg1"/>
                </a:solidFill>
              </a:rPr>
              <a:t>effeithiol</a:t>
            </a:r>
            <a:r>
              <a:rPr lang="en-GB" sz="1600" dirty="0">
                <a:solidFill>
                  <a:schemeClr val="bg1"/>
                </a:solidFill>
              </a:rPr>
              <a:t>, gall </a:t>
            </a:r>
            <a:r>
              <a:rPr lang="en-GB" sz="1600" dirty="0" err="1">
                <a:solidFill>
                  <a:schemeClr val="bg1"/>
                </a:solidFill>
              </a:rPr>
              <a:t>athrawon</a:t>
            </a:r>
            <a:r>
              <a:rPr lang="en-GB" sz="1600" dirty="0">
                <a:solidFill>
                  <a:schemeClr val="bg1"/>
                </a:solidFill>
              </a:rPr>
              <a:t> </a:t>
            </a:r>
            <a:r>
              <a:rPr lang="en-GB" sz="1600" dirty="0" err="1">
                <a:solidFill>
                  <a:schemeClr val="bg1"/>
                </a:solidFill>
              </a:rPr>
              <a:t>sefydlu</a:t>
            </a:r>
            <a:r>
              <a:rPr lang="en-GB" sz="1600" dirty="0">
                <a:solidFill>
                  <a:schemeClr val="bg1"/>
                </a:solidFill>
              </a:rPr>
              <a:t> </a:t>
            </a:r>
            <a:r>
              <a:rPr lang="en-GB" sz="1600" dirty="0" err="1">
                <a:solidFill>
                  <a:schemeClr val="bg1"/>
                </a:solidFill>
              </a:rPr>
              <a:t>disgwyliadau</a:t>
            </a:r>
            <a:r>
              <a:rPr lang="en-GB" sz="1600" dirty="0">
                <a:solidFill>
                  <a:schemeClr val="bg1"/>
                </a:solidFill>
              </a:rPr>
              <a:t> </a:t>
            </a:r>
            <a:r>
              <a:rPr lang="en-GB" sz="1600" dirty="0" err="1">
                <a:solidFill>
                  <a:schemeClr val="bg1"/>
                </a:solidFill>
              </a:rPr>
              <a:t>clir</a:t>
            </a:r>
            <a:r>
              <a:rPr lang="en-GB" sz="1600" dirty="0">
                <a:solidFill>
                  <a:schemeClr val="bg1"/>
                </a:solidFill>
              </a:rPr>
              <a:t>, </a:t>
            </a:r>
            <a:r>
              <a:rPr lang="en-GB" sz="1600" dirty="0" err="1">
                <a:solidFill>
                  <a:schemeClr val="bg1"/>
                </a:solidFill>
              </a:rPr>
              <a:t>symleiddio</a:t>
            </a:r>
            <a:r>
              <a:rPr lang="en-GB" sz="1600" dirty="0">
                <a:solidFill>
                  <a:schemeClr val="bg1"/>
                </a:solidFill>
              </a:rPr>
              <a:t> </a:t>
            </a:r>
            <a:r>
              <a:rPr lang="en-GB" sz="1600" dirty="0" err="1">
                <a:solidFill>
                  <a:schemeClr val="bg1"/>
                </a:solidFill>
              </a:rPr>
              <a:t>gweithgareddau</a:t>
            </a:r>
            <a:r>
              <a:rPr lang="en-GB" sz="1600" dirty="0">
                <a:solidFill>
                  <a:schemeClr val="bg1"/>
                </a:solidFill>
              </a:rPr>
              <a:t> </a:t>
            </a:r>
            <a:r>
              <a:rPr lang="en-GB" sz="1600" dirty="0" err="1">
                <a:solidFill>
                  <a:schemeClr val="bg1"/>
                </a:solidFill>
              </a:rPr>
              <a:t>dyddiol</a:t>
            </a:r>
            <a:r>
              <a:rPr lang="en-GB" sz="1600" dirty="0">
                <a:solidFill>
                  <a:schemeClr val="bg1"/>
                </a:solidFill>
              </a:rPr>
              <a:t> a </a:t>
            </a:r>
            <a:r>
              <a:rPr lang="en-GB" sz="1600" dirty="0" err="1">
                <a:solidFill>
                  <a:schemeClr val="bg1"/>
                </a:solidFill>
              </a:rPr>
              <a:t>hyrwyddo</a:t>
            </a:r>
            <a:r>
              <a:rPr lang="en-GB" sz="1600" dirty="0">
                <a:solidFill>
                  <a:schemeClr val="bg1"/>
                </a:solidFill>
              </a:rPr>
              <a:t> </a:t>
            </a:r>
            <a:r>
              <a:rPr lang="en-GB" sz="1600" dirty="0" err="1">
                <a:solidFill>
                  <a:schemeClr val="bg1"/>
                </a:solidFill>
              </a:rPr>
              <a:t>ymdeimlad</a:t>
            </a:r>
            <a:r>
              <a:rPr lang="en-GB" sz="1600" dirty="0">
                <a:solidFill>
                  <a:schemeClr val="bg1"/>
                </a:solidFill>
              </a:rPr>
              <a:t> o </a:t>
            </a:r>
            <a:r>
              <a:rPr lang="en-GB" sz="1600" dirty="0" err="1">
                <a:solidFill>
                  <a:schemeClr val="bg1"/>
                </a:solidFill>
              </a:rPr>
              <a:t>strwythur</a:t>
            </a:r>
            <a:r>
              <a:rPr lang="en-GB" sz="1600" dirty="0">
                <a:solidFill>
                  <a:schemeClr val="bg1"/>
                </a:solidFill>
              </a:rPr>
              <a:t> a </a:t>
            </a:r>
            <a:r>
              <a:rPr lang="en-GB" sz="1600" dirty="0" err="1">
                <a:solidFill>
                  <a:schemeClr val="bg1"/>
                </a:solidFill>
              </a:rPr>
              <a:t>chyfrifoldeb</a:t>
            </a:r>
            <a:r>
              <a:rPr lang="en-GB" sz="1600" dirty="0">
                <a:solidFill>
                  <a:schemeClr val="bg1"/>
                </a:solidFill>
              </a:rPr>
              <a:t> </a:t>
            </a:r>
            <a:r>
              <a:rPr lang="en-GB" sz="1600" dirty="0" err="1">
                <a:solidFill>
                  <a:schemeClr val="bg1"/>
                </a:solidFill>
              </a:rPr>
              <a:t>ymhlith</a:t>
            </a:r>
            <a:r>
              <a:rPr lang="en-GB" sz="1600" dirty="0">
                <a:solidFill>
                  <a:schemeClr val="bg1"/>
                </a:solidFill>
              </a:rPr>
              <a:t> </a:t>
            </a:r>
            <a:r>
              <a:rPr lang="en-GB" sz="1600" dirty="0" err="1">
                <a:solidFill>
                  <a:schemeClr val="bg1"/>
                </a:solidFill>
              </a:rPr>
              <a:t>dysgwyr</a:t>
            </a:r>
            <a:r>
              <a:rPr lang="en-GB" sz="1600" dirty="0">
                <a:solidFill>
                  <a:schemeClr val="bg1"/>
                </a:solidFill>
              </a:rPr>
              <a:t>.</a:t>
            </a:r>
          </a:p>
          <a:p>
            <a:pPr marL="0" indent="0">
              <a:buNone/>
              <a:defRPr/>
            </a:pPr>
            <a:endParaRPr lang="en-US" sz="1400" b="1" dirty="0">
              <a:solidFill>
                <a:schemeClr val="bg1"/>
              </a:solidFill>
              <a:ea typeface="Open Sans" panose="020B0606030504020204" pitchFamily="34" charset="0"/>
              <a:cs typeface="Open Sans" panose="020B0606030504020204" pitchFamily="34" charset="0"/>
            </a:endParaRPr>
          </a:p>
          <a:p>
            <a:pPr marL="0" indent="0">
              <a:buNone/>
              <a:defRPr/>
            </a:pPr>
            <a:r>
              <a:rPr lang="en-US" sz="1400" b="1" dirty="0" err="1">
                <a:solidFill>
                  <a:schemeClr val="bg1"/>
                </a:solidFill>
                <a:ea typeface="Open Sans" panose="020B0606030504020204" pitchFamily="34" charset="0"/>
                <a:cs typeface="Open Sans" panose="020B0606030504020204" pitchFamily="34" charset="0"/>
              </a:rPr>
              <a:t>Damcaniaeth</a:t>
            </a:r>
            <a:r>
              <a:rPr lang="en-US" sz="1400" b="1" dirty="0">
                <a:solidFill>
                  <a:schemeClr val="bg1"/>
                </a:solidFill>
                <a:ea typeface="Open Sans" panose="020B0606030504020204" pitchFamily="34" charset="0"/>
                <a:cs typeface="Open Sans" panose="020B0606030504020204" pitchFamily="34" charset="0"/>
              </a:rPr>
              <a:t> </a:t>
            </a:r>
            <a:r>
              <a:rPr lang="en-US" sz="1400" b="1" dirty="0" err="1">
                <a:solidFill>
                  <a:schemeClr val="bg1"/>
                </a:solidFill>
                <a:ea typeface="Open Sans" panose="020B0606030504020204" pitchFamily="34" charset="0"/>
                <a:cs typeface="Open Sans" panose="020B0606030504020204" pitchFamily="34" charset="0"/>
              </a:rPr>
              <a:t>priodol</a:t>
            </a:r>
            <a:r>
              <a:rPr lang="en-US" sz="1400" b="1" dirty="0">
                <a:solidFill>
                  <a:schemeClr val="bg1"/>
                </a:solidFill>
                <a:ea typeface="Open Sans" panose="020B0606030504020204" pitchFamily="34" charset="0"/>
                <a:cs typeface="Open Sans" panose="020B0606030504020204" pitchFamily="34" charset="0"/>
              </a:rPr>
              <a:t>?</a:t>
            </a: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r>
              <a:rPr lang="en-US" sz="2000" b="1" dirty="0" err="1">
                <a:solidFill>
                  <a:schemeClr val="bg1"/>
                </a:solidFill>
                <a:ea typeface="Open Sans" panose="020B0606030504020204" pitchFamily="34" charset="0"/>
                <a:cs typeface="Open Sans" panose="020B0606030504020204" pitchFamily="34" charset="0"/>
              </a:rPr>
              <a:t>Damcaniaeth</a:t>
            </a:r>
            <a:r>
              <a:rPr lang="en-US" sz="2000" b="1" dirty="0">
                <a:solidFill>
                  <a:schemeClr val="bg1"/>
                </a:solidFill>
                <a:ea typeface="Open Sans" panose="020B0606030504020204" pitchFamily="34" charset="0"/>
                <a:cs typeface="Open Sans" panose="020B0606030504020204" pitchFamily="34" charset="0"/>
              </a:rPr>
              <a:t> </a:t>
            </a:r>
            <a:r>
              <a:rPr lang="en-US" sz="2000" b="1" dirty="0" err="1">
                <a:solidFill>
                  <a:schemeClr val="bg1"/>
                </a:solidFill>
                <a:ea typeface="Open Sans" panose="020B0606030504020204" pitchFamily="34" charset="0"/>
                <a:cs typeface="Open Sans" panose="020B0606030504020204" pitchFamily="34" charset="0"/>
              </a:rPr>
              <a:t>berthnasol</a:t>
            </a:r>
            <a:r>
              <a:rPr lang="en-US" sz="2000" b="1" dirty="0">
                <a:solidFill>
                  <a:schemeClr val="bg1"/>
                </a:solidFill>
                <a:ea typeface="Open Sans" panose="020B0606030504020204" pitchFamily="34" charset="0"/>
                <a:cs typeface="Open Sans" panose="020B0606030504020204" pitchFamily="34" charset="0"/>
              </a:rPr>
              <a:t>?</a:t>
            </a:r>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860032" y="1628800"/>
            <a:ext cx="4041775" cy="4589834"/>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fontScale="85000" lnSpcReduction="10000"/>
          </a:bodyPr>
          <a:lstStyle/>
          <a:p>
            <a:pPr marL="0" indent="0">
              <a:buNone/>
              <a:defRPr/>
            </a:pPr>
            <a:r>
              <a:rPr lang="en-GB" sz="1900" b="0" i="0" dirty="0">
                <a:solidFill>
                  <a:schemeClr val="tx1"/>
                </a:solidFill>
                <a:effectLst/>
                <a:highlight>
                  <a:srgbClr val="FFFFFF"/>
                </a:highlight>
              </a:rPr>
              <a:t>Classroom management as a pedagogic approach:</a:t>
            </a:r>
          </a:p>
          <a:p>
            <a:pPr marL="0" indent="0">
              <a:buNone/>
              <a:defRPr/>
            </a:pPr>
            <a:endParaRPr lang="en-GB" sz="1900" b="0" i="0" dirty="0">
              <a:solidFill>
                <a:schemeClr val="tx1"/>
              </a:solidFill>
              <a:effectLst/>
              <a:highlight>
                <a:srgbClr val="FFFFFF"/>
              </a:highlight>
            </a:endParaRPr>
          </a:p>
          <a:p>
            <a:pPr>
              <a:defRPr/>
            </a:pPr>
            <a:r>
              <a:rPr lang="en-GB" sz="1900" b="0" i="0" dirty="0">
                <a:solidFill>
                  <a:schemeClr val="tx1"/>
                </a:solidFill>
                <a:effectLst/>
                <a:highlight>
                  <a:srgbClr val="FFFFFF"/>
                </a:highlight>
              </a:rPr>
              <a:t>Meaningful learning and teaching cannot be achieved in an inappropriate classroom environment</a:t>
            </a:r>
          </a:p>
          <a:p>
            <a:pPr>
              <a:defRPr/>
            </a:pPr>
            <a:r>
              <a:rPr lang="en-GB" sz="1900" b="0" i="0" dirty="0">
                <a:solidFill>
                  <a:schemeClr val="bg1"/>
                </a:solidFill>
                <a:effectLst/>
              </a:rPr>
              <a:t>The academic performance of pupils can be attributed to a teacher’s ability to manage and control the classroom</a:t>
            </a:r>
          </a:p>
          <a:p>
            <a:pPr>
              <a:defRPr/>
            </a:pPr>
            <a:r>
              <a:rPr lang="en-GB" sz="1900" b="0" i="0" dirty="0">
                <a:solidFill>
                  <a:schemeClr val="tx1"/>
                </a:solidFill>
                <a:effectLst/>
                <a:highlight>
                  <a:srgbClr val="FFFFFF"/>
                </a:highlight>
              </a:rPr>
              <a:t>Consistent routines and procedures are essential for effective classroom management. </a:t>
            </a:r>
          </a:p>
          <a:p>
            <a:pPr>
              <a:defRPr/>
            </a:pPr>
            <a:r>
              <a:rPr lang="en-GB" sz="1900" b="0" i="0" dirty="0">
                <a:solidFill>
                  <a:schemeClr val="tx1"/>
                </a:solidFill>
                <a:effectLst/>
                <a:highlight>
                  <a:srgbClr val="FFFFFF"/>
                </a:highlight>
              </a:rPr>
              <a:t>By implementing effective classroom management strategies, teachers can establish clear expectations, streamline daily activities and promote a sense of structure and accountability among learners</a:t>
            </a:r>
            <a:endParaRPr lang="en-GB" sz="2000" b="1" dirty="0">
              <a:solidFill>
                <a:schemeClr val="tx1"/>
              </a:solidFill>
              <a:latin typeface="+mj-lt"/>
            </a:endParaRPr>
          </a:p>
          <a:p>
            <a:pPr marL="0" indent="0" eaLnBrk="1" fontAlgn="auto" hangingPunct="1">
              <a:spcAft>
                <a:spcPts val="0"/>
              </a:spcAft>
              <a:buFont typeface="Wingdings 3" pitchFamily="18" charset="2"/>
              <a:buNone/>
              <a:defRPr/>
            </a:pPr>
            <a:r>
              <a:rPr lang="en-GB" sz="2000" b="1" dirty="0">
                <a:solidFill>
                  <a:schemeClr val="bg1"/>
                </a:solidFill>
                <a:latin typeface="+mj-lt"/>
              </a:rPr>
              <a:t>Relevant theory?</a:t>
            </a:r>
            <a:endParaRPr lang="en-GB" sz="2000" dirty="0">
              <a:solidFill>
                <a:schemeClr val="bg1"/>
              </a:solidFill>
              <a:latin typeface="+mj-lt"/>
            </a:endParaRPr>
          </a:p>
        </p:txBody>
      </p:sp>
      <p:sp>
        <p:nvSpPr>
          <p:cNvPr id="21509" name="Title 1"/>
          <p:cNvSpPr txBox="1">
            <a:spLocks/>
          </p:cNvSpPr>
          <p:nvPr/>
        </p:nvSpPr>
        <p:spPr bwMode="auto">
          <a:xfrm>
            <a:off x="366713" y="188640"/>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2800" dirty="0" err="1">
                <a:solidFill>
                  <a:schemeClr val="bg1"/>
                </a:solidFill>
                <a:latin typeface="+mn-lt"/>
              </a:rPr>
              <a:t>Rheolaeth</a:t>
            </a:r>
            <a:r>
              <a:rPr lang="en-GB" altLang="en-US" sz="2800" dirty="0">
                <a:solidFill>
                  <a:schemeClr val="bg1"/>
                </a:solidFill>
                <a:latin typeface="+mn-lt"/>
              </a:rPr>
              <a:t> </a:t>
            </a:r>
            <a:r>
              <a:rPr lang="en-GB" altLang="en-US" sz="2800" dirty="0" err="1">
                <a:solidFill>
                  <a:schemeClr val="bg1"/>
                </a:solidFill>
                <a:latin typeface="+mn-lt"/>
              </a:rPr>
              <a:t>dosbarth</a:t>
            </a:r>
            <a:r>
              <a:rPr lang="en-GB" altLang="en-US" sz="2800" dirty="0">
                <a:solidFill>
                  <a:schemeClr val="bg1"/>
                </a:solidFill>
                <a:latin typeface="+mn-lt"/>
              </a:rPr>
              <a:t>             Classroom management</a:t>
            </a:r>
            <a:endParaRPr lang="en-US" altLang="en-US" sz="2800" dirty="0">
              <a:solidFill>
                <a:schemeClr val="bg1"/>
              </a:solidFill>
              <a:latin typeface="Century Gothic" pitchFamily="34" charset="0"/>
            </a:endParaRPr>
          </a:p>
        </p:txBody>
      </p:sp>
    </p:spTree>
    <p:extLst>
      <p:ext uri="{BB962C8B-B14F-4D97-AF65-F5344CB8AC3E}">
        <p14:creationId xmlns:p14="http://schemas.microsoft.com/office/powerpoint/2010/main" val="14941957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251520" y="980728"/>
            <a:ext cx="4392488" cy="5688632"/>
          </a:xfrm>
          <a:solidFill>
            <a:schemeClr val="tx1"/>
          </a:solidFill>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GB" dirty="0" err="1">
                <a:solidFill>
                  <a:schemeClr val="bg1"/>
                </a:solidFill>
              </a:rPr>
              <a:t>Ymarfer</a:t>
            </a:r>
            <a:r>
              <a:rPr lang="en-GB" dirty="0">
                <a:solidFill>
                  <a:schemeClr val="bg1"/>
                </a:solidFill>
              </a:rPr>
              <a:t> </a:t>
            </a:r>
            <a:r>
              <a:rPr lang="en-GB" dirty="0" err="1">
                <a:solidFill>
                  <a:schemeClr val="bg1"/>
                </a:solidFill>
              </a:rPr>
              <a:t>adfyfyriol</a:t>
            </a:r>
            <a:r>
              <a:rPr lang="en-GB" dirty="0">
                <a:solidFill>
                  <a:schemeClr val="bg1"/>
                </a:solidFill>
              </a:rPr>
              <a:t> </a:t>
            </a:r>
            <a:r>
              <a:rPr lang="en-GB" dirty="0" err="1">
                <a:solidFill>
                  <a:schemeClr val="bg1"/>
                </a:solidFill>
              </a:rPr>
              <a:t>fel</a:t>
            </a:r>
            <a:r>
              <a:rPr lang="en-GB" dirty="0">
                <a:solidFill>
                  <a:schemeClr val="bg1"/>
                </a:solidFill>
              </a:rPr>
              <a:t> dull dysgu:</a:t>
            </a:r>
            <a:br>
              <a:rPr lang="en-GB" sz="1400" dirty="0">
                <a:solidFill>
                  <a:schemeClr val="bg1"/>
                </a:solidFill>
              </a:rPr>
            </a:br>
            <a:r>
              <a:rPr lang="en-GB" dirty="0">
                <a:solidFill>
                  <a:schemeClr val="bg1"/>
                </a:solidFill>
              </a:rPr>
              <a:t>Yn </a:t>
            </a:r>
            <a:r>
              <a:rPr lang="en-GB" dirty="0" err="1">
                <a:solidFill>
                  <a:schemeClr val="bg1"/>
                </a:solidFill>
              </a:rPr>
              <a:t>helpu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ddatblygu</a:t>
            </a:r>
            <a:r>
              <a:rPr lang="en-GB" dirty="0">
                <a:solidFill>
                  <a:schemeClr val="bg1"/>
                </a:solidFill>
              </a:rPr>
              <a:t> </a:t>
            </a:r>
            <a:r>
              <a:rPr lang="en-GB" dirty="0" err="1">
                <a:solidFill>
                  <a:schemeClr val="bg1"/>
                </a:solidFill>
              </a:rPr>
              <a:t>athrawon</a:t>
            </a:r>
            <a:r>
              <a:rPr lang="en-GB" dirty="0">
                <a:solidFill>
                  <a:schemeClr val="bg1"/>
                </a:solidFill>
              </a:rPr>
              <a:t> </a:t>
            </a:r>
            <a:r>
              <a:rPr lang="en-GB" dirty="0" err="1">
                <a:solidFill>
                  <a:schemeClr val="bg1"/>
                </a:solidFill>
              </a:rPr>
              <a:t>hyderus</a:t>
            </a:r>
            <a:br>
              <a:rPr lang="en-GB" sz="1400" dirty="0">
                <a:solidFill>
                  <a:schemeClr val="bg1"/>
                </a:solidFill>
              </a:rPr>
            </a:br>
            <a:r>
              <a:rPr lang="en-GB" dirty="0">
                <a:solidFill>
                  <a:schemeClr val="bg1"/>
                </a:solidFill>
              </a:rPr>
              <a:t>Mae </a:t>
            </a:r>
            <a:r>
              <a:rPr lang="en-GB" dirty="0" err="1">
                <a:solidFill>
                  <a:schemeClr val="bg1"/>
                </a:solidFill>
              </a:rPr>
              <a:t>ymarfer</a:t>
            </a:r>
            <a:r>
              <a:rPr lang="en-GB" dirty="0">
                <a:solidFill>
                  <a:schemeClr val="bg1"/>
                </a:solidFill>
              </a:rPr>
              <a:t> </a:t>
            </a:r>
            <a:r>
              <a:rPr lang="en-GB" dirty="0" err="1">
                <a:solidFill>
                  <a:schemeClr val="bg1"/>
                </a:solidFill>
              </a:rPr>
              <a:t>adlewyrchol</a:t>
            </a:r>
            <a:r>
              <a:rPr lang="en-GB" dirty="0">
                <a:solidFill>
                  <a:schemeClr val="bg1"/>
                </a:solidFill>
              </a:rPr>
              <a:t> </a:t>
            </a:r>
            <a:r>
              <a:rPr lang="en-GB" dirty="0" err="1">
                <a:solidFill>
                  <a:schemeClr val="bg1"/>
                </a:solidFill>
              </a:rPr>
              <a:t>yn</a:t>
            </a:r>
            <a:r>
              <a:rPr lang="en-GB" dirty="0">
                <a:solidFill>
                  <a:schemeClr val="bg1"/>
                </a:solidFill>
              </a:rPr>
              <a:t> nodi unrhyw </a:t>
            </a:r>
            <a:r>
              <a:rPr lang="en-GB" dirty="0" err="1">
                <a:solidFill>
                  <a:schemeClr val="bg1"/>
                </a:solidFill>
              </a:rPr>
              <a:t>rwystrau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ddysgu</a:t>
            </a:r>
            <a:r>
              <a:rPr lang="en-GB" dirty="0">
                <a:solidFill>
                  <a:schemeClr val="bg1"/>
                </a:solidFill>
              </a:rPr>
              <a:t> y gall </a:t>
            </a:r>
            <a:r>
              <a:rPr lang="en-GB" dirty="0" err="1">
                <a:solidFill>
                  <a:schemeClr val="bg1"/>
                </a:solidFill>
              </a:rPr>
              <a:t>dysgwyr</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cael</a:t>
            </a:r>
            <a:r>
              <a:rPr lang="en-GB" dirty="0">
                <a:solidFill>
                  <a:schemeClr val="bg1"/>
                </a:solidFill>
              </a:rPr>
              <a:t>.</a:t>
            </a:r>
            <a:br>
              <a:rPr lang="en-GB" sz="1400" dirty="0">
                <a:solidFill>
                  <a:schemeClr val="bg1"/>
                </a:solidFill>
              </a:rPr>
            </a:br>
            <a:r>
              <a:rPr lang="en-GB" dirty="0">
                <a:solidFill>
                  <a:schemeClr val="bg1"/>
                </a:solidFill>
              </a:rPr>
              <a:t>Trwy </a:t>
            </a:r>
            <a:r>
              <a:rPr lang="en-GB" dirty="0" err="1">
                <a:solidFill>
                  <a:schemeClr val="bg1"/>
                </a:solidFill>
              </a:rPr>
              <a:t>ymarfer</a:t>
            </a:r>
            <a:r>
              <a:rPr lang="en-GB" dirty="0">
                <a:solidFill>
                  <a:schemeClr val="bg1"/>
                </a:solidFill>
              </a:rPr>
              <a:t> </a:t>
            </a:r>
            <a:r>
              <a:rPr lang="en-GB" dirty="0" err="1">
                <a:solidFill>
                  <a:schemeClr val="bg1"/>
                </a:solidFill>
              </a:rPr>
              <a:t>adfyfyriol</a:t>
            </a:r>
            <a:r>
              <a:rPr lang="en-GB" dirty="0">
                <a:solidFill>
                  <a:schemeClr val="bg1"/>
                </a:solidFill>
              </a:rPr>
              <a:t>, </a:t>
            </a:r>
            <a:r>
              <a:rPr lang="en-GB" dirty="0" err="1">
                <a:solidFill>
                  <a:schemeClr val="bg1"/>
                </a:solidFill>
              </a:rPr>
              <a:t>gellir</a:t>
            </a:r>
            <a:r>
              <a:rPr lang="en-GB" dirty="0">
                <a:solidFill>
                  <a:schemeClr val="bg1"/>
                </a:solidFill>
              </a:rPr>
              <a:t> </a:t>
            </a:r>
            <a:r>
              <a:rPr lang="en-GB" dirty="0" err="1">
                <a:solidFill>
                  <a:schemeClr val="bg1"/>
                </a:solidFill>
              </a:rPr>
              <a:t>ystyried</a:t>
            </a:r>
            <a:r>
              <a:rPr lang="en-GB" dirty="0">
                <a:solidFill>
                  <a:schemeClr val="bg1"/>
                </a:solidFill>
              </a:rPr>
              <a:t> dulliau dysgu ac </a:t>
            </a:r>
            <a:r>
              <a:rPr lang="en-GB" dirty="0" err="1">
                <a:solidFill>
                  <a:schemeClr val="bg1"/>
                </a:solidFill>
              </a:rPr>
              <a:t>addysgu</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haddasu</a:t>
            </a:r>
            <a:r>
              <a:rPr lang="en-GB" dirty="0">
                <a:solidFill>
                  <a:schemeClr val="bg1"/>
                </a:solidFill>
              </a:rPr>
              <a:t> ac </a:t>
            </a:r>
            <a:r>
              <a:rPr lang="en-GB" dirty="0" err="1">
                <a:solidFill>
                  <a:schemeClr val="bg1"/>
                </a:solidFill>
              </a:rPr>
              <a:t>eu</a:t>
            </a:r>
            <a:r>
              <a:rPr lang="en-GB" dirty="0">
                <a:solidFill>
                  <a:schemeClr val="bg1"/>
                </a:solidFill>
              </a:rPr>
              <a:t> </a:t>
            </a:r>
            <a:r>
              <a:rPr lang="en-GB" dirty="0" err="1">
                <a:solidFill>
                  <a:schemeClr val="bg1"/>
                </a:solidFill>
              </a:rPr>
              <a:t>gwella</a:t>
            </a:r>
            <a:r>
              <a:rPr lang="en-GB" dirty="0">
                <a:solidFill>
                  <a:schemeClr val="bg1"/>
                </a:solidFill>
              </a:rPr>
              <a:t> </a:t>
            </a:r>
            <a:r>
              <a:rPr lang="en-GB" dirty="0" err="1">
                <a:solidFill>
                  <a:schemeClr val="bg1"/>
                </a:solidFill>
              </a:rPr>
              <a:t>i</a:t>
            </a:r>
            <a:r>
              <a:rPr lang="en-GB" dirty="0">
                <a:solidFill>
                  <a:schemeClr val="bg1"/>
                </a:solidFill>
              </a:rPr>
              <a:t> gefnogi </a:t>
            </a:r>
            <a:r>
              <a:rPr lang="en-GB" dirty="0" err="1">
                <a:solidFill>
                  <a:schemeClr val="bg1"/>
                </a:solidFill>
              </a:rPr>
              <a:t>dysgwyr</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oresgyn</a:t>
            </a:r>
            <a:r>
              <a:rPr lang="en-GB" dirty="0">
                <a:solidFill>
                  <a:schemeClr val="bg1"/>
                </a:solidFill>
              </a:rPr>
              <a:t> unrhyw </a:t>
            </a:r>
            <a:r>
              <a:rPr lang="en-GB" dirty="0" err="1">
                <a:solidFill>
                  <a:schemeClr val="bg1"/>
                </a:solidFill>
              </a:rPr>
              <a:t>rwystrau</a:t>
            </a:r>
            <a:r>
              <a:rPr lang="en-GB" dirty="0">
                <a:solidFill>
                  <a:schemeClr val="bg1"/>
                </a:solidFill>
              </a:rPr>
              <a:t> a </a:t>
            </a:r>
            <a:r>
              <a:rPr lang="en-GB" dirty="0" err="1">
                <a:solidFill>
                  <a:schemeClr val="bg1"/>
                </a:solidFill>
              </a:rPr>
              <a:t>gwella</a:t>
            </a:r>
            <a:r>
              <a:rPr lang="en-GB" dirty="0">
                <a:solidFill>
                  <a:schemeClr val="bg1"/>
                </a:solidFill>
              </a:rPr>
              <a:t> </a:t>
            </a:r>
            <a:r>
              <a:rPr lang="en-GB" dirty="0" err="1">
                <a:solidFill>
                  <a:schemeClr val="bg1"/>
                </a:solidFill>
              </a:rPr>
              <a:t>eu</a:t>
            </a:r>
            <a:r>
              <a:rPr lang="en-GB" dirty="0">
                <a:solidFill>
                  <a:schemeClr val="bg1"/>
                </a:solidFill>
              </a:rPr>
              <a:t> dysgu</a:t>
            </a:r>
            <a:endParaRPr lang="en-US" sz="1400" b="1" dirty="0">
              <a:solidFill>
                <a:schemeClr val="bg1"/>
              </a:solidFill>
            </a:endParaRPr>
          </a:p>
          <a:p>
            <a:pPr marL="0" indent="0">
              <a:buNone/>
              <a:defRPr/>
            </a:pPr>
            <a:endParaRPr lang="en-US" sz="1400" b="1" dirty="0">
              <a:solidFill>
                <a:schemeClr val="bg1"/>
              </a:solidFill>
            </a:endParaRPr>
          </a:p>
          <a:p>
            <a:pPr marL="0" indent="0">
              <a:buNone/>
              <a:defRPr/>
            </a:pPr>
            <a:endParaRPr lang="en-US" sz="1400" b="1" dirty="0">
              <a:solidFill>
                <a:schemeClr val="bg1"/>
              </a:solidFill>
            </a:endParaRPr>
          </a:p>
          <a:p>
            <a:pPr marL="0" indent="0">
              <a:buNone/>
              <a:defRPr/>
            </a:pPr>
            <a:endParaRPr lang="en-US" sz="1400" b="1" dirty="0">
              <a:solidFill>
                <a:schemeClr val="bg1"/>
              </a:solidFill>
            </a:endParaRPr>
          </a:p>
          <a:p>
            <a:pPr marL="0" indent="0">
              <a:buNone/>
              <a:defRPr/>
            </a:pPr>
            <a:r>
              <a:rPr lang="en-US" sz="1800" b="1" dirty="0" err="1">
                <a:solidFill>
                  <a:schemeClr val="bg1"/>
                </a:solidFill>
              </a:rPr>
              <a:t>Damcaniaeth</a:t>
            </a:r>
            <a:r>
              <a:rPr lang="en-US" sz="1800" b="1" dirty="0">
                <a:solidFill>
                  <a:schemeClr val="bg1"/>
                </a:solidFill>
              </a:rPr>
              <a:t> </a:t>
            </a:r>
            <a:r>
              <a:rPr lang="en-US" sz="1800" b="1" dirty="0" err="1">
                <a:solidFill>
                  <a:schemeClr val="bg1"/>
                </a:solidFill>
              </a:rPr>
              <a:t>berthnasol</a:t>
            </a:r>
            <a:r>
              <a:rPr lang="en-US" sz="1800" b="1" dirty="0">
                <a:solidFill>
                  <a:schemeClr val="bg1"/>
                </a:solidFill>
              </a:rPr>
              <a:t>?</a:t>
            </a:r>
          </a:p>
          <a:p>
            <a:pPr marL="0" indent="0">
              <a:buNone/>
              <a:defRPr/>
            </a:pPr>
            <a:endParaRPr lang="en-US" sz="1800" dirty="0"/>
          </a:p>
          <a:p>
            <a:pPr marL="0" indent="0">
              <a:buNone/>
              <a:defRPr/>
            </a:pPr>
            <a:endParaRPr lang="en-US" sz="1800" dirty="0"/>
          </a:p>
          <a:p>
            <a:pPr marL="0" indent="0">
              <a:buNone/>
              <a:defRPr/>
            </a:pPr>
            <a:endParaRPr lang="en-US" sz="1800" dirty="0"/>
          </a:p>
          <a:p>
            <a:pPr marL="0" indent="0">
              <a:buNone/>
              <a:defRPr/>
            </a:pPr>
            <a:endParaRPr lang="en-US" sz="18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788024" y="980728"/>
            <a:ext cx="4185791" cy="5688632"/>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pPr marL="0" indent="0" eaLnBrk="1" fontAlgn="auto" hangingPunct="1">
              <a:spcAft>
                <a:spcPts val="0"/>
              </a:spcAft>
              <a:buFont typeface="Wingdings 3" pitchFamily="18" charset="2"/>
              <a:buNone/>
              <a:defRPr/>
            </a:pPr>
            <a:r>
              <a:rPr lang="en-GB" b="0" i="0" u="none" strike="noStrike" dirty="0">
                <a:solidFill>
                  <a:schemeClr val="bg1"/>
                </a:solidFill>
                <a:effectLst/>
              </a:rPr>
              <a:t>Reflective practice as a pedagogic approach:</a:t>
            </a:r>
          </a:p>
          <a:p>
            <a:pPr>
              <a:defRPr/>
            </a:pPr>
            <a:r>
              <a:rPr lang="en-GB" dirty="0">
                <a:solidFill>
                  <a:schemeClr val="tx1"/>
                </a:solidFill>
                <a:highlight>
                  <a:srgbClr val="FFFFFF"/>
                </a:highlight>
              </a:rPr>
              <a:t>H</a:t>
            </a:r>
            <a:r>
              <a:rPr lang="en-GB" b="0" i="0" dirty="0">
                <a:solidFill>
                  <a:schemeClr val="tx1"/>
                </a:solidFill>
                <a:effectLst/>
                <a:highlight>
                  <a:srgbClr val="FFFFFF"/>
                </a:highlight>
              </a:rPr>
              <a:t>elps develop confident teachers</a:t>
            </a:r>
          </a:p>
          <a:p>
            <a:pPr>
              <a:defRPr/>
            </a:pPr>
            <a:r>
              <a:rPr lang="en-GB" b="0" i="0" dirty="0">
                <a:solidFill>
                  <a:schemeClr val="tx1"/>
                </a:solidFill>
                <a:effectLst/>
                <a:highlight>
                  <a:srgbClr val="FFFFFF"/>
                </a:highlight>
              </a:rPr>
              <a:t>Reflective practice identifies any barriers to learning that learners may have.  </a:t>
            </a:r>
          </a:p>
          <a:p>
            <a:pPr>
              <a:defRPr/>
            </a:pPr>
            <a:r>
              <a:rPr lang="en-GB" dirty="0">
                <a:solidFill>
                  <a:schemeClr val="tx1"/>
                </a:solidFill>
                <a:highlight>
                  <a:srgbClr val="FFFFFF"/>
                </a:highlight>
              </a:rPr>
              <a:t>Through reflective practice, learning and teaching can be considered, tweaked and improved to support</a:t>
            </a:r>
            <a:r>
              <a:rPr lang="en-GB" b="0" i="0" dirty="0">
                <a:solidFill>
                  <a:schemeClr val="tx1"/>
                </a:solidFill>
                <a:effectLst/>
                <a:highlight>
                  <a:srgbClr val="FFFFFF"/>
                </a:highlight>
              </a:rPr>
              <a:t> learners to overcome any obstacles and improve their learning</a:t>
            </a:r>
            <a:endParaRPr lang="en-GB" b="0" i="0" u="none" strike="noStrike" dirty="0">
              <a:solidFill>
                <a:schemeClr val="tx1"/>
              </a:solidFill>
              <a:effectLst/>
            </a:endParaRPr>
          </a:p>
          <a:p>
            <a:pPr marL="0" indent="0" eaLnBrk="1" fontAlgn="auto" hangingPunct="1">
              <a:spcAft>
                <a:spcPts val="0"/>
              </a:spcAft>
              <a:buFont typeface="Wingdings 3" pitchFamily="18" charset="2"/>
              <a:buNone/>
              <a:defRPr/>
            </a:pPr>
            <a:r>
              <a:rPr lang="en-GB" b="1" dirty="0">
                <a:solidFill>
                  <a:schemeClr val="bg1"/>
                </a:solidFill>
              </a:rPr>
              <a:t>Relevant theory?</a:t>
            </a:r>
            <a:endParaRPr lang="en-GB" dirty="0">
              <a:solidFill>
                <a:schemeClr val="bg1"/>
              </a:solidFill>
            </a:endParaRPr>
          </a:p>
        </p:txBody>
      </p:sp>
      <p:sp>
        <p:nvSpPr>
          <p:cNvPr id="21509" name="Title 1"/>
          <p:cNvSpPr txBox="1">
            <a:spLocks/>
          </p:cNvSpPr>
          <p:nvPr/>
        </p:nvSpPr>
        <p:spPr bwMode="auto">
          <a:xfrm>
            <a:off x="395536" y="-315416"/>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a:solidFill>
                  <a:schemeClr val="bg1"/>
                </a:solidFill>
                <a:latin typeface="+mn-lt"/>
              </a:rPr>
              <a:t> </a:t>
            </a:r>
            <a:r>
              <a:rPr lang="en-US" sz="3600" dirty="0" err="1">
                <a:solidFill>
                  <a:schemeClr val="bg1"/>
                </a:solidFill>
                <a:latin typeface="+mn-lt"/>
              </a:rPr>
              <a:t>Arfer</a:t>
            </a:r>
            <a:r>
              <a:rPr lang="en-US" sz="3600" dirty="0">
                <a:solidFill>
                  <a:schemeClr val="bg1"/>
                </a:solidFill>
                <a:latin typeface="+mn-lt"/>
              </a:rPr>
              <a:t> </a:t>
            </a:r>
            <a:r>
              <a:rPr lang="en-US" sz="3600" dirty="0" err="1">
                <a:solidFill>
                  <a:schemeClr val="bg1"/>
                </a:solidFill>
                <a:latin typeface="+mn-lt"/>
              </a:rPr>
              <a:t>Myfyriol</a:t>
            </a:r>
            <a:r>
              <a:rPr lang="en-US" sz="3600" dirty="0">
                <a:solidFill>
                  <a:schemeClr val="bg1"/>
                </a:solidFill>
                <a:latin typeface="+mn-lt"/>
              </a:rPr>
              <a:t>           </a:t>
            </a:r>
            <a:r>
              <a:rPr lang="en-GB" altLang="en-US" sz="3600" dirty="0">
                <a:solidFill>
                  <a:schemeClr val="bg1"/>
                </a:solidFill>
                <a:latin typeface="+mn-lt"/>
              </a:rPr>
              <a:t>Reflective Practice</a:t>
            </a:r>
          </a:p>
        </p:txBody>
      </p:sp>
    </p:spTree>
    <p:extLst>
      <p:ext uri="{BB962C8B-B14F-4D97-AF65-F5344CB8AC3E}">
        <p14:creationId xmlns:p14="http://schemas.microsoft.com/office/powerpoint/2010/main" val="38123851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840"/>
            <a:ext cx="4329112" cy="4589760"/>
          </a:xfrm>
          <a:solidFill>
            <a:schemeClr val="tx1"/>
          </a:solidFill>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GB" sz="1800" dirty="0">
                <a:solidFill>
                  <a:schemeClr val="bg1"/>
                </a:solidFill>
              </a:rPr>
              <a:t>Mae dysgu </a:t>
            </a:r>
            <a:r>
              <a:rPr lang="en-GB" sz="1800" dirty="0" err="1">
                <a:solidFill>
                  <a:schemeClr val="bg1"/>
                </a:solidFill>
              </a:rPr>
              <a:t>ymatebol</a:t>
            </a:r>
            <a:r>
              <a:rPr lang="en-GB" sz="1800" dirty="0">
                <a:solidFill>
                  <a:schemeClr val="bg1"/>
                </a:solidFill>
              </a:rPr>
              <a:t> </a:t>
            </a:r>
            <a:r>
              <a:rPr lang="en-GB" sz="1800" dirty="0" err="1">
                <a:solidFill>
                  <a:schemeClr val="bg1"/>
                </a:solidFill>
              </a:rPr>
              <a:t>fel</a:t>
            </a:r>
            <a:r>
              <a:rPr lang="en-GB" sz="1800" dirty="0">
                <a:solidFill>
                  <a:schemeClr val="bg1"/>
                </a:solidFill>
              </a:rPr>
              <a:t> dull </a:t>
            </a:r>
            <a:r>
              <a:rPr lang="en-GB" sz="1800" dirty="0" err="1">
                <a:solidFill>
                  <a:schemeClr val="bg1"/>
                </a:solidFill>
              </a:rPr>
              <a:t>addysgegol</a:t>
            </a:r>
            <a:r>
              <a:rPr lang="en-GB" sz="1800" dirty="0">
                <a:solidFill>
                  <a:schemeClr val="bg1"/>
                </a:solidFill>
              </a:rPr>
              <a:t> </a:t>
            </a:r>
            <a:r>
              <a:rPr lang="en-GB" sz="1800" dirty="0" err="1">
                <a:solidFill>
                  <a:schemeClr val="bg1"/>
                </a:solidFill>
              </a:rPr>
              <a:t>yn</a:t>
            </a:r>
            <a:r>
              <a:rPr lang="en-GB" sz="1800" dirty="0">
                <a:solidFill>
                  <a:schemeClr val="bg1"/>
                </a:solidFill>
              </a:rPr>
              <a:t>:</a:t>
            </a:r>
          </a:p>
          <a:p>
            <a:pPr marL="0" indent="0">
              <a:buNone/>
              <a:defRPr/>
            </a:pPr>
            <a:r>
              <a:rPr lang="en-GB" sz="1800" dirty="0">
                <a:solidFill>
                  <a:schemeClr val="bg1"/>
                </a:solidFill>
              </a:rPr>
              <a:t> </a:t>
            </a:r>
            <a:r>
              <a:rPr lang="en-GB" sz="1800" dirty="0" err="1">
                <a:solidFill>
                  <a:schemeClr val="bg1"/>
                </a:solidFill>
              </a:rPr>
              <a:t>Ddull</a:t>
            </a:r>
            <a:r>
              <a:rPr lang="en-GB" sz="1800" dirty="0">
                <a:solidFill>
                  <a:schemeClr val="bg1"/>
                </a:solidFill>
              </a:rPr>
              <a:t> </a:t>
            </a:r>
            <a:r>
              <a:rPr lang="en-GB" sz="1800" dirty="0" err="1">
                <a:solidFill>
                  <a:schemeClr val="bg1"/>
                </a:solidFill>
              </a:rPr>
              <a:t>deinamig</a:t>
            </a:r>
            <a:r>
              <a:rPr lang="en-GB" sz="1800" dirty="0">
                <a:solidFill>
                  <a:schemeClr val="bg1"/>
                </a:solidFill>
              </a:rPr>
              <a:t> o </a:t>
            </a:r>
            <a:r>
              <a:rPr lang="en-GB" sz="1800" dirty="0" err="1">
                <a:solidFill>
                  <a:schemeClr val="bg1"/>
                </a:solidFill>
              </a:rPr>
              <a:t>addysg</a:t>
            </a:r>
            <a:r>
              <a:rPr lang="en-GB" sz="1800" dirty="0">
                <a:solidFill>
                  <a:schemeClr val="bg1"/>
                </a:solidFill>
              </a:rPr>
              <a:t>, </a:t>
            </a:r>
            <a:r>
              <a:rPr lang="en-GB" sz="1800" dirty="0" err="1">
                <a:solidFill>
                  <a:schemeClr val="bg1"/>
                </a:solidFill>
              </a:rPr>
              <a:t>lle</a:t>
            </a:r>
            <a:r>
              <a:rPr lang="en-GB" sz="1800" dirty="0">
                <a:solidFill>
                  <a:schemeClr val="bg1"/>
                </a:solidFill>
              </a:rPr>
              <a:t> </a:t>
            </a:r>
            <a:r>
              <a:rPr lang="en-GB" sz="1800" dirty="0" err="1">
                <a:solidFill>
                  <a:schemeClr val="bg1"/>
                </a:solidFill>
              </a:rPr>
              <a:t>mae</a:t>
            </a:r>
            <a:r>
              <a:rPr lang="en-GB" sz="1800" dirty="0">
                <a:solidFill>
                  <a:schemeClr val="bg1"/>
                </a:solidFill>
              </a:rPr>
              <a:t> </a:t>
            </a:r>
            <a:r>
              <a:rPr lang="en-GB" sz="1800" dirty="0" err="1">
                <a:solidFill>
                  <a:schemeClr val="bg1"/>
                </a:solidFill>
              </a:rPr>
              <a:t>athrawon</a:t>
            </a:r>
            <a:r>
              <a:rPr lang="en-GB" sz="1800" dirty="0">
                <a:solidFill>
                  <a:schemeClr val="bg1"/>
                </a:solidFill>
              </a:rPr>
              <a:t> </a:t>
            </a:r>
            <a:r>
              <a:rPr lang="en-GB" sz="1800" dirty="0" err="1">
                <a:solidFill>
                  <a:schemeClr val="bg1"/>
                </a:solidFill>
              </a:rPr>
              <a:t>effeithiol</a:t>
            </a:r>
            <a:r>
              <a:rPr lang="en-GB" sz="1800" dirty="0">
                <a:solidFill>
                  <a:schemeClr val="bg1"/>
                </a:solidFill>
              </a:rPr>
              <a:t> </a:t>
            </a:r>
            <a:r>
              <a:rPr lang="en-GB" sz="1800" dirty="0" err="1">
                <a:solidFill>
                  <a:schemeClr val="bg1"/>
                </a:solidFill>
              </a:rPr>
              <a:t>yn</a:t>
            </a:r>
            <a:r>
              <a:rPr lang="en-GB" sz="1800" dirty="0">
                <a:solidFill>
                  <a:schemeClr val="bg1"/>
                </a:solidFill>
              </a:rPr>
              <a:t> </a:t>
            </a:r>
            <a:r>
              <a:rPr lang="en-GB" sz="1800" dirty="0" err="1">
                <a:solidFill>
                  <a:schemeClr val="bg1"/>
                </a:solidFill>
              </a:rPr>
              <a:t>addasu</a:t>
            </a:r>
            <a:r>
              <a:rPr lang="en-GB" sz="1800" dirty="0">
                <a:solidFill>
                  <a:schemeClr val="bg1"/>
                </a:solidFill>
              </a:rPr>
              <a:t> </a:t>
            </a:r>
            <a:r>
              <a:rPr lang="en-GB" sz="1800" dirty="0" err="1">
                <a:solidFill>
                  <a:schemeClr val="bg1"/>
                </a:solidFill>
              </a:rPr>
              <a:t>eu</a:t>
            </a:r>
            <a:r>
              <a:rPr lang="en-GB" sz="1800" dirty="0">
                <a:solidFill>
                  <a:schemeClr val="bg1"/>
                </a:solidFill>
              </a:rPr>
              <a:t> </a:t>
            </a:r>
            <a:r>
              <a:rPr lang="en-GB" sz="1800" dirty="0" err="1">
                <a:solidFill>
                  <a:schemeClr val="bg1"/>
                </a:solidFill>
              </a:rPr>
              <a:t>strategaethau</a:t>
            </a:r>
            <a:r>
              <a:rPr lang="en-GB" sz="1800" dirty="0">
                <a:solidFill>
                  <a:schemeClr val="bg1"/>
                </a:solidFill>
              </a:rPr>
              <a:t> </a:t>
            </a:r>
            <a:r>
              <a:rPr lang="en-GB" sz="1800" dirty="0" err="1">
                <a:solidFill>
                  <a:schemeClr val="bg1"/>
                </a:solidFill>
              </a:rPr>
              <a:t>yn</a:t>
            </a:r>
            <a:r>
              <a:rPr lang="en-GB" sz="1800" dirty="0">
                <a:solidFill>
                  <a:schemeClr val="bg1"/>
                </a:solidFill>
              </a:rPr>
              <a:t> </a:t>
            </a:r>
            <a:r>
              <a:rPr lang="en-GB" sz="1800" dirty="0" err="1">
                <a:solidFill>
                  <a:schemeClr val="bg1"/>
                </a:solidFill>
              </a:rPr>
              <a:t>seiliedig</a:t>
            </a:r>
            <a:r>
              <a:rPr lang="en-GB" sz="1800" dirty="0">
                <a:solidFill>
                  <a:schemeClr val="bg1"/>
                </a:solidFill>
              </a:rPr>
              <a:t> </a:t>
            </a:r>
            <a:r>
              <a:rPr lang="en-GB" sz="1800" dirty="0" err="1">
                <a:solidFill>
                  <a:schemeClr val="bg1"/>
                </a:solidFill>
              </a:rPr>
              <a:t>ar</a:t>
            </a:r>
            <a:r>
              <a:rPr lang="en-GB" sz="1800" dirty="0">
                <a:solidFill>
                  <a:schemeClr val="bg1"/>
                </a:solidFill>
              </a:rPr>
              <a:t> </a:t>
            </a:r>
            <a:r>
              <a:rPr lang="en-GB" sz="1800" dirty="0" err="1">
                <a:solidFill>
                  <a:schemeClr val="bg1"/>
                </a:solidFill>
              </a:rPr>
              <a:t>anghenion</a:t>
            </a:r>
            <a:r>
              <a:rPr lang="en-GB" sz="1800" dirty="0">
                <a:solidFill>
                  <a:schemeClr val="bg1"/>
                </a:solidFill>
              </a:rPr>
              <a:t> </a:t>
            </a:r>
            <a:r>
              <a:rPr lang="en-GB" sz="1800" dirty="0" err="1">
                <a:solidFill>
                  <a:schemeClr val="bg1"/>
                </a:solidFill>
              </a:rPr>
              <a:t>cynyddol</a:t>
            </a:r>
            <a:r>
              <a:rPr lang="en-GB" sz="1800" dirty="0">
                <a:solidFill>
                  <a:schemeClr val="bg1"/>
                </a:solidFill>
              </a:rPr>
              <a:t> </a:t>
            </a:r>
            <a:r>
              <a:rPr lang="en-GB" sz="1800" dirty="0" err="1">
                <a:solidFill>
                  <a:schemeClr val="bg1"/>
                </a:solidFill>
              </a:rPr>
              <a:t>eu</a:t>
            </a:r>
            <a:r>
              <a:rPr lang="en-GB" sz="1800" dirty="0">
                <a:solidFill>
                  <a:schemeClr val="bg1"/>
                </a:solidFill>
              </a:rPr>
              <a:t> myfyrwyr. </a:t>
            </a:r>
          </a:p>
          <a:p>
            <a:pPr marL="0" indent="0">
              <a:buNone/>
              <a:defRPr/>
            </a:pPr>
            <a:r>
              <a:rPr lang="en-GB" sz="1800" dirty="0" err="1">
                <a:solidFill>
                  <a:schemeClr val="bg1"/>
                </a:solidFill>
              </a:rPr>
              <a:t>Ynghylch</a:t>
            </a:r>
            <a:r>
              <a:rPr lang="en-GB" sz="1800" dirty="0">
                <a:solidFill>
                  <a:schemeClr val="bg1"/>
                </a:solidFill>
              </a:rPr>
              <a:t> </a:t>
            </a:r>
            <a:r>
              <a:rPr lang="en-GB" sz="1800" dirty="0" err="1">
                <a:solidFill>
                  <a:schemeClr val="bg1"/>
                </a:solidFill>
              </a:rPr>
              <a:t>arsylwi</a:t>
            </a:r>
            <a:r>
              <a:rPr lang="en-GB" sz="1800" dirty="0">
                <a:solidFill>
                  <a:schemeClr val="bg1"/>
                </a:solidFill>
              </a:rPr>
              <a:t>, </a:t>
            </a:r>
            <a:r>
              <a:rPr lang="en-GB" sz="1800" dirty="0" err="1">
                <a:solidFill>
                  <a:schemeClr val="bg1"/>
                </a:solidFill>
              </a:rPr>
              <a:t>deall</a:t>
            </a:r>
            <a:r>
              <a:rPr lang="en-GB" sz="1800" dirty="0">
                <a:solidFill>
                  <a:schemeClr val="bg1"/>
                </a:solidFill>
              </a:rPr>
              <a:t> a </a:t>
            </a:r>
            <a:r>
              <a:rPr lang="en-GB" sz="1800" dirty="0" err="1">
                <a:solidFill>
                  <a:schemeClr val="bg1"/>
                </a:solidFill>
              </a:rPr>
              <a:t>gweithredu</a:t>
            </a:r>
            <a:r>
              <a:rPr lang="en-GB" sz="1800" dirty="0">
                <a:solidFill>
                  <a:schemeClr val="bg1"/>
                </a:solidFill>
              </a:rPr>
              <a:t> </a:t>
            </a:r>
            <a:r>
              <a:rPr lang="en-GB" sz="1800" dirty="0" err="1">
                <a:solidFill>
                  <a:schemeClr val="bg1"/>
                </a:solidFill>
              </a:rPr>
              <a:t>ar</a:t>
            </a:r>
            <a:r>
              <a:rPr lang="en-GB" sz="1800" dirty="0">
                <a:solidFill>
                  <a:schemeClr val="bg1"/>
                </a:solidFill>
              </a:rPr>
              <a:t> y </a:t>
            </a:r>
            <a:r>
              <a:rPr lang="en-GB" sz="1800" dirty="0" err="1">
                <a:solidFill>
                  <a:schemeClr val="bg1"/>
                </a:solidFill>
              </a:rPr>
              <a:t>cliwiau</a:t>
            </a:r>
            <a:r>
              <a:rPr lang="en-GB" sz="1800" dirty="0">
                <a:solidFill>
                  <a:schemeClr val="bg1"/>
                </a:solidFill>
              </a:rPr>
              <a:t> y </a:t>
            </a:r>
            <a:r>
              <a:rPr lang="en-GB" sz="1800" dirty="0" err="1">
                <a:solidFill>
                  <a:schemeClr val="bg1"/>
                </a:solidFill>
              </a:rPr>
              <a:t>mae</a:t>
            </a:r>
            <a:r>
              <a:rPr lang="en-GB" sz="1800" dirty="0">
                <a:solidFill>
                  <a:schemeClr val="bg1"/>
                </a:solidFill>
              </a:rPr>
              <a:t> myfyrwyr </a:t>
            </a:r>
            <a:r>
              <a:rPr lang="en-GB" sz="1800" dirty="0" err="1">
                <a:solidFill>
                  <a:schemeClr val="bg1"/>
                </a:solidFill>
              </a:rPr>
              <a:t>yn</a:t>
            </a:r>
            <a:r>
              <a:rPr lang="en-GB" sz="1800" dirty="0">
                <a:solidFill>
                  <a:schemeClr val="bg1"/>
                </a:solidFill>
              </a:rPr>
              <a:t> </a:t>
            </a:r>
            <a:r>
              <a:rPr lang="en-GB" sz="1800" dirty="0" err="1">
                <a:solidFill>
                  <a:schemeClr val="bg1"/>
                </a:solidFill>
              </a:rPr>
              <a:t>eu</a:t>
            </a:r>
            <a:r>
              <a:rPr lang="en-GB" sz="1800" dirty="0">
                <a:solidFill>
                  <a:schemeClr val="bg1"/>
                </a:solidFill>
              </a:rPr>
              <a:t> </a:t>
            </a:r>
            <a:r>
              <a:rPr lang="en-GB" sz="1800" dirty="0" err="1">
                <a:solidFill>
                  <a:schemeClr val="bg1"/>
                </a:solidFill>
              </a:rPr>
              <a:t>darparu</a:t>
            </a:r>
            <a:r>
              <a:rPr lang="en-GB" sz="1800" dirty="0">
                <a:solidFill>
                  <a:schemeClr val="bg1"/>
                </a:solidFill>
              </a:rPr>
              <a:t> </a:t>
            </a:r>
            <a:r>
              <a:rPr lang="en-GB" sz="1800" dirty="0" err="1">
                <a:solidFill>
                  <a:schemeClr val="bg1"/>
                </a:solidFill>
              </a:rPr>
              <a:t>yn</a:t>
            </a:r>
            <a:r>
              <a:rPr lang="en-GB" sz="1800" dirty="0">
                <a:solidFill>
                  <a:schemeClr val="bg1"/>
                </a:solidFill>
              </a:rPr>
              <a:t> ystod </a:t>
            </a:r>
            <a:r>
              <a:rPr lang="en-GB" sz="1800" dirty="0" err="1">
                <a:solidFill>
                  <a:schemeClr val="bg1"/>
                </a:solidFill>
              </a:rPr>
              <a:t>eu</a:t>
            </a:r>
            <a:r>
              <a:rPr lang="en-GB" sz="1800" dirty="0">
                <a:solidFill>
                  <a:schemeClr val="bg1"/>
                </a:solidFill>
              </a:rPr>
              <a:t> dysgu </a:t>
            </a:r>
          </a:p>
          <a:p>
            <a:pPr marL="0" indent="0">
              <a:buNone/>
              <a:defRPr/>
            </a:pPr>
            <a:r>
              <a:rPr lang="en-GB" sz="1800" dirty="0" err="1">
                <a:solidFill>
                  <a:schemeClr val="bg1"/>
                </a:solidFill>
              </a:rPr>
              <a:t>Addasu</a:t>
            </a:r>
            <a:r>
              <a:rPr lang="en-GB" sz="1800" dirty="0">
                <a:solidFill>
                  <a:schemeClr val="bg1"/>
                </a:solidFill>
              </a:rPr>
              <a:t> a </a:t>
            </a:r>
            <a:r>
              <a:rPr lang="en-GB" sz="1800" dirty="0" err="1">
                <a:solidFill>
                  <a:schemeClr val="bg1"/>
                </a:solidFill>
              </a:rPr>
              <a:t>gwahaniaethu</a:t>
            </a:r>
            <a:r>
              <a:rPr lang="en-GB" sz="1800" dirty="0">
                <a:solidFill>
                  <a:schemeClr val="bg1"/>
                </a:solidFill>
              </a:rPr>
              <a:t> dulliau dysgu, cynnwys a </a:t>
            </a:r>
            <a:r>
              <a:rPr lang="en-GB" sz="1800" dirty="0" err="1">
                <a:solidFill>
                  <a:schemeClr val="bg1"/>
                </a:solidFill>
              </a:rPr>
              <a:t>steil</a:t>
            </a:r>
            <a:r>
              <a:rPr lang="en-GB" sz="1800" dirty="0">
                <a:solidFill>
                  <a:schemeClr val="bg1"/>
                </a:solidFill>
              </a:rPr>
              <a:t> </a:t>
            </a:r>
            <a:r>
              <a:rPr lang="en-GB" sz="1800" dirty="0" err="1">
                <a:solidFill>
                  <a:schemeClr val="bg1"/>
                </a:solidFill>
              </a:rPr>
              <a:t>addysgu</a:t>
            </a:r>
            <a:r>
              <a:rPr lang="en-GB" sz="1800" dirty="0">
                <a:solidFill>
                  <a:schemeClr val="bg1"/>
                </a:solidFill>
              </a:rPr>
              <a:t> </a:t>
            </a:r>
            <a:r>
              <a:rPr lang="en-GB" sz="1800" dirty="0" err="1">
                <a:solidFill>
                  <a:schemeClr val="bg1"/>
                </a:solidFill>
              </a:rPr>
              <a:t>i</a:t>
            </a:r>
            <a:r>
              <a:rPr lang="en-GB" sz="1800" dirty="0">
                <a:solidFill>
                  <a:schemeClr val="bg1"/>
                </a:solidFill>
              </a:rPr>
              <a:t> </a:t>
            </a:r>
            <a:r>
              <a:rPr lang="en-GB" sz="1800" dirty="0" err="1">
                <a:solidFill>
                  <a:schemeClr val="bg1"/>
                </a:solidFill>
              </a:rPr>
              <a:t>wahanol</a:t>
            </a:r>
            <a:r>
              <a:rPr lang="en-GB" sz="1800" dirty="0">
                <a:solidFill>
                  <a:schemeClr val="bg1"/>
                </a:solidFill>
              </a:rPr>
              <a:t> </a:t>
            </a:r>
            <a:r>
              <a:rPr lang="en-GB" sz="1800" dirty="0" err="1">
                <a:solidFill>
                  <a:schemeClr val="bg1"/>
                </a:solidFill>
              </a:rPr>
              <a:t>ddysgwyr</a:t>
            </a:r>
            <a:endParaRPr lang="en-US" sz="1600" dirty="0">
              <a:solidFill>
                <a:schemeClr val="bg1"/>
              </a:solidFill>
            </a:endParaRPr>
          </a:p>
          <a:p>
            <a:pPr marL="0" indent="0">
              <a:buNone/>
              <a:defRPr/>
            </a:pPr>
            <a:endParaRPr lang="en-US" sz="1600" b="1" dirty="0">
              <a:solidFill>
                <a:schemeClr val="bg1"/>
              </a:solidFill>
            </a:endParaRPr>
          </a:p>
          <a:p>
            <a:pPr marL="0" indent="0">
              <a:buNone/>
              <a:defRPr/>
            </a:pPr>
            <a:endParaRPr lang="en-US" sz="1600" b="1" dirty="0">
              <a:solidFill>
                <a:schemeClr val="bg1"/>
              </a:solidFill>
            </a:endParaRPr>
          </a:p>
          <a:p>
            <a:pPr marL="0" indent="0">
              <a:buNone/>
              <a:defRPr/>
            </a:pPr>
            <a:endParaRPr lang="en-US" sz="1600" b="1" dirty="0">
              <a:solidFill>
                <a:schemeClr val="bg1"/>
              </a:solidFill>
            </a:endParaRPr>
          </a:p>
          <a:p>
            <a:pPr marL="0" indent="0">
              <a:buNone/>
              <a:defRPr/>
            </a:pPr>
            <a:r>
              <a:rPr lang="en-US" sz="1600" b="1" dirty="0" err="1">
                <a:solidFill>
                  <a:schemeClr val="bg1"/>
                </a:solidFill>
              </a:rPr>
              <a:t>Damcaniaeth</a:t>
            </a:r>
            <a:r>
              <a:rPr lang="en-US" sz="1600" b="1" dirty="0">
                <a:solidFill>
                  <a:schemeClr val="bg1"/>
                </a:solidFill>
              </a:rPr>
              <a:t> </a:t>
            </a:r>
            <a:r>
              <a:rPr lang="en-US" sz="1600" b="1" dirty="0" err="1">
                <a:solidFill>
                  <a:schemeClr val="bg1"/>
                </a:solidFill>
              </a:rPr>
              <a:t>berthnasol</a:t>
            </a:r>
            <a:r>
              <a:rPr lang="en-US" sz="1600" b="1" dirty="0">
                <a:solidFill>
                  <a:schemeClr val="bg1"/>
                </a:solidFill>
              </a:rPr>
              <a:t>?</a:t>
            </a:r>
          </a:p>
          <a:p>
            <a:pPr marL="0" indent="0">
              <a:buNone/>
              <a:defRPr/>
            </a:pPr>
            <a:endParaRPr lang="en-US" sz="18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pPr marL="0" indent="0" eaLnBrk="1" fontAlgn="auto" hangingPunct="1">
              <a:spcAft>
                <a:spcPts val="0"/>
              </a:spcAft>
              <a:buFont typeface="Wingdings 3" pitchFamily="18" charset="2"/>
              <a:buNone/>
              <a:defRPr/>
            </a:pPr>
            <a:r>
              <a:rPr lang="en-GB" sz="1800" b="0" i="0" dirty="0">
                <a:solidFill>
                  <a:schemeClr val="tx1"/>
                </a:solidFill>
                <a:effectLst/>
                <a:highlight>
                  <a:srgbClr val="FFFFFF"/>
                </a:highlight>
                <a:latin typeface="Google Sans"/>
              </a:rPr>
              <a:t>Responsive teaching as a pedagogic approach is:</a:t>
            </a:r>
          </a:p>
          <a:p>
            <a:pPr>
              <a:defRPr/>
            </a:pPr>
            <a:r>
              <a:rPr lang="en-GB" sz="1800" b="0" i="0" dirty="0">
                <a:solidFill>
                  <a:schemeClr val="tx1"/>
                </a:solidFill>
                <a:effectLst/>
                <a:highlight>
                  <a:srgbClr val="FFFFFF"/>
                </a:highlight>
                <a:latin typeface="Google Sans"/>
              </a:rPr>
              <a:t>A dynamic approach to education, where effective teachers adapt their strategies based on the evolving needs of their students. </a:t>
            </a:r>
            <a:endParaRPr lang="en-GB" sz="1800" dirty="0">
              <a:solidFill>
                <a:schemeClr val="tx1"/>
              </a:solidFill>
              <a:highlight>
                <a:srgbClr val="FFFFFF"/>
              </a:highlight>
              <a:latin typeface="Google Sans"/>
            </a:endParaRPr>
          </a:p>
          <a:p>
            <a:pPr>
              <a:defRPr/>
            </a:pPr>
            <a:r>
              <a:rPr lang="en-GB" sz="1800" dirty="0">
                <a:solidFill>
                  <a:schemeClr val="tx1"/>
                </a:solidFill>
                <a:highlight>
                  <a:srgbClr val="FFFFFF"/>
                </a:highlight>
                <a:latin typeface="Google Sans"/>
              </a:rPr>
              <a:t>A</a:t>
            </a:r>
            <a:r>
              <a:rPr lang="en-GB" sz="1800" b="0" i="0" dirty="0">
                <a:solidFill>
                  <a:schemeClr val="tx1"/>
                </a:solidFill>
                <a:effectLst/>
                <a:highlight>
                  <a:srgbClr val="FFFFFF"/>
                </a:highlight>
                <a:latin typeface="Google Sans"/>
              </a:rPr>
              <a:t>bout </a:t>
            </a:r>
            <a:r>
              <a:rPr lang="en-GB" sz="1800" b="0" i="0" dirty="0">
                <a:solidFill>
                  <a:schemeClr val="bg1"/>
                </a:solidFill>
                <a:effectLst/>
                <a:latin typeface="Google Sans"/>
              </a:rPr>
              <a:t>observing, understanding and acting on the cues students provide during their learning</a:t>
            </a:r>
          </a:p>
          <a:p>
            <a:pPr>
              <a:defRPr/>
            </a:pPr>
            <a:r>
              <a:rPr lang="en-GB" sz="1800" u="none" strike="noStrike" dirty="0">
                <a:solidFill>
                  <a:schemeClr val="bg1"/>
                </a:solidFill>
                <a:latin typeface="Google Sans"/>
              </a:rPr>
              <a:t>Adapting and differentiating teaching methods, content and style of teaching to different learners</a:t>
            </a:r>
            <a:endParaRPr lang="en-GB" sz="1800" b="0" i="0" u="none" strike="noStrike" dirty="0">
              <a:solidFill>
                <a:schemeClr val="bg1"/>
              </a:solidFill>
              <a:effectLst/>
              <a:latin typeface="Open Sans" panose="020B0606030504020204" pitchFamily="34" charset="0"/>
            </a:endParaRPr>
          </a:p>
          <a:p>
            <a:pPr marL="0" indent="0" eaLnBrk="1" fontAlgn="auto" hangingPunct="1">
              <a:spcAft>
                <a:spcPts val="0"/>
              </a:spcAft>
              <a:buFont typeface="Wingdings 3" pitchFamily="18" charset="2"/>
              <a:buNone/>
              <a:defRPr/>
            </a:pPr>
            <a:endParaRPr lang="en-GB" sz="2000" b="0" i="0" u="none" strike="noStrike" dirty="0">
              <a:solidFill>
                <a:schemeClr val="bg1"/>
              </a:solidFill>
              <a:effectLst/>
              <a:latin typeface="Open Sans" panose="020B0606030504020204" pitchFamily="34" charset="0"/>
            </a:endParaRPr>
          </a:p>
          <a:p>
            <a:pPr marL="0" indent="0" eaLnBrk="1" fontAlgn="auto" hangingPunct="1">
              <a:spcAft>
                <a:spcPts val="0"/>
              </a:spcAft>
              <a:buFont typeface="Wingdings 3" pitchFamily="18" charset="2"/>
              <a:buNone/>
              <a:defRPr/>
            </a:pPr>
            <a:r>
              <a:rPr lang="en-GB" sz="2000" b="1" dirty="0">
                <a:solidFill>
                  <a:schemeClr val="bg1"/>
                </a:solidFill>
                <a:latin typeface="&amp;quot"/>
              </a:rPr>
              <a:t>Relevant theory?</a:t>
            </a:r>
            <a:endParaRPr lang="en-GB" sz="2000" dirty="0">
              <a:solidFill>
                <a:schemeClr val="bg1"/>
              </a:solidFill>
            </a:endParaRPr>
          </a:p>
        </p:txBody>
      </p:sp>
      <p:sp>
        <p:nvSpPr>
          <p:cNvPr id="21509" name="Title 1"/>
          <p:cNvSpPr txBox="1">
            <a:spLocks/>
          </p:cNvSpPr>
          <p:nvPr/>
        </p:nvSpPr>
        <p:spPr bwMode="auto">
          <a:xfrm>
            <a:off x="251521" y="188640"/>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US" sz="2000" dirty="0" err="1">
                <a:solidFill>
                  <a:schemeClr val="bg1"/>
                </a:solidFill>
                <a:latin typeface="+mj-lt"/>
              </a:rPr>
              <a:t>Ymatebolrwydd</a:t>
            </a:r>
            <a:r>
              <a:rPr lang="en-US" sz="2000" dirty="0">
                <a:solidFill>
                  <a:schemeClr val="bg1"/>
                </a:solidFill>
                <a:latin typeface="+mj-lt"/>
              </a:rPr>
              <a:t> </a:t>
            </a:r>
            <a:r>
              <a:rPr lang="en-US" sz="2000" dirty="0" err="1">
                <a:solidFill>
                  <a:schemeClr val="bg1"/>
                </a:solidFill>
                <a:latin typeface="+mj-lt"/>
              </a:rPr>
              <a:t>i</a:t>
            </a:r>
            <a:r>
              <a:rPr lang="en-US" sz="2000" dirty="0">
                <a:solidFill>
                  <a:schemeClr val="bg1"/>
                </a:solidFill>
                <a:latin typeface="+mj-lt"/>
              </a:rPr>
              <a:t> </a:t>
            </a:r>
            <a:r>
              <a:rPr lang="en-US" sz="2000" dirty="0" err="1">
                <a:solidFill>
                  <a:schemeClr val="bg1"/>
                </a:solidFill>
                <a:latin typeface="+mj-lt"/>
              </a:rPr>
              <a:t>anghenion</a:t>
            </a:r>
            <a:r>
              <a:rPr lang="en-US" sz="2000" dirty="0">
                <a:solidFill>
                  <a:schemeClr val="bg1"/>
                </a:solidFill>
                <a:latin typeface="+mj-lt"/>
              </a:rPr>
              <a:t> </a:t>
            </a:r>
            <a:r>
              <a:rPr lang="en-US" sz="2000" dirty="0" err="1">
                <a:solidFill>
                  <a:schemeClr val="bg1"/>
                </a:solidFill>
                <a:latin typeface="+mj-lt"/>
              </a:rPr>
              <a:t>myfyrwyr</a:t>
            </a:r>
            <a:r>
              <a:rPr lang="en-US" sz="2000" dirty="0">
                <a:solidFill>
                  <a:schemeClr val="bg1"/>
                </a:solidFill>
                <a:latin typeface="+mj-lt"/>
              </a:rPr>
              <a:t>               </a:t>
            </a:r>
            <a:r>
              <a:rPr lang="en-GB" altLang="en-US" sz="2000" dirty="0">
                <a:solidFill>
                  <a:schemeClr val="bg1"/>
                </a:solidFill>
                <a:latin typeface="+mj-lt"/>
              </a:rPr>
              <a:t>Responsiveness to learner need</a:t>
            </a: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7802242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solidFill>
                  <a:schemeClr val="bg1"/>
                </a:solidFill>
              </a:rPr>
              <a:t>Rhestr</a:t>
            </a:r>
            <a:r>
              <a:rPr lang="en-GB" dirty="0">
                <a:solidFill>
                  <a:schemeClr val="bg1"/>
                </a:solidFill>
              </a:rPr>
              <a:t> </a:t>
            </a:r>
            <a:r>
              <a:rPr lang="en-GB" dirty="0" err="1">
                <a:solidFill>
                  <a:schemeClr val="bg1"/>
                </a:solidFill>
              </a:rPr>
              <a:t>gyfeirnodi</a:t>
            </a:r>
            <a:r>
              <a:rPr lang="en-GB" dirty="0">
                <a:solidFill>
                  <a:schemeClr val="bg1"/>
                </a:solidFill>
              </a:rPr>
              <a:t> </a:t>
            </a:r>
            <a:br>
              <a:rPr lang="en-GB" dirty="0">
                <a:solidFill>
                  <a:schemeClr val="bg1"/>
                </a:solidFill>
              </a:rPr>
            </a:br>
            <a:r>
              <a:rPr lang="en-GB" dirty="0">
                <a:solidFill>
                  <a:schemeClr val="bg1"/>
                </a:solidFill>
              </a:rPr>
              <a:t>Reference list</a:t>
            </a:r>
          </a:p>
        </p:txBody>
      </p:sp>
      <p:sp>
        <p:nvSpPr>
          <p:cNvPr id="28675" name="Rectangle 3"/>
          <p:cNvSpPr>
            <a:spLocks noGrp="1" noChangeArrowheads="1"/>
          </p:cNvSpPr>
          <p:nvPr>
            <p:ph idx="1"/>
          </p:nvPr>
        </p:nvSpPr>
        <p:spPr/>
        <p:txBody>
          <a:bodyPr/>
          <a:lstStyle/>
          <a:p>
            <a:pPr algn="l">
              <a:buFont typeface="Arial" panose="020B0604020202020204" pitchFamily="34" charset="0"/>
              <a:buChar char="•"/>
            </a:pPr>
            <a:r>
              <a:rPr lang="en-GB" sz="1800" b="0" i="0" u="none" strike="noStrike" dirty="0">
                <a:solidFill>
                  <a:schemeClr val="bg1"/>
                </a:solidFill>
                <a:effectLst/>
                <a:latin typeface="&amp;quot"/>
              </a:rPr>
              <a:t>Carvajal Alvarado, G. (2002). Differentiated Pedagogy: According to Philippe </a:t>
            </a:r>
            <a:r>
              <a:rPr lang="en-GB" sz="1800" b="0" i="0" u="none" strike="noStrike" dirty="0" err="1">
                <a:solidFill>
                  <a:schemeClr val="bg1"/>
                </a:solidFill>
                <a:effectLst/>
                <a:latin typeface="&amp;quot"/>
              </a:rPr>
              <a:t>Meirieu</a:t>
            </a:r>
            <a:r>
              <a:rPr lang="en-GB" sz="1800" b="0" i="0" u="none" strike="noStrike" dirty="0">
                <a:solidFill>
                  <a:schemeClr val="bg1"/>
                </a:solidFill>
                <a:effectLst/>
                <a:latin typeface="&amp;quot"/>
              </a:rPr>
              <a:t>. </a:t>
            </a:r>
            <a:r>
              <a:rPr lang="en-GB" sz="1800" b="0" i="0" u="none" strike="noStrike" dirty="0" err="1">
                <a:solidFill>
                  <a:schemeClr val="bg1"/>
                </a:solidFill>
                <a:effectLst/>
                <a:latin typeface="&amp;quot"/>
              </a:rPr>
              <a:t>Diálogos</a:t>
            </a:r>
            <a:r>
              <a:rPr lang="en-GB" sz="1800" b="0" i="0" u="none" strike="noStrike" dirty="0">
                <a:solidFill>
                  <a:schemeClr val="bg1"/>
                </a:solidFill>
                <a:effectLst/>
                <a:latin typeface="&amp;quot"/>
              </a:rPr>
              <a:t> Electronic Journal of History, 3(2-3):</a:t>
            </a:r>
          </a:p>
          <a:p>
            <a:pPr algn="l">
              <a:buFont typeface="Arial" panose="020B0604020202020204" pitchFamily="34" charset="0"/>
              <a:buChar char="•"/>
            </a:pPr>
            <a:r>
              <a:rPr lang="en-GB" sz="1800" b="0" i="0" u="none" strike="noStrike" dirty="0">
                <a:solidFill>
                  <a:schemeClr val="bg1"/>
                </a:solidFill>
                <a:effectLst/>
                <a:latin typeface="&amp;quot"/>
              </a:rPr>
              <a:t>De Battisti, P. J. (2011) Classifications of General Pedagogy and Specific Pedagogies: an analysis of the demarcations made by specialists in the pedagogical field. VIII Meeting of Chairs in Pedagogy of Argentine National Universities, La Plata.</a:t>
            </a:r>
          </a:p>
          <a:p>
            <a:pPr algn="l">
              <a:buFont typeface="Arial" panose="020B0604020202020204" pitchFamily="34" charset="0"/>
              <a:buChar char="•"/>
            </a:pPr>
            <a:r>
              <a:rPr lang="en-GB" sz="1800" b="0" i="0" u="none" strike="noStrike" dirty="0">
                <a:solidFill>
                  <a:schemeClr val="bg1"/>
                </a:solidFill>
                <a:effectLst/>
                <a:latin typeface="&amp;quot"/>
              </a:rPr>
              <a:t>Education Workforce Council (2021) </a:t>
            </a:r>
            <a:r>
              <a:rPr lang="en-GB" sz="1800" b="0" i="1" u="none" strike="noStrike" dirty="0">
                <a:solidFill>
                  <a:schemeClr val="bg1"/>
                </a:solidFill>
                <a:effectLst/>
                <a:latin typeface="&amp;quot"/>
              </a:rPr>
              <a:t>Guide to Good Practice: Professionalism in Action. </a:t>
            </a:r>
            <a:r>
              <a:rPr lang="en-GB" sz="1800" b="0" u="none" strike="noStrike" dirty="0">
                <a:solidFill>
                  <a:schemeClr val="bg1"/>
                </a:solidFill>
                <a:effectLst/>
                <a:latin typeface="&amp;quot"/>
              </a:rPr>
              <a:t>EWC (Wales): Cardiff</a:t>
            </a:r>
          </a:p>
          <a:p>
            <a:pPr algn="l">
              <a:buFont typeface="Arial" panose="020B0604020202020204" pitchFamily="34" charset="0"/>
              <a:buChar char="•"/>
            </a:pPr>
            <a:r>
              <a:rPr lang="en-GB" sz="1800" dirty="0" err="1">
                <a:solidFill>
                  <a:schemeClr val="bg1"/>
                </a:solidFill>
                <a:latin typeface="&amp;quot"/>
              </a:rPr>
              <a:t>Oecd</a:t>
            </a:r>
            <a:r>
              <a:rPr lang="en-GB" sz="1800" dirty="0">
                <a:solidFill>
                  <a:schemeClr val="bg1"/>
                </a:solidFill>
                <a:latin typeface="&amp;quot"/>
              </a:rPr>
              <a:t> (2015) </a:t>
            </a:r>
            <a:r>
              <a:rPr lang="en-GB" sz="1800" i="1" dirty="0">
                <a:solidFill>
                  <a:schemeClr val="bg1"/>
                </a:solidFill>
                <a:latin typeface="&amp;quot"/>
              </a:rPr>
              <a:t>Responsiveness of schools to students’ needs. </a:t>
            </a:r>
            <a:r>
              <a:rPr lang="en-GB" sz="1800" dirty="0">
                <a:solidFill>
                  <a:schemeClr val="bg1"/>
                </a:solidFill>
                <a:latin typeface="&amp;quot"/>
              </a:rPr>
              <a:t>Available at </a:t>
            </a:r>
            <a:r>
              <a:rPr lang="en-GB" sz="1800" dirty="0">
                <a:solidFill>
                  <a:schemeClr val="bg1"/>
                </a:solidFill>
                <a:latin typeface="&amp;quot"/>
                <a:hlinkClick r:id="rId3">
                  <a:extLst>
                    <a:ext uri="{A12FA001-AC4F-418D-AE19-62706E023703}">
                      <ahyp:hlinkClr xmlns:ahyp="http://schemas.microsoft.com/office/drawing/2018/hyperlinkcolor" val="tx"/>
                    </a:ext>
                  </a:extLst>
                </a:hlinkClick>
              </a:rPr>
              <a:t>https://www.oecd-ilibrary.org/docserver/gov_glance-2015-61-en.pdf?expires=1726479375&amp;id=id&amp;accname=guest&amp;checksum=B2C3D7C6204A2B2A3F6FC8911D890610</a:t>
            </a:r>
            <a:r>
              <a:rPr lang="en-GB" sz="1800" dirty="0">
                <a:solidFill>
                  <a:schemeClr val="bg1"/>
                </a:solidFill>
                <a:latin typeface="&amp;quot"/>
              </a:rPr>
              <a:t> (Accessed 16.09.2024)</a:t>
            </a:r>
            <a:endParaRPr lang="en-GB" sz="1800" b="0" i="0" u="none" strike="noStrike" dirty="0">
              <a:solidFill>
                <a:schemeClr val="bg1"/>
              </a:solidFill>
              <a:effectLst/>
              <a:latin typeface="&amp;quot"/>
            </a:endParaRPr>
          </a:p>
          <a:p>
            <a:pPr algn="l">
              <a:buFont typeface="Arial" panose="020B0604020202020204" pitchFamily="34" charset="0"/>
              <a:buChar char="•"/>
            </a:pPr>
            <a:r>
              <a:rPr lang="en-GB" sz="1800" b="0" i="0" u="none" strike="noStrike" dirty="0">
                <a:solidFill>
                  <a:schemeClr val="bg1"/>
                </a:solidFill>
                <a:effectLst/>
                <a:latin typeface="&amp;quot"/>
              </a:rPr>
              <a:t>Piaget, J. (2019). Psychology and pedagogy. </a:t>
            </a:r>
            <a:r>
              <a:rPr lang="en-GB" sz="1800" b="0" i="0" u="none" strike="noStrike" dirty="0" err="1">
                <a:solidFill>
                  <a:schemeClr val="bg1"/>
                </a:solidFill>
                <a:effectLst/>
                <a:latin typeface="&amp;quot"/>
              </a:rPr>
              <a:t>Siglo</a:t>
            </a:r>
            <a:r>
              <a:rPr lang="en-GB" sz="1800" b="0" i="0" u="none" strike="noStrike" dirty="0">
                <a:solidFill>
                  <a:schemeClr val="bg1"/>
                </a:solidFill>
                <a:effectLst/>
                <a:latin typeface="&amp;quot"/>
              </a:rPr>
              <a:t> </a:t>
            </a:r>
            <a:r>
              <a:rPr lang="en-GB" sz="1800" b="0" i="0" u="none" strike="noStrike" dirty="0" err="1">
                <a:solidFill>
                  <a:schemeClr val="bg1"/>
                </a:solidFill>
                <a:effectLst/>
                <a:latin typeface="&amp;quot"/>
              </a:rPr>
              <a:t>Veintiuno</a:t>
            </a:r>
            <a:r>
              <a:rPr lang="en-GB" sz="1800" b="0" i="0" u="none" strike="noStrike" dirty="0">
                <a:solidFill>
                  <a:schemeClr val="bg1"/>
                </a:solidFill>
                <a:effectLst/>
                <a:latin typeface="&amp;quot"/>
              </a:rPr>
              <a:t> </a:t>
            </a:r>
            <a:r>
              <a:rPr lang="en-GB" sz="1800" b="0" i="0" u="none" strike="noStrike" dirty="0" err="1">
                <a:solidFill>
                  <a:schemeClr val="bg1"/>
                </a:solidFill>
                <a:effectLst/>
                <a:latin typeface="&amp;quot"/>
              </a:rPr>
              <a:t>Editores</a:t>
            </a:r>
            <a:r>
              <a:rPr lang="en-GB" sz="1800" b="0" i="0" u="none" strike="noStrike" dirty="0">
                <a:solidFill>
                  <a:schemeClr val="bg1"/>
                </a:solidFill>
                <a:effectLst/>
                <a:latin typeface="&amp;quot"/>
              </a:rPr>
              <a:t> Argentina, S.A.</a:t>
            </a:r>
          </a:p>
          <a:p>
            <a:pPr marL="69850" indent="0" eaLnBrk="1" hangingPunct="1">
              <a:lnSpc>
                <a:spcPct val="80000"/>
              </a:lnSpc>
              <a:buFont typeface="Wingdings 2" pitchFamily="18" charset="2"/>
              <a:buNone/>
              <a:defRPr/>
            </a:pPr>
            <a:endParaRPr lang="en-GB" altLang="en-US" sz="2400" dirty="0">
              <a:solidFill>
                <a:schemeClr val="bg1"/>
              </a:solidFill>
              <a:ea typeface="ＭＳ Ｐゴシック" pitchFamily="34" charset="-128"/>
              <a:hlinkClick r:id="rId4">
                <a:extLst>
                  <a:ext uri="{A12FA001-AC4F-418D-AE19-62706E023703}">
                    <ahyp:hlinkClr xmlns:ahyp="http://schemas.microsoft.com/office/drawing/2018/hyperlinkcolor" val="tx"/>
                  </a:ext>
                </a:extLst>
              </a:hlinkClick>
            </a:endParaRPr>
          </a:p>
          <a:p>
            <a:pPr marL="69850" indent="0">
              <a:lnSpc>
                <a:spcPct val="80000"/>
              </a:lnSpc>
              <a:buNone/>
              <a:defRPr/>
            </a:pPr>
            <a:endParaRPr lang="en-GB" altLang="en-US" sz="24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eaLnBrk="1" hangingPunct="1">
              <a:lnSpc>
                <a:spcPct val="80000"/>
              </a:lnSpc>
              <a:defRPr/>
            </a:pPr>
            <a:endParaRPr lang="en-GB" altLang="en-US" sz="24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eaLnBrk="1" hangingPunct="1">
              <a:lnSpc>
                <a:spcPct val="80000"/>
              </a:lnSpc>
              <a:defRPr/>
            </a:pPr>
            <a:endParaRPr lang="en-GB" altLang="en-US" sz="24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marL="69850" indent="0" eaLnBrk="1" hangingPunct="1">
              <a:lnSpc>
                <a:spcPct val="80000"/>
              </a:lnSpc>
              <a:buFont typeface="Wingdings 2" pitchFamily="18" charset="2"/>
              <a:buNone/>
              <a:defRPr/>
            </a:pPr>
            <a:endParaRPr lang="en-GB" altLang="en-US" sz="2400" u="sng"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eaLnBrk="1" hangingPunct="1">
              <a:lnSpc>
                <a:spcPct val="80000"/>
              </a:lnSpc>
              <a:defRPr/>
            </a:pPr>
            <a:endParaRPr lang="en-GB" altLang="en-US" sz="18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eaLnBrk="1" hangingPunct="1">
              <a:lnSpc>
                <a:spcPct val="80000"/>
              </a:lnSpc>
              <a:defRPr/>
            </a:pPr>
            <a:endParaRPr lang="en-GB" altLang="en-US" sz="18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marL="69850" indent="0" eaLnBrk="1" hangingPunct="1">
              <a:lnSpc>
                <a:spcPct val="80000"/>
              </a:lnSpc>
              <a:buFont typeface="Wingdings 2" pitchFamily="18" charset="2"/>
              <a:buNone/>
              <a:defRPr/>
            </a:pPr>
            <a:endParaRPr lang="en-GB" altLang="en-US" sz="18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eaLnBrk="1" hangingPunct="1">
              <a:lnSpc>
                <a:spcPct val="80000"/>
              </a:lnSpc>
              <a:defRPr/>
            </a:pPr>
            <a:endParaRPr lang="en-GB" altLang="en-US" sz="18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a:p>
            <a:pPr eaLnBrk="1" hangingPunct="1">
              <a:lnSpc>
                <a:spcPct val="80000"/>
              </a:lnSpc>
              <a:defRPr/>
            </a:pPr>
            <a:endParaRPr lang="en-GB" altLang="en-US" sz="1800" dirty="0">
              <a:solidFill>
                <a:srgbClr val="0000FF"/>
              </a:solidFill>
              <a:ea typeface="ＭＳ Ｐゴシック" pitchFamily="34" charset="-128"/>
              <a:hlinkClick r:id="rId4">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064122315"/>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txrmpmbprfv6dotobpopeysktm1yei"/>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TotalTime>
  <Words>1490</Words>
  <Application>Microsoft Office PowerPoint</Application>
  <PresentationFormat>On-screen Show (4:3)</PresentationFormat>
  <Paragraphs>181</Paragraphs>
  <Slides>17</Slides>
  <Notes>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17</vt:i4>
      </vt:variant>
    </vt:vector>
  </HeadingPairs>
  <TitlesOfParts>
    <vt:vector size="29" baseType="lpstr">
      <vt:lpstr>&amp;quot</vt:lpstr>
      <vt:lpstr>Google Sans</vt:lpstr>
      <vt:lpstr>ＭＳ Ｐゴシック</vt:lpstr>
      <vt:lpstr>Arial</vt:lpstr>
      <vt:lpstr>Calibri</vt:lpstr>
      <vt:lpstr>Century Gothic</vt:lpstr>
      <vt:lpstr>Open Sans</vt:lpstr>
      <vt:lpstr>Symbol</vt:lpstr>
      <vt:lpstr>Times New Roman</vt:lpstr>
      <vt:lpstr>Wingdings 2</vt:lpstr>
      <vt:lpstr>Wingdings 3</vt:lpstr>
      <vt:lpstr>Office Theme</vt:lpstr>
      <vt:lpstr>SJPE5019C</vt:lpstr>
      <vt:lpstr>Amcanion/Aims </vt:lpstr>
      <vt:lpstr> Deilliannau Dysgu  Learning Outcomes  </vt:lpstr>
      <vt:lpstr>Deilliannau Dysgu  Learning Outcomes</vt:lpstr>
      <vt:lpstr>Deilliannau Dysgu  Learning Outcomes</vt:lpstr>
      <vt:lpstr>  Ffocws y sesiwn: addysgeg Session focus: pedagogy  </vt:lpstr>
      <vt:lpstr> Tasg/Task</vt:lpstr>
      <vt:lpstr> </vt:lpstr>
      <vt:lpstr>PowerPoint Presentation</vt:lpstr>
      <vt:lpstr>Adnabod eich addysgeg eich hunan Identifying your own pedagoy</vt:lpstr>
      <vt:lpstr>PowerPoint Presentation</vt:lpstr>
      <vt:lpstr>PowerPoint Presentation</vt:lpstr>
      <vt:lpstr>PowerPoint Presentation</vt:lpstr>
      <vt:lpstr>PowerPoint Presentation</vt:lpstr>
      <vt:lpstr>PowerPoint Presentation</vt:lpstr>
      <vt:lpstr>PowerPoint Presentation</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Helen A Griffiths</cp:lastModifiedBy>
  <cp:revision>31</cp:revision>
  <dcterms:created xsi:type="dcterms:W3CDTF">2017-06-26T08:57:23Z</dcterms:created>
  <dcterms:modified xsi:type="dcterms:W3CDTF">2025-11-28T15:36:18Z</dcterms:modified>
</cp:coreProperties>
</file>