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25.xml" ContentType="application/vnd.openxmlformats-officedocument.presentationml.tags+xml"/>
  <Override PartName="/ppt/notesSlides/notesSlide31.xml" ContentType="application/vnd.openxmlformats-officedocument.presentationml.notesSlide+xml"/>
  <Override PartName="/ppt/tags/tag26.xml" ContentType="application/vnd.openxmlformats-officedocument.presentationml.tags+xml"/>
  <Override PartName="/ppt/notesSlides/notesSlide32.xml" ContentType="application/vnd.openxmlformats-officedocument.presentationml.notesSlide+xml"/>
  <Override PartName="/ppt/tags/tag27.xml" ContentType="application/vnd.openxmlformats-officedocument.presentationml.tags+xml"/>
  <Override PartName="/ppt/notesSlides/notesSlide33.xml" ContentType="application/vnd.openxmlformats-officedocument.presentationml.notesSlide+xml"/>
  <Override PartName="/ppt/tags/tag28.xml" ContentType="application/vnd.openxmlformats-officedocument.presentationml.tags+xml"/>
  <Override PartName="/ppt/notesSlides/notesSlide34.xml" ContentType="application/vnd.openxmlformats-officedocument.presentationml.notesSlide+xml"/>
  <Override PartName="/ppt/tags/tag29.xml" ContentType="application/vnd.openxmlformats-officedocument.presentationml.tags+xml"/>
  <Override PartName="/ppt/notesSlides/notesSlide35.xml" ContentType="application/vnd.openxmlformats-officedocument.presentationml.notesSlide+xml"/>
  <Override PartName="/ppt/tags/tag30.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1"/>
  </p:notesMasterIdLst>
  <p:sldIdLst>
    <p:sldId id="292" r:id="rId9"/>
    <p:sldId id="294" r:id="rId10"/>
    <p:sldId id="503" r:id="rId11"/>
    <p:sldId id="504" r:id="rId12"/>
    <p:sldId id="505" r:id="rId13"/>
    <p:sldId id="400" r:id="rId14"/>
    <p:sldId id="485" r:id="rId15"/>
    <p:sldId id="462" r:id="rId16"/>
    <p:sldId id="488" r:id="rId17"/>
    <p:sldId id="486" r:id="rId18"/>
    <p:sldId id="487" r:id="rId19"/>
    <p:sldId id="489" r:id="rId20"/>
    <p:sldId id="490" r:id="rId21"/>
    <p:sldId id="491" r:id="rId22"/>
    <p:sldId id="492" r:id="rId23"/>
    <p:sldId id="500" r:id="rId24"/>
    <p:sldId id="493" r:id="rId25"/>
    <p:sldId id="502" r:id="rId26"/>
    <p:sldId id="494" r:id="rId27"/>
    <p:sldId id="495" r:id="rId28"/>
    <p:sldId id="498" r:id="rId29"/>
    <p:sldId id="497" r:id="rId30"/>
    <p:sldId id="496" r:id="rId31"/>
    <p:sldId id="499" r:id="rId32"/>
    <p:sldId id="506" r:id="rId33"/>
    <p:sldId id="501" r:id="rId34"/>
    <p:sldId id="507" r:id="rId35"/>
    <p:sldId id="508" r:id="rId36"/>
    <p:sldId id="509" r:id="rId37"/>
    <p:sldId id="1150" r:id="rId38"/>
    <p:sldId id="1199" r:id="rId39"/>
    <p:sldId id="1200" r:id="rId40"/>
    <p:sldId id="1201" r:id="rId41"/>
    <p:sldId id="1202" r:id="rId42"/>
    <p:sldId id="1203" r:id="rId43"/>
    <p:sldId id="1204" r:id="rId44"/>
    <p:sldId id="1205" r:id="rId45"/>
    <p:sldId id="510" r:id="rId46"/>
    <p:sldId id="511" r:id="rId47"/>
    <p:sldId id="512" r:id="rId48"/>
    <p:sldId id="460" r:id="rId49"/>
    <p:sldId id="483"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BCA7EA-B897-4B7E-ABB7-DB899D85729C}" v="7" dt="2023-06-20T05:58:10.7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69080" autoAdjust="0"/>
  </p:normalViewPr>
  <p:slideViewPr>
    <p:cSldViewPr snapToGrid="0">
      <p:cViewPr varScale="1">
        <p:scale>
          <a:sx n="75" d="100"/>
          <a:sy n="75" d="100"/>
        </p:scale>
        <p:origin x="16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microsoft.com/office/2015/10/relationships/revisionInfo" Target="revisionInfo.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1BCA7EA-B897-4B7E-ABB7-DB899D85729C}"/>
    <pc:docChg chg="custSel addSld delSld modSld">
      <pc:chgData name="Nitheesh Kaliyamurthy" userId="2821ebda-f4ac-4963-9a4e-a836dfc45829" providerId="ADAL" clId="{E1BCA7EA-B897-4B7E-ABB7-DB899D85729C}" dt="2023-06-20T05:59:48.027" v="295" actId="6549"/>
      <pc:docMkLst>
        <pc:docMk/>
      </pc:docMkLst>
      <pc:sldChg chg="del">
        <pc:chgData name="Nitheesh Kaliyamurthy" userId="2821ebda-f4ac-4963-9a4e-a836dfc45829" providerId="ADAL" clId="{E1BCA7EA-B897-4B7E-ABB7-DB899D85729C}" dt="2023-06-20T05:48:13.551" v="0" actId="47"/>
        <pc:sldMkLst>
          <pc:docMk/>
          <pc:sldMk cId="3229398234" sldId="295"/>
        </pc:sldMkLst>
      </pc:sldChg>
      <pc:sldChg chg="del">
        <pc:chgData name="Nitheesh Kaliyamurthy" userId="2821ebda-f4ac-4963-9a4e-a836dfc45829" providerId="ADAL" clId="{E1BCA7EA-B897-4B7E-ABB7-DB899D85729C}" dt="2023-06-20T05:54:30.732" v="271" actId="47"/>
        <pc:sldMkLst>
          <pc:docMk/>
          <pc:sldMk cId="2405525159" sldId="417"/>
        </pc:sldMkLst>
      </pc:sldChg>
      <pc:sldChg chg="del">
        <pc:chgData name="Nitheesh Kaliyamurthy" userId="2821ebda-f4ac-4963-9a4e-a836dfc45829" providerId="ADAL" clId="{E1BCA7EA-B897-4B7E-ABB7-DB899D85729C}" dt="2023-06-20T05:54:30.732" v="271" actId="47"/>
        <pc:sldMkLst>
          <pc:docMk/>
          <pc:sldMk cId="3772958841" sldId="418"/>
        </pc:sldMkLst>
      </pc:sldChg>
      <pc:sldChg chg="del">
        <pc:chgData name="Nitheesh Kaliyamurthy" userId="2821ebda-f4ac-4963-9a4e-a836dfc45829" providerId="ADAL" clId="{E1BCA7EA-B897-4B7E-ABB7-DB899D85729C}" dt="2023-06-20T05:54:30.732" v="271" actId="47"/>
        <pc:sldMkLst>
          <pc:docMk/>
          <pc:sldMk cId="3013047521" sldId="461"/>
        </pc:sldMkLst>
      </pc:sldChg>
      <pc:sldChg chg="modNotesTx">
        <pc:chgData name="Nitheesh Kaliyamurthy" userId="2821ebda-f4ac-4963-9a4e-a836dfc45829" providerId="ADAL" clId="{E1BCA7EA-B897-4B7E-ABB7-DB899D85729C}" dt="2023-06-20T05:59:48.027" v="295" actId="6549"/>
        <pc:sldMkLst>
          <pc:docMk/>
          <pc:sldMk cId="1492688348" sldId="483"/>
        </pc:sldMkLst>
      </pc:sldChg>
      <pc:sldChg chg="addSp delSp modSp del mod">
        <pc:chgData name="Nitheesh Kaliyamurthy" userId="2821ebda-f4ac-4963-9a4e-a836dfc45829" providerId="ADAL" clId="{E1BCA7EA-B897-4B7E-ABB7-DB899D85729C}" dt="2023-06-20T05:57:25.970" v="293" actId="47"/>
        <pc:sldMkLst>
          <pc:docMk/>
          <pc:sldMk cId="1828989607" sldId="484"/>
        </pc:sldMkLst>
        <pc:spChg chg="del">
          <ac:chgData name="Nitheesh Kaliyamurthy" userId="2821ebda-f4ac-4963-9a4e-a836dfc45829" providerId="ADAL" clId="{E1BCA7EA-B897-4B7E-ABB7-DB899D85729C}" dt="2023-06-20T05:57:03.844" v="288" actId="21"/>
          <ac:spMkLst>
            <pc:docMk/>
            <pc:sldMk cId="1828989607" sldId="484"/>
            <ac:spMk id="2" creationId="{00000000-0000-0000-0000-000000000000}"/>
          </ac:spMkLst>
        </pc:spChg>
        <pc:spChg chg="mod">
          <ac:chgData name="Nitheesh Kaliyamurthy" userId="2821ebda-f4ac-4963-9a4e-a836dfc45829" providerId="ADAL" clId="{E1BCA7EA-B897-4B7E-ABB7-DB899D85729C}" dt="2023-06-20T05:54:44.020" v="272" actId="21"/>
          <ac:spMkLst>
            <pc:docMk/>
            <pc:sldMk cId="1828989607" sldId="484"/>
            <ac:spMk id="3" creationId="{00000000-0000-0000-0000-000000000000}"/>
          </ac:spMkLst>
        </pc:spChg>
        <pc:spChg chg="add del mod">
          <ac:chgData name="Nitheesh Kaliyamurthy" userId="2821ebda-f4ac-4963-9a4e-a836dfc45829" providerId="ADAL" clId="{E1BCA7EA-B897-4B7E-ABB7-DB899D85729C}" dt="2023-06-20T05:56:52.560" v="287" actId="478"/>
          <ac:spMkLst>
            <pc:docMk/>
            <pc:sldMk cId="1828989607" sldId="484"/>
            <ac:spMk id="6" creationId="{AE48FAB9-92F7-0726-7AC1-836E36F3231C}"/>
          </ac:spMkLst>
        </pc:spChg>
      </pc:sldChg>
      <pc:sldChg chg="add">
        <pc:chgData name="Nitheesh Kaliyamurthy" userId="2821ebda-f4ac-4963-9a4e-a836dfc45829" providerId="ADAL" clId="{E1BCA7EA-B897-4B7E-ABB7-DB899D85729C}" dt="2023-06-20T05:58:10.752" v="294"/>
        <pc:sldMkLst>
          <pc:docMk/>
          <pc:sldMk cId="1076601430" sldId="501"/>
        </pc:sldMkLst>
      </pc:sldChg>
      <pc:sldChg chg="addSp modSp mod">
        <pc:chgData name="Nitheesh Kaliyamurthy" userId="2821ebda-f4ac-4963-9a4e-a836dfc45829" providerId="ADAL" clId="{E1BCA7EA-B897-4B7E-ABB7-DB899D85729C}" dt="2023-06-20T05:54:19.023" v="268"/>
        <pc:sldMkLst>
          <pc:docMk/>
          <pc:sldMk cId="3089085830" sldId="503"/>
        </pc:sldMkLst>
        <pc:spChg chg="mod">
          <ac:chgData name="Nitheesh Kaliyamurthy" userId="2821ebda-f4ac-4963-9a4e-a836dfc45829" providerId="ADAL" clId="{E1BCA7EA-B897-4B7E-ABB7-DB899D85729C}" dt="2023-06-20T05:49:46.662" v="58" actId="20577"/>
          <ac:spMkLst>
            <pc:docMk/>
            <pc:sldMk cId="3089085830" sldId="503"/>
            <ac:spMk id="3" creationId="{00000000-0000-0000-0000-000000000000}"/>
          </ac:spMkLst>
        </pc:spChg>
        <pc:spChg chg="mod">
          <ac:chgData name="Nitheesh Kaliyamurthy" userId="2821ebda-f4ac-4963-9a4e-a836dfc45829" providerId="ADAL" clId="{E1BCA7EA-B897-4B7E-ABB7-DB899D85729C}" dt="2023-06-20T05:53:04.554" v="191" actId="1076"/>
          <ac:spMkLst>
            <pc:docMk/>
            <pc:sldMk cId="3089085830" sldId="503"/>
            <ac:spMk id="4" creationId="{00000000-0000-0000-0000-000000000000}"/>
          </ac:spMkLst>
        </pc:spChg>
        <pc:picChg chg="add mod">
          <ac:chgData name="Nitheesh Kaliyamurthy" userId="2821ebda-f4ac-4963-9a4e-a836dfc45829" providerId="ADAL" clId="{E1BCA7EA-B897-4B7E-ABB7-DB899D85729C}" dt="2023-06-20T05:54:19.023" v="268"/>
          <ac:picMkLst>
            <pc:docMk/>
            <pc:sldMk cId="3089085830" sldId="503"/>
            <ac:picMk id="2" creationId="{EE945179-1FE2-2CE8-F996-8E158C56DCDB}"/>
          </ac:picMkLst>
        </pc:picChg>
      </pc:sldChg>
      <pc:sldChg chg="addSp modSp mod">
        <pc:chgData name="Nitheesh Kaliyamurthy" userId="2821ebda-f4ac-4963-9a4e-a836dfc45829" providerId="ADAL" clId="{E1BCA7EA-B897-4B7E-ABB7-DB899D85729C}" dt="2023-06-20T05:54:21.125" v="269"/>
        <pc:sldMkLst>
          <pc:docMk/>
          <pc:sldMk cId="136998466" sldId="504"/>
        </pc:sldMkLst>
        <pc:spChg chg="mod">
          <ac:chgData name="Nitheesh Kaliyamurthy" userId="2821ebda-f4ac-4963-9a4e-a836dfc45829" providerId="ADAL" clId="{E1BCA7EA-B897-4B7E-ABB7-DB899D85729C}" dt="2023-06-20T05:53:42.973" v="247" actId="20577"/>
          <ac:spMkLst>
            <pc:docMk/>
            <pc:sldMk cId="136998466" sldId="504"/>
            <ac:spMk id="3" creationId="{00000000-0000-0000-0000-000000000000}"/>
          </ac:spMkLst>
        </pc:spChg>
        <pc:spChg chg="mod">
          <ac:chgData name="Nitheesh Kaliyamurthy" userId="2821ebda-f4ac-4963-9a4e-a836dfc45829" providerId="ADAL" clId="{E1BCA7EA-B897-4B7E-ABB7-DB899D85729C}" dt="2023-06-20T05:53:57.523" v="267" actId="20577"/>
          <ac:spMkLst>
            <pc:docMk/>
            <pc:sldMk cId="136998466" sldId="504"/>
            <ac:spMk id="9" creationId="{32DF9E49-EEB3-C83D-E4FF-33B03696333A}"/>
          </ac:spMkLst>
        </pc:spChg>
        <pc:picChg chg="add mod">
          <ac:chgData name="Nitheesh Kaliyamurthy" userId="2821ebda-f4ac-4963-9a4e-a836dfc45829" providerId="ADAL" clId="{E1BCA7EA-B897-4B7E-ABB7-DB899D85729C}" dt="2023-06-20T05:54:21.125" v="269"/>
          <ac:picMkLst>
            <pc:docMk/>
            <pc:sldMk cId="136998466" sldId="504"/>
            <ac:picMk id="2" creationId="{0673A492-D7C9-547A-6169-735F5BC479F0}"/>
          </ac:picMkLst>
        </pc:picChg>
      </pc:sldChg>
      <pc:sldChg chg="addSp delSp modSp mod">
        <pc:chgData name="Nitheesh Kaliyamurthy" userId="2821ebda-f4ac-4963-9a4e-a836dfc45829" providerId="ADAL" clId="{E1BCA7EA-B897-4B7E-ABB7-DB899D85729C}" dt="2023-06-20T05:57:21.152" v="292" actId="1076"/>
        <pc:sldMkLst>
          <pc:docMk/>
          <pc:sldMk cId="168166743" sldId="505"/>
        </pc:sldMkLst>
        <pc:spChg chg="del mod">
          <ac:chgData name="Nitheesh Kaliyamurthy" userId="2821ebda-f4ac-4963-9a4e-a836dfc45829" providerId="ADAL" clId="{E1BCA7EA-B897-4B7E-ABB7-DB899D85729C}" dt="2023-06-20T05:56:44.541" v="284" actId="21"/>
          <ac:spMkLst>
            <pc:docMk/>
            <pc:sldMk cId="168166743" sldId="505"/>
            <ac:spMk id="2" creationId="{00000000-0000-0000-0000-000000000000}"/>
          </ac:spMkLst>
        </pc:spChg>
        <pc:spChg chg="mod">
          <ac:chgData name="Nitheesh Kaliyamurthy" userId="2821ebda-f4ac-4963-9a4e-a836dfc45829" providerId="ADAL" clId="{E1BCA7EA-B897-4B7E-ABB7-DB899D85729C}" dt="2023-06-20T05:57:17.937" v="291" actId="1076"/>
          <ac:spMkLst>
            <pc:docMk/>
            <pc:sldMk cId="168166743" sldId="505"/>
            <ac:spMk id="3" creationId="{00000000-0000-0000-0000-000000000000}"/>
          </ac:spMkLst>
        </pc:spChg>
        <pc:spChg chg="mod">
          <ac:chgData name="Nitheesh Kaliyamurthy" userId="2821ebda-f4ac-4963-9a4e-a836dfc45829" providerId="ADAL" clId="{E1BCA7EA-B897-4B7E-ABB7-DB899D85729C}" dt="2023-06-20T05:56:20.508" v="280" actId="33524"/>
          <ac:spMkLst>
            <pc:docMk/>
            <pc:sldMk cId="168166743" sldId="505"/>
            <ac:spMk id="4" creationId="{00000000-0000-0000-0000-000000000000}"/>
          </ac:spMkLst>
        </pc:spChg>
        <pc:spChg chg="add mod">
          <ac:chgData name="Nitheesh Kaliyamurthy" userId="2821ebda-f4ac-4963-9a4e-a836dfc45829" providerId="ADAL" clId="{E1BCA7EA-B897-4B7E-ABB7-DB899D85729C}" dt="2023-06-20T05:57:21.152" v="292" actId="1076"/>
          <ac:spMkLst>
            <pc:docMk/>
            <pc:sldMk cId="168166743" sldId="505"/>
            <ac:spMk id="7" creationId="{BCD5A784-8468-EA63-03EE-16C790F4B674}"/>
          </ac:spMkLst>
        </pc:spChg>
        <pc:picChg chg="add mod">
          <ac:chgData name="Nitheesh Kaliyamurthy" userId="2821ebda-f4ac-4963-9a4e-a836dfc45829" providerId="ADAL" clId="{E1BCA7EA-B897-4B7E-ABB7-DB899D85729C}" dt="2023-06-20T05:54:23.257" v="270"/>
          <ac:picMkLst>
            <pc:docMk/>
            <pc:sldMk cId="168166743" sldId="505"/>
            <ac:picMk id="6" creationId="{B2DCF42E-07F0-B0C9-6B0B-DCD451782C81}"/>
          </ac:picMkLst>
        </pc:picChg>
      </pc:sldChg>
      <pc:sldChg chg="add">
        <pc:chgData name="Nitheesh Kaliyamurthy" userId="2821ebda-f4ac-4963-9a4e-a836dfc45829" providerId="ADAL" clId="{E1BCA7EA-B897-4B7E-ABB7-DB899D85729C}" dt="2023-06-20T05:58:10.752" v="294"/>
        <pc:sldMkLst>
          <pc:docMk/>
          <pc:sldMk cId="2903768916" sldId="506"/>
        </pc:sldMkLst>
      </pc:sldChg>
      <pc:sldChg chg="add">
        <pc:chgData name="Nitheesh Kaliyamurthy" userId="2821ebda-f4ac-4963-9a4e-a836dfc45829" providerId="ADAL" clId="{E1BCA7EA-B897-4B7E-ABB7-DB899D85729C}" dt="2023-06-20T05:58:10.752" v="294"/>
        <pc:sldMkLst>
          <pc:docMk/>
          <pc:sldMk cId="1154651208" sldId="507"/>
        </pc:sldMkLst>
      </pc:sldChg>
      <pc:sldChg chg="add">
        <pc:chgData name="Nitheesh Kaliyamurthy" userId="2821ebda-f4ac-4963-9a4e-a836dfc45829" providerId="ADAL" clId="{E1BCA7EA-B897-4B7E-ABB7-DB899D85729C}" dt="2023-06-20T05:58:10.752" v="294"/>
        <pc:sldMkLst>
          <pc:docMk/>
          <pc:sldMk cId="1274275316" sldId="508"/>
        </pc:sldMkLst>
      </pc:sldChg>
      <pc:sldChg chg="add">
        <pc:chgData name="Nitheesh Kaliyamurthy" userId="2821ebda-f4ac-4963-9a4e-a836dfc45829" providerId="ADAL" clId="{E1BCA7EA-B897-4B7E-ABB7-DB899D85729C}" dt="2023-06-20T05:58:10.752" v="294"/>
        <pc:sldMkLst>
          <pc:docMk/>
          <pc:sldMk cId="2300472437" sldId="509"/>
        </pc:sldMkLst>
      </pc:sldChg>
      <pc:sldChg chg="add">
        <pc:chgData name="Nitheesh Kaliyamurthy" userId="2821ebda-f4ac-4963-9a4e-a836dfc45829" providerId="ADAL" clId="{E1BCA7EA-B897-4B7E-ABB7-DB899D85729C}" dt="2023-06-20T05:58:10.752" v="294"/>
        <pc:sldMkLst>
          <pc:docMk/>
          <pc:sldMk cId="270493865" sldId="510"/>
        </pc:sldMkLst>
      </pc:sldChg>
      <pc:sldChg chg="add">
        <pc:chgData name="Nitheesh Kaliyamurthy" userId="2821ebda-f4ac-4963-9a4e-a836dfc45829" providerId="ADAL" clId="{E1BCA7EA-B897-4B7E-ABB7-DB899D85729C}" dt="2023-06-20T05:58:10.752" v="294"/>
        <pc:sldMkLst>
          <pc:docMk/>
          <pc:sldMk cId="2030748977" sldId="511"/>
        </pc:sldMkLst>
      </pc:sldChg>
      <pc:sldChg chg="add">
        <pc:chgData name="Nitheesh Kaliyamurthy" userId="2821ebda-f4ac-4963-9a4e-a836dfc45829" providerId="ADAL" clId="{E1BCA7EA-B897-4B7E-ABB7-DB899D85729C}" dt="2023-06-20T05:58:10.752" v="294"/>
        <pc:sldMkLst>
          <pc:docMk/>
          <pc:sldMk cId="3316988272" sldId="512"/>
        </pc:sldMkLst>
      </pc:sldChg>
      <pc:sldChg chg="add">
        <pc:chgData name="Nitheesh Kaliyamurthy" userId="2821ebda-f4ac-4963-9a4e-a836dfc45829" providerId="ADAL" clId="{E1BCA7EA-B897-4B7E-ABB7-DB899D85729C}" dt="2023-06-20T05:58:10.752" v="294"/>
        <pc:sldMkLst>
          <pc:docMk/>
          <pc:sldMk cId="3686320095" sldId="1150"/>
        </pc:sldMkLst>
      </pc:sldChg>
      <pc:sldChg chg="add">
        <pc:chgData name="Nitheesh Kaliyamurthy" userId="2821ebda-f4ac-4963-9a4e-a836dfc45829" providerId="ADAL" clId="{E1BCA7EA-B897-4B7E-ABB7-DB899D85729C}" dt="2023-06-20T05:58:10.752" v="294"/>
        <pc:sldMkLst>
          <pc:docMk/>
          <pc:sldMk cId="2850685314" sldId="1199"/>
        </pc:sldMkLst>
      </pc:sldChg>
      <pc:sldChg chg="add">
        <pc:chgData name="Nitheesh Kaliyamurthy" userId="2821ebda-f4ac-4963-9a4e-a836dfc45829" providerId="ADAL" clId="{E1BCA7EA-B897-4B7E-ABB7-DB899D85729C}" dt="2023-06-20T05:58:10.752" v="294"/>
        <pc:sldMkLst>
          <pc:docMk/>
          <pc:sldMk cId="2029443825" sldId="1200"/>
        </pc:sldMkLst>
      </pc:sldChg>
      <pc:sldChg chg="add">
        <pc:chgData name="Nitheesh Kaliyamurthy" userId="2821ebda-f4ac-4963-9a4e-a836dfc45829" providerId="ADAL" clId="{E1BCA7EA-B897-4B7E-ABB7-DB899D85729C}" dt="2023-06-20T05:58:10.752" v="294"/>
        <pc:sldMkLst>
          <pc:docMk/>
          <pc:sldMk cId="1843776583" sldId="1201"/>
        </pc:sldMkLst>
      </pc:sldChg>
      <pc:sldChg chg="add">
        <pc:chgData name="Nitheesh Kaliyamurthy" userId="2821ebda-f4ac-4963-9a4e-a836dfc45829" providerId="ADAL" clId="{E1BCA7EA-B897-4B7E-ABB7-DB899D85729C}" dt="2023-06-20T05:58:10.752" v="294"/>
        <pc:sldMkLst>
          <pc:docMk/>
          <pc:sldMk cId="143669711" sldId="1202"/>
        </pc:sldMkLst>
      </pc:sldChg>
      <pc:sldChg chg="add">
        <pc:chgData name="Nitheesh Kaliyamurthy" userId="2821ebda-f4ac-4963-9a4e-a836dfc45829" providerId="ADAL" clId="{E1BCA7EA-B897-4B7E-ABB7-DB899D85729C}" dt="2023-06-20T05:58:10.752" v="294"/>
        <pc:sldMkLst>
          <pc:docMk/>
          <pc:sldMk cId="806440942" sldId="1203"/>
        </pc:sldMkLst>
      </pc:sldChg>
      <pc:sldChg chg="add">
        <pc:chgData name="Nitheesh Kaliyamurthy" userId="2821ebda-f4ac-4963-9a4e-a836dfc45829" providerId="ADAL" clId="{E1BCA7EA-B897-4B7E-ABB7-DB899D85729C}" dt="2023-06-20T05:58:10.752" v="294"/>
        <pc:sldMkLst>
          <pc:docMk/>
          <pc:sldMk cId="1396021739" sldId="1204"/>
        </pc:sldMkLst>
      </pc:sldChg>
      <pc:sldChg chg="add">
        <pc:chgData name="Nitheesh Kaliyamurthy" userId="2821ebda-f4ac-4963-9a4e-a836dfc45829" providerId="ADAL" clId="{E1BCA7EA-B897-4B7E-ABB7-DB899D85729C}" dt="2023-06-20T05:58:10.752" v="294"/>
        <pc:sldMkLst>
          <pc:docMk/>
          <pc:sldMk cId="1195724353" sldId="120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7. APPLICATION</a:t>
          </a:r>
        </a:p>
      </dsp:txBody>
      <dsp:txXfrm>
        <a:off x="423119" y="0"/>
        <a:ext cx="1561854" cy="261250"/>
      </dsp:txXfrm>
    </dsp:sp>
    <dsp:sp modelId="{E843EC7B-0D3E-418F-93EA-C894152B443E}">
      <dsp:nvSpPr>
        <dsp:cNvPr id="0" name=""/>
        <dsp:cNvSpPr/>
      </dsp:nvSpPr>
      <dsp:spPr>
        <a:xfrm>
          <a:off x="26125" y="261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287375"/>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6. PRESENTATION</a:t>
          </a:r>
        </a:p>
      </dsp:txBody>
      <dsp:txXfrm>
        <a:off x="423119" y="287375"/>
        <a:ext cx="1561854" cy="261250"/>
      </dsp:txXfrm>
    </dsp:sp>
    <dsp:sp modelId="{85151331-0979-4308-BC53-D9684252EDB0}">
      <dsp:nvSpPr>
        <dsp:cNvPr id="0" name=""/>
        <dsp:cNvSpPr/>
      </dsp:nvSpPr>
      <dsp:spPr>
        <a:xfrm>
          <a:off x="26125" y="3135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57475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5. SESSION</a:t>
          </a:r>
        </a:p>
      </dsp:txBody>
      <dsp:txXfrm>
        <a:off x="423119" y="574750"/>
        <a:ext cx="1561854" cy="261250"/>
      </dsp:txXfrm>
    </dsp:sp>
    <dsp:sp modelId="{3D8B1113-B33F-4327-B8CE-90046344C441}">
      <dsp:nvSpPr>
        <dsp:cNvPr id="0" name=""/>
        <dsp:cNvSpPr/>
      </dsp:nvSpPr>
      <dsp:spPr>
        <a:xfrm>
          <a:off x="1991" y="590483"/>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862125"/>
          <a:ext cx="1984974" cy="261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4. TRANSPORT</a:t>
          </a:r>
        </a:p>
      </dsp:txBody>
      <dsp:txXfrm>
        <a:off x="423119" y="862125"/>
        <a:ext cx="1561854" cy="261250"/>
      </dsp:txXfrm>
    </dsp:sp>
    <dsp:sp modelId="{D2C4DF24-D45B-48A0-B082-955B69105862}">
      <dsp:nvSpPr>
        <dsp:cNvPr id="0" name=""/>
        <dsp:cNvSpPr/>
      </dsp:nvSpPr>
      <dsp:spPr>
        <a:xfrm>
          <a:off x="26125" y="88825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149500"/>
          <a:ext cx="1984974" cy="261250"/>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3. NETWORK</a:t>
          </a:r>
        </a:p>
      </dsp:txBody>
      <dsp:txXfrm>
        <a:off x="423119" y="1149500"/>
        <a:ext cx="1561854" cy="261250"/>
      </dsp:txXfrm>
    </dsp:sp>
    <dsp:sp modelId="{87993B35-6250-4DC0-97A9-E473D929BBF3}">
      <dsp:nvSpPr>
        <dsp:cNvPr id="0" name=""/>
        <dsp:cNvSpPr/>
      </dsp:nvSpPr>
      <dsp:spPr>
        <a:xfrm>
          <a:off x="26125" y="11756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1436875"/>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2. DATA LINK</a:t>
          </a:r>
        </a:p>
      </dsp:txBody>
      <dsp:txXfrm>
        <a:off x="423119" y="1436875"/>
        <a:ext cx="1561854" cy="261250"/>
      </dsp:txXfrm>
    </dsp:sp>
    <dsp:sp modelId="{0C3C0D91-F759-4295-B887-6E83F2DBA294}">
      <dsp:nvSpPr>
        <dsp:cNvPr id="0" name=""/>
        <dsp:cNvSpPr/>
      </dsp:nvSpPr>
      <dsp:spPr>
        <a:xfrm>
          <a:off x="26125" y="14630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1724250"/>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1. PHYSICAL </a:t>
          </a:r>
        </a:p>
      </dsp:txBody>
      <dsp:txXfrm>
        <a:off x="423119" y="1724250"/>
        <a:ext cx="1561854" cy="261250"/>
      </dsp:txXfrm>
    </dsp:sp>
    <dsp:sp modelId="{314C7CF4-B9ED-4998-B940-DDCE303114E2}">
      <dsp:nvSpPr>
        <dsp:cNvPr id="0" name=""/>
        <dsp:cNvSpPr/>
      </dsp:nvSpPr>
      <dsp:spPr>
        <a:xfrm>
          <a:off x="26125" y="175037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2146433" cy="898179"/>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4. APPLICATION</a:t>
          </a:r>
        </a:p>
      </dsp:txBody>
      <dsp:txXfrm>
        <a:off x="461366" y="0"/>
        <a:ext cx="1685066" cy="898179"/>
      </dsp:txXfrm>
    </dsp:sp>
    <dsp:sp modelId="{0EE79B08-2496-49DE-A60B-BA83411891EE}">
      <dsp:nvSpPr>
        <dsp:cNvPr id="0" name=""/>
        <dsp:cNvSpPr/>
      </dsp:nvSpPr>
      <dsp:spPr>
        <a:xfrm>
          <a:off x="32079" y="320770"/>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922252"/>
          <a:ext cx="2146433" cy="198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3. TRANSPORT</a:t>
          </a:r>
        </a:p>
      </dsp:txBody>
      <dsp:txXfrm>
        <a:off x="461366" y="922252"/>
        <a:ext cx="1685066" cy="198727"/>
      </dsp:txXfrm>
    </dsp:sp>
    <dsp:sp modelId="{383B37BF-FB8E-451B-B545-00D7D0025BC1}">
      <dsp:nvSpPr>
        <dsp:cNvPr id="0" name=""/>
        <dsp:cNvSpPr/>
      </dsp:nvSpPr>
      <dsp:spPr>
        <a:xfrm>
          <a:off x="32079" y="967987"/>
          <a:ext cx="429286" cy="12327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161067"/>
          <a:ext cx="2146433" cy="247829"/>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2. INTERNET	</a:t>
          </a:r>
        </a:p>
      </dsp:txBody>
      <dsp:txXfrm>
        <a:off x="461366" y="1161067"/>
        <a:ext cx="1685066" cy="247829"/>
      </dsp:txXfrm>
    </dsp:sp>
    <dsp:sp modelId="{D555E26B-8197-41E3-9ACC-7B359A2C5EC4}">
      <dsp:nvSpPr>
        <dsp:cNvPr id="0" name=""/>
        <dsp:cNvSpPr/>
      </dsp:nvSpPr>
      <dsp:spPr>
        <a:xfrm>
          <a:off x="32079" y="1229464"/>
          <a:ext cx="429286" cy="111034"/>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1440976"/>
          <a:ext cx="2146433" cy="559741"/>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1. NETWORK INTERFACE</a:t>
          </a:r>
        </a:p>
      </dsp:txBody>
      <dsp:txXfrm>
        <a:off x="461366" y="1440976"/>
        <a:ext cx="1685066" cy="559741"/>
      </dsp:txXfrm>
    </dsp:sp>
    <dsp:sp modelId="{586A7222-C3FB-448F-B836-AAEFEA948302}">
      <dsp:nvSpPr>
        <dsp:cNvPr id="0" name=""/>
        <dsp:cNvSpPr/>
      </dsp:nvSpPr>
      <dsp:spPr>
        <a:xfrm>
          <a:off x="32079" y="1592527"/>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a:t>
            </a:r>
            <a:r>
              <a:rPr lang="en-GB" i="1" dirty="0"/>
              <a:t>Entities refer to data &amp; devices, Metrics refer to bandwidth &amp; throughput, Roles refer to server &amp; client/ host, and Components refer to Routers, Switches, Firewalls, Modems, Network cables.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We discussed about OSI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We discussed about ARP.</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9796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855376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247851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504856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Send out an initial setup (Beacon Frames) packet every 102.4 millisecond. </a:t>
            </a:r>
          </a:p>
          <a:p>
            <a:r>
              <a:rPr lang="en-US" dirty="0"/>
              <a:t>It is transmitted with a lowest speed possible including SSID, access points MAC Address</a:t>
            </a:r>
          </a:p>
          <a:p>
            <a:r>
              <a:rPr lang="en-US" dirty="0"/>
              <a:t>While sending the Beacon Packet, another transmission can’t happen. </a:t>
            </a:r>
            <a:r>
              <a:rPr lang="en-US" dirty="0" err="1"/>
              <a:t>Eg</a:t>
            </a:r>
            <a:r>
              <a:rPr lang="en-US" dirty="0"/>
              <a:t>: If you are transmitting, another transmission will wait until you complete. </a:t>
            </a:r>
          </a:p>
          <a:p>
            <a:endParaRPr lang="en-US" dirty="0"/>
          </a:p>
          <a:p>
            <a:pPr marL="228600" indent="-228600">
              <a:buAutoNum type="arabicPeriod"/>
            </a:pPr>
            <a:r>
              <a:rPr lang="en-US" dirty="0"/>
              <a:t>Scan channels, listen beacon frames sent for AP</a:t>
            </a:r>
          </a:p>
          <a:p>
            <a:pPr marL="228600" indent="-228600">
              <a:buAutoNum type="arabicPeriod"/>
            </a:pPr>
            <a:r>
              <a:rPr lang="en-US" dirty="0"/>
              <a:t>Association request frame sent to AP</a:t>
            </a:r>
          </a:p>
          <a:p>
            <a:pPr marL="228600" indent="-228600">
              <a:buAutoNum type="arabicPeriod"/>
            </a:pPr>
            <a:r>
              <a:rPr lang="en-US" dirty="0"/>
              <a:t>Association response frame sent form AP to Host</a:t>
            </a:r>
          </a:p>
          <a:p>
            <a:pPr marL="228600" indent="-228600">
              <a:buAutoNum type="arabicPeriod"/>
            </a:pPr>
            <a:endParaRPr lang="en-US" dirty="0"/>
          </a:p>
          <a:p>
            <a:pPr marL="0" indent="0">
              <a:buNone/>
            </a:pPr>
            <a:r>
              <a:rPr lang="en-US" dirty="0"/>
              <a:t>It could be active scanning (in case of multiple access points) or passive scanning (above </a:t>
            </a:r>
            <a:r>
              <a:rPr lang="en-US"/>
              <a:t>3 steps)</a:t>
            </a:r>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0012522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encapsulation (or data hiding) wraps protocol information from the (OSI or TCP/IP) layer immediately above in the data section of the layer below. </a:t>
            </a:r>
          </a:p>
          <a:p>
            <a:r>
              <a:rPr lang="en-GB" dirty="0"/>
              <a:t>A protocol data unit (PDU) describes a unit of data at a particular layer of a protocol. </a:t>
            </a:r>
          </a:p>
          <a:p>
            <a:r>
              <a:rPr lang="en-GB" dirty="0"/>
              <a:t>For example, in the OSI model, </a:t>
            </a:r>
          </a:p>
          <a:p>
            <a:r>
              <a:rPr lang="en-GB" dirty="0"/>
              <a:t>a Layer 1 PDU is known as a bit, </a:t>
            </a:r>
          </a:p>
          <a:p>
            <a:r>
              <a:rPr lang="en-GB" dirty="0"/>
              <a:t>a Layer 2 PDU is known as a frame, </a:t>
            </a:r>
          </a:p>
          <a:p>
            <a:r>
              <a:rPr lang="en-GB" dirty="0"/>
              <a:t>a Layer 3 PDU is known as a packet, and </a:t>
            </a:r>
          </a:p>
          <a:p>
            <a:r>
              <a:rPr lang="en-GB" dirty="0"/>
              <a:t>a Layer 4 PDU is known as a segment or datagram. </a:t>
            </a:r>
          </a:p>
          <a:p>
            <a:endParaRPr lang="en-GB" dirty="0"/>
          </a:p>
          <a:p>
            <a:r>
              <a:rPr lang="en-GB" dirty="0"/>
              <a:t>When a client or server application sends data across a network, a header (and trailer in the case of Layer 2 frames) is added to each data packet from the adjacent layer below it as the data passes through the protocol stack. • On the receiving end, the headers (and trailers) are removed from each data packet as it passes through the protocol stack to the receiving application. </a:t>
            </a: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397107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74782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5695004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297512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3695105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262139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060"/>
                </a:solidFill>
              </a:rPr>
              <a:t>Easier prototyping</a:t>
            </a:r>
            <a:r>
              <a:rPr lang="en-US" dirty="0">
                <a:solidFill>
                  <a:srgbClr val="002060"/>
                </a:solidFill>
              </a:rPr>
              <a:t> - Self-contained labs, operating on isolated networks, can be rapidly created.</a:t>
            </a:r>
          </a:p>
          <a:p>
            <a:r>
              <a:rPr lang="en-US" b="1" dirty="0">
                <a:solidFill>
                  <a:srgbClr val="002060"/>
                </a:solidFill>
              </a:rPr>
              <a:t>Faster server provisioning </a:t>
            </a:r>
            <a:r>
              <a:rPr lang="en-US" dirty="0">
                <a:solidFill>
                  <a:srgbClr val="002060"/>
                </a:solidFill>
              </a:rPr>
              <a:t>- Creating a virtual server is far faster than provisioning a physical server.</a:t>
            </a:r>
          </a:p>
          <a:p>
            <a:r>
              <a:rPr lang="en-US" b="1" dirty="0">
                <a:solidFill>
                  <a:srgbClr val="002060"/>
                </a:solidFill>
              </a:rPr>
              <a:t>Increased server uptime</a:t>
            </a:r>
            <a:r>
              <a:rPr lang="en-US" dirty="0">
                <a:solidFill>
                  <a:srgbClr val="002060"/>
                </a:solidFill>
              </a:rPr>
              <a:t> - Most server virtualization platforms offer advanced redundant fault tolerance features.</a:t>
            </a:r>
          </a:p>
          <a:p>
            <a:pPr marL="0" indent="0" algn="just">
              <a:buFont typeface="Wingdings" panose="05000000000000000000" pitchFamily="2" charset="2"/>
              <a:buNone/>
            </a:pPr>
            <a:r>
              <a:rPr lang="en-US" b="1" dirty="0">
                <a:solidFill>
                  <a:srgbClr val="002060"/>
                </a:solidFill>
              </a:rPr>
              <a:t>Improved disaster recovery </a:t>
            </a:r>
            <a:r>
              <a:rPr lang="en-US" dirty="0">
                <a:solidFill>
                  <a:srgbClr val="002060"/>
                </a:solidFill>
              </a:rPr>
              <a:t>- Most enterprise server virtualization platforms have software that can help test and automate failover before a disaster happens.</a:t>
            </a:r>
          </a:p>
          <a:p>
            <a:pPr marL="342900" indent="-342900" algn="just">
              <a:buFont typeface="Wingdings" panose="05000000000000000000" pitchFamily="2" charset="2"/>
              <a:buChar char="ü"/>
            </a:pPr>
            <a:endParaRPr lang="en-US" dirty="0">
              <a:solidFill>
                <a:srgbClr val="00206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698841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7435599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766663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8136736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6064877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0206924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9525056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5241713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Managing Firewalls and monitoring network traffic is the key role of a network</a:t>
            </a:r>
          </a:p>
          <a:p>
            <a:r>
              <a:rPr lang="en-US" sz="1600" b="0" i="0" u="none" strike="noStrike" kern="1200" baseline="0" dirty="0">
                <a:solidFill>
                  <a:schemeClr val="tx1"/>
                </a:solidFill>
                <a:latin typeface="Arial" charset="0"/>
                <a:ea typeface="+mn-ea"/>
                <a:cs typeface="+mn-cs"/>
              </a:rPr>
              <a:t>Security Administrator. Effectively controlling network traffic helps to improve</a:t>
            </a:r>
          </a:p>
          <a:p>
            <a:r>
              <a:rPr lang="en-US" sz="1600" b="0" i="0" u="none" strike="noStrike" kern="1200" baseline="0" dirty="0">
                <a:solidFill>
                  <a:schemeClr val="tx1"/>
                </a:solidFill>
                <a:latin typeface="Arial" charset="0"/>
                <a:ea typeface="+mn-ea"/>
                <a:cs typeface="+mn-cs"/>
              </a:rPr>
              <a:t>overall network performance and organizational security. The Firewall, or the</a:t>
            </a:r>
          </a:p>
          <a:p>
            <a:r>
              <a:rPr lang="en-US" sz="1600" b="0" i="0" u="none" strike="noStrike" kern="1200" baseline="0" dirty="0">
                <a:solidFill>
                  <a:schemeClr val="tx1"/>
                </a:solidFill>
                <a:latin typeface="Arial" charset="0"/>
                <a:ea typeface="+mn-ea"/>
                <a:cs typeface="+mn-cs"/>
              </a:rPr>
              <a:t>Security Gateway with a Firewall enabled, will deny or permit traffic based on</a:t>
            </a:r>
          </a:p>
          <a:p>
            <a:r>
              <a:rPr lang="en-US" sz="1600" b="0" i="0" u="none" strike="noStrike" kern="1200" baseline="0" dirty="0">
                <a:solidFill>
                  <a:schemeClr val="tx1"/>
                </a:solidFill>
                <a:latin typeface="Arial" charset="0"/>
                <a:ea typeface="+mn-ea"/>
                <a:cs typeface="+mn-cs"/>
              </a:rPr>
              <a:t>rules defined in the Security Policy. The following technologies are used to</a:t>
            </a:r>
          </a:p>
          <a:p>
            <a:r>
              <a:rPr lang="en-US" sz="1600" b="0" i="0" u="none" strike="noStrike" kern="1200" baseline="0" dirty="0">
                <a:solidFill>
                  <a:schemeClr val="tx1"/>
                </a:solidFill>
                <a:latin typeface="Arial" charset="0"/>
                <a:ea typeface="+mn-ea"/>
                <a:cs typeface="+mn-cs"/>
              </a:rPr>
              <a:t>deny or permit network traffic:</a:t>
            </a:r>
          </a:p>
          <a:p>
            <a:r>
              <a:rPr lang="en-US" sz="1600" b="0" i="0" u="none" strike="noStrike" kern="1200" baseline="0" dirty="0">
                <a:solidFill>
                  <a:schemeClr val="tx1"/>
                </a:solidFill>
                <a:latin typeface="Arial" charset="0"/>
                <a:ea typeface="+mn-ea"/>
                <a:cs typeface="+mn-cs"/>
              </a:rPr>
              <a:t>• Packet Filtering</a:t>
            </a:r>
          </a:p>
          <a:p>
            <a:r>
              <a:rPr lang="en-US" sz="1600" b="0" i="0" u="none" strike="noStrike" kern="1200" baseline="0" dirty="0">
                <a:solidFill>
                  <a:schemeClr val="tx1"/>
                </a:solidFill>
                <a:latin typeface="Arial" charset="0"/>
                <a:ea typeface="+mn-ea"/>
                <a:cs typeface="+mn-cs"/>
              </a:rPr>
              <a:t>• </a:t>
            </a:r>
            <a:r>
              <a:rPr lang="en-US" sz="1600" b="0" i="0" u="none" strike="noStrike" kern="1200" baseline="0" dirty="0" err="1">
                <a:solidFill>
                  <a:schemeClr val="tx1"/>
                </a:solidFill>
                <a:latin typeface="Arial" charset="0"/>
                <a:ea typeface="+mn-ea"/>
                <a:cs typeface="+mn-cs"/>
              </a:rPr>
              <a:t>Stateful</a:t>
            </a:r>
            <a:r>
              <a:rPr lang="en-US" sz="1600" b="0" i="0" u="none" strike="noStrike" kern="1200" baseline="0" dirty="0">
                <a:solidFill>
                  <a:schemeClr val="tx1"/>
                </a:solidFill>
                <a:latin typeface="Arial" charset="0"/>
                <a:ea typeface="+mn-ea"/>
                <a:cs typeface="+mn-cs"/>
              </a:rPr>
              <a:t> Inspection</a:t>
            </a:r>
          </a:p>
          <a:p>
            <a:r>
              <a:rPr lang="en-US" sz="1600" b="0" i="0" u="none" strike="noStrike" kern="1200" baseline="0" dirty="0">
                <a:solidFill>
                  <a:schemeClr val="tx1"/>
                </a:solidFill>
                <a:latin typeface="Arial" charset="0"/>
                <a:ea typeface="+mn-ea"/>
                <a:cs typeface="+mn-cs"/>
              </a:rPr>
              <a:t>• Application Layer Firewall.</a:t>
            </a:r>
          </a:p>
          <a:p>
            <a:endParaRPr lang="en-US" dirty="0"/>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30</a:t>
            </a:fld>
            <a:endParaRPr lang="en-US" dirty="0"/>
          </a:p>
        </p:txBody>
      </p:sp>
    </p:spTree>
    <p:extLst>
      <p:ext uri="{BB962C8B-B14F-4D97-AF65-F5344CB8AC3E}">
        <p14:creationId xmlns:p14="http://schemas.microsoft.com/office/powerpoint/2010/main" val="5253903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Packet filtering firewalls are the most basic type of firewalls, and they are the</a:t>
            </a:r>
          </a:p>
          <a:p>
            <a:r>
              <a:rPr lang="en-US" sz="1600" b="0" i="0" u="none" strike="noStrike" kern="1200" baseline="0" dirty="0">
                <a:solidFill>
                  <a:schemeClr val="tx1"/>
                </a:solidFill>
                <a:latin typeface="Arial" charset="0"/>
                <a:ea typeface="+mn-ea"/>
                <a:cs typeface="+mn-cs"/>
              </a:rPr>
              <a:t>oldest. They examine </a:t>
            </a:r>
            <a:r>
              <a:rPr lang="en-US" sz="1600" b="1" i="0" u="none" strike="noStrike" kern="1200" baseline="0" dirty="0">
                <a:solidFill>
                  <a:schemeClr val="tx1"/>
                </a:solidFill>
                <a:latin typeface="Arial" charset="0"/>
                <a:ea typeface="+mn-ea"/>
                <a:cs typeface="+mn-cs"/>
              </a:rPr>
              <a:t>every packet that enters the firewall and tests the packet</a:t>
            </a:r>
          </a:p>
          <a:p>
            <a:r>
              <a:rPr lang="en-US" sz="1600" b="1" i="0" u="none" strike="noStrike" kern="1200" baseline="0" dirty="0">
                <a:solidFill>
                  <a:schemeClr val="tx1"/>
                </a:solidFill>
                <a:latin typeface="Arial" charset="0"/>
                <a:ea typeface="+mn-ea"/>
                <a:cs typeface="+mn-cs"/>
              </a:rPr>
              <a:t>according to rules that administrators </a:t>
            </a:r>
            <a:r>
              <a:rPr lang="en-US" sz="1600" b="0" i="0" u="none" strike="noStrike" kern="1200" baseline="0" dirty="0">
                <a:solidFill>
                  <a:schemeClr val="tx1"/>
                </a:solidFill>
                <a:latin typeface="Arial" charset="0"/>
                <a:ea typeface="+mn-ea"/>
                <a:cs typeface="+mn-cs"/>
              </a:rPr>
              <a:t>set up. If the packet passes the test, it's</a:t>
            </a:r>
          </a:p>
          <a:p>
            <a:r>
              <a:rPr lang="en-US" sz="1600" b="0" i="0" u="none" strike="noStrike" kern="1200" baseline="0" dirty="0">
                <a:solidFill>
                  <a:schemeClr val="tx1"/>
                </a:solidFill>
                <a:latin typeface="Arial" charset="0"/>
                <a:ea typeface="+mn-ea"/>
                <a:cs typeface="+mn-cs"/>
              </a:rPr>
              <a:t>allowed to cross. If the packet doesn't pass, it's rejected.</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Packet filtering monitor packets that include the following elements:</a:t>
            </a:r>
          </a:p>
          <a:p>
            <a:pPr lvl="1"/>
            <a:r>
              <a:rPr lang="en-US" sz="1200" b="0" i="0" u="none" strike="noStrike" kern="1200" baseline="0" dirty="0">
                <a:solidFill>
                  <a:schemeClr val="tx1"/>
                </a:solidFill>
                <a:latin typeface="Arial" charset="0"/>
                <a:ea typeface="+mn-ea"/>
                <a:cs typeface="+mn-cs"/>
              </a:rPr>
              <a:t>Source address</a:t>
            </a:r>
          </a:p>
          <a:p>
            <a:pPr lvl="1"/>
            <a:r>
              <a:rPr lang="en-US" sz="1200" b="0" i="0" u="none" strike="noStrike" kern="1200" baseline="0" dirty="0">
                <a:solidFill>
                  <a:schemeClr val="tx1"/>
                </a:solidFill>
                <a:latin typeface="Arial" charset="0"/>
                <a:ea typeface="+mn-ea"/>
                <a:cs typeface="+mn-cs"/>
              </a:rPr>
              <a:t>Destination address</a:t>
            </a:r>
          </a:p>
          <a:p>
            <a:pPr lvl="1"/>
            <a:r>
              <a:rPr lang="en-US" sz="1200" b="0" i="0" u="none" strike="noStrike" kern="1200" baseline="0" dirty="0">
                <a:solidFill>
                  <a:schemeClr val="tx1"/>
                </a:solidFill>
                <a:latin typeface="Arial" charset="0"/>
                <a:ea typeface="+mn-ea"/>
                <a:cs typeface="+mn-cs"/>
              </a:rPr>
              <a:t>Source port</a:t>
            </a:r>
          </a:p>
          <a:p>
            <a:pPr lvl="1"/>
            <a:r>
              <a:rPr lang="en-US" sz="1200" b="0" i="0" u="none" strike="noStrike" kern="1200" baseline="0" dirty="0">
                <a:solidFill>
                  <a:schemeClr val="tx1"/>
                </a:solidFill>
                <a:latin typeface="Arial" charset="0"/>
                <a:ea typeface="+mn-ea"/>
                <a:cs typeface="+mn-cs"/>
              </a:rPr>
              <a:t>Destination port</a:t>
            </a:r>
          </a:p>
          <a:p>
            <a:pPr lvl="1"/>
            <a:r>
              <a:rPr lang="en-US" sz="1200" b="0" i="0" u="none" strike="noStrike" kern="1200" baseline="0" dirty="0">
                <a:solidFill>
                  <a:schemeClr val="tx1"/>
                </a:solidFill>
                <a:latin typeface="Arial" charset="0"/>
                <a:ea typeface="+mn-ea"/>
                <a:cs typeface="+mn-cs"/>
              </a:rPr>
              <a:t>Protocol</a:t>
            </a:r>
          </a:p>
          <a:p>
            <a:endParaRPr lang="en-US" sz="12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Packet Filtering primary purpose is to control access to</a:t>
            </a:r>
          </a:p>
          <a:p>
            <a:r>
              <a:rPr lang="en-US" sz="1600" b="0" i="0" u="none" strike="noStrike" kern="1200" baseline="0" dirty="0">
                <a:solidFill>
                  <a:schemeClr val="tx1"/>
                </a:solidFill>
                <a:latin typeface="Arial" charset="0"/>
                <a:ea typeface="+mn-ea"/>
                <a:cs typeface="+mn-cs"/>
              </a:rPr>
              <a:t>specific network segments as directed by a preconfigured set of rules, or Rule Base, which</a:t>
            </a:r>
          </a:p>
          <a:p>
            <a:r>
              <a:rPr lang="en-US" sz="1600" b="0" i="0" u="none" strike="noStrike" kern="1200" baseline="0" dirty="0">
                <a:solidFill>
                  <a:schemeClr val="tx1"/>
                </a:solidFill>
                <a:latin typeface="Arial" charset="0"/>
                <a:ea typeface="+mn-ea"/>
                <a:cs typeface="+mn-cs"/>
              </a:rPr>
              <a:t>defines the traffic permitted access. Packet Filtering usually functions in the Network and</a:t>
            </a:r>
          </a:p>
          <a:p>
            <a:r>
              <a:rPr lang="en-US" sz="1600" b="0" i="0" u="none" strike="noStrike" kern="1200" baseline="0" dirty="0">
                <a:solidFill>
                  <a:schemeClr val="tx1"/>
                </a:solidFill>
                <a:latin typeface="Arial" charset="0"/>
                <a:ea typeface="+mn-ea"/>
                <a:cs typeface="+mn-cs"/>
              </a:rPr>
              <a:t>Transport layers of the TCP/IP architecture. </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31</a:t>
            </a:fld>
            <a:endParaRPr lang="en-US" dirty="0"/>
          </a:p>
        </p:txBody>
      </p:sp>
    </p:spTree>
    <p:extLst>
      <p:ext uri="{BB962C8B-B14F-4D97-AF65-F5344CB8AC3E}">
        <p14:creationId xmlns:p14="http://schemas.microsoft.com/office/powerpoint/2010/main" val="36908796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a:t>
            </a:r>
            <a:r>
              <a:rPr lang="en-US" sz="1200" b="1" i="0" u="none" strike="noStrike" kern="1200" baseline="0" dirty="0">
                <a:solidFill>
                  <a:schemeClr val="tx1"/>
                </a:solidFill>
                <a:latin typeface="Arial" charset="0"/>
                <a:ea typeface="+mn-ea"/>
                <a:cs typeface="+mn-cs"/>
              </a:rPr>
              <a:t>analyzes a packet’s source and destination addresses, source and destination ports, protocol and contents</a:t>
            </a:r>
            <a:r>
              <a:rPr lang="en-US" sz="1200" b="0" i="0" u="none" strike="noStrike" kern="1200" baseline="0" dirty="0">
                <a:solidFill>
                  <a:schemeClr val="tx1"/>
                </a:solidFill>
                <a:latin typeface="Arial" charset="0"/>
                <a:ea typeface="+mn-ea"/>
                <a:cs typeface="+mn-cs"/>
              </a:rPr>
              <a:t>. With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the state of the connection is monitored and state tables are created to compile the information. State tables hold useful information in regards to monitoring performance through a Security Gateway. As a result filtering includes content that has been established by previous packets passed through the Firewall. For example,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provides a security measure against port scanning by closing all ports until the specific port is requested. </a:t>
            </a:r>
          </a:p>
          <a:p>
            <a:endParaRPr lang="en-US" dirty="0"/>
          </a:p>
          <a:p>
            <a:r>
              <a:rPr lang="en-US" sz="1200" b="0" i="0" u="none" strike="noStrike" kern="1200" baseline="0" dirty="0">
                <a:solidFill>
                  <a:schemeClr val="tx1"/>
                </a:solidFill>
                <a:latin typeface="Arial" charset="0"/>
                <a:ea typeface="+mn-ea"/>
                <a:cs typeface="+mn-cs"/>
              </a:rPr>
              <a:t>Check Point’s INSPECT Engine, which is installed on a Security Gateway, is used to extract state related information from the packets and store that information in state tables. State tables are key components of the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technology because they are vital in maintaining state information needed to correctly inspect packets. When new packets arrive, their contents are compared to the state tables to determine whether they are denied or permitted. </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Note: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technology was developed and patented by Check Point. </a:t>
            </a:r>
            <a:r>
              <a:rPr lang="en-US" sz="1200" b="1" i="0" u="none" strike="noStrike" kern="1200" baseline="0" dirty="0">
                <a:solidFill>
                  <a:schemeClr val="tx1"/>
                </a:solidFill>
                <a:latin typeface="Arial" charset="0"/>
                <a:ea typeface="+mn-ea"/>
                <a:cs typeface="+mn-cs"/>
              </a:rPr>
              <a:t>State tables are covered in more detail in the CCSE course.</a:t>
            </a:r>
            <a:r>
              <a:rPr lang="en-US" sz="1200" b="0" i="0" u="none" strike="noStrike" kern="1200" baseline="0" dirty="0">
                <a:solidFill>
                  <a:schemeClr val="tx1"/>
                </a:solidFill>
                <a:latin typeface="Arial" charset="0"/>
                <a:ea typeface="+mn-ea"/>
                <a:cs typeface="+mn-cs"/>
              </a:rPr>
              <a:t>	</a:t>
            </a: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32</a:t>
            </a:fld>
            <a:endParaRPr lang="en-US" dirty="0"/>
          </a:p>
        </p:txBody>
      </p:sp>
    </p:spTree>
    <p:extLst>
      <p:ext uri="{BB962C8B-B14F-4D97-AF65-F5344CB8AC3E}">
        <p14:creationId xmlns:p14="http://schemas.microsoft.com/office/powerpoint/2010/main" val="13420008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differs from Packet Filtering in that it deeply examines a packet not only in its header, but also the contents of the packet up through the Application layer to determine more about the packet than just information about its source and destination. In addition, Packet filtering requires creating two rules for each user or computer that needs to access resources. For example, if a computer with IP address 10.1.1.201 needs to access 8.8.8.8 on the Internet for DNS, an outgoing request rule is needed for connecting to the server on the Internet and a second rule is required for the incoming reply for the same connection. The creation of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eliminated the need for two rules. The Firewall remembers each reply for an existing request using the state tables. Therefore only one rule is required for each connection.</a:t>
            </a: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33</a:t>
            </a:fld>
            <a:endParaRPr lang="en-US" dirty="0"/>
          </a:p>
        </p:txBody>
      </p:sp>
    </p:spTree>
    <p:extLst>
      <p:ext uri="{BB962C8B-B14F-4D97-AF65-F5344CB8AC3E}">
        <p14:creationId xmlns:p14="http://schemas.microsoft.com/office/powerpoint/2010/main" val="11426526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Many attacks are aimed at exploiting a network through network applications, rather than directly targeting the Firewall. </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Application Layer Firewalls inspect traffic through the lower layers of the TCP/IP model and up to and including the Application layer. They are usually implemented through software running on a host or stand-alone network hardware and are used in conjunction with packet filtering. Since Application Layer Firewalls are application aware, they can look into individual sessions and decide to drop a packet based on information in the application protocol. The Firewalls deeply inspect traffic content and apply allow or block access rules per session or connection instead of filtering connections per port like packet filtering. Packets are inspected to ensure the validity of the content and to prevent exploits embedded within the content. For example, an application layer firewall may block access to certain website content or software containing viruses. The extent of filtering is based on the rules defined in the network Security Policy. Application Layer Firewalls are often referred to as Next-Generation Firewalls They provide granular level filtering, antivirus scanning and access control for network applications, such as email, FTP, and HTTP. These firewalls may have proxy servers or specialized application software added. </a:t>
            </a:r>
          </a:p>
          <a:p>
            <a:endParaRPr lang="en-US" sz="1200" b="0" i="0" u="none" strike="noStrike" kern="1200" baseline="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34</a:t>
            </a:fld>
            <a:endParaRPr lang="en-US" dirty="0"/>
          </a:p>
        </p:txBody>
      </p:sp>
    </p:spTree>
    <p:extLst>
      <p:ext uri="{BB962C8B-B14F-4D97-AF65-F5344CB8AC3E}">
        <p14:creationId xmlns:p14="http://schemas.microsoft.com/office/powerpoint/2010/main" val="29728872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9777808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915389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8835725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9881825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2734545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35162021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42</a:t>
            </a:fld>
            <a:endParaRPr lang="en-GB"/>
          </a:p>
        </p:txBody>
      </p:sp>
    </p:spTree>
    <p:extLst>
      <p:ext uri="{BB962C8B-B14F-4D97-AF65-F5344CB8AC3E}">
        <p14:creationId xmlns:p14="http://schemas.microsoft.com/office/powerpoint/2010/main" val="2362533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67E03FB-8AF2-4504-8B6F-1E29417E50C5}" type="datetime1">
              <a:rPr lang="en-US" smtClean="0"/>
              <a:t>6/20/2023</a:t>
            </a:fld>
            <a:endParaRPr lang="en-US"/>
          </a:p>
        </p:txBody>
      </p:sp>
      <p:sp>
        <p:nvSpPr>
          <p:cNvPr id="5" name="Footer Placeholder 4" hidden="1"/>
          <p:cNvSpPr>
            <a:spLocks noGrp="1"/>
          </p:cNvSpPr>
          <p:nvPr>
            <p:ph type="ftr" sz="quarter" idx="11"/>
          </p:nvPr>
        </p:nvSpPr>
        <p:spPr/>
        <p:txBody>
          <a:bodyPr/>
          <a:lstStyle/>
          <a:p>
            <a:r>
              <a:rPr lang="en-US"/>
              <a:t> [Internal Use] for Check Point employees​</a:t>
            </a:r>
          </a:p>
        </p:txBody>
      </p:sp>
      <p:sp>
        <p:nvSpPr>
          <p:cNvPr id="6" name="Slide Number Placeholder 5"/>
          <p:cNvSpPr>
            <a:spLocks noGrp="1"/>
          </p:cNvSpPr>
          <p:nvPr>
            <p:ph type="sldNum" sz="quarter" idx="12"/>
          </p:nvPr>
        </p:nvSpPr>
        <p:spPr>
          <a:xfrm>
            <a:off x="8737601" y="6356352"/>
            <a:ext cx="2844800" cy="365125"/>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28241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Demo">
    <p:spTree>
      <p:nvGrpSpPr>
        <p:cNvPr id="1" name=""/>
        <p:cNvGrpSpPr/>
        <p:nvPr/>
      </p:nvGrpSpPr>
      <p:grpSpPr>
        <a:xfrm>
          <a:off x="0" y="0"/>
          <a:ext cx="0" cy="0"/>
          <a:chOff x="0" y="0"/>
          <a:chExt cx="0" cy="0"/>
        </a:xfrm>
      </p:grpSpPr>
      <p:sp>
        <p:nvSpPr>
          <p:cNvPr id="2" name="Title 1"/>
          <p:cNvSpPr>
            <a:spLocks noGrp="1"/>
          </p:cNvSpPr>
          <p:nvPr>
            <p:ph type="title"/>
          </p:nvPr>
        </p:nvSpPr>
        <p:spPr>
          <a:xfrm>
            <a:off x="464320" y="198780"/>
            <a:ext cx="11240848" cy="914400"/>
          </a:xfrm>
        </p:spPr>
        <p:txBody>
          <a:bodyPr>
            <a:normAutofit/>
          </a:bodyPr>
          <a:lstStyle/>
          <a:p>
            <a:r>
              <a:rPr lang="en-US"/>
              <a:t>Click to edit Master title style</a:t>
            </a:r>
            <a:endParaRPr lang="en-US" dirty="0"/>
          </a:p>
        </p:txBody>
      </p:sp>
      <p:sp>
        <p:nvSpPr>
          <p:cNvPr id="3" name="Footer Placeholder 2" hidden="1"/>
          <p:cNvSpPr>
            <a:spLocks noGrp="1"/>
          </p:cNvSpPr>
          <p:nvPr>
            <p:ph type="ftr" sz="quarter" idx="10"/>
          </p:nvPr>
        </p:nvSpPr>
        <p:spPr/>
        <p:txBody>
          <a:bodyPr/>
          <a:lstStyle/>
          <a:p>
            <a:endParaRPr lang="en-US" dirty="0"/>
          </a:p>
        </p:txBody>
      </p:sp>
      <p:sp>
        <p:nvSpPr>
          <p:cNvPr id="4" name="Subtitle 2"/>
          <p:cNvSpPr>
            <a:spLocks noGrp="1"/>
          </p:cNvSpPr>
          <p:nvPr>
            <p:ph type="subTitle" idx="1"/>
          </p:nvPr>
        </p:nvSpPr>
        <p:spPr>
          <a:xfrm>
            <a:off x="464320" y="4279400"/>
            <a:ext cx="6195666" cy="384175"/>
          </a:xfrm>
          <a:prstGeom prst="rect">
            <a:avLst/>
          </a:prstGeom>
        </p:spPr>
        <p:txBody>
          <a:bodyPr vert="horz" lIns="91424" tIns="45713" rIns="91424" bIns="45713" rtlCol="0">
            <a:normAutofit/>
          </a:bodyPr>
          <a:lstStyle>
            <a:lvl1pPr marL="0" indent="0" algn="l" defTabSz="914247"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a:buNone/>
              <a:defRPr>
                <a:solidFill>
                  <a:schemeClr val="tx1">
                    <a:tint val="75000"/>
                  </a:schemeClr>
                </a:solidFill>
              </a:defRPr>
            </a:lvl2pPr>
            <a:lvl3pPr marL="914247" indent="0" algn="ctr">
              <a:buNone/>
              <a:defRPr>
                <a:solidFill>
                  <a:schemeClr val="tx1">
                    <a:tint val="75000"/>
                  </a:schemeClr>
                </a:solidFill>
              </a:defRPr>
            </a:lvl3pPr>
            <a:lvl4pPr marL="1371371" indent="0" algn="ctr">
              <a:buNone/>
              <a:defRPr>
                <a:solidFill>
                  <a:schemeClr val="tx1">
                    <a:tint val="75000"/>
                  </a:schemeClr>
                </a:solidFill>
              </a:defRPr>
            </a:lvl4pPr>
            <a:lvl5pPr marL="1828496" indent="0" algn="ctr">
              <a:buNone/>
              <a:defRPr>
                <a:solidFill>
                  <a:schemeClr val="tx1">
                    <a:tint val="75000"/>
                  </a:schemeClr>
                </a:solidFill>
              </a:defRPr>
            </a:lvl5pPr>
            <a:lvl6pPr marL="2285617" indent="0" algn="ctr">
              <a:buNone/>
              <a:defRPr>
                <a:solidFill>
                  <a:schemeClr val="tx1">
                    <a:tint val="75000"/>
                  </a:schemeClr>
                </a:solidFill>
              </a:defRPr>
            </a:lvl6pPr>
            <a:lvl7pPr marL="2742743" indent="0" algn="ctr">
              <a:buNone/>
              <a:defRPr>
                <a:solidFill>
                  <a:schemeClr val="tx1">
                    <a:tint val="75000"/>
                  </a:schemeClr>
                </a:solidFill>
              </a:defRPr>
            </a:lvl7pPr>
            <a:lvl8pPr marL="3199867" indent="0" algn="ctr">
              <a:buNone/>
              <a:defRPr>
                <a:solidFill>
                  <a:schemeClr val="tx1">
                    <a:tint val="75000"/>
                  </a:schemeClr>
                </a:solidFill>
              </a:defRPr>
            </a:lvl8pPr>
            <a:lvl9pPr marL="3656992" indent="0" algn="ctr">
              <a:buNone/>
              <a:defRPr>
                <a:solidFill>
                  <a:schemeClr val="tx1">
                    <a:tint val="75000"/>
                  </a:schemeClr>
                </a:solidFill>
              </a:defRPr>
            </a:lvl9pPr>
          </a:lstStyle>
          <a:p>
            <a:pPr marL="0" lvl="0" indent="0" algn="l" defTabSz="914247" rtl="0" eaLnBrk="1" latinLnBrk="0" hangingPunct="1">
              <a:lnSpc>
                <a:spcPct val="95000"/>
              </a:lnSpc>
              <a:spcBef>
                <a:spcPts val="1440"/>
              </a:spcBef>
              <a:buClr>
                <a:srgbClr val="92D050"/>
              </a:buClr>
              <a:buSzPct val="90000"/>
              <a:buFont typeface="Arial" pitchFamily="34" charset="0"/>
              <a:buNone/>
              <a:tabLst/>
            </a:pPr>
            <a:r>
              <a:rPr lang="en-US"/>
              <a:t>Click to edit Master subtitle style</a:t>
            </a:r>
            <a:endParaRPr lang="en-US" dirty="0"/>
          </a:p>
        </p:txBody>
      </p:sp>
      <p:sp>
        <p:nvSpPr>
          <p:cNvPr id="5" name="Picture Placeholder 30"/>
          <p:cNvSpPr>
            <a:spLocks noGrp="1"/>
          </p:cNvSpPr>
          <p:nvPr>
            <p:ph type="pic" sz="quarter" idx="11" hasCustomPrompt="1"/>
          </p:nvPr>
        </p:nvSpPr>
        <p:spPr>
          <a:xfrm>
            <a:off x="6948140" y="1917703"/>
            <a:ext cx="4757028" cy="2889251"/>
          </a:xfrm>
          <a:prstGeom prst="rect">
            <a:avLst/>
          </a:prstGeom>
        </p:spPr>
        <p:txBody>
          <a:bodyPr lIns="121883" tIns="60941" rIns="121883" bIns="60941" anchor="ctr" anchorCtr="1"/>
          <a:lstStyle>
            <a:lvl1pPr marL="0" indent="0" algn="ctr">
              <a:buNone/>
              <a:defRPr>
                <a:solidFill>
                  <a:schemeClr val="tx1"/>
                </a:solidFill>
                <a:latin typeface="+mj-lt"/>
              </a:defRPr>
            </a:lvl1pPr>
          </a:lstStyle>
          <a:p>
            <a:r>
              <a:rPr lang="en-US" dirty="0"/>
              <a:t>Insert photo here</a:t>
            </a:r>
          </a:p>
        </p:txBody>
      </p:sp>
      <p:sp>
        <p:nvSpPr>
          <p:cNvPr id="8" name="Text Placeholder 7"/>
          <p:cNvSpPr>
            <a:spLocks noGrp="1"/>
          </p:cNvSpPr>
          <p:nvPr>
            <p:ph type="body" sz="quarter" idx="12"/>
          </p:nvPr>
        </p:nvSpPr>
        <p:spPr>
          <a:xfrm>
            <a:off x="464320" y="2704852"/>
            <a:ext cx="6195666" cy="1600200"/>
          </a:xfrm>
          <a:prstGeom prst="rect">
            <a:avLst/>
          </a:prstGeom>
        </p:spPr>
        <p:txBody>
          <a:bodyPr bIns="0" anchor="b">
            <a:normAutofit/>
          </a:bodyPr>
          <a:lstStyle>
            <a:lvl1pPr marL="0" indent="0" algn="l" defTabSz="914247" rtl="0" eaLnBrk="1" fontAlgn="base" latinLnBrk="0" hangingPunct="1">
              <a:lnSpc>
                <a:spcPct val="80000"/>
              </a:lnSpc>
              <a:spcBef>
                <a:spcPct val="0"/>
              </a:spcBef>
              <a:spcAft>
                <a:spcPct val="0"/>
              </a:spcAft>
              <a:buClr>
                <a:schemeClr val="tx1"/>
              </a:buClr>
              <a:buSzTx/>
              <a:buFont typeface="Ciscolight" pitchFamily="2" charset="0"/>
              <a:buNone/>
              <a:defRPr lang="en-US" sz="6000" b="0" kern="1200" spc="0" baseline="0" dirty="0">
                <a:solidFill>
                  <a:schemeClr val="accent2"/>
                </a:solidFill>
                <a:latin typeface="+mj-lt"/>
                <a:ea typeface="+mj-ea"/>
                <a:cs typeface="+mj-cs"/>
              </a:defRPr>
            </a:lvl1pPr>
          </a:lstStyle>
          <a:p>
            <a:pPr lvl="0"/>
            <a:r>
              <a:rPr lang="en-US"/>
              <a:t>Click to edit Master text styles</a:t>
            </a:r>
          </a:p>
        </p:txBody>
      </p:sp>
      <p:sp>
        <p:nvSpPr>
          <p:cNvPr id="6" name="Date Placeholder 5"/>
          <p:cNvSpPr>
            <a:spLocks noGrp="1"/>
          </p:cNvSpPr>
          <p:nvPr>
            <p:ph type="dt" sz="quarter" idx="13"/>
          </p:nvPr>
        </p:nvSpPr>
        <p:spPr>
          <a:xfrm>
            <a:off x="609600" y="6356352"/>
            <a:ext cx="2844800" cy="365125"/>
          </a:xfrm>
          <a:prstGeom prst="rect">
            <a:avLst/>
          </a:prstGeom>
        </p:spPr>
        <p:txBody>
          <a:bodyPr/>
          <a:lstStyle/>
          <a:p>
            <a:fld id="{C835F95F-BC21-4576-94F4-B3051652299C}" type="datetimeFigureOut">
              <a:rPr lang="en-US" smtClean="0"/>
              <a:t>6/20/2023</a:t>
            </a:fld>
            <a:endParaRPr lang="en-US"/>
          </a:p>
        </p:txBody>
      </p:sp>
    </p:spTree>
    <p:extLst>
      <p:ext uri="{BB962C8B-B14F-4D97-AF65-F5344CB8AC3E}">
        <p14:creationId xmlns:p14="http://schemas.microsoft.com/office/powerpoint/2010/main" val="4043742491"/>
      </p:ext>
    </p:extLst>
  </p:cSld>
  <p:clrMapOvr>
    <a:masterClrMapping/>
  </p:clrMapOvr>
  <p:transition>
    <p:fade/>
  </p:transition>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 Quadrant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Click to edit Master title style</a:t>
            </a:r>
            <a:endParaRPr lang="en-US" dirty="0"/>
          </a:p>
        </p:txBody>
      </p:sp>
      <p:sp>
        <p:nvSpPr>
          <p:cNvPr id="3" name="Footer Placeholder 2" hidden="1"/>
          <p:cNvSpPr>
            <a:spLocks noGrp="1"/>
          </p:cNvSpPr>
          <p:nvPr>
            <p:ph type="ftr" sz="quarter" idx="10"/>
          </p:nvPr>
        </p:nvSpPr>
        <p:spPr/>
        <p:txBody>
          <a:bodyPr/>
          <a:lstStyle/>
          <a:p>
            <a:endParaRPr lang="en-US" dirty="0"/>
          </a:p>
        </p:txBody>
      </p:sp>
      <p:grpSp>
        <p:nvGrpSpPr>
          <p:cNvPr id="4" name="Group 3"/>
          <p:cNvGrpSpPr/>
          <p:nvPr userDrawn="1"/>
        </p:nvGrpSpPr>
        <p:grpSpPr>
          <a:xfrm flipV="1">
            <a:off x="1709927" y="2061812"/>
            <a:ext cx="3901635" cy="247740"/>
            <a:chOff x="561088" y="5345975"/>
            <a:chExt cx="8179052" cy="170104"/>
          </a:xfrm>
        </p:grpSpPr>
        <p:sp>
          <p:nvSpPr>
            <p:cNvPr id="5" name="Rectangle 4"/>
            <p:cNvSpPr/>
            <p:nvPr/>
          </p:nvSpPr>
          <p:spPr>
            <a:xfrm flipV="1">
              <a:off x="561088" y="5345975"/>
              <a:ext cx="8163812" cy="170104"/>
            </a:xfrm>
            <a:prstGeom prst="rect">
              <a:avLst/>
            </a:prstGeom>
            <a:gradFill>
              <a:gsLst>
                <a:gs pos="0">
                  <a:schemeClr val="bg1">
                    <a:lumMod val="95000"/>
                  </a:schemeClr>
                </a:gs>
                <a:gs pos="100000">
                  <a:schemeClr val="bg1">
                    <a:lumMod val="95000"/>
                    <a:alpha val="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800" dirty="0"/>
            </a:p>
          </p:txBody>
        </p:sp>
        <p:cxnSp>
          <p:nvCxnSpPr>
            <p:cNvPr id="6" name="Straight Connector 5"/>
            <p:cNvCxnSpPr/>
            <p:nvPr/>
          </p:nvCxnSpPr>
          <p:spPr>
            <a:xfrm>
              <a:off x="563880" y="5516079"/>
              <a:ext cx="8176260" cy="0"/>
            </a:xfrm>
            <a:prstGeom prst="line">
              <a:avLst/>
            </a:prstGeom>
            <a:gradFill>
              <a:gsLst>
                <a:gs pos="0">
                  <a:schemeClr val="bg1">
                    <a:lumMod val="95000"/>
                  </a:schemeClr>
                </a:gs>
                <a:gs pos="100000">
                  <a:schemeClr val="accent1">
                    <a:tint val="23500"/>
                    <a:satMod val="160000"/>
                    <a:alpha val="0"/>
                  </a:schemeClr>
                </a:gs>
              </a:gsLst>
              <a:lin ang="5400000" scaled="0"/>
            </a:gradFill>
            <a:ln>
              <a:solidFill>
                <a:schemeClr val="accent1"/>
              </a:solidFill>
            </a:ln>
            <a:effectLst/>
          </p:spPr>
          <p:style>
            <a:lnRef idx="1">
              <a:schemeClr val="accent1"/>
            </a:lnRef>
            <a:fillRef idx="0">
              <a:schemeClr val="accent1"/>
            </a:fillRef>
            <a:effectRef idx="0">
              <a:schemeClr val="accent1"/>
            </a:effectRef>
            <a:fontRef idx="minor">
              <a:schemeClr val="tx1"/>
            </a:fontRef>
          </p:style>
        </p:cxnSp>
      </p:grpSp>
      <p:sp>
        <p:nvSpPr>
          <p:cNvPr id="7" name="Text Placeholder 50"/>
          <p:cNvSpPr>
            <a:spLocks noGrp="1"/>
          </p:cNvSpPr>
          <p:nvPr>
            <p:ph type="body" sz="quarter" idx="18"/>
          </p:nvPr>
        </p:nvSpPr>
        <p:spPr>
          <a:xfrm>
            <a:off x="1717195" y="2937065"/>
            <a:ext cx="3962400" cy="1371600"/>
          </a:xfrm>
          <a:prstGeom prst="rect">
            <a:avLst/>
          </a:prstGeom>
        </p:spPr>
        <p:txBody>
          <a:bodyPr>
            <a:normAutofit/>
          </a:bodyPr>
          <a:lstStyle>
            <a:lvl1pPr marL="0" indent="0">
              <a:lnSpc>
                <a:spcPct val="100000"/>
              </a:lnSpc>
              <a:buNone/>
              <a:defRPr sz="2000"/>
            </a:lvl1pPr>
            <a:lvl2pPr marL="285750" indent="0">
              <a:buNone/>
              <a:defRPr sz="2000"/>
            </a:lvl2pPr>
            <a:lvl3pPr marL="571500" indent="0">
              <a:buNone/>
              <a:defRPr sz="2000"/>
            </a:lvl3pPr>
            <a:lvl4pPr marL="800100" indent="0">
              <a:buNone/>
              <a:defRPr sz="2000"/>
            </a:lvl4pPr>
            <a:lvl5pPr marL="1028700" indent="0">
              <a:buNone/>
              <a:defRPr sz="2000"/>
            </a:lvl5pPr>
          </a:lstStyle>
          <a:p>
            <a:pPr lvl="0"/>
            <a:r>
              <a:rPr lang="en-US"/>
              <a:t>Click to edit Master text styles</a:t>
            </a:r>
          </a:p>
        </p:txBody>
      </p:sp>
      <p:sp>
        <p:nvSpPr>
          <p:cNvPr id="8" name="Text Placeholder 48"/>
          <p:cNvSpPr>
            <a:spLocks noGrp="1"/>
          </p:cNvSpPr>
          <p:nvPr>
            <p:ph type="body" sz="quarter" idx="19" hasCustomPrompt="1"/>
          </p:nvPr>
        </p:nvSpPr>
        <p:spPr>
          <a:xfrm>
            <a:off x="1717197" y="2210399"/>
            <a:ext cx="3966633" cy="682702"/>
          </a:xfrm>
          <a:prstGeom prst="rect">
            <a:avLst/>
          </a:prstGeom>
        </p:spPr>
        <p:txBody>
          <a:bodyPr>
            <a:normAutofit/>
          </a:bodyPr>
          <a:lstStyle>
            <a:lvl1pPr marL="0" indent="0">
              <a:buNone/>
              <a:defRPr sz="4800" b="1">
                <a:solidFill>
                  <a:schemeClr val="accent2"/>
                </a:solidFill>
                <a:latin typeface="+mj-lt"/>
              </a:defRPr>
            </a:lvl1pPr>
            <a:lvl2pPr marL="285750" indent="0">
              <a:buNone/>
              <a:defRPr/>
            </a:lvl2pPr>
            <a:lvl3pPr marL="571500" indent="0">
              <a:buNone/>
              <a:defRPr/>
            </a:lvl3pPr>
            <a:lvl4pPr marL="800100" indent="0">
              <a:buNone/>
              <a:defRPr/>
            </a:lvl4pPr>
            <a:lvl5pPr marL="1028700" indent="0">
              <a:buNone/>
              <a:defRPr/>
            </a:lvl5pPr>
          </a:lstStyle>
          <a:p>
            <a:pPr lvl="0"/>
            <a:r>
              <a:rPr lang="en-US" dirty="0"/>
              <a:t>Edit%</a:t>
            </a:r>
          </a:p>
        </p:txBody>
      </p:sp>
      <p:grpSp>
        <p:nvGrpSpPr>
          <p:cNvPr id="9" name="Group 8"/>
          <p:cNvGrpSpPr/>
          <p:nvPr userDrawn="1"/>
        </p:nvGrpSpPr>
        <p:grpSpPr>
          <a:xfrm flipV="1">
            <a:off x="6544780" y="2061812"/>
            <a:ext cx="3901635" cy="247740"/>
            <a:chOff x="561088" y="5345975"/>
            <a:chExt cx="8179052" cy="170104"/>
          </a:xfrm>
        </p:grpSpPr>
        <p:sp>
          <p:nvSpPr>
            <p:cNvPr id="10" name="Rectangle 9"/>
            <p:cNvSpPr/>
            <p:nvPr/>
          </p:nvSpPr>
          <p:spPr>
            <a:xfrm flipV="1">
              <a:off x="561088" y="5345975"/>
              <a:ext cx="8163812" cy="170104"/>
            </a:xfrm>
            <a:prstGeom prst="rect">
              <a:avLst/>
            </a:prstGeom>
            <a:gradFill>
              <a:gsLst>
                <a:gs pos="0">
                  <a:schemeClr val="bg1">
                    <a:lumMod val="95000"/>
                  </a:schemeClr>
                </a:gs>
                <a:gs pos="100000">
                  <a:schemeClr val="bg1">
                    <a:lumMod val="95000"/>
                    <a:alpha val="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800" dirty="0"/>
            </a:p>
          </p:txBody>
        </p:sp>
        <p:cxnSp>
          <p:nvCxnSpPr>
            <p:cNvPr id="11" name="Straight Connector 10"/>
            <p:cNvCxnSpPr/>
            <p:nvPr/>
          </p:nvCxnSpPr>
          <p:spPr>
            <a:xfrm>
              <a:off x="563880" y="5516079"/>
              <a:ext cx="8176260" cy="0"/>
            </a:xfrm>
            <a:prstGeom prst="line">
              <a:avLst/>
            </a:prstGeom>
            <a:gradFill>
              <a:gsLst>
                <a:gs pos="0">
                  <a:schemeClr val="bg1">
                    <a:lumMod val="95000"/>
                  </a:schemeClr>
                </a:gs>
                <a:gs pos="100000">
                  <a:schemeClr val="accent1">
                    <a:tint val="23500"/>
                    <a:satMod val="160000"/>
                    <a:alpha val="0"/>
                  </a:schemeClr>
                </a:gs>
              </a:gsLst>
              <a:lin ang="5400000" scaled="0"/>
            </a:gradFill>
            <a:ln>
              <a:solidFill>
                <a:schemeClr val="accent1"/>
              </a:solidFill>
            </a:ln>
            <a:effectLst/>
          </p:spPr>
          <p:style>
            <a:lnRef idx="1">
              <a:schemeClr val="accent1"/>
            </a:lnRef>
            <a:fillRef idx="0">
              <a:schemeClr val="accent1"/>
            </a:fillRef>
            <a:effectRef idx="0">
              <a:schemeClr val="accent1"/>
            </a:effectRef>
            <a:fontRef idx="minor">
              <a:schemeClr val="tx1"/>
            </a:fontRef>
          </p:style>
        </p:cxnSp>
      </p:grpSp>
      <p:sp>
        <p:nvSpPr>
          <p:cNvPr id="12" name="Text Placeholder 50"/>
          <p:cNvSpPr>
            <a:spLocks noGrp="1"/>
          </p:cNvSpPr>
          <p:nvPr>
            <p:ph type="body" sz="quarter" idx="22"/>
          </p:nvPr>
        </p:nvSpPr>
        <p:spPr>
          <a:xfrm>
            <a:off x="6544778" y="2937065"/>
            <a:ext cx="3962400" cy="1371600"/>
          </a:xfrm>
          <a:prstGeom prst="rect">
            <a:avLst/>
          </a:prstGeom>
        </p:spPr>
        <p:txBody>
          <a:bodyPr>
            <a:normAutofit/>
          </a:bodyPr>
          <a:lstStyle>
            <a:lvl1pPr marL="0" indent="0">
              <a:lnSpc>
                <a:spcPct val="100000"/>
              </a:lnSpc>
              <a:buNone/>
              <a:defRPr sz="2000"/>
            </a:lvl1pPr>
            <a:lvl2pPr marL="285750" indent="0">
              <a:buNone/>
              <a:defRPr sz="2000"/>
            </a:lvl2pPr>
            <a:lvl3pPr marL="571500" indent="0">
              <a:buNone/>
              <a:defRPr sz="2000"/>
            </a:lvl3pPr>
            <a:lvl4pPr marL="800100" indent="0">
              <a:buNone/>
              <a:defRPr sz="2000"/>
            </a:lvl4pPr>
            <a:lvl5pPr marL="1028700" indent="0">
              <a:buNone/>
              <a:defRPr sz="2000"/>
            </a:lvl5pPr>
          </a:lstStyle>
          <a:p>
            <a:pPr lvl="0"/>
            <a:r>
              <a:rPr lang="en-US"/>
              <a:t>Click to edit Master text styles</a:t>
            </a:r>
          </a:p>
        </p:txBody>
      </p:sp>
      <p:sp>
        <p:nvSpPr>
          <p:cNvPr id="13" name="Text Placeholder 48"/>
          <p:cNvSpPr>
            <a:spLocks noGrp="1"/>
          </p:cNvSpPr>
          <p:nvPr>
            <p:ph type="body" sz="quarter" idx="23" hasCustomPrompt="1"/>
          </p:nvPr>
        </p:nvSpPr>
        <p:spPr>
          <a:xfrm>
            <a:off x="6544780" y="2210399"/>
            <a:ext cx="3966633" cy="682702"/>
          </a:xfrm>
          <a:prstGeom prst="rect">
            <a:avLst/>
          </a:prstGeom>
        </p:spPr>
        <p:txBody>
          <a:bodyPr>
            <a:normAutofit/>
          </a:bodyPr>
          <a:lstStyle>
            <a:lvl1pPr marL="0" indent="0">
              <a:buNone/>
              <a:defRPr sz="4800" b="1">
                <a:solidFill>
                  <a:schemeClr val="accent2"/>
                </a:solidFill>
                <a:latin typeface="+mj-lt"/>
              </a:defRPr>
            </a:lvl1pPr>
            <a:lvl2pPr marL="285750" indent="0">
              <a:buNone/>
              <a:defRPr/>
            </a:lvl2pPr>
            <a:lvl3pPr marL="571500" indent="0">
              <a:buNone/>
              <a:defRPr/>
            </a:lvl3pPr>
            <a:lvl4pPr marL="800100" indent="0">
              <a:buNone/>
              <a:defRPr/>
            </a:lvl4pPr>
            <a:lvl5pPr marL="1028700" indent="0">
              <a:buNone/>
              <a:defRPr/>
            </a:lvl5pPr>
          </a:lstStyle>
          <a:p>
            <a:pPr lvl="0"/>
            <a:r>
              <a:rPr lang="en-US" dirty="0"/>
              <a:t>Edit%</a:t>
            </a:r>
          </a:p>
        </p:txBody>
      </p:sp>
      <p:sp>
        <p:nvSpPr>
          <p:cNvPr id="14" name="Date Placeholder 13"/>
          <p:cNvSpPr>
            <a:spLocks noGrp="1"/>
          </p:cNvSpPr>
          <p:nvPr>
            <p:ph type="dt" sz="quarter" idx="24"/>
          </p:nvPr>
        </p:nvSpPr>
        <p:spPr>
          <a:xfrm>
            <a:off x="609600" y="6356352"/>
            <a:ext cx="2844800" cy="365125"/>
          </a:xfrm>
          <a:prstGeom prst="rect">
            <a:avLst/>
          </a:prstGeom>
        </p:spPr>
        <p:txBody>
          <a:bodyPr/>
          <a:lstStyle/>
          <a:p>
            <a:fld id="{21D327A7-5B7E-4600-8C57-BA9A86CF90FC}" type="datetimeFigureOut">
              <a:rPr lang="en-US" smtClean="0"/>
              <a:t>6/20/2023</a:t>
            </a:fld>
            <a:endParaRPr lang="en-US"/>
          </a:p>
        </p:txBody>
      </p:sp>
    </p:spTree>
    <p:extLst>
      <p:ext uri="{BB962C8B-B14F-4D97-AF65-F5344CB8AC3E}">
        <p14:creationId xmlns:p14="http://schemas.microsoft.com/office/powerpoint/2010/main" val="822942455"/>
      </p:ext>
    </p:extLst>
  </p:cSld>
  <p:clrMapOvr>
    <a:masterClrMapping/>
  </p:clrMapOvr>
  <p:transition>
    <p:fade/>
  </p:transition>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6/20/2023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9.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notesSlide" Target="../notesSlides/notesSlide2.xml"/><Relationship Id="rId7" Type="http://schemas.openxmlformats.org/officeDocument/2006/relationships/image" Target="../media/image15.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29.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notesSlide" Target="../notesSlides/notesSlide11.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32.PN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6.xml"/><Relationship Id="rId5" Type="http://schemas.openxmlformats.org/officeDocument/2006/relationships/image" Target="../media/image36.PNG"/><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38.PNG"/><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40.PN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45.png"/><Relationship Id="rId2" Type="http://schemas.openxmlformats.org/officeDocument/2006/relationships/slideLayout" Target="../slideLayouts/slideLayout4.xml"/><Relationship Id="rId1" Type="http://schemas.openxmlformats.org/officeDocument/2006/relationships/tags" Target="../tags/tag20.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1.xml"/><Relationship Id="rId5" Type="http://schemas.openxmlformats.org/officeDocument/2006/relationships/image" Target="../media/image47.png"/><Relationship Id="rId4" Type="http://schemas.openxmlformats.org/officeDocument/2006/relationships/image" Target="../media/image46.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23.xml"/><Relationship Id="rId4" Type="http://schemas.openxmlformats.org/officeDocument/2006/relationships/image" Target="../media/image48.emf"/></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24.xml"/></Relationships>
</file>

<file path=ppt/slides/_rels/slide3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image" Target="../media/image50.emf"/></Relationships>
</file>

<file path=ppt/slides/_rels/slide3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50.emf"/></Relationships>
</file>

<file path=ppt/slides/_rels/slide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50.emf"/></Relationships>
</file>

<file path=ppt/slides/_rels/slide33.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2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4.xml"/><Relationship Id="rId1" Type="http://schemas.openxmlformats.org/officeDocument/2006/relationships/tags" Target="../tags/tag26.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27.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4.xml"/><Relationship Id="rId1" Type="http://schemas.openxmlformats.org/officeDocument/2006/relationships/tags" Target="../tags/tag28.xml"/><Relationship Id="rId5" Type="http://schemas.openxmlformats.org/officeDocument/2006/relationships/image" Target="../media/image55.emf"/><Relationship Id="rId4" Type="http://schemas.openxmlformats.org/officeDocument/2006/relationships/image" Target="../media/image54.emf"/></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4.xml"/><Relationship Id="rId1" Type="http://schemas.openxmlformats.org/officeDocument/2006/relationships/tags" Target="../tags/tag29.xml"/><Relationship Id="rId5" Type="http://schemas.openxmlformats.org/officeDocument/2006/relationships/image" Target="../media/image56.emf"/><Relationship Id="rId4" Type="http://schemas.openxmlformats.org/officeDocument/2006/relationships/image" Target="../media/image54.emf"/></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xml"/><Relationship Id="rId1" Type="http://schemas.openxmlformats.org/officeDocument/2006/relationships/tags" Target="../tags/tag30.xml"/><Relationship Id="rId5" Type="http://schemas.openxmlformats.org/officeDocument/2006/relationships/image" Target="../media/image57.emf"/><Relationship Id="rId4" Type="http://schemas.openxmlformats.org/officeDocument/2006/relationships/image" Target="../media/image54.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Building and Securing </a:t>
            </a:r>
          </a:p>
          <a:p>
            <a:r>
              <a:rPr lang="en-GB" sz="4000" b="1" i="1" dirty="0">
                <a:effectLst>
                  <a:outerShdw blurRad="38100" dist="38100" dir="2700000" algn="tl">
                    <a:srgbClr val="000000">
                      <a:alpha val="43137"/>
                    </a:srgbClr>
                  </a:outerShdw>
                </a:effectLst>
              </a:rPr>
              <a:t>Infrastructure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88239" y="816254"/>
            <a:ext cx="5406611" cy="5078313"/>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During our previous lectures, we started with understanding networks, its entities, metrics, roles and components. We discussed </a:t>
            </a: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the need of standard protocols in a network and the communication principles used with in the network. After having a better understanding on the connecting components and the rules in establishing the communication, we looked into the Ethernet frame and the purpose of routing.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i="1" dirty="0">
              <a:solidFill>
                <a:prstClr val="black">
                  <a:lumMod val="50000"/>
                </a:prstClr>
              </a:solidFill>
              <a:latin typeface="Calibri" panose="020F0502020204030204"/>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Last week, we covered the importance of routing, and the purpose of logical addressing (IP Address), the different methods of assigning IP addresses (static and dynamic), NAT, features of IPv6 and TCP/UDP Functions, DNS and other services.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Calibri" panose="020F0502020204030204"/>
                <a:ea typeface="+mn-ea"/>
                <a:cs typeface="+mn-cs"/>
              </a:rPr>
              <a:t>Tutorial session: Design and Configure Hybrid Network</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970318"/>
          </a:xfrm>
          <a:prstGeom prst="rect">
            <a:avLst/>
          </a:prstGeom>
        </p:spPr>
        <p:txBody>
          <a:bodyPr wrap="square">
            <a:spAutoFit/>
          </a:bodyPr>
          <a:lstStyle/>
          <a:p>
            <a:pPr marL="0" marR="0" lvl="0" indent="0" algn="l" defTabSz="914400" rtl="0" eaLnBrk="1" fontAlgn="t"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So far</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Network Types, </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Data Transmission, Bandwidth and Throughput</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Clients and Servers, Network Components</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Wireless Networks, Local Network Connections</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Network Documentation,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Cables, Communication Principles</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Ethernet, Routing</a:t>
            </a:r>
            <a:endParaRPr lang="en-GB" dirty="0">
              <a:solidFill>
                <a:prstClr val="white"/>
              </a:solidFill>
              <a:latin typeface="Calibri" panose="020F0502020204030204"/>
            </a:endParaRPr>
          </a:p>
          <a:p>
            <a:pPr marL="285750" indent="-285750" fontAlgn="t">
              <a:buFont typeface="Wingdings" panose="05000000000000000000" pitchFamily="2" charset="2"/>
              <a:buChar char="ü"/>
            </a:pPr>
            <a:r>
              <a:rPr lang="en-GB" dirty="0">
                <a:solidFill>
                  <a:prstClr val="white"/>
                </a:solidFill>
                <a:latin typeface="Calibri" panose="020F0502020204030204"/>
              </a:rPr>
              <a:t>IP ADDRESSING: IPv4, Subnet Mask, IPv6 </a:t>
            </a:r>
          </a:p>
          <a:p>
            <a:pPr marL="285750" indent="-285750" fontAlgn="t">
              <a:buFont typeface="Wingdings" panose="05000000000000000000" pitchFamily="2" charset="2"/>
              <a:buChar char="ü"/>
            </a:pPr>
            <a:r>
              <a:rPr lang="en-GB" dirty="0">
                <a:solidFill>
                  <a:prstClr val="white"/>
                </a:solidFill>
                <a:latin typeface="Calibri" panose="020F0502020204030204"/>
              </a:rPr>
              <a:t>Static and Dynamic Addressing</a:t>
            </a:r>
          </a:p>
          <a:p>
            <a:pPr marL="285750" indent="-285750" fontAlgn="t">
              <a:buFont typeface="Wingdings" panose="05000000000000000000" pitchFamily="2" charset="2"/>
              <a:buChar char="ü"/>
            </a:pPr>
            <a:r>
              <a:rPr lang="en-GB" dirty="0">
                <a:solidFill>
                  <a:prstClr val="white"/>
                </a:solidFill>
                <a:latin typeface="Calibri" panose="020F0502020204030204"/>
              </a:rPr>
              <a:t>DHCPv4, Network Address Translation</a:t>
            </a:r>
          </a:p>
          <a:p>
            <a:pPr marL="285750" indent="-285750" fontAlgn="t">
              <a:buFont typeface="Wingdings" panose="05000000000000000000" pitchFamily="2" charset="2"/>
              <a:buChar char="ü"/>
            </a:pPr>
            <a:r>
              <a:rPr lang="en-GB" dirty="0">
                <a:solidFill>
                  <a:prstClr val="white"/>
                </a:solidFill>
                <a:latin typeface="Calibri" panose="020F0502020204030204"/>
              </a:rPr>
              <a:t>TCP, UDP Functions</a:t>
            </a:r>
          </a:p>
          <a:p>
            <a:pPr marL="285750" indent="-285750" fontAlgn="t">
              <a:buFont typeface="Wingdings" panose="05000000000000000000" pitchFamily="2" charset="2"/>
              <a:buChar char="ü"/>
            </a:pPr>
            <a:r>
              <a:rPr lang="en-GB" dirty="0">
                <a:solidFill>
                  <a:prstClr val="white"/>
                </a:solidFill>
                <a:latin typeface="Calibri" panose="020F0502020204030204"/>
              </a:rPr>
              <a:t>Domain Name System</a:t>
            </a:r>
          </a:p>
          <a:p>
            <a:pPr marL="285750" indent="-285750" fontAlgn="t">
              <a:buFont typeface="Wingdings" panose="05000000000000000000" pitchFamily="2" charset="2"/>
              <a:buChar char="ü"/>
            </a:pPr>
            <a:r>
              <a:rPr lang="en-GB" dirty="0">
                <a:solidFill>
                  <a:prstClr val="white"/>
                </a:solidFill>
                <a:latin typeface="Calibri" panose="020F0502020204030204"/>
              </a:rPr>
              <a:t>Other Services</a:t>
            </a:r>
          </a:p>
        </p:txBody>
      </p:sp>
      <p:pic>
        <p:nvPicPr>
          <p:cNvPr id="2" name="Picture 1" descr="Graphical user interface&#10;&#10;Description automatically generated">
            <a:extLst>
              <a:ext uri="{FF2B5EF4-FFF2-40B4-BE49-F238E27FC236}">
                <a16:creationId xmlns:a16="http://schemas.microsoft.com/office/drawing/2014/main" id="{EE945179-1FE2-2CE8-F996-8E158C56DCD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089085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77165" y="1694915"/>
            <a:ext cx="4379406" cy="646331"/>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0000"/>
                </a:solidFill>
                <a:effectLst/>
                <a:uLnTx/>
                <a:uFillTx/>
                <a:latin typeface="Calibri" panose="020F0502020204030204"/>
                <a:ea typeface="+mn-ea"/>
                <a:cs typeface="+mn-cs"/>
              </a:rPr>
              <a:t>Complete your Introduction to Packet Tracer Course and save your digital badge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4524315"/>
          </a:xfrm>
          <a:prstGeom prst="rect">
            <a:avLst/>
          </a:prstGeom>
        </p:spPr>
        <p:txBody>
          <a:bodyPr wrap="square">
            <a:spAutoFit/>
          </a:bodyPr>
          <a:lstStyle/>
          <a:p>
            <a:pPr marL="0" marR="0" lvl="0" indent="0" algn="l" defTabSz="914400" rtl="0" eaLnBrk="1" fontAlgn="t"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Labs Checkpoint</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Install Packet Tracer 8.0</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Complete the Introduction to Packet Tracer Course via Skills for All</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Design and Connect a Simple Network and determine IP Address </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Understand Communication: MAC Addresses, ARP Tables</a:t>
            </a:r>
          </a:p>
          <a:p>
            <a:pPr marL="742950" marR="0" lvl="1"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Analyze MAC Address</a:t>
            </a:r>
          </a:p>
          <a:p>
            <a:pPr marL="742950" marR="0" lvl="1"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Analyze Wired and Wireless Network Connection. </a:t>
            </a:r>
          </a:p>
          <a:p>
            <a:pPr marL="742950" marR="0" lvl="1"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Analyze Network Connectivity. </a:t>
            </a:r>
          </a:p>
          <a:p>
            <a:pPr marL="457200" marR="0" lvl="1" indent="0" algn="l" defTabSz="914400" rtl="0" eaLnBrk="1" fontAlgn="t"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(Address resolution protocol (ARP), PING (ICMP), TRACERT).</a:t>
            </a:r>
          </a:p>
          <a:p>
            <a:pPr marL="285750" indent="-285750" fontAlgn="t">
              <a:buFont typeface="Wingdings" panose="05000000000000000000" pitchFamily="2" charset="2"/>
              <a:buChar char="ü"/>
            </a:pPr>
            <a:r>
              <a:rPr lang="en-GB" dirty="0">
                <a:solidFill>
                  <a:prstClr val="white"/>
                </a:solidFill>
                <a:latin typeface="Calibri" panose="020F0502020204030204"/>
              </a:rPr>
              <a:t>Design and Configure Hybrid Network</a:t>
            </a:r>
          </a:p>
          <a:p>
            <a:pPr marL="457200" marR="0" lvl="1" indent="0" algn="l" defTabSz="914400" rtl="0" eaLnBrk="1" fontAlgn="t"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Graphic 5" descr="Badge Tick with solid fill">
            <a:extLst>
              <a:ext uri="{FF2B5EF4-FFF2-40B4-BE49-F238E27FC236}">
                <a16:creationId xmlns:a16="http://schemas.microsoft.com/office/drawing/2014/main" id="{96737149-2CE3-EB03-4A92-B89E4F78145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62765" y="1519179"/>
            <a:ext cx="914400" cy="914400"/>
          </a:xfrm>
          <a:prstGeom prst="rect">
            <a:avLst/>
          </a:prstGeom>
        </p:spPr>
      </p:pic>
      <p:pic>
        <p:nvPicPr>
          <p:cNvPr id="8" name="Graphic 7" descr="Artificial Intelligence outline">
            <a:extLst>
              <a:ext uri="{FF2B5EF4-FFF2-40B4-BE49-F238E27FC236}">
                <a16:creationId xmlns:a16="http://schemas.microsoft.com/office/drawing/2014/main" id="{E473F40D-022A-3246-5A49-076C430F714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77165" y="3226938"/>
            <a:ext cx="914400" cy="914400"/>
          </a:xfrm>
          <a:prstGeom prst="rect">
            <a:avLst/>
          </a:prstGeom>
        </p:spPr>
      </p:pic>
      <p:sp>
        <p:nvSpPr>
          <p:cNvPr id="9" name="Rectangle 8">
            <a:extLst>
              <a:ext uri="{FF2B5EF4-FFF2-40B4-BE49-F238E27FC236}">
                <a16:creationId xmlns:a16="http://schemas.microsoft.com/office/drawing/2014/main" id="{32DF9E49-EEB3-C83D-E4FF-33B03696333A}"/>
              </a:ext>
            </a:extLst>
          </p:cNvPr>
          <p:cNvSpPr/>
          <p:nvPr/>
        </p:nvSpPr>
        <p:spPr>
          <a:xfrm>
            <a:off x="8291565" y="3429000"/>
            <a:ext cx="3334377" cy="923330"/>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srgbClr val="FF0000"/>
                </a:solidFill>
                <a:effectLst/>
                <a:uLnTx/>
                <a:uFillTx/>
                <a:latin typeface="Calibri" panose="020F0502020204030204"/>
                <a:ea typeface="+mn-ea"/>
                <a:cs typeface="+mn-cs"/>
              </a:rPr>
              <a:t>Task 2: Enrol and complete Palo Alto Network Security Fundamentals</a:t>
            </a:r>
            <a:endParaRPr kumimoji="0" lang="en-US" sz="1800" b="0" i="1" u="none" strike="noStrike" kern="1200" cap="none" spc="0" normalizeH="0" baseline="0" noProof="0" dirty="0">
              <a:ln>
                <a:noFill/>
              </a:ln>
              <a:solidFill>
                <a:srgbClr val="FF0000"/>
              </a:solidFill>
              <a:effectLst/>
              <a:uLnTx/>
              <a:uFillTx/>
              <a:latin typeface="Calibri" panose="020F0502020204030204"/>
              <a:ea typeface="+mn-ea"/>
              <a:cs typeface="+mn-cs"/>
            </a:endParaRPr>
          </a:p>
        </p:txBody>
      </p:sp>
      <p:pic>
        <p:nvPicPr>
          <p:cNvPr id="2" name="Picture 1" descr="Graphical user interface&#10;&#10;Description automatically generated">
            <a:extLst>
              <a:ext uri="{FF2B5EF4-FFF2-40B4-BE49-F238E27FC236}">
                <a16:creationId xmlns:a16="http://schemas.microsoft.com/office/drawing/2014/main" id="{0673A492-D7C9-547A-6169-735F5BC479F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136998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801314"/>
          </a:xfrm>
          <a:prstGeom prst="rect">
            <a:avLst/>
          </a:prstGeom>
        </p:spPr>
        <p:txBody>
          <a:bodyPr wrap="square">
            <a:spAutoFit/>
          </a:bodyPr>
          <a:lstStyle/>
          <a:p>
            <a:pPr algn="just">
              <a:spcBef>
                <a:spcPts val="0"/>
              </a:spcBef>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In this lecture, </a:t>
            </a:r>
            <a:r>
              <a:rPr lang="en-US" i="1" dirty="0">
                <a:solidFill>
                  <a:schemeClr val="tx1">
                    <a:lumMod val="50000"/>
                  </a:schemeClr>
                </a:solidFill>
              </a:rPr>
              <a:t>you will understand the requirements to build a home network. To understand, we will focus on the components and technologies that describes a home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“Where does the home network connect to?” should be the next question for you. To answer that, we will move further to describe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we will discuss about Cisco switches and routers enabling you to navigate and configure those devices.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03529" y="901556"/>
            <a:ext cx="5670997" cy="3970318"/>
          </a:xfrm>
          <a:prstGeom prst="rect">
            <a:avLst/>
          </a:prstGeom>
        </p:spPr>
        <p:txBody>
          <a:bodyPr wrap="square">
            <a:spAutoFit/>
          </a:bodyPr>
          <a:lstStyle/>
          <a:p>
            <a:pPr marL="0" marR="0" lvl="0" indent="0" algn="l" defTabSz="914400" rtl="0" eaLnBrk="1" fontAlgn="t"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Today’s Class</a:t>
            </a:r>
          </a:p>
          <a:p>
            <a:pPr marL="285750" indent="-285750" fontAlgn="t">
              <a:buFont typeface="Wingdings" panose="05000000000000000000" pitchFamily="2" charset="2"/>
              <a:buChar char="ü"/>
            </a:pPr>
            <a:r>
              <a:rPr lang="en-GB" b="1" dirty="0">
                <a:solidFill>
                  <a:schemeClr val="bg1"/>
                </a:solidFill>
              </a:rPr>
              <a:t>Basics of home network</a:t>
            </a:r>
          </a:p>
          <a:p>
            <a:pPr marL="285750" indent="-285750" fontAlgn="t">
              <a:buFont typeface="Wingdings" panose="05000000000000000000" pitchFamily="2" charset="2"/>
              <a:buChar char="ü"/>
            </a:pPr>
            <a:r>
              <a:rPr lang="en-GB" b="1" dirty="0">
                <a:solidFill>
                  <a:schemeClr val="bg1"/>
                </a:solidFill>
              </a:rPr>
              <a:t>Home network technologies</a:t>
            </a:r>
          </a:p>
          <a:p>
            <a:pPr marL="285750" indent="-285750" fontAlgn="t">
              <a:buFont typeface="Wingdings" panose="05000000000000000000" pitchFamily="2" charset="2"/>
              <a:buChar char="ü"/>
            </a:pPr>
            <a:r>
              <a:rPr lang="en-GB" b="1" dirty="0">
                <a:solidFill>
                  <a:schemeClr val="bg1"/>
                </a:solidFill>
              </a:rPr>
              <a:t>Wireless Networks and its importance</a:t>
            </a:r>
          </a:p>
          <a:p>
            <a:pPr marL="285750" indent="-285750" fontAlgn="t">
              <a:buFont typeface="Wingdings" panose="05000000000000000000" pitchFamily="2" charset="2"/>
              <a:buChar char="ü"/>
            </a:pPr>
            <a:r>
              <a:rPr lang="en-GB" b="1" dirty="0">
                <a:solidFill>
                  <a:schemeClr val="bg1"/>
                </a:solidFill>
              </a:rPr>
              <a:t>Setting up home network</a:t>
            </a:r>
          </a:p>
          <a:p>
            <a:pPr marL="285750" indent="-285750" fontAlgn="t">
              <a:buFont typeface="Wingdings" panose="05000000000000000000" pitchFamily="2" charset="2"/>
              <a:buChar char="ü"/>
            </a:pPr>
            <a:r>
              <a:rPr lang="en-GB" b="1" dirty="0">
                <a:solidFill>
                  <a:schemeClr val="bg1"/>
                </a:solidFill>
              </a:rPr>
              <a:t>Beyond Home Networks</a:t>
            </a:r>
          </a:p>
          <a:p>
            <a:pPr marL="742950" lvl="1" indent="-285750" fontAlgn="t">
              <a:buFont typeface="Wingdings" panose="05000000000000000000" pitchFamily="2" charset="2"/>
              <a:buChar char="ü"/>
            </a:pPr>
            <a:r>
              <a:rPr lang="en-GB" b="1" dirty="0">
                <a:solidFill>
                  <a:schemeClr val="bg1"/>
                </a:solidFill>
              </a:rPr>
              <a:t>ISP </a:t>
            </a:r>
          </a:p>
          <a:p>
            <a:pPr marL="742950" lvl="1" indent="-285750" fontAlgn="t">
              <a:buFont typeface="Wingdings" panose="05000000000000000000" pitchFamily="2" charset="2"/>
              <a:buChar char="ü"/>
            </a:pPr>
            <a:r>
              <a:rPr lang="en-GB" b="1" dirty="0">
                <a:solidFill>
                  <a:schemeClr val="bg1"/>
                </a:solidFill>
              </a:rPr>
              <a:t>Virtualization</a:t>
            </a:r>
          </a:p>
          <a:p>
            <a:pPr marL="285750" indent="-285750" fontAlgn="t">
              <a:buFont typeface="Wingdings" panose="05000000000000000000" pitchFamily="2" charset="2"/>
              <a:buChar char="ü"/>
            </a:pPr>
            <a:r>
              <a:rPr lang="en-GB" b="1"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a:p>
            <a:pPr marL="285750" marR="0" lvl="0" indent="-285750" algn="l" defTabSz="914400" rtl="0" eaLnBrk="1" fontAlgn="t"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descr="Graphical user interface&#10;&#10;Description automatically generated">
            <a:extLst>
              <a:ext uri="{FF2B5EF4-FFF2-40B4-BE49-F238E27FC236}">
                <a16:creationId xmlns:a16="http://schemas.microsoft.com/office/drawing/2014/main" id="{B2DCF42E-07F0-B0C9-6B0B-DCD451782C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
        <p:nvSpPr>
          <p:cNvPr id="7" name="Rectangle 6">
            <a:extLst>
              <a:ext uri="{FF2B5EF4-FFF2-40B4-BE49-F238E27FC236}">
                <a16:creationId xmlns:a16="http://schemas.microsoft.com/office/drawing/2014/main" id="{BCD5A784-8468-EA63-03EE-16C790F4B674}"/>
              </a:ext>
            </a:extLst>
          </p:cNvPr>
          <p:cNvSpPr/>
          <p:nvPr/>
        </p:nvSpPr>
        <p:spPr>
          <a:xfrm>
            <a:off x="103529" y="4502541"/>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a:solidFill>
                  <a:schemeClr val="bg1"/>
                </a:solidFill>
              </a:rPr>
              <a:t>Working with Cisco Switches and Routers</a:t>
            </a:r>
          </a:p>
        </p:txBody>
      </p:sp>
    </p:spTree>
    <p:extLst>
      <p:ext uri="{BB962C8B-B14F-4D97-AF65-F5344CB8AC3E}">
        <p14:creationId xmlns:p14="http://schemas.microsoft.com/office/powerpoint/2010/main" val="168166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9" name="Rectangle 8"/>
          <p:cNvSpPr/>
          <p:nvPr/>
        </p:nvSpPr>
        <p:spPr>
          <a:xfrm>
            <a:off x="236069" y="2879545"/>
            <a:ext cx="4387476" cy="307777"/>
          </a:xfrm>
          <a:prstGeom prst="rect">
            <a:avLst/>
          </a:prstGeom>
        </p:spPr>
        <p:txBody>
          <a:bodyPr wrap="square">
            <a:spAutoFit/>
          </a:bodyPr>
          <a:lstStyle/>
          <a:p>
            <a:pPr marL="0" lvl="1" algn="just"/>
            <a:r>
              <a:rPr lang="en-US" sz="1400" i="1" dirty="0"/>
              <a:t>2 PC’s in a home network – Somewhere in early 2000’s</a:t>
            </a:r>
          </a:p>
        </p:txBody>
      </p:sp>
      <p:pic>
        <p:nvPicPr>
          <p:cNvPr id="4" name="Picture 3"/>
          <p:cNvPicPr>
            <a:picLocks noChangeAspect="1"/>
          </p:cNvPicPr>
          <p:nvPr/>
        </p:nvPicPr>
        <p:blipFill>
          <a:blip r:embed="rId4"/>
          <a:stretch>
            <a:fillRect/>
          </a:stretch>
        </p:blipFill>
        <p:spPr>
          <a:xfrm>
            <a:off x="366712" y="853936"/>
            <a:ext cx="2655433" cy="1989467"/>
          </a:xfrm>
          <a:prstGeom prst="rect">
            <a:avLst/>
          </a:prstGeom>
        </p:spPr>
      </p:pic>
      <p:pic>
        <p:nvPicPr>
          <p:cNvPr id="8" name="Picture 7"/>
          <p:cNvPicPr>
            <a:picLocks noChangeAspect="1"/>
          </p:cNvPicPr>
          <p:nvPr/>
        </p:nvPicPr>
        <p:blipFill>
          <a:blip r:embed="rId5"/>
          <a:stretch>
            <a:fillRect/>
          </a:stretch>
        </p:blipFill>
        <p:spPr>
          <a:xfrm>
            <a:off x="366712" y="3223464"/>
            <a:ext cx="2655433" cy="1991575"/>
          </a:xfrm>
          <a:prstGeom prst="rect">
            <a:avLst/>
          </a:prstGeom>
        </p:spPr>
      </p:pic>
      <p:sp>
        <p:nvSpPr>
          <p:cNvPr id="12" name="Rectangle 11"/>
          <p:cNvSpPr/>
          <p:nvPr/>
        </p:nvSpPr>
        <p:spPr>
          <a:xfrm>
            <a:off x="236069" y="5220749"/>
            <a:ext cx="4387476" cy="523220"/>
          </a:xfrm>
          <a:prstGeom prst="rect">
            <a:avLst/>
          </a:prstGeom>
        </p:spPr>
        <p:txBody>
          <a:bodyPr wrap="square">
            <a:spAutoFit/>
          </a:bodyPr>
          <a:lstStyle/>
          <a:p>
            <a:pPr marL="0" lvl="1" algn="just"/>
            <a:r>
              <a:rPr lang="en-US" sz="1400" i="1" dirty="0"/>
              <a:t>A group of users in a home network – Somewhere in late 2000’s</a:t>
            </a:r>
          </a:p>
        </p:txBody>
      </p:sp>
      <p:pic>
        <p:nvPicPr>
          <p:cNvPr id="10" name="Picture 9" descr="Free vector graphic: Boy, Computer, Home Office, Male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94511" y="643679"/>
            <a:ext cx="1594122" cy="1488674"/>
          </a:xfrm>
          <a:prstGeom prst="rect">
            <a:avLst/>
          </a:prstGeom>
        </p:spPr>
      </p:pic>
      <p:pic>
        <p:nvPicPr>
          <p:cNvPr id="11" name="Picture 10" descr="File:Cartoon Guy Watching A Video On His Phone.sv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32069" y="2608048"/>
            <a:ext cx="4396620" cy="3092289"/>
          </a:xfrm>
          <a:prstGeom prst="rect">
            <a:avLst/>
          </a:prstGeom>
        </p:spPr>
      </p:pic>
      <p:pic>
        <p:nvPicPr>
          <p:cNvPr id="13" name="Picture 12" descr="File:Sleepy Cartoon Woman Working From Home.svg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00912" y="3397124"/>
            <a:ext cx="2215246" cy="2411152"/>
          </a:xfrm>
          <a:prstGeom prst="rect">
            <a:avLst/>
          </a:prstGeom>
        </p:spPr>
      </p:pic>
      <p:pic>
        <p:nvPicPr>
          <p:cNvPr id="14" name="Picture 13" descr="Download Smartphone Transparent HQ PNG Image | FreePNGIm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31982" y="2938460"/>
            <a:ext cx="1952927" cy="2774843"/>
          </a:xfrm>
          <a:prstGeom prst="rect">
            <a:avLst/>
          </a:prstGeom>
        </p:spPr>
      </p:pic>
      <p:pic>
        <p:nvPicPr>
          <p:cNvPr id="15" name="Picture 14" descr="File:Icons8 flat tablet android.svg - Wikimedia Common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3111566">
            <a:off x="7171241" y="2316154"/>
            <a:ext cx="1742334" cy="1742334"/>
          </a:xfrm>
          <a:prstGeom prst="rect">
            <a:avLst/>
          </a:prstGeom>
        </p:spPr>
      </p:pic>
      <p:sp>
        <p:nvSpPr>
          <p:cNvPr id="19" name="Rectangle 18"/>
          <p:cNvSpPr/>
          <p:nvPr/>
        </p:nvSpPr>
        <p:spPr>
          <a:xfrm>
            <a:off x="6853925" y="3011200"/>
            <a:ext cx="2411681" cy="523220"/>
          </a:xfrm>
          <a:prstGeom prst="rect">
            <a:avLst/>
          </a:prstGeom>
        </p:spPr>
        <p:txBody>
          <a:bodyPr wrap="square">
            <a:spAutoFit/>
          </a:bodyPr>
          <a:lstStyle/>
          <a:p>
            <a:pPr marL="0" lvl="1" algn="ctr"/>
            <a:r>
              <a:rPr lang="en-US" sz="1400" i="1" dirty="0"/>
              <a:t>Scenario nowadays</a:t>
            </a:r>
          </a:p>
          <a:p>
            <a:pPr marL="0" lvl="1" algn="ctr"/>
            <a:r>
              <a:rPr lang="en-US" sz="1400" i="1" dirty="0"/>
              <a:t>2015’s</a:t>
            </a:r>
          </a:p>
        </p:txBody>
      </p:sp>
      <p:sp>
        <p:nvSpPr>
          <p:cNvPr id="17" name="Rectangle 16"/>
          <p:cNvSpPr/>
          <p:nvPr/>
        </p:nvSpPr>
        <p:spPr>
          <a:xfrm>
            <a:off x="5387725" y="253146"/>
            <a:ext cx="6534262" cy="2031325"/>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Today’s home network rely on </a:t>
            </a:r>
            <a:r>
              <a:rPr lang="en-US" b="1" dirty="0">
                <a:solidFill>
                  <a:srgbClr val="002060"/>
                </a:solidFill>
              </a:rPr>
              <a:t>Wireless technology. </a:t>
            </a:r>
            <a:r>
              <a:rPr lang="en-US" dirty="0">
                <a:solidFill>
                  <a:srgbClr val="002060"/>
                </a:solidFill>
              </a:rPr>
              <a:t>It enables networks to be easily expanded, without the limitations of cabled connections. </a:t>
            </a:r>
          </a:p>
          <a:p>
            <a:pPr marL="342900" indent="-342900" algn="just">
              <a:buFont typeface="Wingdings" panose="05000000000000000000" pitchFamily="2" charset="2"/>
              <a:buChar char="ü"/>
            </a:pPr>
            <a:r>
              <a:rPr lang="en-US" dirty="0">
                <a:solidFill>
                  <a:srgbClr val="002060"/>
                </a:solidFill>
              </a:rPr>
              <a:t>One of the main advantages of wireless is the ability to provide anytime, anywhere connectivity.</a:t>
            </a:r>
          </a:p>
          <a:p>
            <a:pPr marL="342900" indent="-342900" algn="just">
              <a:buFont typeface="Wingdings" panose="05000000000000000000" pitchFamily="2" charset="2"/>
              <a:buChar char="ü"/>
            </a:pPr>
            <a:r>
              <a:rPr lang="en-US" dirty="0">
                <a:solidFill>
                  <a:srgbClr val="002060"/>
                </a:solidFill>
              </a:rPr>
              <a:t>Wireless technology is fairly easy and inexpensive to install. New and visiting users can join the network quickly and easily.</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D0CCD4-62DB-419C-9346-3C60FD31CA49}"/>
              </a:ext>
            </a:extLst>
          </p:cNvPr>
          <p:cNvPicPr>
            <a:picLocks noChangeAspect="1"/>
          </p:cNvPicPr>
          <p:nvPr/>
        </p:nvPicPr>
        <p:blipFill>
          <a:blip r:embed="rId4"/>
          <a:stretch>
            <a:fillRect/>
          </a:stretch>
        </p:blipFill>
        <p:spPr>
          <a:xfrm>
            <a:off x="3579404" y="1040389"/>
            <a:ext cx="8501607" cy="465702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11468009" cy="4455952"/>
          </a:xfrm>
        </p:spPr>
        <p:txBody>
          <a:bodyPr/>
          <a:lstStyle/>
          <a:p>
            <a:pPr marL="0" indent="0" algn="just"/>
            <a:r>
              <a:rPr lang="en-US" dirty="0">
                <a:solidFill>
                  <a:srgbClr val="002060"/>
                </a:solidFill>
              </a:rPr>
              <a:t>In addition to an integrated router, there are many different types of devices that might be connecting to a home network. Examples include:</a:t>
            </a:r>
          </a:p>
          <a:p>
            <a:pPr marL="342900" indent="-342900" algn="just">
              <a:buFont typeface="Wingdings" panose="05000000000000000000" pitchFamily="2" charset="2"/>
              <a:buChar char="ü"/>
            </a:pPr>
            <a:r>
              <a:rPr lang="en-US" dirty="0">
                <a:solidFill>
                  <a:srgbClr val="002060"/>
                </a:solidFill>
              </a:rPr>
              <a:t>Desktop computers</a:t>
            </a:r>
          </a:p>
          <a:p>
            <a:pPr marL="342900" indent="-342900" algn="just">
              <a:buFont typeface="Wingdings" panose="05000000000000000000" pitchFamily="2" charset="2"/>
              <a:buChar char="ü"/>
            </a:pPr>
            <a:r>
              <a:rPr lang="en-US" dirty="0">
                <a:solidFill>
                  <a:srgbClr val="002060"/>
                </a:solidFill>
              </a:rPr>
              <a:t>Gaming systems</a:t>
            </a:r>
          </a:p>
          <a:p>
            <a:pPr marL="342900" indent="-342900" algn="just">
              <a:buFont typeface="Wingdings" panose="05000000000000000000" pitchFamily="2" charset="2"/>
              <a:buChar char="ü"/>
            </a:pPr>
            <a:r>
              <a:rPr lang="en-US" dirty="0">
                <a:solidFill>
                  <a:srgbClr val="002060"/>
                </a:solidFill>
              </a:rPr>
              <a:t>Smart TV systems</a:t>
            </a:r>
          </a:p>
          <a:p>
            <a:pPr marL="342900" indent="-342900" algn="just">
              <a:buFont typeface="Wingdings" panose="05000000000000000000" pitchFamily="2" charset="2"/>
              <a:buChar char="ü"/>
            </a:pPr>
            <a:r>
              <a:rPr lang="en-US" dirty="0">
                <a:solidFill>
                  <a:srgbClr val="002060"/>
                </a:solidFill>
              </a:rPr>
              <a:t>Printers</a:t>
            </a:r>
          </a:p>
          <a:p>
            <a:pPr marL="342900" indent="-342900" algn="just">
              <a:buFont typeface="Wingdings" panose="05000000000000000000" pitchFamily="2" charset="2"/>
              <a:buChar char="ü"/>
            </a:pPr>
            <a:r>
              <a:rPr lang="en-US" dirty="0">
                <a:solidFill>
                  <a:srgbClr val="002060"/>
                </a:solidFill>
              </a:rPr>
              <a:t>Scanners</a:t>
            </a:r>
          </a:p>
          <a:p>
            <a:pPr marL="342900" indent="-342900" algn="just">
              <a:buFont typeface="Wingdings" panose="05000000000000000000" pitchFamily="2" charset="2"/>
              <a:buChar char="ü"/>
            </a:pPr>
            <a:r>
              <a:rPr lang="en-US" dirty="0">
                <a:solidFill>
                  <a:srgbClr val="002060"/>
                </a:solidFill>
              </a:rPr>
              <a:t>Security cameras</a:t>
            </a:r>
          </a:p>
          <a:p>
            <a:pPr marL="342900" indent="-342900" algn="just">
              <a:buFont typeface="Wingdings" panose="05000000000000000000" pitchFamily="2" charset="2"/>
              <a:buChar char="ü"/>
            </a:pPr>
            <a:r>
              <a:rPr lang="en-US" dirty="0">
                <a:solidFill>
                  <a:srgbClr val="002060"/>
                </a:solidFill>
              </a:rPr>
              <a:t>Telephones</a:t>
            </a:r>
          </a:p>
          <a:p>
            <a:pPr marL="342900" indent="-342900" algn="just">
              <a:buFont typeface="Wingdings" panose="05000000000000000000" pitchFamily="2" charset="2"/>
              <a:buChar char="ü"/>
            </a:pPr>
            <a:r>
              <a:rPr lang="en-US" dirty="0">
                <a:solidFill>
                  <a:srgbClr val="002060"/>
                </a:solidFill>
              </a:rPr>
              <a:t>Climate control devices</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Small business and home routers typically have two primary types of ports:</a:t>
            </a:r>
          </a:p>
          <a:p>
            <a:pPr marL="342900" indent="-342900" algn="just">
              <a:buFont typeface="Wingdings" panose="05000000000000000000" pitchFamily="2" charset="2"/>
              <a:buChar char="ü"/>
            </a:pPr>
            <a:r>
              <a:rPr lang="en-US" b="1" dirty="0">
                <a:solidFill>
                  <a:srgbClr val="002060"/>
                </a:solidFill>
              </a:rPr>
              <a:t>Ethernet Ports </a:t>
            </a:r>
            <a:r>
              <a:rPr lang="en-US" dirty="0">
                <a:solidFill>
                  <a:srgbClr val="002060"/>
                </a:solidFill>
              </a:rPr>
              <a:t>- Usually labeled “Ethernet” or “LAN”, these ports connect to the internal switch portion of the router.  </a:t>
            </a:r>
          </a:p>
          <a:p>
            <a:pPr marL="342900" indent="-342900" algn="just">
              <a:buFont typeface="Wingdings" panose="05000000000000000000" pitchFamily="2" charset="2"/>
              <a:buChar char="ü"/>
            </a:pPr>
            <a:r>
              <a:rPr lang="en-US" b="1" dirty="0">
                <a:solidFill>
                  <a:srgbClr val="002060"/>
                </a:solidFill>
              </a:rPr>
              <a:t>Internet Port</a:t>
            </a:r>
            <a:r>
              <a:rPr lang="en-US" dirty="0">
                <a:solidFill>
                  <a:srgbClr val="002060"/>
                </a:solidFill>
              </a:rPr>
              <a:t> - Used to connect the device to another network such as the internet through a cable or DSL modem.</a:t>
            </a:r>
          </a:p>
          <a:p>
            <a:pPr marL="342900" indent="-342900" algn="just">
              <a:buFont typeface="Wingdings" panose="05000000000000000000" pitchFamily="2" charset="2"/>
              <a:buChar char="ü"/>
            </a:pPr>
            <a:r>
              <a:rPr lang="en-US" dirty="0">
                <a:solidFill>
                  <a:srgbClr val="002060"/>
                </a:solidFill>
              </a:rPr>
              <a:t>Many home routers include a radio antenna and a built-in wireless access point.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470CBBAA-3CF2-4E43-A390-89BF32F61F30}"/>
              </a:ext>
            </a:extLst>
          </p:cNvPr>
          <p:cNvPicPr>
            <a:picLocks noChangeAspect="1"/>
          </p:cNvPicPr>
          <p:nvPr/>
        </p:nvPicPr>
        <p:blipFill>
          <a:blip r:embed="rId4"/>
          <a:stretch>
            <a:fillRect/>
          </a:stretch>
        </p:blipFill>
        <p:spPr>
          <a:xfrm>
            <a:off x="7138858" y="351690"/>
            <a:ext cx="4708824" cy="3680460"/>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574103" cy="4455952"/>
          </a:xfrm>
        </p:spPr>
        <p:txBody>
          <a:bodyPr/>
          <a:lstStyle/>
          <a:p>
            <a:pPr marL="342900" indent="-342900" algn="just">
              <a:buFont typeface="Wingdings" panose="05000000000000000000" pitchFamily="2" charset="2"/>
              <a:buChar char="ü"/>
            </a:pPr>
            <a:r>
              <a:rPr lang="en-US" dirty="0">
                <a:solidFill>
                  <a:srgbClr val="002060"/>
                </a:solidFill>
              </a:rPr>
              <a:t>Category 5e Ethernet cable is the most common wiring used in a LAN. The cable is made up of 4 pairs of wires that are twisted to reduce electrical interference.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Coaxial cable has an inner wire surrounded by a tubular insulating layer, that is then surrounded by a tubular conducting shield. Most coax cables also have an external insulating sheath or jacket.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With Ethernet of </a:t>
            </a:r>
            <a:r>
              <a:rPr lang="en-US" dirty="0" err="1">
                <a:solidFill>
                  <a:srgbClr val="002060"/>
                </a:solidFill>
              </a:rPr>
              <a:t>Powerline</a:t>
            </a:r>
            <a:r>
              <a:rPr lang="en-US" dirty="0">
                <a:solidFill>
                  <a:srgbClr val="002060"/>
                </a:solidFill>
              </a:rPr>
              <a:t> existing power lines in a house can be used to connect devices to an Ethernet LAN.</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E1BD2A27-CA28-4399-8584-02BD2FC980DD}"/>
              </a:ext>
            </a:extLst>
          </p:cNvPr>
          <p:cNvPicPr>
            <a:picLocks noChangeAspect="1"/>
          </p:cNvPicPr>
          <p:nvPr/>
        </p:nvPicPr>
        <p:blipFill>
          <a:blip r:embed="rId4"/>
          <a:stretch>
            <a:fillRect/>
          </a:stretch>
        </p:blipFill>
        <p:spPr>
          <a:xfrm>
            <a:off x="6281048" y="975784"/>
            <a:ext cx="3185730" cy="1610843"/>
          </a:xfrm>
          <a:prstGeom prst="rect">
            <a:avLst/>
          </a:prstGeom>
        </p:spPr>
      </p:pic>
      <p:pic>
        <p:nvPicPr>
          <p:cNvPr id="8" name="Picture 7">
            <a:extLst>
              <a:ext uri="{FF2B5EF4-FFF2-40B4-BE49-F238E27FC236}">
                <a16:creationId xmlns:a16="http://schemas.microsoft.com/office/drawing/2014/main" id="{3B81E443-8577-4186-A594-0A643A61183B}"/>
              </a:ext>
            </a:extLst>
          </p:cNvPr>
          <p:cNvPicPr>
            <a:picLocks noChangeAspect="1"/>
          </p:cNvPicPr>
          <p:nvPr/>
        </p:nvPicPr>
        <p:blipFill>
          <a:blip r:embed="rId5"/>
          <a:stretch>
            <a:fillRect/>
          </a:stretch>
        </p:blipFill>
        <p:spPr>
          <a:xfrm>
            <a:off x="6281048" y="2586627"/>
            <a:ext cx="1802528" cy="1279695"/>
          </a:xfrm>
          <a:prstGeom prst="rect">
            <a:avLst/>
          </a:prstGeom>
        </p:spPr>
      </p:pic>
      <p:pic>
        <p:nvPicPr>
          <p:cNvPr id="9" name="Picture 8">
            <a:extLst>
              <a:ext uri="{FF2B5EF4-FFF2-40B4-BE49-F238E27FC236}">
                <a16:creationId xmlns:a16="http://schemas.microsoft.com/office/drawing/2014/main" id="{7C84CA7A-8B1F-4E10-8DC1-07AA41AC09EF}"/>
              </a:ext>
            </a:extLst>
          </p:cNvPr>
          <p:cNvPicPr>
            <a:picLocks noChangeAspect="1"/>
          </p:cNvPicPr>
          <p:nvPr/>
        </p:nvPicPr>
        <p:blipFill>
          <a:blip r:embed="rId6"/>
          <a:stretch>
            <a:fillRect/>
          </a:stretch>
        </p:blipFill>
        <p:spPr>
          <a:xfrm>
            <a:off x="6281048" y="4112239"/>
            <a:ext cx="2855362" cy="1364926"/>
          </a:xfrm>
          <a:prstGeom prst="rect">
            <a:avLst/>
          </a:prstGeom>
        </p:spPr>
      </p:pic>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During your previous lab, you might have configured wireless network. Actually, how does the wireless network work? </a:t>
            </a:r>
          </a:p>
          <a:p>
            <a:pPr marL="0" indent="0" algn="just"/>
            <a:r>
              <a:rPr lang="en-US" dirty="0">
                <a:solidFill>
                  <a:srgbClr val="002060"/>
                </a:solidFill>
              </a:rPr>
              <a:t>Let’s discuss that </a:t>
            </a:r>
          </a:p>
          <a:p>
            <a:pPr marL="342900" indent="-342900" algn="just">
              <a:buFont typeface="Wingdings" panose="05000000000000000000" pitchFamily="2" charset="2"/>
              <a:buChar char="ü"/>
            </a:pPr>
            <a:r>
              <a:rPr lang="en-US" dirty="0">
                <a:solidFill>
                  <a:srgbClr val="002060"/>
                </a:solidFill>
              </a:rPr>
              <a:t>Wireless technologies use </a:t>
            </a:r>
            <a:r>
              <a:rPr lang="en-US" b="1" dirty="0">
                <a:solidFill>
                  <a:srgbClr val="002060"/>
                </a:solidFill>
              </a:rPr>
              <a:t>electromagnetic waves </a:t>
            </a:r>
            <a:r>
              <a:rPr lang="en-US" dirty="0">
                <a:solidFill>
                  <a:srgbClr val="002060"/>
                </a:solidFill>
              </a:rPr>
              <a:t>to carry information between devices. </a:t>
            </a:r>
          </a:p>
          <a:p>
            <a:pPr marL="342900" indent="-342900" algn="just">
              <a:buFont typeface="Wingdings" panose="05000000000000000000" pitchFamily="2" charset="2"/>
              <a:buChar char="ü"/>
            </a:pPr>
            <a:r>
              <a:rPr lang="en-US" dirty="0">
                <a:solidFill>
                  <a:srgbClr val="002060"/>
                </a:solidFill>
              </a:rPr>
              <a:t>The </a:t>
            </a:r>
            <a:r>
              <a:rPr lang="en-US" b="1" dirty="0">
                <a:solidFill>
                  <a:srgbClr val="002060"/>
                </a:solidFill>
              </a:rPr>
              <a:t>electromagnetic spectrum </a:t>
            </a:r>
            <a:r>
              <a:rPr lang="en-US" dirty="0">
                <a:solidFill>
                  <a:srgbClr val="002060"/>
                </a:solidFill>
              </a:rPr>
              <a:t>includes such things as radio and television broadcast bands, visible light, x-rays and gamma-rays.</a:t>
            </a:r>
          </a:p>
          <a:p>
            <a:pPr marL="342900" indent="-342900" algn="just">
              <a:buFont typeface="Wingdings" panose="05000000000000000000" pitchFamily="2" charset="2"/>
              <a:buChar char="ü"/>
            </a:pPr>
            <a:r>
              <a:rPr lang="en-US" dirty="0">
                <a:solidFill>
                  <a:srgbClr val="002060"/>
                </a:solidFill>
              </a:rPr>
              <a:t>Each of these has a specific range of wavelengths and associated energies. </a:t>
            </a:r>
          </a:p>
          <a:p>
            <a:pPr marL="342900" indent="-342900" algn="just">
              <a:buFont typeface="Wingdings" panose="05000000000000000000" pitchFamily="2" charset="2"/>
              <a:buChar char="ü"/>
            </a:pPr>
            <a:r>
              <a:rPr lang="en-US" dirty="0">
                <a:solidFill>
                  <a:srgbClr val="002060"/>
                </a:solidFill>
              </a:rPr>
              <a:t>Some frequencies are set aside for public use. These unlicensed sections of the spectrum are incorporated into consumer products, including the Wi-Fi routers found in most homes.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339FEDDE-1ED1-4C50-B474-F7169B3971A4}"/>
              </a:ext>
            </a:extLst>
          </p:cNvPr>
          <p:cNvPicPr>
            <a:picLocks noChangeAspect="1"/>
          </p:cNvPicPr>
          <p:nvPr/>
        </p:nvPicPr>
        <p:blipFill>
          <a:blip r:embed="rId4"/>
          <a:stretch>
            <a:fillRect/>
          </a:stretch>
        </p:blipFill>
        <p:spPr>
          <a:xfrm>
            <a:off x="7061753" y="1743337"/>
            <a:ext cx="4984446" cy="269945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305261" y="856514"/>
            <a:ext cx="4701209" cy="4455952"/>
          </a:xfrm>
        </p:spPr>
        <p:txBody>
          <a:bodyPr/>
          <a:lstStyle/>
          <a:p>
            <a:pPr marL="342900" indent="-342900" algn="just">
              <a:buFont typeface="Wingdings" panose="05000000000000000000" pitchFamily="2" charset="2"/>
              <a:buChar char="ü"/>
            </a:pPr>
            <a:r>
              <a:rPr lang="en-US" dirty="0">
                <a:solidFill>
                  <a:srgbClr val="002060"/>
                </a:solidFill>
              </a:rPr>
              <a:t>The wireless technologies most frequently used in home networks are in the </a:t>
            </a:r>
            <a:r>
              <a:rPr lang="en-US" b="1" dirty="0">
                <a:solidFill>
                  <a:srgbClr val="002060"/>
                </a:solidFill>
              </a:rPr>
              <a:t>unlicensed 2.4 GHz and 5 GHz frequency </a:t>
            </a:r>
            <a:r>
              <a:rPr lang="en-US" dirty="0">
                <a:solidFill>
                  <a:srgbClr val="002060"/>
                </a:solidFill>
              </a:rPr>
              <a:t>ranges.</a:t>
            </a:r>
          </a:p>
          <a:p>
            <a:pPr marL="342900" indent="-342900" algn="just">
              <a:buFont typeface="Wingdings" panose="05000000000000000000" pitchFamily="2" charset="2"/>
              <a:buChar char="ü"/>
            </a:pPr>
            <a:r>
              <a:rPr lang="en-US" dirty="0">
                <a:solidFill>
                  <a:srgbClr val="002060"/>
                </a:solidFill>
              </a:rPr>
              <a:t>Blue tooth for example uses the 2.4GHz band.</a:t>
            </a:r>
          </a:p>
          <a:p>
            <a:pPr marL="342900" indent="-342900" algn="just">
              <a:buFont typeface="Wingdings" panose="05000000000000000000" pitchFamily="2" charset="2"/>
              <a:buChar char="ü"/>
            </a:pPr>
            <a:r>
              <a:rPr lang="en-US" dirty="0">
                <a:solidFill>
                  <a:srgbClr val="002060"/>
                </a:solidFill>
              </a:rPr>
              <a:t>Other technologies that use the 2.4 GHz and 5 GHz bands are the modern wireless LAN technologies that conform to the various IEEE 802.11 standards.</a:t>
            </a: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9ACA374B-702E-4E7D-B780-B03EFCEFD40F}"/>
              </a:ext>
            </a:extLst>
          </p:cNvPr>
          <p:cNvPicPr>
            <a:picLocks noChangeAspect="1"/>
          </p:cNvPicPr>
          <p:nvPr/>
        </p:nvPicPr>
        <p:blipFill>
          <a:blip r:embed="rId4"/>
          <a:stretch>
            <a:fillRect/>
          </a:stretch>
        </p:blipFill>
        <p:spPr>
          <a:xfrm>
            <a:off x="228179" y="975784"/>
            <a:ext cx="7127037" cy="4391346"/>
          </a:xfrm>
          <a:prstGeom prst="rect">
            <a:avLst/>
          </a:prstGeom>
        </p:spPr>
      </p:pic>
    </p:spTree>
    <p:custDataLst>
      <p:tags r:id="rId1"/>
    </p:custDataLst>
    <p:extLst>
      <p:ext uri="{BB962C8B-B14F-4D97-AF65-F5344CB8AC3E}">
        <p14:creationId xmlns:p14="http://schemas.microsoft.com/office/powerpoint/2010/main" val="4162439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530007" cy="4455952"/>
          </a:xfrm>
        </p:spPr>
        <p:txBody>
          <a:bodyPr/>
          <a:lstStyle/>
          <a:p>
            <a:pPr marL="342900" indent="-342900" algn="just">
              <a:buFont typeface="Wingdings" panose="05000000000000000000" pitchFamily="2" charset="2"/>
              <a:buChar char="ü"/>
            </a:pPr>
            <a:r>
              <a:rPr lang="en-US" dirty="0">
                <a:solidFill>
                  <a:srgbClr val="002060"/>
                </a:solidFill>
              </a:rPr>
              <a:t>The main organization responsible for the creation of wireless technical standards is the IEEE. </a:t>
            </a:r>
          </a:p>
          <a:p>
            <a:pPr marL="342900" indent="-342900" algn="just">
              <a:buFont typeface="Wingdings" panose="05000000000000000000" pitchFamily="2" charset="2"/>
              <a:buChar char="ü"/>
            </a:pPr>
            <a:r>
              <a:rPr lang="en-US" dirty="0">
                <a:solidFill>
                  <a:srgbClr val="002060"/>
                </a:solidFill>
              </a:rPr>
              <a:t>The IEEE 802.11 standard governs the WLAN environment. </a:t>
            </a:r>
          </a:p>
          <a:p>
            <a:pPr marL="342900" indent="-342900" algn="just">
              <a:buFont typeface="Wingdings" panose="05000000000000000000" pitchFamily="2" charset="2"/>
              <a:buChar char="ü"/>
            </a:pPr>
            <a:r>
              <a:rPr lang="en-US" dirty="0">
                <a:solidFill>
                  <a:srgbClr val="002060"/>
                </a:solidFill>
              </a:rPr>
              <a:t>Wireless standards for LANs use the 2.4 GHz and 5 GHz frequency bands. Collectively these technologies are referred to as Wi-Fi.</a:t>
            </a:r>
          </a:p>
          <a:p>
            <a:pPr marL="342900" indent="-342900" algn="just">
              <a:buFont typeface="Wingdings" panose="05000000000000000000" pitchFamily="2" charset="2"/>
              <a:buChar char="ü"/>
            </a:pPr>
            <a:r>
              <a:rPr lang="en-US" dirty="0">
                <a:solidFill>
                  <a:srgbClr val="002060"/>
                </a:solidFill>
              </a:rPr>
              <a:t>Another organization, known as the Wi-Fi Alliance, is responsible for testing wireless LAN devices from different manufacturers. </a:t>
            </a:r>
          </a:p>
          <a:p>
            <a:pPr marL="342900" indent="-342900" algn="just">
              <a:buFont typeface="Wingdings" panose="05000000000000000000" pitchFamily="2" charset="2"/>
              <a:buChar char="ü"/>
            </a:pPr>
            <a:r>
              <a:rPr lang="en-US" dirty="0">
                <a:solidFill>
                  <a:srgbClr val="002060"/>
                </a:solidFill>
              </a:rPr>
              <a:t>Wireless standards are constantly improving the connectivity and speed of Wi-Fi networks.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6708913" y="975784"/>
            <a:ext cx="5370070" cy="3307246"/>
          </a:xfrm>
          <a:prstGeom prst="rect">
            <a:avLst/>
          </a:prstGeom>
        </p:spPr>
      </p:pic>
    </p:spTree>
    <p:custDataLst>
      <p:tags r:id="rId1"/>
    </p:custDataLst>
    <p:extLst>
      <p:ext uri="{BB962C8B-B14F-4D97-AF65-F5344CB8AC3E}">
        <p14:creationId xmlns:p14="http://schemas.microsoft.com/office/powerpoint/2010/main" val="126346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20899"/>
            <a:ext cx="6530007" cy="4455952"/>
          </a:xfrm>
        </p:spPr>
        <p:txBody>
          <a:bodyPr/>
          <a:lstStyle/>
          <a:p>
            <a:pPr marL="342900" indent="-342900" algn="just">
              <a:buFont typeface="Wingdings" panose="05000000000000000000" pitchFamily="2" charset="2"/>
              <a:buChar char="ü"/>
            </a:pPr>
            <a:r>
              <a:rPr lang="en-US" b="1" dirty="0">
                <a:solidFill>
                  <a:srgbClr val="002060"/>
                </a:solidFill>
              </a:rPr>
              <a:t>Network mode </a:t>
            </a:r>
            <a:r>
              <a:rPr lang="en-US" dirty="0">
                <a:solidFill>
                  <a:srgbClr val="002060"/>
                </a:solidFill>
              </a:rPr>
              <a:t>- Determines the type of technology that must be supported. For example, 802.11b, 802.11g, 802.11n or Mixed Mode.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Network Name (SSID)</a:t>
            </a:r>
            <a:r>
              <a:rPr lang="en-US" dirty="0">
                <a:solidFill>
                  <a:srgbClr val="FF0000"/>
                </a:solidFill>
              </a:rPr>
              <a:t> </a:t>
            </a:r>
            <a:r>
              <a:rPr lang="en-US" dirty="0">
                <a:solidFill>
                  <a:srgbClr val="002060"/>
                </a:solidFill>
              </a:rPr>
              <a:t>- Used to identify the WLAN. All devices that wish to participate in the WLAN must have the same SSID.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002060"/>
                </a:solidFill>
              </a:rPr>
              <a:t>Standard Channel </a:t>
            </a:r>
            <a:r>
              <a:rPr lang="en-US" dirty="0">
                <a:solidFill>
                  <a:srgbClr val="002060"/>
                </a:solidFill>
              </a:rPr>
              <a:t>- Specifies the channel over which communication will occur. By default, this is set to Auto to allow the AP to determine the optimum channel to use.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SSID Broadcast </a:t>
            </a:r>
            <a:r>
              <a:rPr lang="en-US" dirty="0">
                <a:solidFill>
                  <a:srgbClr val="002060"/>
                </a:solidFill>
              </a:rPr>
              <a:t>- Determines if the SSID will be broadcast to all devices within range. By default, set to Enabled.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p:nvPr/>
        </p:nvPicPr>
        <p:blipFill rotWithShape="1">
          <a:blip r:embed="rId4"/>
          <a:srcRect r="52921" b="45528"/>
          <a:stretch/>
        </p:blipFill>
        <p:spPr bwMode="auto">
          <a:xfrm>
            <a:off x="6887819" y="801849"/>
            <a:ext cx="5079903" cy="3917826"/>
          </a:xfrm>
          <a:prstGeom prst="rect">
            <a:avLst/>
          </a:prstGeom>
          <a:ln>
            <a:noFill/>
          </a:ln>
          <a:extLst>
            <a:ext uri="{53640926-AAD7-44D8-BBD7-CCE9431645EC}">
              <a14:shadowObscured xmlns:a14="http://schemas.microsoft.com/office/drawing/2010/main"/>
            </a:ext>
          </a:extLst>
        </p:spPr>
      </p:pic>
    </p:spTree>
    <p:custDataLst>
      <p:tags r:id="rId1"/>
    </p:custDataLst>
    <p:extLst>
      <p:ext uri="{BB962C8B-B14F-4D97-AF65-F5344CB8AC3E}">
        <p14:creationId xmlns:p14="http://schemas.microsoft.com/office/powerpoint/2010/main" val="151807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872907" cy="4455952"/>
          </a:xfrm>
        </p:spPr>
        <p:txBody>
          <a:bodyPr/>
          <a:lstStyle/>
          <a:p>
            <a:pPr marL="342900" indent="-342900" algn="just">
              <a:buFont typeface="Wingdings" panose="05000000000000000000" pitchFamily="2" charset="2"/>
              <a:buChar char="ü"/>
            </a:pPr>
            <a:r>
              <a:rPr lang="en-US" dirty="0">
                <a:solidFill>
                  <a:srgbClr val="002060"/>
                </a:solidFill>
              </a:rPr>
              <a:t>Wireless Channels are created by dividing up the available RF spectrum. Each channel is capable of carrying a different conversation.</a:t>
            </a:r>
          </a:p>
          <a:p>
            <a:pPr marL="342900" indent="-342900" algn="just">
              <a:buFont typeface="Wingdings" panose="05000000000000000000" pitchFamily="2" charset="2"/>
              <a:buChar char="ü"/>
            </a:pPr>
            <a:r>
              <a:rPr lang="en-US" dirty="0">
                <a:solidFill>
                  <a:srgbClr val="002060"/>
                </a:solidFill>
              </a:rPr>
              <a:t>Multiple APs can function in close proximity as long as they use different channels for communication.</a:t>
            </a:r>
          </a:p>
          <a:p>
            <a:pPr marL="342900" indent="-342900" algn="just">
              <a:buFont typeface="Wingdings" panose="05000000000000000000" pitchFamily="2" charset="2"/>
              <a:buChar char="ü"/>
            </a:pPr>
            <a:r>
              <a:rPr lang="en-US" dirty="0">
                <a:solidFill>
                  <a:srgbClr val="002060"/>
                </a:solidFill>
              </a:rPr>
              <a:t>Some 5 GHz wireless technologies combine multiple channels to create a single wide channel, which provides more bandwidth and increases the data rate.</a:t>
            </a:r>
          </a:p>
          <a:p>
            <a:pPr marL="342900" indent="-342900" algn="just">
              <a:buFont typeface="Wingdings" panose="05000000000000000000" pitchFamily="2" charset="2"/>
              <a:buChar char="ü"/>
            </a:pPr>
            <a:r>
              <a:rPr lang="en-US" dirty="0">
                <a:solidFill>
                  <a:srgbClr val="002060"/>
                </a:solidFill>
              </a:rPr>
              <a:t>Collisions occur on shared media when two or more devices attempt to communicate at the same time.</a:t>
            </a:r>
          </a:p>
          <a:p>
            <a:pPr marL="342900" indent="-342900" algn="just">
              <a:buFont typeface="Wingdings" panose="05000000000000000000" pitchFamily="2" charset="2"/>
              <a:buChar char="ü"/>
            </a:pPr>
            <a:r>
              <a:rPr lang="en-US" dirty="0">
                <a:solidFill>
                  <a:srgbClr val="002060"/>
                </a:solidFill>
              </a:rPr>
              <a:t>Ethernet protocols detect the collisions using, </a:t>
            </a:r>
            <a:r>
              <a:rPr lang="en-US" b="1" i="1" dirty="0">
                <a:solidFill>
                  <a:srgbClr val="002060"/>
                </a:solidFill>
              </a:rPr>
              <a:t>Carrier Sense Multiple Access with Collision Avoidance </a:t>
            </a:r>
            <a:r>
              <a:rPr lang="en-US" dirty="0">
                <a:solidFill>
                  <a:srgbClr val="002060"/>
                </a:solidFill>
              </a:rPr>
              <a:t>(CSMA/CA).	</a:t>
            </a:r>
          </a:p>
          <a:p>
            <a:pPr marL="342900" indent="-342900" algn="just">
              <a:buFont typeface="Wingdings" panose="05000000000000000000" pitchFamily="2" charset="2"/>
              <a:buChar char="ü"/>
            </a:pPr>
            <a:r>
              <a:rPr lang="en-US" dirty="0">
                <a:solidFill>
                  <a:srgbClr val="002060"/>
                </a:solidFill>
              </a:rPr>
              <a:t>CSMA/CA creates a reservation on the channel for a specific conversation between devices.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6941400" y="3556599"/>
            <a:ext cx="5007665" cy="2160591"/>
          </a:xfrm>
          <a:prstGeom prst="rect">
            <a:avLst/>
          </a:prstGeom>
        </p:spPr>
        <p:txBody>
          <a:bodyPr wrap="square">
            <a:spAutoFit/>
          </a:bodyPr>
          <a:lstStyle/>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First, a device asks permission from the AP with a Request to Send (RTS) message.</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If the channel is available, the AP responds with a CTS message which is broadcast to all devices within the network. </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When the conversation is complete, the device that requested the channel sends a broadcast ACK message indicating the channel can be released.</a:t>
            </a:r>
          </a:p>
        </p:txBody>
      </p:sp>
      <p:pic>
        <p:nvPicPr>
          <p:cNvPr id="8" name="Picture 7"/>
          <p:cNvPicPr>
            <a:picLocks noChangeAspect="1"/>
          </p:cNvPicPr>
          <p:nvPr/>
        </p:nvPicPr>
        <p:blipFill>
          <a:blip r:embed="rId4"/>
          <a:stretch>
            <a:fillRect/>
          </a:stretch>
        </p:blipFill>
        <p:spPr>
          <a:xfrm>
            <a:off x="7949143" y="1080706"/>
            <a:ext cx="3594247" cy="2475893"/>
          </a:xfrm>
          <a:prstGeom prst="rect">
            <a:avLst/>
          </a:prstGeom>
        </p:spPr>
      </p:pic>
      <p:pic>
        <p:nvPicPr>
          <p:cNvPr id="7" name="Picture 6">
            <a:extLst>
              <a:ext uri="{FF2B5EF4-FFF2-40B4-BE49-F238E27FC236}">
                <a16:creationId xmlns:a16="http://schemas.microsoft.com/office/drawing/2014/main" id="{EA75DEE8-63BC-47E3-9B27-8377FC601D2D}"/>
              </a:ext>
            </a:extLst>
          </p:cNvPr>
          <p:cNvPicPr>
            <a:picLocks noChangeAspect="1"/>
          </p:cNvPicPr>
          <p:nvPr/>
        </p:nvPicPr>
        <p:blipFill>
          <a:blip r:embed="rId5"/>
          <a:stretch>
            <a:fillRect/>
          </a:stretch>
        </p:blipFill>
        <p:spPr>
          <a:xfrm>
            <a:off x="7051812" y="52392"/>
            <a:ext cx="2201985" cy="1190000"/>
          </a:xfrm>
          <a:prstGeom prst="rect">
            <a:avLst/>
          </a:prstGeom>
        </p:spPr>
      </p:pic>
    </p:spTree>
    <p:custDataLst>
      <p:tags r:id="rId1"/>
    </p:custDataLst>
    <p:extLst>
      <p:ext uri="{BB962C8B-B14F-4D97-AF65-F5344CB8AC3E}">
        <p14:creationId xmlns:p14="http://schemas.microsoft.com/office/powerpoint/2010/main" val="3486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29715"/>
            <a:ext cx="11885915" cy="4455952"/>
          </a:xfrm>
        </p:spPr>
        <p:txBody>
          <a:bodyPr/>
          <a:lstStyle/>
          <a:p>
            <a:pPr marL="342900" indent="-342900" algn="just">
              <a:buFont typeface="Wingdings" panose="05000000000000000000" pitchFamily="2" charset="2"/>
              <a:buChar char="ü"/>
            </a:pPr>
            <a:r>
              <a:rPr lang="en-US" sz="1800" dirty="0">
                <a:solidFill>
                  <a:srgbClr val="002060"/>
                </a:solidFill>
              </a:rPr>
              <a:t>Routing between networks – (Layer 3) in OSI Model</a:t>
            </a:r>
          </a:p>
          <a:p>
            <a:pPr marL="743010" lvl="1" indent="-342900" algn="just">
              <a:buFont typeface="Wingdings" panose="05000000000000000000" pitchFamily="2" charset="2"/>
              <a:buChar char="ü"/>
            </a:pPr>
            <a:r>
              <a:rPr lang="en-US" sz="1800" dirty="0">
                <a:solidFill>
                  <a:srgbClr val="002060"/>
                </a:solidFill>
              </a:rPr>
              <a:t>When a router receives an IP packet on one interface, it determines which interface to use to forward the packet to the destination. This is known as routing. </a:t>
            </a:r>
          </a:p>
          <a:p>
            <a:pPr marL="743010" lvl="1" indent="-342900" algn="just">
              <a:buFont typeface="Wingdings" panose="05000000000000000000" pitchFamily="2" charset="2"/>
              <a:buChar char="ü"/>
            </a:pPr>
            <a:r>
              <a:rPr lang="en-US" sz="1800" dirty="0">
                <a:solidFill>
                  <a:srgbClr val="002060"/>
                </a:solidFill>
              </a:rPr>
              <a:t>The interface that the router uses to forward the packet may be the final destination, or it may be a network connected to another router that is used to reach the destination network. Each network that a router connects to typically requires a separate interface, but this may not always be the case.</a:t>
            </a:r>
          </a:p>
          <a:p>
            <a:pPr marL="743010" lvl="1" indent="-342900" algn="just">
              <a:buFont typeface="Wingdings" panose="05000000000000000000" pitchFamily="2" charset="2"/>
              <a:buChar char="ü"/>
            </a:pPr>
            <a:r>
              <a:rPr lang="en-US" sz="1800" dirty="0">
                <a:solidFill>
                  <a:srgbClr val="002060"/>
                </a:solidFill>
              </a:rPr>
              <a:t>The primary functions of a router are to determine the best path to forward packets based on the information in its routing table, and to forward packets toward their destination.</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Uses Internet Protocol (IP)</a:t>
            </a:r>
          </a:p>
          <a:p>
            <a:pPr marL="342900" indent="-342900" algn="just">
              <a:buFont typeface="Wingdings" panose="05000000000000000000" pitchFamily="2" charset="2"/>
              <a:buChar char="ü"/>
            </a:pPr>
            <a:r>
              <a:rPr lang="en-US" sz="1800" dirty="0">
                <a:solidFill>
                  <a:srgbClr val="002060"/>
                </a:solidFill>
              </a:rPr>
              <a:t>Types</a:t>
            </a:r>
          </a:p>
          <a:p>
            <a:pPr marL="743010" lvl="1" indent="-342900" algn="just">
              <a:buFont typeface="Wingdings" panose="05000000000000000000" pitchFamily="2" charset="2"/>
              <a:buChar char="ü"/>
            </a:pPr>
            <a:r>
              <a:rPr lang="en-US" sz="1800" dirty="0">
                <a:solidFill>
                  <a:srgbClr val="002060"/>
                </a:solidFill>
              </a:rPr>
              <a:t>Static </a:t>
            </a:r>
          </a:p>
          <a:p>
            <a:pPr marL="743010" lvl="1" indent="-342900" algn="just">
              <a:buFont typeface="Wingdings" panose="05000000000000000000" pitchFamily="2" charset="2"/>
              <a:buChar char="ü"/>
            </a:pPr>
            <a:r>
              <a:rPr lang="en-US" sz="1800" dirty="0">
                <a:solidFill>
                  <a:srgbClr val="002060"/>
                </a:solidFill>
              </a:rPr>
              <a:t>Dynamic </a:t>
            </a:r>
          </a:p>
        </p:txBody>
      </p:sp>
      <p:graphicFrame>
        <p:nvGraphicFramePr>
          <p:cNvPr id="30" name="Content Placeholder 3">
            <a:extLst>
              <a:ext uri="{FF2B5EF4-FFF2-40B4-BE49-F238E27FC236}">
                <a16:creationId xmlns:a16="http://schemas.microsoft.com/office/drawing/2014/main" id="{870FC121-F4F5-43AC-B52F-923ECCEB0BCD}"/>
              </a:ext>
            </a:extLst>
          </p:cNvPr>
          <p:cNvGraphicFramePr>
            <a:graphicFrameLocks/>
          </p:cNvGraphicFramePr>
          <p:nvPr>
            <p:extLst>
              <p:ext uri="{D42A27DB-BD31-4B8C-83A1-F6EECF244321}">
                <p14:modId xmlns:p14="http://schemas.microsoft.com/office/powerpoint/2010/main" val="543226445"/>
              </p:ext>
            </p:extLst>
          </p:nvPr>
        </p:nvGraphicFramePr>
        <p:xfrm>
          <a:off x="10000794" y="3667470"/>
          <a:ext cx="1984974" cy="1988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14E0199-15AC-4830-BBCA-9F3D47F93113}"/>
              </a:ext>
            </a:extLst>
          </p:cNvPr>
          <p:cNvGraphicFramePr/>
          <p:nvPr>
            <p:extLst>
              <p:ext uri="{D42A27DB-BD31-4B8C-83A1-F6EECF244321}">
                <p14:modId xmlns:p14="http://schemas.microsoft.com/office/powerpoint/2010/main" val="175387020"/>
              </p:ext>
            </p:extLst>
          </p:nvPr>
        </p:nvGraphicFramePr>
        <p:xfrm>
          <a:off x="7796190" y="3653436"/>
          <a:ext cx="2146433" cy="20030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Cloud 38">
            <a:extLst>
              <a:ext uri="{FF2B5EF4-FFF2-40B4-BE49-F238E27FC236}">
                <a16:creationId xmlns:a16="http://schemas.microsoft.com/office/drawing/2014/main" id="{954D8F55-3255-443A-8B3D-CDC699BBAEB2}"/>
              </a:ext>
            </a:extLst>
          </p:cNvPr>
          <p:cNvSpPr/>
          <p:nvPr/>
        </p:nvSpPr>
        <p:spPr>
          <a:xfrm rot="20382633">
            <a:off x="7381898" y="3723598"/>
            <a:ext cx="944924" cy="855099"/>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FTP, SMTP, HTTP, POP3…</a:t>
            </a:r>
          </a:p>
        </p:txBody>
      </p:sp>
      <p:sp>
        <p:nvSpPr>
          <p:cNvPr id="40" name="Cloud 39">
            <a:extLst>
              <a:ext uri="{FF2B5EF4-FFF2-40B4-BE49-F238E27FC236}">
                <a16:creationId xmlns:a16="http://schemas.microsoft.com/office/drawing/2014/main" id="{E840C630-17FC-4902-BC5F-2D8E570512D9}"/>
              </a:ext>
            </a:extLst>
          </p:cNvPr>
          <p:cNvSpPr/>
          <p:nvPr/>
        </p:nvSpPr>
        <p:spPr>
          <a:xfrm rot="20582653">
            <a:off x="7362873" y="4531886"/>
            <a:ext cx="1103827" cy="401553"/>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TCP &amp; UDP</a:t>
            </a:r>
          </a:p>
        </p:txBody>
      </p:sp>
      <p:sp>
        <p:nvSpPr>
          <p:cNvPr id="41" name="Cloud 40">
            <a:extLst>
              <a:ext uri="{FF2B5EF4-FFF2-40B4-BE49-F238E27FC236}">
                <a16:creationId xmlns:a16="http://schemas.microsoft.com/office/drawing/2014/main" id="{9700E8C2-7468-4E64-8402-AE21060A0288}"/>
              </a:ext>
            </a:extLst>
          </p:cNvPr>
          <p:cNvSpPr/>
          <p:nvPr/>
        </p:nvSpPr>
        <p:spPr>
          <a:xfrm rot="20931167">
            <a:off x="7720874" y="4884829"/>
            <a:ext cx="704051" cy="363118"/>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IP</a:t>
            </a:r>
          </a:p>
        </p:txBody>
      </p:sp>
      <p:sp>
        <p:nvSpPr>
          <p:cNvPr id="42" name="Cloud 41">
            <a:extLst>
              <a:ext uri="{FF2B5EF4-FFF2-40B4-BE49-F238E27FC236}">
                <a16:creationId xmlns:a16="http://schemas.microsoft.com/office/drawing/2014/main" id="{C347807E-B8C6-424D-8C74-4E13EE1CF7EC}"/>
              </a:ext>
            </a:extLst>
          </p:cNvPr>
          <p:cNvSpPr/>
          <p:nvPr/>
        </p:nvSpPr>
        <p:spPr>
          <a:xfrm rot="20487074">
            <a:off x="7276512" y="5223678"/>
            <a:ext cx="1276548" cy="428929"/>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Ethernet</a:t>
            </a:r>
          </a:p>
        </p:txBody>
      </p:sp>
      <p:pic>
        <p:nvPicPr>
          <p:cNvPr id="43" name="Picture 42">
            <a:extLst>
              <a:ext uri="{FF2B5EF4-FFF2-40B4-BE49-F238E27FC236}">
                <a16:creationId xmlns:a16="http://schemas.microsoft.com/office/drawing/2014/main" id="{9D9865CF-96BF-4627-9548-9E378EE3F856}"/>
              </a:ext>
            </a:extLst>
          </p:cNvPr>
          <p:cNvPicPr>
            <a:picLocks noChangeAspect="1"/>
          </p:cNvPicPr>
          <p:nvPr/>
        </p:nvPicPr>
        <p:blipFill>
          <a:blip r:embed="rId14"/>
          <a:stretch>
            <a:fillRect/>
          </a:stretch>
        </p:blipFill>
        <p:spPr>
          <a:xfrm>
            <a:off x="2884273" y="3132083"/>
            <a:ext cx="3958834" cy="2524384"/>
          </a:xfrm>
          <a:prstGeom prst="rect">
            <a:avLst/>
          </a:prstGeom>
        </p:spPr>
      </p:pic>
    </p:spTree>
    <p:custDataLst>
      <p:tags r:id="rId1"/>
    </p:custDataLst>
    <p:extLst>
      <p:ext uri="{BB962C8B-B14F-4D97-AF65-F5344CB8AC3E}">
        <p14:creationId xmlns:p14="http://schemas.microsoft.com/office/powerpoint/2010/main" val="160170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4302" y="816758"/>
            <a:ext cx="8567528" cy="4455952"/>
          </a:xfrm>
        </p:spPr>
        <p:txBody>
          <a:bodyPr/>
          <a:lstStyle/>
          <a:p>
            <a:pPr marL="342900" indent="-342900" algn="just">
              <a:buFont typeface="Wingdings" panose="05000000000000000000" pitchFamily="2" charset="2"/>
              <a:buChar char="ü"/>
            </a:pPr>
            <a:r>
              <a:rPr lang="en-US" sz="1800" dirty="0">
                <a:solidFill>
                  <a:srgbClr val="002060"/>
                </a:solidFill>
              </a:rPr>
              <a:t>An Internet Service Provider (ISP) provides the link between the home network and the internet.</a:t>
            </a:r>
          </a:p>
          <a:p>
            <a:pPr marL="342900" indent="-342900" algn="just">
              <a:buFont typeface="Wingdings" panose="05000000000000000000" pitchFamily="2" charset="2"/>
              <a:buChar char="ü"/>
            </a:pPr>
            <a:r>
              <a:rPr lang="en-US" sz="1800" dirty="0">
                <a:solidFill>
                  <a:srgbClr val="002060"/>
                </a:solidFill>
              </a:rPr>
              <a:t>An ISP can be the local cable provider, a landline telephone service provider, the cellular network, or an independent provider who leases bandwidth on the physical network infrastructure of another company.</a:t>
            </a:r>
          </a:p>
          <a:p>
            <a:pPr marL="342900" indent="-342900" algn="just">
              <a:buFont typeface="Wingdings" panose="05000000000000000000" pitchFamily="2" charset="2"/>
              <a:buChar char="ü"/>
            </a:pPr>
            <a:r>
              <a:rPr lang="en-US" sz="1800" dirty="0">
                <a:solidFill>
                  <a:srgbClr val="002060"/>
                </a:solidFill>
              </a:rPr>
              <a:t>An ISP may offer additional services to their customers, such as email accounts, network storage, website hosting, and automated backup or security services.</a:t>
            </a:r>
          </a:p>
          <a:p>
            <a:pPr marL="342900" indent="-342900" algn="just">
              <a:buFont typeface="Wingdings" panose="05000000000000000000" pitchFamily="2" charset="2"/>
              <a:buChar char="ü"/>
            </a:pPr>
            <a:r>
              <a:rPr lang="en-US" sz="1800" dirty="0">
                <a:solidFill>
                  <a:srgbClr val="002060"/>
                </a:solidFill>
              </a:rPr>
              <a:t>ISPs are critical to communications across the global internet. Each </a:t>
            </a:r>
            <a:r>
              <a:rPr lang="en-US" sz="1800" b="1" dirty="0">
                <a:solidFill>
                  <a:srgbClr val="002060"/>
                </a:solidFill>
              </a:rPr>
              <a:t>ISP connects to other ISPs to form a network of links that interconnect users all over the world</a:t>
            </a:r>
            <a:r>
              <a:rPr lang="en-US" sz="1800" dirty="0">
                <a:solidFill>
                  <a:srgbClr val="002060"/>
                </a:solidFill>
              </a:rPr>
              <a:t>. </a:t>
            </a:r>
          </a:p>
          <a:p>
            <a:pPr marL="342900" indent="-342900" algn="just">
              <a:buFont typeface="Wingdings" panose="05000000000000000000" pitchFamily="2" charset="2"/>
              <a:buChar char="ü"/>
            </a:pPr>
            <a:r>
              <a:rPr lang="en-US" sz="1800" dirty="0">
                <a:solidFill>
                  <a:srgbClr val="002060"/>
                </a:solidFill>
              </a:rPr>
              <a:t>The interconnection of ISPs that </a:t>
            </a:r>
            <a:r>
              <a:rPr lang="en-US" sz="1800" b="1" dirty="0">
                <a:solidFill>
                  <a:srgbClr val="002060"/>
                </a:solidFill>
              </a:rPr>
              <a:t>forms the backbone of the internet is a complex web of fiber-optic cables with expensive networking switches and routers </a:t>
            </a:r>
            <a:r>
              <a:rPr lang="en-US" sz="1800" dirty="0">
                <a:solidFill>
                  <a:srgbClr val="002060"/>
                </a:solidFill>
              </a:rPr>
              <a:t>that direct the flow of information between source and destination hosts. </a:t>
            </a:r>
          </a:p>
          <a:p>
            <a:pPr marL="342900" indent="-342900" algn="just">
              <a:buFont typeface="Wingdings" panose="05000000000000000000" pitchFamily="2" charset="2"/>
              <a:buChar char="ü"/>
            </a:pPr>
            <a:r>
              <a:rPr lang="en-US" sz="1800" dirty="0">
                <a:solidFill>
                  <a:srgbClr val="002060"/>
                </a:solidFill>
              </a:rPr>
              <a:t>However, the connection to an ISP from a house or SOHO can be just a connection through a modem or use a router in between to provide additional security configurations.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Diagram&#10;&#10;Description automatically generated">
            <a:extLst>
              <a:ext uri="{FF2B5EF4-FFF2-40B4-BE49-F238E27FC236}">
                <a16:creationId xmlns:a16="http://schemas.microsoft.com/office/drawing/2014/main" id="{6D9D2B55-A25E-4F28-9578-E900E3FF9C0F}"/>
              </a:ext>
            </a:extLst>
          </p:cNvPr>
          <p:cNvPicPr>
            <a:picLocks noChangeAspect="1"/>
          </p:cNvPicPr>
          <p:nvPr/>
        </p:nvPicPr>
        <p:blipFill>
          <a:blip r:embed="rId4"/>
          <a:stretch>
            <a:fillRect/>
          </a:stretch>
        </p:blipFill>
        <p:spPr>
          <a:xfrm>
            <a:off x="8796132" y="252243"/>
            <a:ext cx="3209296" cy="2958096"/>
          </a:xfrm>
          <a:prstGeom prst="rect">
            <a:avLst/>
          </a:prstGeom>
          <a:ln>
            <a:solidFill>
              <a:schemeClr val="accent1"/>
            </a:solidFill>
          </a:ln>
        </p:spPr>
      </p:pic>
      <p:pic>
        <p:nvPicPr>
          <p:cNvPr id="10" name="Picture 9" descr="Diagram&#10;&#10;Description automatically generated">
            <a:extLst>
              <a:ext uri="{FF2B5EF4-FFF2-40B4-BE49-F238E27FC236}">
                <a16:creationId xmlns:a16="http://schemas.microsoft.com/office/drawing/2014/main" id="{1704A615-6D01-4E92-B841-866FDF0F86B5}"/>
              </a:ext>
            </a:extLst>
          </p:cNvPr>
          <p:cNvPicPr>
            <a:picLocks noChangeAspect="1"/>
          </p:cNvPicPr>
          <p:nvPr/>
        </p:nvPicPr>
        <p:blipFill>
          <a:blip r:embed="rId5"/>
          <a:stretch>
            <a:fillRect/>
          </a:stretch>
        </p:blipFill>
        <p:spPr>
          <a:xfrm>
            <a:off x="8796132" y="3332493"/>
            <a:ext cx="3292662" cy="2326847"/>
          </a:xfrm>
          <a:prstGeom prst="rect">
            <a:avLst/>
          </a:prstGeom>
          <a:ln>
            <a:noFill/>
          </a:ln>
        </p:spPr>
      </p:pic>
    </p:spTree>
    <p:custDataLst>
      <p:tags r:id="rId1"/>
    </p:custDataLst>
    <p:extLst>
      <p:ext uri="{BB962C8B-B14F-4D97-AF65-F5344CB8AC3E}">
        <p14:creationId xmlns:p14="http://schemas.microsoft.com/office/powerpoint/2010/main" val="3464062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pic>
        <p:nvPicPr>
          <p:cNvPr id="6" name="Picture 5" descr="Diagram&#10;&#10;Description automatically generated">
            <a:extLst>
              <a:ext uri="{FF2B5EF4-FFF2-40B4-BE49-F238E27FC236}">
                <a16:creationId xmlns:a16="http://schemas.microsoft.com/office/drawing/2014/main" id="{EE105354-EC6E-498D-81E7-5E21EAE29CA8}"/>
              </a:ext>
            </a:extLst>
          </p:cNvPr>
          <p:cNvPicPr>
            <a:picLocks noChangeAspect="1"/>
          </p:cNvPicPr>
          <p:nvPr/>
        </p:nvPicPr>
        <p:blipFill>
          <a:blip r:embed="rId4"/>
          <a:stretch>
            <a:fillRect/>
          </a:stretch>
        </p:blipFill>
        <p:spPr>
          <a:xfrm>
            <a:off x="194630" y="1187544"/>
            <a:ext cx="5500026" cy="3212453"/>
          </a:xfrm>
          <a:prstGeom prst="rect">
            <a:avLst/>
          </a:prstGeom>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507395" y="155806"/>
            <a:ext cx="7513983" cy="4455952"/>
          </a:xfrm>
        </p:spPr>
        <p:txBody>
          <a:bodyPr/>
          <a:lstStyle/>
          <a:p>
            <a:pPr marL="342900" indent="-342900" algn="just">
              <a:buFont typeface="Wingdings" panose="05000000000000000000" pitchFamily="2" charset="2"/>
              <a:buChar char="ü"/>
            </a:pPr>
            <a:r>
              <a:rPr lang="en-US" sz="1800" b="1" dirty="0">
                <a:solidFill>
                  <a:srgbClr val="002060"/>
                </a:solidFill>
              </a:rPr>
              <a:t>Cable - </a:t>
            </a:r>
            <a:r>
              <a:rPr lang="en-US" sz="1800" dirty="0">
                <a:solidFill>
                  <a:srgbClr val="002060"/>
                </a:solidFill>
              </a:rPr>
              <a:t>Typically offered by cable television service providers, the internet data signal is carried on the same coaxial cable that delivers cable television. A special cable modem separates the internet data signal from the other signals carried on the cable</a:t>
            </a:r>
          </a:p>
          <a:p>
            <a:pPr marL="342900" indent="-342900" algn="just">
              <a:buFont typeface="Wingdings" panose="05000000000000000000" pitchFamily="2" charset="2"/>
              <a:buChar char="ü"/>
            </a:pPr>
            <a:r>
              <a:rPr lang="en-US" sz="1800" b="1" dirty="0">
                <a:solidFill>
                  <a:srgbClr val="002060"/>
                </a:solidFill>
              </a:rPr>
              <a:t>DSL - </a:t>
            </a:r>
            <a:r>
              <a:rPr lang="en-US" sz="1800" dirty="0">
                <a:solidFill>
                  <a:srgbClr val="002060"/>
                </a:solidFill>
              </a:rPr>
              <a:t>like cable, Digital Subscriber Line provides a high bandwidth, always on, connection to the internet. DSL runs over a telephone line, with the line split into three channels. One channel is for voice and the other two channels are for data downloading and uploading.</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Cellular - </a:t>
            </a:r>
            <a:r>
              <a:rPr lang="en-US" sz="1800" dirty="0">
                <a:solidFill>
                  <a:srgbClr val="002060"/>
                </a:solidFill>
              </a:rPr>
              <a:t>Cellular internet access uses a cell phone network to connect. Performance will be limited by the capabilities of the phone and the cell tower to which it is connected.</a:t>
            </a:r>
          </a:p>
          <a:p>
            <a:pPr marL="342900" indent="-342900" algn="just">
              <a:buFont typeface="Wingdings" panose="05000000000000000000" pitchFamily="2" charset="2"/>
              <a:buChar char="ü"/>
            </a:pPr>
            <a:r>
              <a:rPr lang="en-US" sz="1800" b="1" dirty="0">
                <a:solidFill>
                  <a:srgbClr val="002060"/>
                </a:solidFill>
              </a:rPr>
              <a:t>Satellite - </a:t>
            </a:r>
            <a:r>
              <a:rPr lang="en-US" sz="1800" dirty="0">
                <a:solidFill>
                  <a:srgbClr val="002060"/>
                </a:solidFill>
              </a:rPr>
              <a:t>Satellite service is a good option for homes or offices that do not have access to DSL or cable. Satellite dishes (see figure) require a clear line of sight to the satellite and so might be difficult in heavily wooded areas or places with other overhead obstructions.</a:t>
            </a:r>
          </a:p>
          <a:p>
            <a:pPr marL="342900" indent="-342900" algn="just">
              <a:buFont typeface="Wingdings" panose="05000000000000000000" pitchFamily="2" charset="2"/>
              <a:buChar char="ü"/>
            </a:pPr>
            <a:r>
              <a:rPr lang="en-US" sz="1800" b="1" dirty="0">
                <a:solidFill>
                  <a:srgbClr val="002060"/>
                </a:solidFill>
              </a:rPr>
              <a:t>Dial-up Telephone </a:t>
            </a:r>
            <a:r>
              <a:rPr lang="en-US" sz="1800" dirty="0">
                <a:solidFill>
                  <a:srgbClr val="002060"/>
                </a:solidFill>
              </a:rPr>
              <a:t>- An inexpensive option that uses any phone line and a modem. To connect to the ISP, a user calls the ISP access phone number.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34148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Troubleshooting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76526" y="975784"/>
            <a:ext cx="10816688" cy="4455952"/>
          </a:xfrm>
        </p:spPr>
        <p:txBody>
          <a:bodyPr/>
          <a:lstStyle/>
          <a:p>
            <a:pPr algn="l"/>
            <a:endParaRPr lang="en-GB" sz="1800" b="0" i="0" u="none" strike="noStrike" baseline="0" dirty="0">
              <a:solidFill>
                <a:srgbClr val="000000"/>
              </a:solidFill>
              <a:latin typeface="Calibri" panose="020F0502020204030204" pitchFamily="34" charset="0"/>
            </a:endParaRPr>
          </a:p>
          <a:p>
            <a:pPr marL="342900" indent="-342900" algn="just">
              <a:buFont typeface="Wingdings" panose="05000000000000000000" pitchFamily="2" charset="2"/>
              <a:buChar char="ü"/>
            </a:pPr>
            <a:r>
              <a:rPr lang="en-GB" sz="1800" b="1" dirty="0">
                <a:solidFill>
                  <a:srgbClr val="002060"/>
                </a:solidFill>
              </a:rPr>
              <a:t>Discover the problem</a:t>
            </a:r>
          </a:p>
          <a:p>
            <a:pPr marL="342900" indent="-342900" algn="just">
              <a:buFont typeface="Wingdings" panose="05000000000000000000" pitchFamily="2" charset="2"/>
              <a:buChar char="ü"/>
            </a:pPr>
            <a:r>
              <a:rPr lang="en-GB" sz="1800" b="1" dirty="0">
                <a:solidFill>
                  <a:srgbClr val="002060"/>
                </a:solidFill>
              </a:rPr>
              <a:t>Evaluate the system configuration against the baseline</a:t>
            </a:r>
          </a:p>
          <a:p>
            <a:pPr marL="342900" indent="-342900" algn="just">
              <a:buFont typeface="Wingdings" panose="05000000000000000000" pitchFamily="2" charset="2"/>
              <a:buChar char="ü"/>
            </a:pPr>
            <a:r>
              <a:rPr lang="en-GB" sz="1800" b="1" dirty="0">
                <a:solidFill>
                  <a:srgbClr val="002060"/>
                </a:solidFill>
              </a:rPr>
              <a:t>Track the possible solutions</a:t>
            </a:r>
          </a:p>
          <a:p>
            <a:pPr marL="342900" indent="-342900" algn="just">
              <a:buFont typeface="Wingdings" panose="05000000000000000000" pitchFamily="2" charset="2"/>
              <a:buChar char="ü"/>
            </a:pPr>
            <a:r>
              <a:rPr lang="en-GB" sz="1800" b="1" dirty="0">
                <a:solidFill>
                  <a:srgbClr val="002060"/>
                </a:solidFill>
              </a:rPr>
              <a:t>Execute a plan</a:t>
            </a:r>
          </a:p>
          <a:p>
            <a:pPr marL="342900" indent="-342900" algn="just">
              <a:buFont typeface="Wingdings" panose="05000000000000000000" pitchFamily="2" charset="2"/>
              <a:buChar char="ü"/>
            </a:pPr>
            <a:r>
              <a:rPr lang="en-GB" sz="1800" b="1" dirty="0">
                <a:solidFill>
                  <a:srgbClr val="002060"/>
                </a:solidFill>
              </a:rPr>
              <a:t>Check the results</a:t>
            </a:r>
          </a:p>
          <a:p>
            <a:pPr marL="342900" indent="-342900" algn="just">
              <a:buFont typeface="Wingdings" panose="05000000000000000000" pitchFamily="2" charset="2"/>
              <a:buChar char="ü"/>
            </a:pPr>
            <a:r>
              <a:rPr lang="en-GB" sz="1800" b="1" dirty="0">
                <a:solidFill>
                  <a:srgbClr val="002060"/>
                </a:solidFill>
              </a:rPr>
              <a:t>Verify the solution (If unsuccessful, return to Step 2. If successful, go to Step 7.)</a:t>
            </a:r>
          </a:p>
          <a:p>
            <a:pPr marL="342900" indent="-342900" algn="just">
              <a:buFont typeface="Wingdings" panose="05000000000000000000" pitchFamily="2" charset="2"/>
              <a:buChar char="ü"/>
            </a:pPr>
            <a:r>
              <a:rPr lang="en-GB" sz="1800" b="1" dirty="0">
                <a:solidFill>
                  <a:srgbClr val="002060"/>
                </a:solidFill>
              </a:rPr>
              <a:t>Deploy the positive solution</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637169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4727" y="1517467"/>
            <a:ext cx="11762959" cy="4142868"/>
          </a:xfrm>
        </p:spPr>
        <p:txBody>
          <a:bodyPr/>
          <a:lstStyle/>
          <a:p>
            <a:pPr marL="342900" indent="-342900" algn="just">
              <a:buFont typeface="Wingdings" panose="05000000000000000000" pitchFamily="2" charset="2"/>
              <a:buChar char="ü"/>
            </a:pPr>
            <a:r>
              <a:rPr lang="en-US" sz="1800" dirty="0">
                <a:solidFill>
                  <a:srgbClr val="002060"/>
                </a:solidFill>
              </a:rPr>
              <a:t>Cloud computing is one of the ways that we access and store data. </a:t>
            </a:r>
          </a:p>
          <a:p>
            <a:pPr marL="342900" indent="-342900" algn="just">
              <a:buFont typeface="Wingdings" panose="05000000000000000000" pitchFamily="2" charset="2"/>
              <a:buChar char="ü"/>
            </a:pPr>
            <a:r>
              <a:rPr lang="en-US" sz="1800" dirty="0">
                <a:solidFill>
                  <a:srgbClr val="002060"/>
                </a:solidFill>
              </a:rPr>
              <a:t>Cloud computing allows us to store personal files, even backup an entire drive on servers over the internet. </a:t>
            </a:r>
          </a:p>
          <a:p>
            <a:pPr marL="342900" indent="-342900" algn="just">
              <a:buFont typeface="Wingdings" panose="05000000000000000000" pitchFamily="2" charset="2"/>
              <a:buChar char="ü"/>
            </a:pPr>
            <a:r>
              <a:rPr lang="en-US" sz="1800" dirty="0">
                <a:solidFill>
                  <a:srgbClr val="002060"/>
                </a:solidFill>
              </a:rPr>
              <a:t>Applications such as word processing and photo editing can be accessed using the cloud. Cloud computing is possible because of data centers. </a:t>
            </a:r>
          </a:p>
          <a:p>
            <a:pPr marL="342900" indent="-342900" algn="just">
              <a:buFont typeface="Wingdings" panose="05000000000000000000" pitchFamily="2" charset="2"/>
              <a:buChar char="ü"/>
            </a:pPr>
            <a:r>
              <a:rPr lang="en-US" sz="1800" dirty="0">
                <a:solidFill>
                  <a:srgbClr val="002060"/>
                </a:solidFill>
              </a:rPr>
              <a:t>Data centers house servers, storage devices, and other network infrastructure equipment.</a:t>
            </a:r>
          </a:p>
          <a:p>
            <a:pPr marL="342900" indent="-342900" algn="just">
              <a:buFont typeface="Wingdings" panose="05000000000000000000" pitchFamily="2" charset="2"/>
              <a:buChar char="ü"/>
            </a:pPr>
            <a:r>
              <a:rPr lang="en-US" sz="1800" b="1" dirty="0">
                <a:solidFill>
                  <a:srgbClr val="002060"/>
                </a:solidFill>
              </a:rPr>
              <a:t>Public clouds </a:t>
            </a:r>
            <a:r>
              <a:rPr lang="en-US" sz="1800" dirty="0">
                <a:solidFill>
                  <a:srgbClr val="002060"/>
                </a:solidFill>
              </a:rPr>
              <a:t>- Applications and services offered in a public cloud are available to the general population. Services may be free or are offered on a pay-per-use model.</a:t>
            </a:r>
          </a:p>
          <a:p>
            <a:pPr marL="342900" indent="-342900" algn="just">
              <a:buFont typeface="Wingdings" panose="05000000000000000000" pitchFamily="2" charset="2"/>
              <a:buChar char="ü"/>
            </a:pPr>
            <a:r>
              <a:rPr lang="en-US" sz="1800" b="1" dirty="0">
                <a:solidFill>
                  <a:srgbClr val="002060"/>
                </a:solidFill>
              </a:rPr>
              <a:t>Private clouds </a:t>
            </a:r>
            <a:r>
              <a:rPr lang="en-US" sz="1800" dirty="0">
                <a:solidFill>
                  <a:srgbClr val="002060"/>
                </a:solidFill>
              </a:rPr>
              <a:t>- Applications and services offered in a private cloud are intended for a specific organization or entity, such as the government.</a:t>
            </a:r>
          </a:p>
          <a:p>
            <a:pPr marL="342900" indent="-342900" algn="just">
              <a:buFont typeface="Wingdings" panose="05000000000000000000" pitchFamily="2" charset="2"/>
              <a:buChar char="ü"/>
            </a:pPr>
            <a:r>
              <a:rPr lang="en-US" sz="1800" b="1" dirty="0">
                <a:solidFill>
                  <a:srgbClr val="002060"/>
                </a:solidFill>
              </a:rPr>
              <a:t>Hybrid clouds </a:t>
            </a:r>
            <a:r>
              <a:rPr lang="en-US" sz="1800" dirty="0">
                <a:solidFill>
                  <a:srgbClr val="002060"/>
                </a:solidFill>
              </a:rPr>
              <a:t>- A hybrid cloud is made up of two or more clouds (example: part private, part public), where each part remains a separate object, but both are connected using a single architecture.</a:t>
            </a:r>
          </a:p>
          <a:p>
            <a:pPr marL="342900" indent="-342900" algn="just">
              <a:buFont typeface="Wingdings" panose="05000000000000000000" pitchFamily="2" charset="2"/>
              <a:buChar char="ü"/>
            </a:pPr>
            <a:r>
              <a:rPr lang="en-US" sz="1800" b="1" dirty="0">
                <a:solidFill>
                  <a:srgbClr val="002060"/>
                </a:solidFill>
              </a:rPr>
              <a:t>Community clouds </a:t>
            </a:r>
            <a:r>
              <a:rPr lang="en-US" sz="1800" dirty="0">
                <a:solidFill>
                  <a:srgbClr val="002060"/>
                </a:solidFill>
              </a:rPr>
              <a:t>- A community cloud is created for exclusive use by a specific community. The functional needs have been customized for the community. For example, healthcare organizations.</a:t>
            </a:r>
          </a:p>
        </p:txBody>
      </p:sp>
      <p:pic>
        <p:nvPicPr>
          <p:cNvPr id="6" name="Picture 5" descr="Diagram&#10;&#10;Description automatically generated">
            <a:extLst>
              <a:ext uri="{FF2B5EF4-FFF2-40B4-BE49-F238E27FC236}">
                <a16:creationId xmlns:a16="http://schemas.microsoft.com/office/drawing/2014/main" id="{F2F6E576-AE8E-465A-9276-01FB03F96B2E}"/>
              </a:ext>
            </a:extLst>
          </p:cNvPr>
          <p:cNvPicPr>
            <a:picLocks noChangeAspect="1"/>
          </p:cNvPicPr>
          <p:nvPr/>
        </p:nvPicPr>
        <p:blipFill>
          <a:blip r:embed="rId4"/>
          <a:stretch>
            <a:fillRect/>
          </a:stretch>
        </p:blipFill>
        <p:spPr>
          <a:xfrm>
            <a:off x="9844709" y="74544"/>
            <a:ext cx="2066204" cy="1602664"/>
          </a:xfrm>
          <a:prstGeom prst="rect">
            <a:avLst/>
          </a:prstGeom>
        </p:spPr>
      </p:pic>
    </p:spTree>
    <p:custDataLst>
      <p:tags r:id="rId1"/>
    </p:custDataLst>
    <p:extLst>
      <p:ext uri="{BB962C8B-B14F-4D97-AF65-F5344CB8AC3E}">
        <p14:creationId xmlns:p14="http://schemas.microsoft.com/office/powerpoint/2010/main" val="417639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Services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11762959" cy="4142868"/>
          </a:xfrm>
        </p:spPr>
        <p:txBody>
          <a:bodyPr/>
          <a:lstStyle/>
          <a:p>
            <a:pPr marL="0" indent="0" algn="just"/>
            <a:r>
              <a:rPr lang="en-US" sz="1800" dirty="0">
                <a:solidFill>
                  <a:srgbClr val="002060"/>
                </a:solidFill>
              </a:rPr>
              <a:t>The three main cloud computing services defined by the National Institute of Standards and Technology (NIST) in their Special Publication 800-145 are:</a:t>
            </a:r>
          </a:p>
          <a:p>
            <a:pPr marL="342900" indent="-342900" algn="just">
              <a:buFont typeface="Wingdings" panose="05000000000000000000" pitchFamily="2" charset="2"/>
              <a:buChar char="ü"/>
            </a:pPr>
            <a:r>
              <a:rPr lang="en-US" sz="1800" b="1" dirty="0">
                <a:solidFill>
                  <a:srgbClr val="002060"/>
                </a:solidFill>
              </a:rPr>
              <a:t>Software as a Service (SaaS) - </a:t>
            </a:r>
            <a:r>
              <a:rPr lang="en-US" sz="1800" dirty="0">
                <a:solidFill>
                  <a:srgbClr val="002060"/>
                </a:solidFill>
              </a:rPr>
              <a:t>The cloud provider is responsible for access to applications and services, such as email, communication, and </a:t>
            </a:r>
            <a:r>
              <a:rPr lang="en-US" sz="1800" b="1" dirty="0">
                <a:solidFill>
                  <a:srgbClr val="002060"/>
                </a:solidFill>
              </a:rPr>
              <a:t>Microsoft 365</a:t>
            </a:r>
            <a:r>
              <a:rPr lang="en-US" sz="1800" dirty="0">
                <a:solidFill>
                  <a:srgbClr val="002060"/>
                </a:solidFill>
              </a:rPr>
              <a:t>, that are delivered over the internet.</a:t>
            </a:r>
          </a:p>
          <a:p>
            <a:pPr marL="342900" indent="-342900" algn="just">
              <a:buFont typeface="Wingdings" panose="05000000000000000000" pitchFamily="2" charset="2"/>
              <a:buChar char="ü"/>
            </a:pPr>
            <a:r>
              <a:rPr lang="en-US" sz="1800" b="1" dirty="0">
                <a:solidFill>
                  <a:srgbClr val="002060"/>
                </a:solidFill>
              </a:rPr>
              <a:t>Platform as a Service (PaaS) - </a:t>
            </a:r>
            <a:r>
              <a:rPr lang="en-US" sz="1800" dirty="0">
                <a:solidFill>
                  <a:srgbClr val="002060"/>
                </a:solidFill>
              </a:rPr>
              <a:t>The cloud provider is responsible for providing users access to the </a:t>
            </a:r>
            <a:r>
              <a:rPr lang="en-US" sz="1800" b="1" dirty="0">
                <a:solidFill>
                  <a:srgbClr val="002060"/>
                </a:solidFill>
              </a:rPr>
              <a:t>development tools </a:t>
            </a:r>
            <a:r>
              <a:rPr lang="en-US" sz="1800" dirty="0">
                <a:solidFill>
                  <a:srgbClr val="002060"/>
                </a:solidFill>
              </a:rPr>
              <a:t>and services used to deliver the applications.</a:t>
            </a:r>
          </a:p>
          <a:p>
            <a:pPr marL="342900" indent="-342900" algn="just">
              <a:buFont typeface="Wingdings" panose="05000000000000000000" pitchFamily="2" charset="2"/>
              <a:buChar char="ü"/>
            </a:pPr>
            <a:r>
              <a:rPr lang="en-US" sz="1800" b="1" dirty="0">
                <a:solidFill>
                  <a:srgbClr val="002060"/>
                </a:solidFill>
              </a:rPr>
              <a:t>Infrastructure as a Service (IaaS) </a:t>
            </a:r>
            <a:r>
              <a:rPr lang="en-US" sz="1800" dirty="0">
                <a:solidFill>
                  <a:srgbClr val="002060"/>
                </a:solidFill>
              </a:rPr>
              <a:t>- The cloud provider is responsible for giving IT managers access to the network equipment, </a:t>
            </a:r>
            <a:r>
              <a:rPr lang="en-US" sz="1800" b="1" dirty="0">
                <a:solidFill>
                  <a:srgbClr val="002060"/>
                </a:solidFill>
              </a:rPr>
              <a:t>virtualized network services</a:t>
            </a:r>
            <a:r>
              <a:rPr lang="en-US" sz="1800" dirty="0">
                <a:solidFill>
                  <a:srgbClr val="002060"/>
                </a:solidFill>
              </a:rPr>
              <a:t>, and supporting network infrastructure.</a:t>
            </a:r>
          </a:p>
          <a:p>
            <a:pPr marL="342900" indent="-342900" algn="just">
              <a:buFont typeface="Wingdings" panose="05000000000000000000" pitchFamily="2" charset="2"/>
              <a:buChar char="ü"/>
            </a:pPr>
            <a:r>
              <a:rPr lang="en-US" sz="1800" dirty="0">
                <a:solidFill>
                  <a:srgbClr val="002060"/>
                </a:solidFill>
              </a:rPr>
              <a:t>Cloud service providers have extended this model to also provide IT support for each of the cloud computing services (</a:t>
            </a:r>
            <a:r>
              <a:rPr lang="en-US" sz="1800" dirty="0" err="1">
                <a:solidFill>
                  <a:srgbClr val="002060"/>
                </a:solidFill>
              </a:rPr>
              <a:t>ITaaS</a:t>
            </a:r>
            <a:r>
              <a:rPr lang="en-US" sz="1800" dirty="0">
                <a:solidFill>
                  <a:srgbClr val="002060"/>
                </a:solidFill>
              </a:rPr>
              <a:t>).</a:t>
            </a:r>
          </a:p>
          <a:p>
            <a:pPr marL="0" indent="0" algn="just"/>
            <a:r>
              <a:rPr lang="en-US" sz="1800" b="1" dirty="0">
                <a:solidFill>
                  <a:srgbClr val="002060"/>
                </a:solidFill>
              </a:rPr>
              <a:t>Difference between “cloud computing” and “virtualization”:</a:t>
            </a: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Cloud computing is one of the ways that we access and store data whereas Virtualization is using technology to create virtualized version of computing resources.</a:t>
            </a:r>
          </a:p>
          <a:p>
            <a:pPr marL="342900" indent="-342900" algn="just">
              <a:buFont typeface="Wingdings" panose="05000000000000000000" pitchFamily="2" charset="2"/>
              <a:buChar char="ü"/>
            </a:pPr>
            <a:r>
              <a:rPr lang="en-US" sz="1800" dirty="0">
                <a:solidFill>
                  <a:srgbClr val="002060"/>
                </a:solidFill>
              </a:rPr>
              <a:t>Virtualizing technology enables a host OS to support one or more client OSs.</a:t>
            </a:r>
          </a:p>
          <a:p>
            <a:pPr marL="342900" indent="-342900" algn="just">
              <a:buFont typeface="Wingdings" panose="05000000000000000000" pitchFamily="2" charset="2"/>
              <a:buChar char="ü"/>
            </a:pPr>
            <a:r>
              <a:rPr lang="en-US" sz="1800" dirty="0">
                <a:solidFill>
                  <a:srgbClr val="002060"/>
                </a:solidFill>
              </a:rPr>
              <a:t>The transformation of dedicated servers to virtualized servers is being rapidly implemented in data center and enterprise networks.</a:t>
            </a:r>
            <a:endParaRPr lang="en-US" sz="1800" b="1" dirty="0">
              <a:solidFill>
                <a:srgbClr val="002060"/>
              </a:solidFill>
            </a:endParaRPr>
          </a:p>
        </p:txBody>
      </p:sp>
    </p:spTree>
    <p:custDataLst>
      <p:tags r:id="rId1"/>
    </p:custDataLst>
    <p:extLst>
      <p:ext uri="{BB962C8B-B14F-4D97-AF65-F5344CB8AC3E}">
        <p14:creationId xmlns:p14="http://schemas.microsoft.com/office/powerpoint/2010/main" val="34147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Benefits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7259891" cy="2560547"/>
          </a:xfrm>
        </p:spPr>
        <p:txBody>
          <a:bodyPr/>
          <a:lstStyle/>
          <a:p>
            <a:pPr marL="285750" indent="-285750" algn="just">
              <a:lnSpc>
                <a:spcPts val="2000"/>
              </a:lnSpc>
              <a:buFont typeface="Wingdings" panose="05000000000000000000" pitchFamily="2" charset="2"/>
              <a:buChar char="ü"/>
            </a:pPr>
            <a:r>
              <a:rPr lang="en-US" sz="1800" dirty="0">
                <a:solidFill>
                  <a:srgbClr val="002060"/>
                </a:solidFill>
              </a:rPr>
              <a:t>Virtualization separates the operating system (OS) from the hardware. </a:t>
            </a:r>
          </a:p>
          <a:p>
            <a:pPr marL="285750" indent="-285750" algn="just">
              <a:lnSpc>
                <a:spcPts val="2000"/>
              </a:lnSpc>
              <a:buFont typeface="Wingdings" panose="05000000000000000000" pitchFamily="2" charset="2"/>
              <a:buChar char="ü"/>
            </a:pPr>
            <a:r>
              <a:rPr lang="en-US" sz="1800" dirty="0">
                <a:solidFill>
                  <a:srgbClr val="002060"/>
                </a:solidFill>
              </a:rPr>
              <a:t>Server virtualization takes advantage of idle resources and consolidates the number of required servers. </a:t>
            </a:r>
          </a:p>
          <a:p>
            <a:pPr marL="285750" indent="-285750" algn="just">
              <a:lnSpc>
                <a:spcPts val="2000"/>
              </a:lnSpc>
              <a:buFont typeface="Wingdings" panose="05000000000000000000" pitchFamily="2" charset="2"/>
              <a:buChar char="ü"/>
            </a:pPr>
            <a:r>
              <a:rPr lang="en-US" sz="1800" dirty="0">
                <a:solidFill>
                  <a:srgbClr val="002060"/>
                </a:solidFill>
              </a:rPr>
              <a:t>It allows for multiple operating systems to exist on a single hardware platform.</a:t>
            </a:r>
          </a:p>
          <a:p>
            <a:pPr marL="285750" indent="-285750" algn="just">
              <a:lnSpc>
                <a:spcPts val="2000"/>
              </a:lnSpc>
              <a:buFont typeface="Wingdings" panose="05000000000000000000" pitchFamily="2" charset="2"/>
              <a:buChar char="ü"/>
            </a:pPr>
            <a:r>
              <a:rPr lang="en-US" sz="1800" dirty="0">
                <a:solidFill>
                  <a:srgbClr val="002060"/>
                </a:solidFill>
              </a:rPr>
              <a:t>Network virtualization combines traditional networking hardware and software network resources into a software-based entity, a virtual network.</a:t>
            </a:r>
          </a:p>
        </p:txBody>
      </p:sp>
      <p:sp>
        <p:nvSpPr>
          <p:cNvPr id="2" name="Rectangle 1"/>
          <p:cNvSpPr/>
          <p:nvPr/>
        </p:nvSpPr>
        <p:spPr>
          <a:xfrm>
            <a:off x="139320" y="3205658"/>
            <a:ext cx="11926556"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A major problem of using dedicated servers is that they are underused because they </a:t>
            </a:r>
            <a:r>
              <a:rPr lang="en-US" b="1" dirty="0">
                <a:solidFill>
                  <a:srgbClr val="002060"/>
                </a:solidFill>
              </a:rPr>
              <a:t>often sit idle for long periods of time</a:t>
            </a:r>
            <a:r>
              <a:rPr lang="en-US" dirty="0">
                <a:solidFill>
                  <a:srgbClr val="002060"/>
                </a:solidFill>
              </a:rPr>
              <a:t>. Virtualization addresses this issue.</a:t>
            </a:r>
          </a:p>
          <a:p>
            <a:pPr marL="342900" indent="-342900" algn="just">
              <a:buFont typeface="Wingdings" panose="05000000000000000000" pitchFamily="2" charset="2"/>
              <a:buChar char="ü"/>
            </a:pPr>
            <a:r>
              <a:rPr lang="en-US" dirty="0">
                <a:solidFill>
                  <a:srgbClr val="002060"/>
                </a:solidFill>
              </a:rPr>
              <a:t>One major advantage of virtualization is </a:t>
            </a:r>
            <a:r>
              <a:rPr lang="en-US" b="1" dirty="0">
                <a:solidFill>
                  <a:srgbClr val="002060"/>
                </a:solidFill>
              </a:rPr>
              <a:t>overall reduced cost</a:t>
            </a:r>
            <a:r>
              <a:rPr lang="en-US" dirty="0">
                <a:solidFill>
                  <a:srgbClr val="002060"/>
                </a:solidFill>
              </a:rPr>
              <a:t>:</a:t>
            </a:r>
          </a:p>
          <a:p>
            <a:pPr marL="743010" lvl="1" indent="-342900" algn="just">
              <a:buFont typeface="Wingdings" panose="05000000000000000000" pitchFamily="2" charset="2"/>
              <a:buChar char="ü"/>
            </a:pPr>
            <a:r>
              <a:rPr lang="en-US" b="1" dirty="0">
                <a:solidFill>
                  <a:srgbClr val="002060"/>
                </a:solidFill>
              </a:rPr>
              <a:t>Less equipment is required </a:t>
            </a:r>
            <a:r>
              <a:rPr lang="en-US" dirty="0">
                <a:solidFill>
                  <a:srgbClr val="002060"/>
                </a:solidFill>
              </a:rPr>
              <a:t>- Virtualization enables server consolidation, which requires fewer physical devices and lowers maintenance costs.</a:t>
            </a:r>
          </a:p>
          <a:p>
            <a:pPr marL="743010" lvl="1" indent="-342900" algn="just">
              <a:buFont typeface="Wingdings" panose="05000000000000000000" pitchFamily="2" charset="2"/>
              <a:buChar char="ü"/>
            </a:pPr>
            <a:r>
              <a:rPr lang="en-US" b="1" dirty="0">
                <a:solidFill>
                  <a:srgbClr val="002060"/>
                </a:solidFill>
              </a:rPr>
              <a:t>Less energy is consumed </a:t>
            </a:r>
            <a:r>
              <a:rPr lang="en-US" dirty="0">
                <a:solidFill>
                  <a:srgbClr val="002060"/>
                </a:solidFill>
              </a:rPr>
              <a:t>- Consolidating servers lowers the monthly power and cooling costs.</a:t>
            </a:r>
          </a:p>
          <a:p>
            <a:pPr marL="743010" lvl="1" indent="-342900" algn="just">
              <a:buFont typeface="Wingdings" panose="05000000000000000000" pitchFamily="2" charset="2"/>
              <a:buChar char="ü"/>
            </a:pPr>
            <a:r>
              <a:rPr lang="en-US" b="1" dirty="0">
                <a:solidFill>
                  <a:srgbClr val="002060"/>
                </a:solidFill>
              </a:rPr>
              <a:t>Less space is required </a:t>
            </a:r>
            <a:r>
              <a:rPr lang="en-US" dirty="0">
                <a:solidFill>
                  <a:srgbClr val="002060"/>
                </a:solidFill>
              </a:rPr>
              <a:t>- Server consolidation reduces the amount of required floor space.</a:t>
            </a:r>
          </a:p>
          <a:p>
            <a:pPr marL="342900" indent="-342900" algn="just">
              <a:buFont typeface="Wingdings" panose="05000000000000000000" pitchFamily="2" charset="2"/>
              <a:buChar char="ü"/>
            </a:pPr>
            <a:r>
              <a:rPr lang="en-US" dirty="0">
                <a:solidFill>
                  <a:srgbClr val="002060"/>
                </a:solidFill>
              </a:rPr>
              <a:t>Other advantages include, </a:t>
            </a:r>
            <a:r>
              <a:rPr lang="en-US" b="1" dirty="0">
                <a:solidFill>
                  <a:srgbClr val="002060"/>
                </a:solidFill>
              </a:rPr>
              <a:t>Easier prototyping, Faster server provisioning, Increased server uptime, Improved disaster recovery.</a:t>
            </a:r>
            <a:endParaRPr lang="en-US" dirty="0">
              <a:solidFill>
                <a:srgbClr val="002060"/>
              </a:solidFill>
            </a:endParaRPr>
          </a:p>
        </p:txBody>
      </p:sp>
      <p:grpSp>
        <p:nvGrpSpPr>
          <p:cNvPr id="10" name="Group 9"/>
          <p:cNvGrpSpPr/>
          <p:nvPr/>
        </p:nvGrpSpPr>
        <p:grpSpPr>
          <a:xfrm>
            <a:off x="7706094" y="89640"/>
            <a:ext cx="4278302" cy="3116018"/>
            <a:chOff x="7198994" y="79127"/>
            <a:chExt cx="4278302" cy="3116018"/>
          </a:xfrm>
        </p:grpSpPr>
        <p:pic>
          <p:nvPicPr>
            <p:cNvPr id="4" name="Picture 3" descr="Diagram, timeline&#10;&#10;Description automatically generated">
              <a:extLst>
                <a:ext uri="{FF2B5EF4-FFF2-40B4-BE49-F238E27FC236}">
                  <a16:creationId xmlns:a16="http://schemas.microsoft.com/office/drawing/2014/main" id="{A5DD939B-BB25-4D0D-8DFF-3A20468E663C}"/>
                </a:ext>
              </a:extLst>
            </p:cNvPr>
            <p:cNvPicPr>
              <a:picLocks noChangeAspect="1"/>
            </p:cNvPicPr>
            <p:nvPr/>
          </p:nvPicPr>
          <p:blipFill rotWithShape="1">
            <a:blip r:embed="rId4"/>
            <a:srcRect t="3306" b="594"/>
            <a:stretch/>
          </p:blipFill>
          <p:spPr>
            <a:xfrm>
              <a:off x="7198994" y="1492468"/>
              <a:ext cx="4278302" cy="1702677"/>
            </a:xfrm>
            <a:prstGeom prst="rect">
              <a:avLst/>
            </a:prstGeom>
          </p:spPr>
        </p:pic>
        <p:pic>
          <p:nvPicPr>
            <p:cNvPr id="6" name="Picture 5"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4023" t="24727" r="75288"/>
            <a:stretch/>
          </p:blipFill>
          <p:spPr>
            <a:xfrm>
              <a:off x="7323357" y="182646"/>
              <a:ext cx="958708" cy="1203778"/>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28492" t="25307" r="51081"/>
            <a:stretch/>
          </p:blipFill>
          <p:spPr>
            <a:xfrm>
              <a:off x="8437806" y="199844"/>
              <a:ext cx="943019" cy="1190022"/>
            </a:xfrm>
            <a:prstGeom prst="rect">
              <a:avLst/>
            </a:prstGeom>
          </p:spPr>
        </p:pic>
        <p:pic>
          <p:nvPicPr>
            <p:cNvPr id="8" name="Picture 7"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74844" t="23931" r="4729"/>
            <a:stretch/>
          </p:blipFill>
          <p:spPr>
            <a:xfrm>
              <a:off x="10323844" y="79127"/>
              <a:ext cx="1097763" cy="1410817"/>
            </a:xfrm>
            <a:prstGeom prst="rect">
              <a:avLst/>
            </a:prstGeom>
          </p:spPr>
        </p:pic>
        <p:pic>
          <p:nvPicPr>
            <p:cNvPr id="9" name="Picture 8"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51867" t="23834" r="28492"/>
            <a:stretch/>
          </p:blipFill>
          <p:spPr>
            <a:xfrm>
              <a:off x="9380825" y="163839"/>
              <a:ext cx="943019" cy="1262033"/>
            </a:xfrm>
            <a:prstGeom prst="rect">
              <a:avLst/>
            </a:prstGeom>
          </p:spPr>
        </p:pic>
      </p:grpSp>
    </p:spTree>
    <p:custDataLst>
      <p:tags r:id="rId1"/>
    </p:custDataLst>
    <p:extLst>
      <p:ext uri="{BB962C8B-B14F-4D97-AF65-F5344CB8AC3E}">
        <p14:creationId xmlns:p14="http://schemas.microsoft.com/office/powerpoint/2010/main" val="2609452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6" y="1114888"/>
            <a:ext cx="8730967" cy="4142868"/>
          </a:xfrm>
        </p:spPr>
        <p:txBody>
          <a:bodyPr/>
          <a:lstStyle/>
          <a:p>
            <a:pPr marL="0" indent="0" algn="just"/>
            <a:r>
              <a:rPr lang="en-US" sz="1800" dirty="0">
                <a:solidFill>
                  <a:srgbClr val="002060"/>
                </a:solidFill>
              </a:rPr>
              <a:t>The hypervisor is a program, firmware, or hardware that adds an abstraction layer on top of the physical hardware. </a:t>
            </a:r>
          </a:p>
          <a:p>
            <a:pPr marL="342900" indent="-342900" algn="just">
              <a:buFont typeface="Wingdings" panose="05000000000000000000" pitchFamily="2" charset="2"/>
              <a:buChar char="ü"/>
            </a:pPr>
            <a:r>
              <a:rPr lang="en-US" sz="1800" dirty="0">
                <a:solidFill>
                  <a:srgbClr val="002060"/>
                </a:solidFill>
              </a:rPr>
              <a:t>The abstraction layer is used to create virtual machines which have access to all the hardware of the physical machine such as CPUs, memory, disk controllers, and NICs. </a:t>
            </a:r>
          </a:p>
          <a:p>
            <a:pPr marL="342900" indent="-342900" algn="just">
              <a:buFont typeface="Wingdings" panose="05000000000000000000" pitchFamily="2" charset="2"/>
              <a:buChar char="ü"/>
            </a:pPr>
            <a:r>
              <a:rPr lang="en-US" sz="1800" dirty="0">
                <a:solidFill>
                  <a:srgbClr val="002060"/>
                </a:solidFill>
              </a:rPr>
              <a:t>Type 1 Hypervisor - “Bare Metal” Approach</a:t>
            </a:r>
          </a:p>
          <a:p>
            <a:pPr marL="743010" lvl="1" indent="-342900" algn="just">
              <a:buFont typeface="Wingdings" panose="05000000000000000000" pitchFamily="2" charset="2"/>
              <a:buChar char="ü"/>
            </a:pPr>
            <a:r>
              <a:rPr lang="en-US" sz="1800" dirty="0">
                <a:solidFill>
                  <a:srgbClr val="002060"/>
                </a:solidFill>
              </a:rPr>
              <a:t>Type 1 hypervisors is installed directly on the server or networking hardware.</a:t>
            </a:r>
          </a:p>
          <a:p>
            <a:pPr marL="743010" lvl="1" indent="-342900" algn="just">
              <a:buFont typeface="Wingdings" panose="05000000000000000000" pitchFamily="2" charset="2"/>
              <a:buChar char="ü"/>
            </a:pPr>
            <a:r>
              <a:rPr lang="en-US" sz="1800" dirty="0">
                <a:solidFill>
                  <a:srgbClr val="002060"/>
                </a:solidFill>
              </a:rPr>
              <a:t>Type 1 hypervisors have direct access to the hardware resources. They are more efficient than hosted architectures.</a:t>
            </a:r>
          </a:p>
          <a:p>
            <a:pPr marL="743010" lvl="1" indent="-342900" algn="just">
              <a:buFont typeface="Wingdings" panose="05000000000000000000" pitchFamily="2" charset="2"/>
              <a:buChar char="ü"/>
            </a:pPr>
            <a:r>
              <a:rPr lang="en-US" sz="1800" dirty="0">
                <a:solidFill>
                  <a:srgbClr val="002060"/>
                </a:solidFill>
              </a:rPr>
              <a:t>Instances of an OS are installed on the hypervisor.</a:t>
            </a:r>
          </a:p>
          <a:p>
            <a:pPr marL="342900" indent="-342900" algn="just">
              <a:buFont typeface="Wingdings" panose="05000000000000000000" pitchFamily="2" charset="2"/>
              <a:buChar char="ü"/>
            </a:pPr>
            <a:r>
              <a:rPr lang="en-US" sz="1800" dirty="0">
                <a:solidFill>
                  <a:srgbClr val="002060"/>
                </a:solidFill>
              </a:rPr>
              <a:t>Type 2 Hypervisor - “Hosted” Approach</a:t>
            </a:r>
          </a:p>
          <a:p>
            <a:pPr marL="743010" lvl="1" indent="-342900" algn="just">
              <a:buFont typeface="Wingdings" panose="05000000000000000000" pitchFamily="2" charset="2"/>
              <a:buChar char="ü"/>
            </a:pPr>
            <a:r>
              <a:rPr lang="en-US" sz="1800" dirty="0">
                <a:solidFill>
                  <a:srgbClr val="002060"/>
                </a:solidFill>
              </a:rPr>
              <a:t>A Type 2 hypervisor is software that creates and runs VM instances on a host computer.</a:t>
            </a:r>
          </a:p>
          <a:p>
            <a:pPr marL="743010" lvl="1" indent="-342900" algn="just">
              <a:buFont typeface="Wingdings" panose="05000000000000000000" pitchFamily="2" charset="2"/>
              <a:buChar char="ü"/>
            </a:pPr>
            <a:r>
              <a:rPr lang="en-US" sz="1800" dirty="0">
                <a:solidFill>
                  <a:srgbClr val="002060"/>
                </a:solidFill>
              </a:rPr>
              <a:t>A Type 2 hypervisor is installed on top of the existing OS on the host.</a:t>
            </a:r>
          </a:p>
          <a:p>
            <a:pPr marL="743010" lvl="1" indent="-342900" algn="just">
              <a:buFont typeface="Wingdings" panose="05000000000000000000" pitchFamily="2" charset="2"/>
              <a:buChar char="ü"/>
            </a:pPr>
            <a:r>
              <a:rPr lang="en-US" sz="1800" dirty="0">
                <a:solidFill>
                  <a:srgbClr val="002060"/>
                </a:solidFill>
              </a:rPr>
              <a:t>One or more additional OS instances are installed on top of the hypervisor.</a:t>
            </a:r>
            <a:endParaRPr lang="en-US" sz="22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Graphical user interface, application&#10;&#10;Description automatically generated">
            <a:extLst>
              <a:ext uri="{FF2B5EF4-FFF2-40B4-BE49-F238E27FC236}">
                <a16:creationId xmlns:a16="http://schemas.microsoft.com/office/drawing/2014/main" id="{E39DB9A8-BB4D-42E2-BC3C-C77F9ECDA1F3}"/>
              </a:ext>
            </a:extLst>
          </p:cNvPr>
          <p:cNvPicPr>
            <a:picLocks noChangeAspect="1"/>
          </p:cNvPicPr>
          <p:nvPr/>
        </p:nvPicPr>
        <p:blipFill>
          <a:blip r:embed="rId4"/>
          <a:stretch>
            <a:fillRect/>
          </a:stretch>
        </p:blipFill>
        <p:spPr>
          <a:xfrm>
            <a:off x="8920026" y="164610"/>
            <a:ext cx="3186586" cy="2188868"/>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0720FBF8-6550-489E-81F5-0DB587234E18}"/>
              </a:ext>
            </a:extLst>
          </p:cNvPr>
          <p:cNvPicPr>
            <a:picLocks noChangeAspect="1"/>
          </p:cNvPicPr>
          <p:nvPr/>
        </p:nvPicPr>
        <p:blipFill>
          <a:blip r:embed="rId5"/>
          <a:stretch>
            <a:fillRect/>
          </a:stretch>
        </p:blipFill>
        <p:spPr>
          <a:xfrm>
            <a:off x="8920026" y="3752193"/>
            <a:ext cx="3186586" cy="1788217"/>
          </a:xfrm>
          <a:prstGeom prst="rect">
            <a:avLst/>
          </a:prstGeom>
        </p:spPr>
      </p:pic>
    </p:spTree>
    <p:custDataLst>
      <p:tags r:id="rId1"/>
    </p:custDataLst>
    <p:extLst>
      <p:ext uri="{BB962C8B-B14F-4D97-AF65-F5344CB8AC3E}">
        <p14:creationId xmlns:p14="http://schemas.microsoft.com/office/powerpoint/2010/main" val="240365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21118" y="894171"/>
            <a:ext cx="8236982" cy="4142868"/>
          </a:xfrm>
        </p:spPr>
        <p:txBody>
          <a:bodyPr/>
          <a:lstStyle/>
          <a:p>
            <a:pPr marL="342900" indent="-342900" algn="just">
              <a:buFont typeface="Wingdings" panose="05000000000000000000" pitchFamily="2" charset="2"/>
              <a:buChar char="ü"/>
            </a:pPr>
            <a:r>
              <a:rPr lang="en-US" sz="1800" dirty="0">
                <a:solidFill>
                  <a:srgbClr val="002060"/>
                </a:solidFill>
              </a:rPr>
              <a:t>In general, a network device contains two planes, </a:t>
            </a:r>
            <a:r>
              <a:rPr lang="en-US" sz="1800" i="1" dirty="0">
                <a:solidFill>
                  <a:srgbClr val="002060"/>
                </a:solidFill>
              </a:rPr>
              <a:t>(traditional router or switch)</a:t>
            </a:r>
            <a:r>
              <a:rPr lang="en-US" sz="1800" dirty="0">
                <a:solidFill>
                  <a:srgbClr val="002060"/>
                </a:solidFill>
              </a:rPr>
              <a:t>, the control plane and data plane functions occur in the same device.</a:t>
            </a:r>
          </a:p>
          <a:p>
            <a:pPr marL="342900" indent="-342900" algn="just">
              <a:buFont typeface="Wingdings" panose="05000000000000000000" pitchFamily="2" charset="2"/>
              <a:buChar char="ü"/>
            </a:pPr>
            <a:r>
              <a:rPr lang="en-US" sz="1800" b="1" dirty="0">
                <a:solidFill>
                  <a:srgbClr val="002060"/>
                </a:solidFill>
              </a:rPr>
              <a:t>Control plane </a:t>
            </a:r>
            <a:r>
              <a:rPr lang="en-US" sz="1800" dirty="0">
                <a:solidFill>
                  <a:srgbClr val="002060"/>
                </a:solidFill>
              </a:rPr>
              <a:t>- It is used to make data forwarding decisions. The control plane contains Layer 2 and Layer 3 route forwarding mechanisms, such as the IPv4 and IPv6 routing tables, and the ARP table. Information sent to the control plane is processed by the CPU.</a:t>
            </a:r>
          </a:p>
          <a:p>
            <a:pPr marL="342900" indent="-342900" algn="just">
              <a:buFont typeface="Wingdings" panose="05000000000000000000" pitchFamily="2" charset="2"/>
              <a:buChar char="ü"/>
            </a:pPr>
            <a:r>
              <a:rPr lang="en-US" sz="1800" b="1" dirty="0">
                <a:solidFill>
                  <a:srgbClr val="002060"/>
                </a:solidFill>
              </a:rPr>
              <a:t>Data plane </a:t>
            </a:r>
            <a:r>
              <a:rPr lang="en-US" sz="1800" dirty="0">
                <a:solidFill>
                  <a:srgbClr val="002060"/>
                </a:solidFill>
              </a:rPr>
              <a:t>- Also called the forwarding plane, this plane is typically the switch fabric connecting the various network ports on a device. The data plane of each device is used to forward traffic flows. Routers and switches use information from the control plane to forward incoming traffic out the appropriate egress (outgoing) interface. Information in the data plane is typically processed by a special data plane processor without the CPU getting involved.</a:t>
            </a:r>
          </a:p>
          <a:p>
            <a:pPr marL="342900" indent="-342900" algn="just">
              <a:buFont typeface="Wingdings" panose="05000000000000000000" pitchFamily="2" charset="2"/>
              <a:buChar char="ü"/>
            </a:pPr>
            <a:r>
              <a:rPr lang="en-US" sz="1800" b="1" dirty="0">
                <a:solidFill>
                  <a:srgbClr val="002060"/>
                </a:solidFill>
              </a:rPr>
              <a:t>In SDN</a:t>
            </a:r>
            <a:r>
              <a:rPr lang="en-US" sz="1800" dirty="0">
                <a:solidFill>
                  <a:srgbClr val="002060"/>
                </a:solidFill>
              </a:rPr>
              <a:t>, management of the control plane is moved to a centralized SDN controller.</a:t>
            </a:r>
          </a:p>
          <a:p>
            <a:pPr marL="342900" indent="-342900" algn="just">
              <a:buFont typeface="Wingdings" panose="05000000000000000000" pitchFamily="2" charset="2"/>
              <a:buChar char="ü"/>
            </a:pPr>
            <a:r>
              <a:rPr lang="en-US" sz="1800" dirty="0">
                <a:solidFill>
                  <a:srgbClr val="002060"/>
                </a:solidFill>
              </a:rPr>
              <a:t>The SDN controller is a logical entity that enables network administrators to manage and dictate how the data plane of switches and routers should handle network traffic.</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A picture containing table&#10;&#10;Description automatically generated">
            <a:extLst>
              <a:ext uri="{FF2B5EF4-FFF2-40B4-BE49-F238E27FC236}">
                <a16:creationId xmlns:a16="http://schemas.microsoft.com/office/drawing/2014/main" id="{0349A596-E405-4E92-8A61-FE68E3BCDEE9}"/>
              </a:ext>
            </a:extLst>
          </p:cNvPr>
          <p:cNvPicPr>
            <a:picLocks noChangeAspect="1"/>
          </p:cNvPicPr>
          <p:nvPr/>
        </p:nvPicPr>
        <p:blipFill>
          <a:blip r:embed="rId4"/>
          <a:stretch>
            <a:fillRect/>
          </a:stretch>
        </p:blipFill>
        <p:spPr>
          <a:xfrm>
            <a:off x="8495457" y="77989"/>
            <a:ext cx="3696543" cy="2281349"/>
          </a:xfrm>
          <a:prstGeom prst="rect">
            <a:avLst/>
          </a:prstGeom>
        </p:spPr>
      </p:pic>
      <p:pic>
        <p:nvPicPr>
          <p:cNvPr id="10" name="Picture 9"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t="36261" r="50180" b="20258"/>
          <a:stretch/>
        </p:blipFill>
        <p:spPr>
          <a:xfrm>
            <a:off x="9006691" y="2497167"/>
            <a:ext cx="3037559" cy="1378310"/>
          </a:xfrm>
          <a:prstGeom prst="rect">
            <a:avLst/>
          </a:prstGeom>
        </p:spPr>
      </p:pic>
      <p:pic>
        <p:nvPicPr>
          <p:cNvPr id="11" name="Picture 10"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l="50306" t="8149" b="19376"/>
          <a:stretch/>
        </p:blipFill>
        <p:spPr>
          <a:xfrm>
            <a:off x="8978752" y="4013306"/>
            <a:ext cx="3065497" cy="1629104"/>
          </a:xfrm>
          <a:prstGeom prst="rect">
            <a:avLst/>
          </a:prstGeom>
        </p:spPr>
      </p:pic>
    </p:spTree>
    <p:custDataLst>
      <p:tags r:id="rId1"/>
    </p:custDataLst>
    <p:extLst>
      <p:ext uri="{BB962C8B-B14F-4D97-AF65-F5344CB8AC3E}">
        <p14:creationId xmlns:p14="http://schemas.microsoft.com/office/powerpoint/2010/main" val="50371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10;&#10;Description automatically generated">
            <a:extLst>
              <a:ext uri="{FF2B5EF4-FFF2-40B4-BE49-F238E27FC236}">
                <a16:creationId xmlns:a16="http://schemas.microsoft.com/office/drawing/2014/main" id="{6EC678BE-2EB0-4D55-BACD-37EB8F765997}"/>
              </a:ext>
            </a:extLst>
          </p:cNvPr>
          <p:cNvPicPr>
            <a:picLocks noChangeAspect="1"/>
          </p:cNvPicPr>
          <p:nvPr/>
        </p:nvPicPr>
        <p:blipFill>
          <a:blip r:embed="rId4"/>
          <a:stretch>
            <a:fillRect/>
          </a:stretch>
        </p:blipFill>
        <p:spPr>
          <a:xfrm>
            <a:off x="7819697" y="1204486"/>
            <a:ext cx="4273374" cy="3631316"/>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7" y="1114888"/>
            <a:ext cx="8236982" cy="4142868"/>
          </a:xfrm>
        </p:spPr>
        <p:txBody>
          <a:bodyPr/>
          <a:lstStyle/>
          <a:p>
            <a:pPr marL="342900" indent="-342900" algn="just">
              <a:buFont typeface="Wingdings" panose="05000000000000000000" pitchFamily="2" charset="2"/>
              <a:buChar char="ü"/>
            </a:pPr>
            <a:r>
              <a:rPr lang="en-US" sz="1800" dirty="0">
                <a:solidFill>
                  <a:srgbClr val="002060"/>
                </a:solidFill>
              </a:rPr>
              <a:t>Network virtualization combines networking hardware and software network resources into a </a:t>
            </a:r>
            <a:r>
              <a:rPr lang="en-US" sz="1800" b="1" dirty="0">
                <a:solidFill>
                  <a:srgbClr val="002060"/>
                </a:solidFill>
              </a:rPr>
              <a:t>software-based entity </a:t>
            </a:r>
            <a:r>
              <a:rPr lang="en-US" sz="1800" dirty="0">
                <a:solidFill>
                  <a:srgbClr val="002060"/>
                </a:solidFill>
              </a:rPr>
              <a:t>which is a virtual network.</a:t>
            </a:r>
          </a:p>
          <a:p>
            <a:pPr marL="342900" indent="-342900" algn="just">
              <a:buFont typeface="Wingdings" panose="05000000000000000000" pitchFamily="2" charset="2"/>
              <a:buChar char="ü"/>
            </a:pPr>
            <a:r>
              <a:rPr lang="en-US" sz="1800" b="1" dirty="0">
                <a:solidFill>
                  <a:srgbClr val="002060"/>
                </a:solidFill>
              </a:rPr>
              <a:t>Software-Defined Networking </a:t>
            </a:r>
            <a:r>
              <a:rPr lang="en-US" sz="1800" dirty="0">
                <a:solidFill>
                  <a:srgbClr val="002060"/>
                </a:solidFill>
              </a:rPr>
              <a:t>(SDN) is a network architecture that virtualizes the network.</a:t>
            </a:r>
          </a:p>
          <a:p>
            <a:pPr marL="342900" indent="-342900" algn="just">
              <a:buFont typeface="Wingdings" panose="05000000000000000000" pitchFamily="2" charset="2"/>
              <a:buChar char="ü"/>
            </a:pPr>
            <a:r>
              <a:rPr lang="en-US" sz="1800" b="1" dirty="0">
                <a:solidFill>
                  <a:srgbClr val="002060"/>
                </a:solidFill>
              </a:rPr>
              <a:t>SDN is the separation of the control plane and data plane</a:t>
            </a:r>
            <a:r>
              <a:rPr lang="en-US" sz="1800" dirty="0">
                <a:solidFill>
                  <a:srgbClr val="002060"/>
                </a:solidFill>
              </a:rPr>
              <a:t>. The control plane function is removed from each device and is performed by a centralized controller.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The centralized controller communicates control plane functions to each device.</a:t>
            </a:r>
          </a:p>
          <a:p>
            <a:pPr marL="342900" indent="-342900" algn="just">
              <a:buFont typeface="Wingdings" panose="05000000000000000000" pitchFamily="2" charset="2"/>
              <a:buChar char="ü"/>
            </a:pPr>
            <a:r>
              <a:rPr lang="en-US" sz="1800" dirty="0">
                <a:solidFill>
                  <a:srgbClr val="002060"/>
                </a:solidFill>
              </a:rPr>
              <a:t>Each device can focus on forwarding data while the centralized controller manages data flow.</a:t>
            </a: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397230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Threats</a:t>
            </a:r>
            <a:endParaRPr lang="en-US" sz="3200" dirty="0"/>
          </a:p>
        </p:txBody>
      </p:sp>
      <p:sp>
        <p:nvSpPr>
          <p:cNvPr id="17" name="Rectangle 16"/>
          <p:cNvSpPr/>
          <p:nvPr/>
        </p:nvSpPr>
        <p:spPr>
          <a:xfrm>
            <a:off x="235747" y="1859398"/>
            <a:ext cx="3540211"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When a threat actor gains access to the network, </a:t>
            </a:r>
            <a:r>
              <a:rPr lang="en-US" b="1" i="1" dirty="0">
                <a:solidFill>
                  <a:srgbClr val="002060"/>
                </a:solidFill>
              </a:rPr>
              <a:t>four types of threat </a:t>
            </a:r>
            <a:r>
              <a:rPr lang="en-US" dirty="0">
                <a:solidFill>
                  <a:srgbClr val="002060"/>
                </a:solidFill>
              </a:rPr>
              <a:t>may arise: </a:t>
            </a:r>
          </a:p>
          <a:p>
            <a:pPr marL="800100" lvl="1" indent="-342900" algn="just">
              <a:buFont typeface="Wingdings" panose="05000000000000000000" pitchFamily="2" charset="2"/>
              <a:buChar char="ü"/>
            </a:pPr>
            <a:r>
              <a:rPr lang="en-US" dirty="0">
                <a:solidFill>
                  <a:srgbClr val="002060"/>
                </a:solidFill>
              </a:rPr>
              <a:t>Information theft, </a:t>
            </a:r>
          </a:p>
          <a:p>
            <a:pPr marL="800100" lvl="1" indent="-342900" algn="just">
              <a:buFont typeface="Wingdings" panose="05000000000000000000" pitchFamily="2" charset="2"/>
              <a:buChar char="ü"/>
            </a:pPr>
            <a:r>
              <a:rPr lang="en-US" dirty="0">
                <a:solidFill>
                  <a:srgbClr val="002060"/>
                </a:solidFill>
              </a:rPr>
              <a:t>data loss and manipulation, </a:t>
            </a:r>
          </a:p>
          <a:p>
            <a:pPr marL="800100" lvl="1" indent="-342900" algn="just">
              <a:buFont typeface="Wingdings" panose="05000000000000000000" pitchFamily="2" charset="2"/>
              <a:buChar char="ü"/>
            </a:pPr>
            <a:r>
              <a:rPr lang="en-US" dirty="0">
                <a:solidFill>
                  <a:srgbClr val="002060"/>
                </a:solidFill>
              </a:rPr>
              <a:t>identity theft, and </a:t>
            </a:r>
          </a:p>
          <a:p>
            <a:pPr marL="800100" lvl="1" indent="-342900" algn="just">
              <a:buFont typeface="Wingdings" panose="05000000000000000000" pitchFamily="2" charset="2"/>
              <a:buChar char="ü"/>
            </a:pPr>
            <a:r>
              <a:rPr lang="en-US" dirty="0">
                <a:solidFill>
                  <a:srgbClr val="002060"/>
                </a:solidFill>
              </a:rPr>
              <a:t>disruption of service.</a:t>
            </a:r>
          </a:p>
          <a:p>
            <a:pPr marL="342900" indent="-342900" algn="just">
              <a:buFont typeface="Wingdings" panose="05000000000000000000" pitchFamily="2" charset="2"/>
              <a:buChar char="ü"/>
            </a:pPr>
            <a:endParaRPr lang="en-US" dirty="0">
              <a:solidFill>
                <a:srgbClr val="002060"/>
              </a:solidFill>
            </a:endParaRPr>
          </a:p>
        </p:txBody>
      </p:sp>
      <p:sp>
        <p:nvSpPr>
          <p:cNvPr id="16" name="Rectangle 15">
            <a:extLst>
              <a:ext uri="{FF2B5EF4-FFF2-40B4-BE49-F238E27FC236}">
                <a16:creationId xmlns:a16="http://schemas.microsoft.com/office/drawing/2014/main" id="{C966C6CE-B170-40CA-8D9E-8B4AFC3B597B}"/>
              </a:ext>
            </a:extLst>
          </p:cNvPr>
          <p:cNvSpPr/>
          <p:nvPr/>
        </p:nvSpPr>
        <p:spPr>
          <a:xfrm>
            <a:off x="5025770" y="209727"/>
            <a:ext cx="7040106" cy="1200329"/>
          </a:xfrm>
          <a:prstGeom prst="rect">
            <a:avLst/>
          </a:prstGeom>
        </p:spPr>
        <p:txBody>
          <a:bodyPr wrap="square">
            <a:spAutoFit/>
          </a:bodyPr>
          <a:lstStyle/>
          <a:p>
            <a:pPr algn="just"/>
            <a:r>
              <a:rPr lang="en-US" b="1" dirty="0">
                <a:solidFill>
                  <a:srgbClr val="002060"/>
                </a:solidFill>
              </a:rPr>
              <a:t>Information theft: </a:t>
            </a:r>
            <a:r>
              <a:rPr lang="en-US" dirty="0">
                <a:solidFill>
                  <a:srgbClr val="002060"/>
                </a:solidFill>
              </a:rPr>
              <a:t>Breaking into a computer to obtain confidential information. Stolen information can be used or sold for various purposes such as when someone is stealing proprietary information of an organization, like research and development data.</a:t>
            </a:r>
          </a:p>
        </p:txBody>
      </p:sp>
      <p:sp>
        <p:nvSpPr>
          <p:cNvPr id="18" name="Rectangle 17">
            <a:extLst>
              <a:ext uri="{FF2B5EF4-FFF2-40B4-BE49-F238E27FC236}">
                <a16:creationId xmlns:a16="http://schemas.microsoft.com/office/drawing/2014/main" id="{129BCFAC-1E9B-4E91-96EB-E6A04663BB88}"/>
              </a:ext>
            </a:extLst>
          </p:cNvPr>
          <p:cNvSpPr/>
          <p:nvPr/>
        </p:nvSpPr>
        <p:spPr>
          <a:xfrm>
            <a:off x="5025768" y="1575114"/>
            <a:ext cx="6945511" cy="1477328"/>
          </a:xfrm>
          <a:prstGeom prst="rect">
            <a:avLst/>
          </a:prstGeom>
        </p:spPr>
        <p:txBody>
          <a:bodyPr wrap="square">
            <a:spAutoFit/>
          </a:bodyPr>
          <a:lstStyle/>
          <a:p>
            <a:pPr algn="just"/>
            <a:r>
              <a:rPr lang="en-US" b="1" dirty="0">
                <a:solidFill>
                  <a:srgbClr val="002060"/>
                </a:solidFill>
              </a:rPr>
              <a:t>Data loss and manipulation: </a:t>
            </a:r>
            <a:r>
              <a:rPr lang="en-US" dirty="0">
                <a:solidFill>
                  <a:srgbClr val="002060"/>
                </a:solidFill>
              </a:rPr>
              <a:t>Breaking into a computer to destroy or alter data records. An example of data loss is a threat actor sending a virus that reformats a computer hard drive. An example of data manipulation is breaking into a records system to change information, such as the price of an item.</a:t>
            </a:r>
          </a:p>
        </p:txBody>
      </p:sp>
      <p:pic>
        <p:nvPicPr>
          <p:cNvPr id="20" name="Picture 19">
            <a:extLst>
              <a:ext uri="{FF2B5EF4-FFF2-40B4-BE49-F238E27FC236}">
                <a16:creationId xmlns:a16="http://schemas.microsoft.com/office/drawing/2014/main" id="{BB573D29-A45E-4057-A7CC-8732064FBCBD}"/>
              </a:ext>
            </a:extLst>
          </p:cNvPr>
          <p:cNvPicPr>
            <a:picLocks noChangeAspect="1"/>
          </p:cNvPicPr>
          <p:nvPr/>
        </p:nvPicPr>
        <p:blipFill>
          <a:blip r:embed="rId4"/>
          <a:stretch>
            <a:fillRect/>
          </a:stretch>
        </p:blipFill>
        <p:spPr>
          <a:xfrm>
            <a:off x="3987764" y="296305"/>
            <a:ext cx="975252" cy="679479"/>
          </a:xfrm>
          <a:prstGeom prst="rect">
            <a:avLst/>
          </a:prstGeom>
        </p:spPr>
      </p:pic>
      <p:pic>
        <p:nvPicPr>
          <p:cNvPr id="21" name="Picture 20">
            <a:extLst>
              <a:ext uri="{FF2B5EF4-FFF2-40B4-BE49-F238E27FC236}">
                <a16:creationId xmlns:a16="http://schemas.microsoft.com/office/drawing/2014/main" id="{BC020B1E-53EF-43AD-8AB3-5AA167FDB5EA}"/>
              </a:ext>
            </a:extLst>
          </p:cNvPr>
          <p:cNvPicPr>
            <a:picLocks noChangeAspect="1"/>
          </p:cNvPicPr>
          <p:nvPr/>
        </p:nvPicPr>
        <p:blipFill>
          <a:blip r:embed="rId5"/>
          <a:stretch>
            <a:fillRect/>
          </a:stretch>
        </p:blipFill>
        <p:spPr>
          <a:xfrm>
            <a:off x="3924771" y="1923684"/>
            <a:ext cx="1038484" cy="869524"/>
          </a:xfrm>
          <a:prstGeom prst="rect">
            <a:avLst/>
          </a:prstGeom>
        </p:spPr>
      </p:pic>
      <p:sp>
        <p:nvSpPr>
          <p:cNvPr id="22" name="Rectangle 21">
            <a:extLst>
              <a:ext uri="{FF2B5EF4-FFF2-40B4-BE49-F238E27FC236}">
                <a16:creationId xmlns:a16="http://schemas.microsoft.com/office/drawing/2014/main" id="{C966C6CE-B170-40CA-8D9E-8B4AFC3B597B}"/>
              </a:ext>
            </a:extLst>
          </p:cNvPr>
          <p:cNvSpPr/>
          <p:nvPr/>
        </p:nvSpPr>
        <p:spPr>
          <a:xfrm>
            <a:off x="5025768" y="3062360"/>
            <a:ext cx="6945511" cy="1477328"/>
          </a:xfrm>
          <a:prstGeom prst="rect">
            <a:avLst/>
          </a:prstGeom>
        </p:spPr>
        <p:txBody>
          <a:bodyPr wrap="square">
            <a:spAutoFit/>
          </a:bodyPr>
          <a:lstStyle/>
          <a:p>
            <a:pPr algn="just"/>
            <a:r>
              <a:rPr lang="en-US" b="1" dirty="0">
                <a:solidFill>
                  <a:srgbClr val="002060"/>
                </a:solidFill>
              </a:rPr>
              <a:t>Identity theft </a:t>
            </a:r>
            <a:r>
              <a:rPr lang="en-US" dirty="0">
                <a:solidFill>
                  <a:srgbClr val="002060"/>
                </a:solidFill>
              </a:rPr>
              <a:t>is a form of information theft where personal information is stolen for the purpose of taking over the identity of someone. Using this information, a threat actor can obtain legal documents, apply for credit, and make unauthorized online purchases. Identify theft is a growing problem costing billions of dollars per year.</a:t>
            </a:r>
          </a:p>
        </p:txBody>
      </p:sp>
      <p:sp>
        <p:nvSpPr>
          <p:cNvPr id="23" name="Rectangle 22">
            <a:extLst>
              <a:ext uri="{FF2B5EF4-FFF2-40B4-BE49-F238E27FC236}">
                <a16:creationId xmlns:a16="http://schemas.microsoft.com/office/drawing/2014/main" id="{129BCFAC-1E9B-4E91-96EB-E6A04663BB88}"/>
              </a:ext>
            </a:extLst>
          </p:cNvPr>
          <p:cNvSpPr/>
          <p:nvPr/>
        </p:nvSpPr>
        <p:spPr>
          <a:xfrm>
            <a:off x="5025768" y="4549606"/>
            <a:ext cx="6945511" cy="1200329"/>
          </a:xfrm>
          <a:prstGeom prst="rect">
            <a:avLst/>
          </a:prstGeom>
        </p:spPr>
        <p:txBody>
          <a:bodyPr wrap="square">
            <a:spAutoFit/>
          </a:bodyPr>
          <a:lstStyle/>
          <a:p>
            <a:pPr algn="just"/>
            <a:r>
              <a:rPr lang="en-US" b="1" dirty="0">
                <a:solidFill>
                  <a:srgbClr val="002060"/>
                </a:solidFill>
              </a:rPr>
              <a:t>Disruption of service </a:t>
            </a:r>
            <a:r>
              <a:rPr lang="en-US" dirty="0">
                <a:solidFill>
                  <a:srgbClr val="002060"/>
                </a:solidFill>
              </a:rPr>
              <a:t>is preventing legitimate users from accessing services to which they are entitled. Examples include denial of service (DoS) attacks on servers, network devices, or network communications links.</a:t>
            </a:r>
          </a:p>
        </p:txBody>
      </p:sp>
      <p:pic>
        <p:nvPicPr>
          <p:cNvPr id="24" name="Picture 23">
            <a:extLst>
              <a:ext uri="{FF2B5EF4-FFF2-40B4-BE49-F238E27FC236}">
                <a16:creationId xmlns:a16="http://schemas.microsoft.com/office/drawing/2014/main" id="{B8571A4F-917B-4AD3-B57B-AFDCA1353865}"/>
              </a:ext>
            </a:extLst>
          </p:cNvPr>
          <p:cNvPicPr>
            <a:picLocks noChangeAspect="1"/>
          </p:cNvPicPr>
          <p:nvPr/>
        </p:nvPicPr>
        <p:blipFill>
          <a:blip r:embed="rId6"/>
          <a:stretch>
            <a:fillRect/>
          </a:stretch>
        </p:blipFill>
        <p:spPr>
          <a:xfrm>
            <a:off x="3925010" y="4694256"/>
            <a:ext cx="1095375" cy="848707"/>
          </a:xfrm>
          <a:prstGeom prst="rect">
            <a:avLst/>
          </a:prstGeom>
        </p:spPr>
      </p:pic>
      <p:pic>
        <p:nvPicPr>
          <p:cNvPr id="25" name="Picture 24">
            <a:extLst>
              <a:ext uri="{FF2B5EF4-FFF2-40B4-BE49-F238E27FC236}">
                <a16:creationId xmlns:a16="http://schemas.microsoft.com/office/drawing/2014/main" id="{F32EC0DA-F9B4-487D-8BC1-CEB93D55C541}"/>
              </a:ext>
            </a:extLst>
          </p:cNvPr>
          <p:cNvPicPr>
            <a:picLocks noChangeAspect="1"/>
          </p:cNvPicPr>
          <p:nvPr/>
        </p:nvPicPr>
        <p:blipFill>
          <a:blip r:embed="rId7"/>
          <a:stretch>
            <a:fillRect/>
          </a:stretch>
        </p:blipFill>
        <p:spPr>
          <a:xfrm>
            <a:off x="3775958" y="3419982"/>
            <a:ext cx="1187058" cy="742395"/>
          </a:xfrm>
          <a:prstGeom prst="rect">
            <a:avLst/>
          </a:prstGeom>
        </p:spPr>
      </p:pic>
    </p:spTree>
    <p:custDataLst>
      <p:tags r:id="rId1"/>
    </p:custDataLst>
    <p:extLst>
      <p:ext uri="{BB962C8B-B14F-4D97-AF65-F5344CB8AC3E}">
        <p14:creationId xmlns:p14="http://schemas.microsoft.com/office/powerpoint/2010/main" val="2903768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C4EEF63-404C-4A93-8950-72871CE034E4}"/>
              </a:ext>
            </a:extLst>
          </p:cNvPr>
          <p:cNvPicPr>
            <a:picLocks noChangeAspect="1"/>
          </p:cNvPicPr>
          <p:nvPr/>
        </p:nvPicPr>
        <p:blipFill rotWithShape="1">
          <a:blip r:embed="rId4"/>
          <a:srcRect t="21502" b="3945"/>
          <a:stretch/>
        </p:blipFill>
        <p:spPr>
          <a:xfrm>
            <a:off x="1688421" y="1202083"/>
            <a:ext cx="2536737" cy="21651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Threats</a:t>
            </a:r>
            <a:endParaRPr lang="en-US" sz="3200" dirty="0"/>
          </a:p>
        </p:txBody>
      </p:sp>
      <p:sp>
        <p:nvSpPr>
          <p:cNvPr id="17" name="Rectangle 16"/>
          <p:cNvSpPr/>
          <p:nvPr/>
        </p:nvSpPr>
        <p:spPr>
          <a:xfrm>
            <a:off x="689599" y="689683"/>
            <a:ext cx="11502401" cy="369332"/>
          </a:xfrm>
          <a:prstGeom prst="rect">
            <a:avLst/>
          </a:prstGeom>
        </p:spPr>
        <p:txBody>
          <a:bodyPr wrap="square">
            <a:spAutoFit/>
          </a:bodyPr>
          <a:lstStyle/>
          <a:p>
            <a:pPr algn="just"/>
            <a:r>
              <a:rPr lang="en-US" dirty="0">
                <a:solidFill>
                  <a:srgbClr val="002060"/>
                </a:solidFill>
              </a:rPr>
              <a:t>These threats could be from network intruders can come from both internal and external sources.</a:t>
            </a:r>
          </a:p>
        </p:txBody>
      </p:sp>
      <p:sp>
        <p:nvSpPr>
          <p:cNvPr id="16" name="Rectangle 15">
            <a:extLst>
              <a:ext uri="{FF2B5EF4-FFF2-40B4-BE49-F238E27FC236}">
                <a16:creationId xmlns:a16="http://schemas.microsoft.com/office/drawing/2014/main" id="{C966C6CE-B170-40CA-8D9E-8B4AFC3B597B}"/>
              </a:ext>
            </a:extLst>
          </p:cNvPr>
          <p:cNvSpPr/>
          <p:nvPr/>
        </p:nvSpPr>
        <p:spPr>
          <a:xfrm>
            <a:off x="149261" y="3676745"/>
            <a:ext cx="5326630" cy="2031325"/>
          </a:xfrm>
          <a:prstGeom prst="rect">
            <a:avLst/>
          </a:prstGeom>
        </p:spPr>
        <p:txBody>
          <a:bodyPr wrap="square">
            <a:spAutoFit/>
          </a:bodyPr>
          <a:lstStyle/>
          <a:p>
            <a:pPr algn="just"/>
            <a:r>
              <a:rPr lang="en-US" b="1" dirty="0">
                <a:solidFill>
                  <a:srgbClr val="002060"/>
                </a:solidFill>
              </a:rPr>
              <a:t>External threats</a:t>
            </a:r>
            <a:r>
              <a:rPr lang="en-US" dirty="0">
                <a:solidFill>
                  <a:srgbClr val="002060"/>
                </a:solidFill>
              </a:rPr>
              <a:t> arise from individuals outside of an organization that do not have authorized access to the computer systems or network.</a:t>
            </a:r>
          </a:p>
          <a:p>
            <a:pPr algn="just"/>
            <a:endParaRPr lang="en-US" dirty="0">
              <a:solidFill>
                <a:srgbClr val="002060"/>
              </a:solidFill>
            </a:endParaRPr>
          </a:p>
          <a:p>
            <a:pPr algn="just"/>
            <a:r>
              <a:rPr lang="en-US" b="1" dirty="0">
                <a:solidFill>
                  <a:srgbClr val="002060"/>
                </a:solidFill>
              </a:rPr>
              <a:t>External attackers </a:t>
            </a:r>
            <a:r>
              <a:rPr lang="en-US" dirty="0">
                <a:solidFill>
                  <a:srgbClr val="002060"/>
                </a:solidFill>
              </a:rPr>
              <a:t>work their way into a network mainly from the internet through wireless links or dialup access servers.</a:t>
            </a:r>
          </a:p>
        </p:txBody>
      </p:sp>
      <p:sp>
        <p:nvSpPr>
          <p:cNvPr id="23" name="Rectangle 22">
            <a:extLst>
              <a:ext uri="{FF2B5EF4-FFF2-40B4-BE49-F238E27FC236}">
                <a16:creationId xmlns:a16="http://schemas.microsoft.com/office/drawing/2014/main" id="{129BCFAC-1E9B-4E91-96EB-E6A04663BB88}"/>
              </a:ext>
            </a:extLst>
          </p:cNvPr>
          <p:cNvSpPr/>
          <p:nvPr/>
        </p:nvSpPr>
        <p:spPr>
          <a:xfrm>
            <a:off x="6440799" y="3676745"/>
            <a:ext cx="5326630" cy="2031325"/>
          </a:xfrm>
          <a:prstGeom prst="rect">
            <a:avLst/>
          </a:prstGeom>
        </p:spPr>
        <p:txBody>
          <a:bodyPr wrap="square">
            <a:spAutoFit/>
          </a:bodyPr>
          <a:lstStyle/>
          <a:p>
            <a:pPr algn="just"/>
            <a:r>
              <a:rPr lang="en-US" b="1" dirty="0">
                <a:solidFill>
                  <a:srgbClr val="002060"/>
                </a:solidFill>
              </a:rPr>
              <a:t>Internal threats </a:t>
            </a:r>
            <a:r>
              <a:rPr lang="en-US" dirty="0">
                <a:solidFill>
                  <a:srgbClr val="002060"/>
                </a:solidFill>
              </a:rPr>
              <a:t>occur when someone has authorized access to the network through a user account or has physical access to the network equipment. </a:t>
            </a:r>
          </a:p>
          <a:p>
            <a:pPr algn="just"/>
            <a:endParaRPr lang="en-US" dirty="0">
              <a:solidFill>
                <a:srgbClr val="002060"/>
              </a:solidFill>
            </a:endParaRPr>
          </a:p>
          <a:p>
            <a:pPr algn="just"/>
            <a:r>
              <a:rPr lang="en-US" b="1" dirty="0">
                <a:solidFill>
                  <a:srgbClr val="002060"/>
                </a:solidFill>
              </a:rPr>
              <a:t>Internal attackers</a:t>
            </a:r>
            <a:r>
              <a:rPr lang="en-US" dirty="0">
                <a:solidFill>
                  <a:srgbClr val="002060"/>
                </a:solidFill>
              </a:rPr>
              <a:t> know the internal politics and people. They often know what information is both valuable and vulnerable, and how to get to it.</a:t>
            </a:r>
          </a:p>
        </p:txBody>
      </p:sp>
      <p:pic>
        <p:nvPicPr>
          <p:cNvPr id="13" name="Picture 12">
            <a:extLst>
              <a:ext uri="{FF2B5EF4-FFF2-40B4-BE49-F238E27FC236}">
                <a16:creationId xmlns:a16="http://schemas.microsoft.com/office/drawing/2014/main" id="{EBEFFF79-9C01-44E8-8E86-6F7B8CC18FD5}"/>
              </a:ext>
            </a:extLst>
          </p:cNvPr>
          <p:cNvPicPr>
            <a:picLocks noChangeAspect="1"/>
          </p:cNvPicPr>
          <p:nvPr/>
        </p:nvPicPr>
        <p:blipFill rotWithShape="1">
          <a:blip r:embed="rId5"/>
          <a:srcRect l="4207" t="17770" r="4022" b="17696"/>
          <a:stretch/>
        </p:blipFill>
        <p:spPr>
          <a:xfrm>
            <a:off x="7966842" y="1290896"/>
            <a:ext cx="2280744" cy="2157205"/>
          </a:xfrm>
          <a:prstGeom prst="rect">
            <a:avLst/>
          </a:prstGeom>
        </p:spPr>
      </p:pic>
    </p:spTree>
    <p:custDataLst>
      <p:tags r:id="rId1"/>
    </p:custDataLst>
    <p:extLst>
      <p:ext uri="{BB962C8B-B14F-4D97-AF65-F5344CB8AC3E}">
        <p14:creationId xmlns:p14="http://schemas.microsoft.com/office/powerpoint/2010/main" val="1076601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Models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30667" y="755067"/>
            <a:ext cx="11572146" cy="4801314"/>
          </a:xfrm>
          <a:prstGeom prst="rect">
            <a:avLst/>
          </a:prstGeom>
        </p:spPr>
        <p:txBody>
          <a:bodyPr wrap="square">
            <a:spAutoFit/>
          </a:bodyPr>
          <a:lstStyle/>
          <a:p>
            <a:pPr algn="just"/>
            <a:r>
              <a:rPr lang="en-US" b="1" dirty="0">
                <a:solidFill>
                  <a:srgbClr val="002060"/>
                </a:solidFill>
              </a:rPr>
              <a:t>Perimeter-based network security Strategy</a:t>
            </a:r>
          </a:p>
          <a:p>
            <a:pPr algn="just"/>
            <a:r>
              <a:rPr lang="en-GB" dirty="0">
                <a:solidFill>
                  <a:srgbClr val="002060"/>
                </a:solidFill>
              </a:rPr>
              <a:t>Considering Perimeter-based network security</a:t>
            </a:r>
          </a:p>
          <a:p>
            <a:pPr marL="285750" indent="-285750" algn="just">
              <a:buFont typeface="Arial" panose="020B0604020202020204" pitchFamily="34" charset="0"/>
              <a:buChar char="•"/>
            </a:pPr>
            <a:r>
              <a:rPr lang="en-GB" dirty="0">
                <a:solidFill>
                  <a:srgbClr val="002060"/>
                </a:solidFill>
              </a:rPr>
              <a:t>Remote employees, mobile users, and cloud computing solutions blur the distinction between “internal” and “external”</a:t>
            </a:r>
          </a:p>
          <a:p>
            <a:pPr marL="285750" indent="-285750" algn="just">
              <a:buFont typeface="Arial" panose="020B0604020202020204" pitchFamily="34" charset="0"/>
              <a:buChar char="•"/>
            </a:pPr>
            <a:endParaRPr lang="en-GB" dirty="0">
              <a:solidFill>
                <a:srgbClr val="002060"/>
              </a:solidFill>
            </a:endParaRPr>
          </a:p>
          <a:p>
            <a:pPr marL="285750" indent="-285750" algn="just">
              <a:buFont typeface="Arial" panose="020B0604020202020204" pitchFamily="34" charset="0"/>
              <a:buChar char="•"/>
            </a:pPr>
            <a:r>
              <a:rPr lang="en-GB" dirty="0">
                <a:solidFill>
                  <a:srgbClr val="002060"/>
                </a:solidFill>
              </a:rPr>
              <a:t>Wireless technologies, the proliferation of partner connections, and the need to support guest users introduce countless additional pathways into the network branch offices that may be located in untrusted countries or regions</a:t>
            </a:r>
          </a:p>
          <a:p>
            <a:pPr marL="285750" indent="-285750" algn="just">
              <a:buFont typeface="Arial" panose="020B0604020202020204" pitchFamily="34" charset="0"/>
              <a:buChar char="•"/>
            </a:pPr>
            <a:endParaRPr lang="en-GB" dirty="0">
              <a:solidFill>
                <a:srgbClr val="002060"/>
              </a:solidFill>
            </a:endParaRPr>
          </a:p>
          <a:p>
            <a:pPr marL="285750" indent="-285750" algn="just">
              <a:buFont typeface="Arial" panose="020B0604020202020204" pitchFamily="34" charset="0"/>
              <a:buChar char="•"/>
            </a:pPr>
            <a:r>
              <a:rPr lang="en-GB" dirty="0">
                <a:solidFill>
                  <a:srgbClr val="002060"/>
                </a:solidFill>
              </a:rPr>
              <a:t>Insiders, whether intentionally malicious or just careless, may present a very real security threat</a:t>
            </a:r>
          </a:p>
          <a:p>
            <a:pPr algn="just"/>
            <a:endParaRPr lang="en-GB" dirty="0">
              <a:solidFill>
                <a:srgbClr val="002060"/>
              </a:solidFill>
            </a:endParaRPr>
          </a:p>
          <a:p>
            <a:pPr algn="just"/>
            <a:r>
              <a:rPr lang="en-GB" dirty="0">
                <a:solidFill>
                  <a:srgbClr val="FF0000"/>
                </a:solidFill>
              </a:rPr>
              <a:t>Perimeter-based model is unable to:</a:t>
            </a:r>
          </a:p>
          <a:p>
            <a:pPr marL="285750" indent="-285750" algn="just">
              <a:buFont typeface="Arial" panose="020B0604020202020204" pitchFamily="34" charset="0"/>
              <a:buChar char="•"/>
            </a:pPr>
            <a:r>
              <a:rPr lang="en-GB" i="1" dirty="0">
                <a:solidFill>
                  <a:srgbClr val="FF0000"/>
                </a:solidFill>
              </a:rPr>
              <a:t>Definitively distinguish good applications from bad ones (which leads to overly permissive access control settings)</a:t>
            </a:r>
          </a:p>
          <a:p>
            <a:pPr marL="285750" indent="-285750" algn="just">
              <a:buFont typeface="Arial" panose="020B0604020202020204" pitchFamily="34" charset="0"/>
              <a:buChar char="•"/>
            </a:pPr>
            <a:endParaRPr lang="en-GB" i="1" dirty="0">
              <a:solidFill>
                <a:srgbClr val="FF0000"/>
              </a:solidFill>
            </a:endParaRPr>
          </a:p>
          <a:p>
            <a:pPr marL="285750" indent="-285750" algn="just">
              <a:buFont typeface="Arial" panose="020B0604020202020204" pitchFamily="34" charset="0"/>
              <a:buChar char="•"/>
            </a:pPr>
            <a:r>
              <a:rPr lang="en-GB" i="1" dirty="0">
                <a:solidFill>
                  <a:srgbClr val="FF0000"/>
                </a:solidFill>
              </a:rPr>
              <a:t>Adequately account for encrypted application traffic</a:t>
            </a:r>
          </a:p>
          <a:p>
            <a:pPr marL="285750" indent="-285750" algn="just">
              <a:buFont typeface="Arial" panose="020B0604020202020204" pitchFamily="34" charset="0"/>
              <a:buChar char="•"/>
            </a:pPr>
            <a:endParaRPr lang="en-GB" i="1" dirty="0">
              <a:solidFill>
                <a:srgbClr val="FF0000"/>
              </a:solidFill>
            </a:endParaRPr>
          </a:p>
          <a:p>
            <a:pPr marL="285750" indent="-285750" algn="just">
              <a:buFont typeface="Arial" panose="020B0604020202020204" pitchFamily="34" charset="0"/>
              <a:buChar char="•"/>
            </a:pPr>
            <a:r>
              <a:rPr lang="en-GB" i="1" dirty="0">
                <a:solidFill>
                  <a:srgbClr val="FF0000"/>
                </a:solidFill>
              </a:rPr>
              <a:t>Accurately identify and control users (regardless of where they’re located or which devices they’re using)</a:t>
            </a:r>
          </a:p>
          <a:p>
            <a:pPr marL="285750" indent="-285750" algn="just">
              <a:buFont typeface="Arial" panose="020B0604020202020204" pitchFamily="34" charset="0"/>
              <a:buChar char="•"/>
            </a:pPr>
            <a:endParaRPr lang="en-GB" i="1" dirty="0">
              <a:solidFill>
                <a:srgbClr val="FF0000"/>
              </a:solidFill>
            </a:endParaRPr>
          </a:p>
          <a:p>
            <a:pPr marL="285750" indent="-285750" algn="just">
              <a:buFont typeface="Arial" panose="020B0604020202020204" pitchFamily="34" charset="0"/>
              <a:buChar char="•"/>
            </a:pPr>
            <a:r>
              <a:rPr lang="en-GB" i="1" dirty="0">
                <a:solidFill>
                  <a:srgbClr val="FF0000"/>
                </a:solidFill>
              </a:rPr>
              <a:t>Filter allowed traffic not only for known application-borne threats but also for unknown ones</a:t>
            </a:r>
          </a:p>
        </p:txBody>
      </p:sp>
    </p:spTree>
    <p:custDataLst>
      <p:tags r:id="rId1"/>
    </p:custDataLst>
    <p:extLst>
      <p:ext uri="{BB962C8B-B14F-4D97-AF65-F5344CB8AC3E}">
        <p14:creationId xmlns:p14="http://schemas.microsoft.com/office/powerpoint/2010/main" val="1154651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Models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517122" y="975784"/>
            <a:ext cx="5151047" cy="923330"/>
          </a:xfrm>
          <a:prstGeom prst="rect">
            <a:avLst/>
          </a:prstGeom>
        </p:spPr>
        <p:txBody>
          <a:bodyPr wrap="square">
            <a:spAutoFit/>
          </a:bodyPr>
          <a:lstStyle/>
          <a:p>
            <a:pPr algn="just"/>
            <a:r>
              <a:rPr lang="en-US" b="1" dirty="0">
                <a:solidFill>
                  <a:srgbClr val="002060"/>
                </a:solidFill>
              </a:rPr>
              <a:t>Zero Trust Security</a:t>
            </a:r>
          </a:p>
          <a:p>
            <a:pPr algn="just"/>
            <a:endParaRPr lang="en-US" b="1" dirty="0">
              <a:solidFill>
                <a:srgbClr val="002060"/>
              </a:solidFill>
            </a:endParaRPr>
          </a:p>
          <a:p>
            <a:pPr algn="just"/>
            <a:r>
              <a:rPr lang="en-US" dirty="0">
                <a:solidFill>
                  <a:srgbClr val="002060"/>
                </a:solidFill>
              </a:rPr>
              <a:t>Zero Trust Conceptual Architecture</a:t>
            </a:r>
          </a:p>
        </p:txBody>
      </p:sp>
      <p:pic>
        <p:nvPicPr>
          <p:cNvPr id="4" name="Picture 3">
            <a:extLst>
              <a:ext uri="{FF2B5EF4-FFF2-40B4-BE49-F238E27FC236}">
                <a16:creationId xmlns:a16="http://schemas.microsoft.com/office/drawing/2014/main" id="{21833651-C3C8-44D8-BB58-2B8EFDF00459}"/>
              </a:ext>
            </a:extLst>
          </p:cNvPr>
          <p:cNvPicPr>
            <a:picLocks noChangeAspect="1"/>
          </p:cNvPicPr>
          <p:nvPr/>
        </p:nvPicPr>
        <p:blipFill>
          <a:blip r:embed="rId4"/>
          <a:stretch>
            <a:fillRect/>
          </a:stretch>
        </p:blipFill>
        <p:spPr>
          <a:xfrm>
            <a:off x="6387198" y="975784"/>
            <a:ext cx="4840941" cy="3890682"/>
          </a:xfrm>
          <a:prstGeom prst="rect">
            <a:avLst/>
          </a:prstGeom>
        </p:spPr>
      </p:pic>
    </p:spTree>
    <p:custDataLst>
      <p:tags r:id="rId1"/>
    </p:custDataLst>
    <p:extLst>
      <p:ext uri="{BB962C8B-B14F-4D97-AF65-F5344CB8AC3E}">
        <p14:creationId xmlns:p14="http://schemas.microsoft.com/office/powerpoint/2010/main" val="1274275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30667" y="755067"/>
            <a:ext cx="11572146" cy="2585323"/>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Firewalls</a:t>
            </a:r>
          </a:p>
          <a:p>
            <a:pPr marL="285750" indent="-285750" algn="just">
              <a:buFont typeface="Wingdings" panose="05000000000000000000" pitchFamily="2" charset="2"/>
              <a:buChar char="Ø"/>
            </a:pPr>
            <a:r>
              <a:rPr lang="en-GB" dirty="0">
                <a:solidFill>
                  <a:srgbClr val="002060"/>
                </a:solidFill>
              </a:rPr>
              <a:t>Intrusion detection and intrusion prevention systems</a:t>
            </a:r>
          </a:p>
          <a:p>
            <a:pPr marL="285750" indent="-285750" algn="just">
              <a:buFont typeface="Wingdings" panose="05000000000000000000" pitchFamily="2" charset="2"/>
              <a:buChar char="Ø"/>
            </a:pPr>
            <a:r>
              <a:rPr lang="en-GB" dirty="0">
                <a:solidFill>
                  <a:srgbClr val="002060"/>
                </a:solidFill>
              </a:rPr>
              <a:t>Web content filters</a:t>
            </a:r>
          </a:p>
          <a:p>
            <a:pPr marL="285750" indent="-285750" algn="just">
              <a:buFont typeface="Wingdings" panose="05000000000000000000" pitchFamily="2" charset="2"/>
              <a:buChar char="Ø"/>
            </a:pPr>
            <a:r>
              <a:rPr lang="en-GB" dirty="0">
                <a:solidFill>
                  <a:srgbClr val="002060"/>
                </a:solidFill>
              </a:rPr>
              <a:t>Virtual private networks</a:t>
            </a:r>
          </a:p>
          <a:p>
            <a:pPr marL="285750" indent="-285750" algn="just">
              <a:buFont typeface="Wingdings" panose="05000000000000000000" pitchFamily="2" charset="2"/>
              <a:buChar char="Ø"/>
            </a:pPr>
            <a:r>
              <a:rPr lang="en-GB" dirty="0">
                <a:solidFill>
                  <a:srgbClr val="002060"/>
                </a:solidFill>
              </a:rPr>
              <a:t>Data loss prevention</a:t>
            </a:r>
          </a:p>
          <a:p>
            <a:pPr marL="285750" indent="-285750" algn="just">
              <a:buFont typeface="Wingdings" panose="05000000000000000000" pitchFamily="2" charset="2"/>
              <a:buChar char="Ø"/>
            </a:pPr>
            <a:r>
              <a:rPr lang="en-GB" dirty="0">
                <a:solidFill>
                  <a:srgbClr val="002060"/>
                </a:solidFill>
              </a:rPr>
              <a:t>Unified threat management</a:t>
            </a:r>
          </a:p>
          <a:p>
            <a:pPr marL="285750" indent="-285750" algn="just">
              <a:buFont typeface="Wingdings" panose="05000000000000000000" pitchFamily="2" charset="2"/>
              <a:buChar char="Ø"/>
            </a:pPr>
            <a:r>
              <a:rPr lang="en-GB" dirty="0">
                <a:solidFill>
                  <a:srgbClr val="002060"/>
                </a:solidFill>
              </a:rPr>
              <a:t>Secure Access Service Edge</a:t>
            </a:r>
          </a:p>
          <a:p>
            <a:pPr marL="285750" indent="-285750" algn="just">
              <a:buFont typeface="Wingdings" panose="05000000000000000000" pitchFamily="2" charset="2"/>
              <a:buChar char="Ø"/>
            </a:pPr>
            <a:r>
              <a:rPr lang="en-GB" dirty="0">
                <a:solidFill>
                  <a:srgbClr val="002060"/>
                </a:solidFill>
              </a:rPr>
              <a:t>Security information and event management</a:t>
            </a:r>
          </a:p>
          <a:p>
            <a:pPr marL="285750" indent="-285750" algn="just">
              <a:buFont typeface="Wingdings" panose="05000000000000000000" pitchFamily="2" charset="2"/>
              <a:buChar char="Ø"/>
            </a:pPr>
            <a:r>
              <a:rPr lang="en-GB" dirty="0">
                <a:solidFill>
                  <a:srgbClr val="002060"/>
                </a:solidFill>
              </a:rPr>
              <a:t>Security orchestration, automation, and response</a:t>
            </a:r>
            <a:endParaRPr lang="en-US" dirty="0">
              <a:solidFill>
                <a:srgbClr val="002060"/>
              </a:solidFill>
            </a:endParaRPr>
          </a:p>
        </p:txBody>
      </p:sp>
    </p:spTree>
    <p:custDataLst>
      <p:tags r:id="rId1"/>
    </p:custDataLst>
    <p:extLst>
      <p:ext uri="{BB962C8B-B14F-4D97-AF65-F5344CB8AC3E}">
        <p14:creationId xmlns:p14="http://schemas.microsoft.com/office/powerpoint/2010/main" val="230047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079598" cy="914400"/>
          </a:xfrm>
        </p:spPr>
        <p:txBody>
          <a:bodyPr>
            <a:normAutofit/>
          </a:bodyPr>
          <a:lstStyle/>
          <a:p>
            <a:r>
              <a:rPr lang="en-US" sz="2133" dirty="0">
                <a:solidFill>
                  <a:srgbClr val="004C69"/>
                </a:solidFill>
              </a:rPr>
              <a:t>Controlling Network Traffic</a:t>
            </a:r>
          </a:p>
        </p:txBody>
      </p:sp>
      <p:sp>
        <p:nvSpPr>
          <p:cNvPr id="3" name="Content Placeholder 2"/>
          <p:cNvSpPr>
            <a:spLocks noGrp="1"/>
          </p:cNvSpPr>
          <p:nvPr>
            <p:ph idx="1"/>
          </p:nvPr>
        </p:nvSpPr>
        <p:spPr>
          <a:xfrm>
            <a:off x="1057514" y="1817403"/>
            <a:ext cx="6595154" cy="1353333"/>
          </a:xfrm>
        </p:spPr>
        <p:txBody>
          <a:bodyPr/>
          <a:lstStyle/>
          <a:p>
            <a:pPr marL="285750" lvl="1" indent="-285750" algn="just">
              <a:buFont typeface="Wingdings" panose="05000000000000000000" pitchFamily="2" charset="2"/>
              <a:buChar char="Ø"/>
            </a:pPr>
            <a:r>
              <a:rPr lang="en-US" sz="1800" dirty="0">
                <a:solidFill>
                  <a:srgbClr val="002060"/>
                </a:solidFill>
              </a:rPr>
              <a:t>Packet Filtering</a:t>
            </a:r>
          </a:p>
          <a:p>
            <a:pPr marL="285750" lvl="1" indent="-285750" algn="just">
              <a:buFont typeface="Wingdings" panose="05000000000000000000" pitchFamily="2" charset="2"/>
              <a:buChar char="Ø"/>
            </a:pPr>
            <a:r>
              <a:rPr lang="en-US" sz="1800" dirty="0">
                <a:solidFill>
                  <a:srgbClr val="002060"/>
                </a:solidFill>
              </a:rPr>
              <a:t>Stateful Inspection</a:t>
            </a:r>
          </a:p>
          <a:p>
            <a:pPr marL="285750" lvl="1" indent="-285750" algn="just">
              <a:lnSpc>
                <a:spcPct val="100000"/>
              </a:lnSpc>
              <a:buFont typeface="Wingdings" panose="05000000000000000000" pitchFamily="2" charset="2"/>
              <a:buChar char="Ø"/>
            </a:pPr>
            <a:r>
              <a:rPr lang="en-US" sz="1800" dirty="0">
                <a:solidFill>
                  <a:srgbClr val="002060"/>
                </a:solidFill>
              </a:rPr>
              <a:t>Application Layer Firewall</a:t>
            </a:r>
          </a:p>
        </p:txBody>
      </p:sp>
      <p:sp>
        <p:nvSpPr>
          <p:cNvPr id="4" name="Footer Placeholder 3" hidden="1"/>
          <p:cNvSpPr>
            <a:spLocks noGrp="1"/>
          </p:cNvSpPr>
          <p:nvPr>
            <p:ph type="ftr" sz="quarter" idx="11"/>
          </p:nvPr>
        </p:nvSpPr>
        <p:spPr/>
        <p:txBody>
          <a:bodyPr/>
          <a:lstStyle/>
          <a:p>
            <a:endParaRPr lang="en-US"/>
          </a:p>
        </p:txBody>
      </p:sp>
      <p:sp>
        <p:nvSpPr>
          <p:cNvPr id="5" name="Date Placeholder 4" hidden="1"/>
          <p:cNvSpPr>
            <a:spLocks noGrp="1"/>
          </p:cNvSpPr>
          <p:nvPr>
            <p:ph type="dt" sz="half" idx="10"/>
          </p:nvPr>
        </p:nvSpPr>
        <p:spPr/>
        <p:txBody>
          <a:bodyPr/>
          <a:lstStyle/>
          <a:p>
            <a:endParaRPr lang="en-US"/>
          </a:p>
        </p:txBody>
      </p:sp>
      <p:sp>
        <p:nvSpPr>
          <p:cNvPr id="6" name="TextBox 5"/>
          <p:cNvSpPr txBox="1"/>
          <p:nvPr/>
        </p:nvSpPr>
        <p:spPr bwMode="auto">
          <a:xfrm>
            <a:off x="506528" y="785370"/>
            <a:ext cx="7146139" cy="923330"/>
          </a:xfrm>
          <a:prstGeom prst="rect">
            <a:avLst/>
          </a:prstGeom>
          <a:noFill/>
          <a:ln>
            <a:noFill/>
          </a:ln>
          <a:effectLst/>
        </p:spPr>
        <p:txBody>
          <a:bodyPr vert="horz" wrap="square" lIns="91440" tIns="45720" rIns="91440" bIns="45720" numCol="1" rtlCol="0" anchor="ctr" anchorCtr="0" compatLnSpc="1">
            <a:prstTxWarp prst="textNoShape">
              <a:avLst/>
            </a:prstTxWarp>
            <a:spAutoFit/>
          </a:bodyPr>
          <a:lstStyle/>
          <a:p>
            <a:pPr algn="just"/>
            <a:r>
              <a:rPr lang="en-US" dirty="0">
                <a:solidFill>
                  <a:srgbClr val="002060"/>
                </a:solidFill>
              </a:rPr>
              <a:t>The Firewall, or the Security Gateway with a Firewall enabled, will deny or permit traffic based on rules defined in the Security Policy. The following technologies are used to deny or permit network traffic:</a:t>
            </a:r>
          </a:p>
        </p:txBody>
      </p:sp>
      <p:pic>
        <p:nvPicPr>
          <p:cNvPr id="10" name="Picture 9" descr="Diagram  Description automatically generated">
            <a:extLst>
              <a:ext uri="{FF2B5EF4-FFF2-40B4-BE49-F238E27FC236}">
                <a16:creationId xmlns:a16="http://schemas.microsoft.com/office/drawing/2014/main" id="{65C07742-43E4-4D0E-A226-C319ACBA17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2364" y="202403"/>
            <a:ext cx="3190445" cy="5167004"/>
          </a:xfrm>
          <a:prstGeom prst="rect">
            <a:avLst/>
          </a:prstGeom>
          <a:ln w="76200">
            <a:solidFill>
              <a:schemeClr val="tx1"/>
            </a:solidFill>
          </a:ln>
        </p:spPr>
      </p:pic>
      <p:pic>
        <p:nvPicPr>
          <p:cNvPr id="7" name="Picture 3">
            <a:extLst>
              <a:ext uri="{FF2B5EF4-FFF2-40B4-BE49-F238E27FC236}">
                <a16:creationId xmlns:a16="http://schemas.microsoft.com/office/drawing/2014/main" id="{2F18B79A-3947-77D3-EDE1-5DF2BD35F7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6320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243440" cy="806020"/>
          </a:xfrm>
        </p:spPr>
        <p:txBody>
          <a:bodyPr>
            <a:noAutofit/>
          </a:bodyPr>
          <a:lstStyle/>
          <a:p>
            <a:r>
              <a:rPr lang="en-US" sz="2133" dirty="0">
                <a:solidFill>
                  <a:srgbClr val="004C69"/>
                </a:solidFill>
              </a:rPr>
              <a:t>Controlling Network Traffic</a:t>
            </a:r>
          </a:p>
        </p:txBody>
      </p:sp>
      <p:sp>
        <p:nvSpPr>
          <p:cNvPr id="3" name="Subtitle 2"/>
          <p:cNvSpPr>
            <a:spLocks noGrp="1"/>
          </p:cNvSpPr>
          <p:nvPr>
            <p:ph type="subTitle" idx="1"/>
          </p:nvPr>
        </p:nvSpPr>
        <p:spPr>
          <a:xfrm>
            <a:off x="581293" y="1431698"/>
            <a:ext cx="6194053" cy="384175"/>
          </a:xfrm>
        </p:spPr>
        <p:txBody>
          <a:bodyPr>
            <a:noAutofit/>
          </a:bodyPr>
          <a:lstStyle/>
          <a:p>
            <a:r>
              <a:rPr lang="en-US" sz="1800" b="1" i="1" dirty="0">
                <a:latin typeface="Arial" panose="020B0604020202020204" pitchFamily="34" charset="0"/>
                <a:cs typeface="Arial" panose="020B0604020202020204" pitchFamily="34" charset="0"/>
              </a:rPr>
              <a:t>The most basic form of a Firewall.</a:t>
            </a:r>
          </a:p>
        </p:txBody>
      </p:sp>
      <p:sp>
        <p:nvSpPr>
          <p:cNvPr id="5" name="Text Placeholder 4"/>
          <p:cNvSpPr>
            <a:spLocks noGrp="1"/>
          </p:cNvSpPr>
          <p:nvPr>
            <p:ph type="body" sz="quarter" idx="12"/>
          </p:nvPr>
        </p:nvSpPr>
        <p:spPr>
          <a:xfrm>
            <a:off x="294834" y="894275"/>
            <a:ext cx="6194053" cy="384175"/>
          </a:xfrm>
        </p:spPr>
        <p:txBody>
          <a:bodyPr>
            <a:normAutofit/>
          </a:bodyPr>
          <a:lstStyle/>
          <a:p>
            <a:r>
              <a:rPr lang="en-US" sz="2133" b="1" dirty="0">
                <a:solidFill>
                  <a:srgbClr val="004C69"/>
                </a:solidFill>
              </a:rPr>
              <a:t>PACKET FILTERING</a:t>
            </a:r>
          </a:p>
        </p:txBody>
      </p:sp>
      <p:sp>
        <p:nvSpPr>
          <p:cNvPr id="7" name="Subtitle 2"/>
          <p:cNvSpPr txBox="1">
            <a:spLocks/>
          </p:cNvSpPr>
          <p:nvPr/>
        </p:nvSpPr>
        <p:spPr bwMode="auto">
          <a:xfrm>
            <a:off x="1365386" y="1969121"/>
            <a:ext cx="5123502" cy="2909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4" tIns="45713" rIns="91424" bIns="45713"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r>
              <a:rPr lang="en-US" sz="1800" dirty="0">
                <a:solidFill>
                  <a:srgbClr val="002060"/>
                </a:solidFill>
                <a:latin typeface="+mn-lt"/>
              </a:rPr>
              <a:t>Packets include the following elements:</a:t>
            </a:r>
          </a:p>
          <a:p>
            <a:endParaRPr lang="en-US" sz="100" dirty="0">
              <a:latin typeface="Arial" panose="020B0604020202020204" pitchFamily="34" charset="0"/>
              <a:cs typeface="Arial" panose="020B0604020202020204" pitchFamily="34" charset="0"/>
            </a:endParaRP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Source address</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Destination address</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Source port</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Destination port</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Protocol</a:t>
            </a:r>
          </a:p>
        </p:txBody>
      </p:sp>
      <p:sp>
        <p:nvSpPr>
          <p:cNvPr id="4" name="Footer Placeholder 3" hidden="1"/>
          <p:cNvSpPr>
            <a:spLocks noGrp="1"/>
          </p:cNvSpPr>
          <p:nvPr>
            <p:ph type="ftr" sz="quarter" idx="10"/>
          </p:nvPr>
        </p:nvSpPr>
        <p:spPr/>
        <p:txBody>
          <a:bodyPr/>
          <a:lstStyle/>
          <a:p>
            <a:r>
              <a:rPr lang="en-US"/>
              <a:t> Highly Restricted document​</a:t>
            </a:r>
          </a:p>
        </p:txBody>
      </p:sp>
      <p:sp>
        <p:nvSpPr>
          <p:cNvPr id="8" name="Date Placeholder 7" hidden="1"/>
          <p:cNvSpPr>
            <a:spLocks noGrp="1"/>
          </p:cNvSpPr>
          <p:nvPr>
            <p:ph type="dt" sz="quarter" idx="13"/>
          </p:nvPr>
        </p:nvSpPr>
        <p:spPr/>
        <p:txBody>
          <a:bodyPr/>
          <a:lstStyle/>
          <a:p>
            <a:endParaRPr lang="en-US"/>
          </a:p>
        </p:txBody>
      </p:sp>
      <p:pic>
        <p:nvPicPr>
          <p:cNvPr id="10" name="Picture 9" descr="A picture containing timeline  Description automatically generated">
            <a:extLst>
              <a:ext uri="{FF2B5EF4-FFF2-40B4-BE49-F238E27FC236}">
                <a16:creationId xmlns:a16="http://schemas.microsoft.com/office/drawing/2014/main" id="{05FE7EEC-2028-4EDE-BFE0-B4ED6D926FB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4864" t="7238" r="15345" b="7315"/>
          <a:stretch/>
        </p:blipFill>
        <p:spPr>
          <a:xfrm>
            <a:off x="6639955" y="403010"/>
            <a:ext cx="5257211" cy="4973652"/>
          </a:xfrm>
          <a:prstGeom prst="rect">
            <a:avLst/>
          </a:prstGeom>
          <a:ln w="76200">
            <a:solidFill>
              <a:schemeClr val="tx1"/>
            </a:solidFill>
          </a:ln>
        </p:spPr>
      </p:pic>
      <p:pic>
        <p:nvPicPr>
          <p:cNvPr id="6" name="Picture 3">
            <a:extLst>
              <a:ext uri="{FF2B5EF4-FFF2-40B4-BE49-F238E27FC236}">
                <a16:creationId xmlns:a16="http://schemas.microsoft.com/office/drawing/2014/main" id="{2CE206D7-8C51-4987-6075-787F2C75A7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0685314"/>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237921" cy="914400"/>
          </a:xfrm>
        </p:spPr>
        <p:txBody>
          <a:bodyPr/>
          <a:lstStyle/>
          <a:p>
            <a:r>
              <a:rPr lang="en-US" sz="2133" dirty="0">
                <a:solidFill>
                  <a:srgbClr val="004C69"/>
                </a:solidFill>
              </a:rPr>
              <a:t>Controlling Network Traffic</a:t>
            </a:r>
          </a:p>
        </p:txBody>
      </p:sp>
      <p:sp>
        <p:nvSpPr>
          <p:cNvPr id="5" name="Text Placeholder 4"/>
          <p:cNvSpPr>
            <a:spLocks noGrp="1"/>
          </p:cNvSpPr>
          <p:nvPr>
            <p:ph type="body" sz="quarter" idx="12"/>
          </p:nvPr>
        </p:nvSpPr>
        <p:spPr>
          <a:xfrm>
            <a:off x="954079" y="914400"/>
            <a:ext cx="6194053" cy="411898"/>
          </a:xfrm>
        </p:spPr>
        <p:txBody>
          <a:bodyPr>
            <a:normAutofit/>
          </a:bodyPr>
          <a:lstStyle/>
          <a:p>
            <a:pPr defTabSz="914400">
              <a:lnSpc>
                <a:spcPct val="90000"/>
              </a:lnSpc>
            </a:pPr>
            <a:r>
              <a:rPr lang="en-US" sz="2133" b="1" dirty="0">
                <a:solidFill>
                  <a:srgbClr val="004C69"/>
                </a:solidFill>
              </a:rPr>
              <a:t>STATEFUL INSPECTION</a:t>
            </a:r>
          </a:p>
        </p:txBody>
      </p:sp>
      <p:sp>
        <p:nvSpPr>
          <p:cNvPr id="7" name="Subtitle 2"/>
          <p:cNvSpPr txBox="1">
            <a:spLocks/>
          </p:cNvSpPr>
          <p:nvPr/>
        </p:nvSpPr>
        <p:spPr bwMode="auto">
          <a:xfrm>
            <a:off x="492504" y="2380729"/>
            <a:ext cx="4161047" cy="2854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4" tIns="45713" rIns="91424" bIns="45713" numCol="1" rtlCol="0" anchor="t" anchorCtr="0" compatLnSpc="1">
            <a:prstTxWarp prst="textNoShape">
              <a:avLst/>
            </a:prstTxWarp>
            <a:norm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Examines the context of a packet.</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Monitors the state of the connect.</a:t>
            </a:r>
          </a:p>
        </p:txBody>
      </p:sp>
      <p:sp>
        <p:nvSpPr>
          <p:cNvPr id="4" name="Footer Placeholder 3" hidden="1"/>
          <p:cNvSpPr>
            <a:spLocks noGrp="1"/>
          </p:cNvSpPr>
          <p:nvPr>
            <p:ph type="ftr" sz="quarter" idx="10"/>
          </p:nvPr>
        </p:nvSpPr>
        <p:spPr/>
        <p:txBody>
          <a:bodyPr/>
          <a:lstStyle/>
          <a:p>
            <a:r>
              <a:rPr lang="en-US"/>
              <a:t> Highly Restricted document​</a:t>
            </a:r>
          </a:p>
        </p:txBody>
      </p:sp>
      <p:sp>
        <p:nvSpPr>
          <p:cNvPr id="6" name="Date Placeholder 5" hidden="1"/>
          <p:cNvSpPr>
            <a:spLocks noGrp="1"/>
          </p:cNvSpPr>
          <p:nvPr>
            <p:ph type="dt" sz="quarter" idx="13"/>
          </p:nvPr>
        </p:nvSpPr>
        <p:spPr/>
        <p:txBody>
          <a:bodyPr/>
          <a:lstStyle/>
          <a:p>
            <a:endParaRPr lang="en-US"/>
          </a:p>
        </p:txBody>
      </p:sp>
      <p:pic>
        <p:nvPicPr>
          <p:cNvPr id="10" name="Picture 9" descr="Diagram  Description automatically generated">
            <a:extLst>
              <a:ext uri="{FF2B5EF4-FFF2-40B4-BE49-F238E27FC236}">
                <a16:creationId xmlns:a16="http://schemas.microsoft.com/office/drawing/2014/main" id="{A31C13B1-51EA-4F4D-8043-C7705EF3037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5125" b="57780"/>
          <a:stretch/>
        </p:blipFill>
        <p:spPr>
          <a:xfrm>
            <a:off x="4883135" y="3584639"/>
            <a:ext cx="6919742" cy="1448755"/>
          </a:xfrm>
          <a:prstGeom prst="rect">
            <a:avLst/>
          </a:prstGeom>
          <a:ln w="76200">
            <a:solidFill>
              <a:schemeClr val="tx1"/>
            </a:solidFill>
          </a:ln>
        </p:spPr>
      </p:pic>
      <p:pic>
        <p:nvPicPr>
          <p:cNvPr id="12" name="Picture 3">
            <a:extLst>
              <a:ext uri="{FF2B5EF4-FFF2-40B4-BE49-F238E27FC236}">
                <a16:creationId xmlns:a16="http://schemas.microsoft.com/office/drawing/2014/main" id="{05ED6344-17E0-7AF0-2E5F-7B78959980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29443825"/>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2" y="18477"/>
            <a:ext cx="11022371" cy="914400"/>
          </a:xfrm>
        </p:spPr>
        <p:txBody>
          <a:bodyPr>
            <a:normAutofit/>
          </a:bodyPr>
          <a:lstStyle/>
          <a:p>
            <a:r>
              <a:rPr lang="en-US" sz="2133" dirty="0">
                <a:solidFill>
                  <a:srgbClr val="004C69"/>
                </a:solidFill>
              </a:rPr>
              <a:t>Controlling Network Traffic</a:t>
            </a:r>
          </a:p>
        </p:txBody>
      </p:sp>
      <p:sp>
        <p:nvSpPr>
          <p:cNvPr id="7" name="Content Placeholder 6"/>
          <p:cNvSpPr>
            <a:spLocks noGrp="1"/>
          </p:cNvSpPr>
          <p:nvPr>
            <p:ph type="body" sz="quarter" idx="18"/>
          </p:nvPr>
        </p:nvSpPr>
        <p:spPr>
          <a:xfrm>
            <a:off x="1750625" y="2990592"/>
            <a:ext cx="3878580" cy="1371600"/>
          </a:xfrm>
        </p:spPr>
        <p:txBody>
          <a:bodyPr>
            <a:noAutofit/>
          </a:bodyPr>
          <a:lstStyle/>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Examines the packet header</a:t>
            </a:r>
          </a:p>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Requires two rules for each connection</a:t>
            </a:r>
          </a:p>
        </p:txBody>
      </p:sp>
      <p:sp>
        <p:nvSpPr>
          <p:cNvPr id="10" name="Text Placeholder 9"/>
          <p:cNvSpPr>
            <a:spLocks noGrp="1"/>
          </p:cNvSpPr>
          <p:nvPr>
            <p:ph type="body" sz="quarter" idx="19"/>
          </p:nvPr>
        </p:nvSpPr>
        <p:spPr>
          <a:xfrm>
            <a:off x="1663605" y="1652982"/>
            <a:ext cx="3965600" cy="682702"/>
          </a:xfrm>
        </p:spPr>
        <p:txBody>
          <a:bodyPr>
            <a:normAutofit/>
          </a:bodyPr>
          <a:lstStyle/>
          <a:p>
            <a:r>
              <a:rPr lang="en-US" sz="1800" dirty="0">
                <a:solidFill>
                  <a:schemeClr val="tx1"/>
                </a:solidFill>
                <a:effectLst>
                  <a:outerShdw blurRad="38100" dist="38100" dir="2700000" algn="tl">
                    <a:srgbClr val="000000">
                      <a:alpha val="43137"/>
                    </a:srgbClr>
                  </a:outerShdw>
                </a:effectLst>
                <a:latin typeface="Arial" panose="020B0604020202020204" pitchFamily="34" charset="0"/>
              </a:rPr>
              <a:t>Packet Filtering</a:t>
            </a:r>
          </a:p>
        </p:txBody>
      </p:sp>
      <p:sp>
        <p:nvSpPr>
          <p:cNvPr id="11" name="Text Placeholder 10"/>
          <p:cNvSpPr>
            <a:spLocks noGrp="1"/>
          </p:cNvSpPr>
          <p:nvPr>
            <p:ph type="body" sz="quarter" idx="22"/>
          </p:nvPr>
        </p:nvSpPr>
        <p:spPr>
          <a:xfrm>
            <a:off x="6599398" y="2990592"/>
            <a:ext cx="3613562" cy="1371600"/>
          </a:xfrm>
        </p:spPr>
        <p:txBody>
          <a:bodyPr>
            <a:noAutofit/>
          </a:bodyPr>
          <a:lstStyle/>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Examines the packet header and contents</a:t>
            </a:r>
          </a:p>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Only one rule required for each connection</a:t>
            </a:r>
          </a:p>
        </p:txBody>
      </p:sp>
      <p:sp>
        <p:nvSpPr>
          <p:cNvPr id="12" name="Text Placeholder 11"/>
          <p:cNvSpPr>
            <a:spLocks noGrp="1"/>
          </p:cNvSpPr>
          <p:nvPr>
            <p:ph type="body" sz="quarter" idx="23"/>
          </p:nvPr>
        </p:nvSpPr>
        <p:spPr>
          <a:xfrm>
            <a:off x="6480007" y="1695847"/>
            <a:ext cx="4252740" cy="682702"/>
          </a:xfrm>
        </p:spPr>
        <p:txBody>
          <a:bodyPr>
            <a:normAutofit/>
          </a:bodyPr>
          <a:lstStyle/>
          <a:p>
            <a:r>
              <a:rPr lang="en-US" sz="1800" dirty="0">
                <a:solidFill>
                  <a:schemeClr val="tx1"/>
                </a:solidFill>
                <a:effectLst>
                  <a:outerShdw blurRad="38100" dist="38100" dir="2700000" algn="tl">
                    <a:srgbClr val="000000">
                      <a:alpha val="43137"/>
                    </a:srgbClr>
                  </a:outerShdw>
                </a:effectLst>
                <a:latin typeface="Arial" panose="020B0604020202020204" pitchFamily="34" charset="0"/>
              </a:rPr>
              <a:t>Stateful Inspection</a:t>
            </a:r>
          </a:p>
        </p:txBody>
      </p:sp>
      <p:sp>
        <p:nvSpPr>
          <p:cNvPr id="9" name="TextBox 8"/>
          <p:cNvSpPr txBox="1"/>
          <p:nvPr/>
        </p:nvSpPr>
        <p:spPr bwMode="auto">
          <a:xfrm>
            <a:off x="1125527" y="849592"/>
            <a:ext cx="11059191" cy="444323"/>
          </a:xfrm>
          <a:prstGeom prst="rect">
            <a:avLst/>
          </a:prstGeom>
          <a:noFill/>
          <a:ln>
            <a:noFill/>
          </a:ln>
          <a:effectLst/>
        </p:spPr>
        <p:txBody>
          <a:bodyPr vert="horz" wrap="square" lIns="121883" tIns="60941" rIns="121883" bIns="60941" numCol="1" rtlCol="0" anchor="t" anchorCtr="0" compatLnSpc="1">
            <a:prstTxWarp prst="textNoShape">
              <a:avLst/>
            </a:prstTxWarp>
            <a:noAutofit/>
          </a:bodyPr>
          <a:lstStyle/>
          <a:p>
            <a:r>
              <a:rPr lang="en-US" b="1" i="1" kern="0" dirty="0">
                <a:latin typeface="Arial" panose="020B0604020202020204" pitchFamily="34" charset="0"/>
                <a:cs typeface="Arial" panose="020B0604020202020204" pitchFamily="34" charset="0"/>
              </a:rPr>
              <a:t>How does Stateful Inspection and Packet Filtering Differ?</a:t>
            </a:r>
          </a:p>
        </p:txBody>
      </p:sp>
      <p:sp>
        <p:nvSpPr>
          <p:cNvPr id="3" name="Footer Placeholder 2" hidden="1"/>
          <p:cNvSpPr>
            <a:spLocks noGrp="1"/>
          </p:cNvSpPr>
          <p:nvPr>
            <p:ph type="ftr" sz="quarter" idx="10"/>
          </p:nvPr>
        </p:nvSpPr>
        <p:spPr/>
        <p:txBody>
          <a:bodyPr/>
          <a:lstStyle/>
          <a:p>
            <a:r>
              <a:rPr lang="en-US"/>
              <a:t> Highly Restricted document​</a:t>
            </a:r>
          </a:p>
        </p:txBody>
      </p:sp>
      <p:sp>
        <p:nvSpPr>
          <p:cNvPr id="4" name="Date Placeholder 3" hidden="1"/>
          <p:cNvSpPr>
            <a:spLocks noGrp="1"/>
          </p:cNvSpPr>
          <p:nvPr>
            <p:ph type="dt" sz="quarter" idx="24"/>
          </p:nvPr>
        </p:nvSpPr>
        <p:spPr/>
        <p:txBody>
          <a:bodyPr/>
          <a:lstStyle/>
          <a:p>
            <a:endParaRPr lang="en-US"/>
          </a:p>
        </p:txBody>
      </p:sp>
      <p:sp>
        <p:nvSpPr>
          <p:cNvPr id="6" name="Rectangle 5"/>
          <p:cNvSpPr/>
          <p:nvPr/>
        </p:nvSpPr>
        <p:spPr bwMode="auto">
          <a:xfrm>
            <a:off x="1750625" y="2379828"/>
            <a:ext cx="3878580" cy="2981173"/>
          </a:xfrm>
          <a:prstGeom prst="rect">
            <a:avLst/>
          </a:prstGeom>
          <a:noFill/>
          <a:ln w="28575" algn="ctr">
            <a:solidFill>
              <a:schemeClr val="tx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err="1"/>
          </a:p>
        </p:txBody>
      </p:sp>
      <p:sp>
        <p:nvSpPr>
          <p:cNvPr id="8" name="Rectangle 7"/>
          <p:cNvSpPr/>
          <p:nvPr/>
        </p:nvSpPr>
        <p:spPr bwMode="auto">
          <a:xfrm>
            <a:off x="6544665" y="2421408"/>
            <a:ext cx="3733417" cy="2981173"/>
          </a:xfrm>
          <a:prstGeom prst="rect">
            <a:avLst/>
          </a:prstGeom>
          <a:noFill/>
          <a:ln w="19050" algn="ctr">
            <a:solidFill>
              <a:schemeClr val="tx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err="1"/>
          </a:p>
        </p:txBody>
      </p:sp>
      <p:pic>
        <p:nvPicPr>
          <p:cNvPr id="14" name="Picture 3">
            <a:extLst>
              <a:ext uri="{FF2B5EF4-FFF2-40B4-BE49-F238E27FC236}">
                <a16:creationId xmlns:a16="http://schemas.microsoft.com/office/drawing/2014/main" id="{E7396B65-9EBB-9690-9752-4D6FA52DE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377658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777768" cy="914400"/>
          </a:xfrm>
        </p:spPr>
        <p:txBody>
          <a:bodyPr>
            <a:normAutofit/>
          </a:bodyPr>
          <a:lstStyle/>
          <a:p>
            <a:pPr>
              <a:lnSpc>
                <a:spcPct val="100000"/>
              </a:lnSpc>
            </a:pPr>
            <a:r>
              <a:rPr lang="en-US" sz="2133" dirty="0">
                <a:solidFill>
                  <a:srgbClr val="004C69"/>
                </a:solidFill>
              </a:rPr>
              <a:t>Controlling Network Traffic</a:t>
            </a:r>
          </a:p>
        </p:txBody>
      </p:sp>
      <p:sp>
        <p:nvSpPr>
          <p:cNvPr id="3" name="Subtitle 2"/>
          <p:cNvSpPr>
            <a:spLocks noGrp="1"/>
          </p:cNvSpPr>
          <p:nvPr>
            <p:ph type="subTitle" idx="1"/>
          </p:nvPr>
        </p:nvSpPr>
        <p:spPr>
          <a:xfrm>
            <a:off x="482311" y="1510788"/>
            <a:ext cx="5121320" cy="876656"/>
          </a:xfrm>
        </p:spPr>
        <p:txBody>
          <a:bodyPr>
            <a:noAutofit/>
          </a:bodyPr>
          <a:lstStyle/>
          <a:p>
            <a:pPr algn="just" defTabSz="914400">
              <a:lnSpc>
                <a:spcPct val="100000"/>
              </a:lnSpc>
            </a:pPr>
            <a:r>
              <a:rPr lang="en-US" sz="1800" dirty="0">
                <a:solidFill>
                  <a:srgbClr val="002060"/>
                </a:solidFill>
                <a:latin typeface="+mn-lt"/>
              </a:rPr>
              <a:t>Includes the traditional functions of Packet Filtering and Stateful Inspection.</a:t>
            </a:r>
          </a:p>
        </p:txBody>
      </p:sp>
      <p:sp>
        <p:nvSpPr>
          <p:cNvPr id="7" name="Subtitle 2"/>
          <p:cNvSpPr txBox="1">
            <a:spLocks/>
          </p:cNvSpPr>
          <p:nvPr/>
        </p:nvSpPr>
        <p:spPr bwMode="auto">
          <a:xfrm>
            <a:off x="700479" y="2623166"/>
            <a:ext cx="4774197" cy="1268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4" tIns="45713" rIns="91424" bIns="45713"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Provides granular level filtering, antivirus scanning, and access control.</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Inspects traffic through the lower layers of the TCP/IP model and up to and including  the application layer.</a:t>
            </a:r>
          </a:p>
          <a:p>
            <a:pPr>
              <a:buClr>
                <a:schemeClr val="accent2"/>
              </a:buClr>
            </a:pPr>
            <a:endParaRPr lang="en-US" dirty="0">
              <a:latin typeface="Arial" panose="020B0604020202020204" pitchFamily="34" charset="0"/>
              <a:cs typeface="Arial" panose="020B0604020202020204" pitchFamily="34" charset="0"/>
            </a:endParaRPr>
          </a:p>
        </p:txBody>
      </p:sp>
      <p:sp>
        <p:nvSpPr>
          <p:cNvPr id="4" name="Footer Placeholder 3" hidden="1"/>
          <p:cNvSpPr>
            <a:spLocks noGrp="1"/>
          </p:cNvSpPr>
          <p:nvPr>
            <p:ph type="ftr" sz="quarter" idx="10"/>
          </p:nvPr>
        </p:nvSpPr>
        <p:spPr/>
        <p:txBody>
          <a:bodyPr/>
          <a:lstStyle/>
          <a:p>
            <a:r>
              <a:rPr lang="en-US"/>
              <a:t> Highly Restricted document​</a:t>
            </a:r>
          </a:p>
        </p:txBody>
      </p:sp>
      <p:sp>
        <p:nvSpPr>
          <p:cNvPr id="6" name="Date Placeholder 5" hidden="1"/>
          <p:cNvSpPr>
            <a:spLocks noGrp="1"/>
          </p:cNvSpPr>
          <p:nvPr>
            <p:ph type="dt" sz="quarter" idx="13"/>
          </p:nvPr>
        </p:nvSpPr>
        <p:spPr/>
        <p:txBody>
          <a:bodyPr/>
          <a:lstStyle/>
          <a:p>
            <a:endParaRPr lang="en-US"/>
          </a:p>
        </p:txBody>
      </p:sp>
      <p:sp>
        <p:nvSpPr>
          <p:cNvPr id="9" name="Rectangle 8"/>
          <p:cNvSpPr/>
          <p:nvPr/>
        </p:nvSpPr>
        <p:spPr>
          <a:xfrm>
            <a:off x="398580" y="1027928"/>
            <a:ext cx="2976071" cy="369332"/>
          </a:xfrm>
          <a:prstGeom prst="rect">
            <a:avLst/>
          </a:prstGeom>
        </p:spPr>
        <p:txBody>
          <a:bodyPr wrap="none">
            <a:spAutoFit/>
          </a:bodyPr>
          <a:lstStyle/>
          <a:p>
            <a:r>
              <a:rPr lang="en-US" b="1" dirty="0">
                <a:latin typeface="Arial" panose="020B0604020202020204" pitchFamily="34" charset="0"/>
                <a:cs typeface="Arial" panose="020B0604020202020204" pitchFamily="34" charset="0"/>
              </a:rPr>
              <a:t>APPLICATION FIREWALL</a:t>
            </a:r>
          </a:p>
        </p:txBody>
      </p:sp>
      <p:pic>
        <p:nvPicPr>
          <p:cNvPr id="12" name="Picture 11" descr="Table  Description automatically generated">
            <a:extLst>
              <a:ext uri="{FF2B5EF4-FFF2-40B4-BE49-F238E27FC236}">
                <a16:creationId xmlns:a16="http://schemas.microsoft.com/office/drawing/2014/main" id="{33FA7DB3-4E0B-4707-8974-7AF252CA8A6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037" t="17905" r="14609" b="20665"/>
          <a:stretch/>
        </p:blipFill>
        <p:spPr>
          <a:xfrm>
            <a:off x="5947605" y="914400"/>
            <a:ext cx="5988959" cy="4040764"/>
          </a:xfrm>
          <a:prstGeom prst="rect">
            <a:avLst/>
          </a:prstGeom>
          <a:ln w="19050">
            <a:solidFill>
              <a:schemeClr val="tx1"/>
            </a:solidFill>
          </a:ln>
        </p:spPr>
      </p:pic>
    </p:spTree>
    <p:extLst>
      <p:ext uri="{BB962C8B-B14F-4D97-AF65-F5344CB8AC3E}">
        <p14:creationId xmlns:p14="http://schemas.microsoft.com/office/powerpoint/2010/main" val="143669711"/>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 IDS &amp; IPS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30667" y="755067"/>
            <a:ext cx="11572146" cy="3139321"/>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Active and passive</a:t>
            </a:r>
          </a:p>
          <a:p>
            <a:pPr marL="742950" lvl="1" indent="-285750" algn="just">
              <a:buFont typeface="Wingdings" panose="05000000000000000000" pitchFamily="2" charset="2"/>
              <a:buChar char="§"/>
            </a:pPr>
            <a:endParaRPr lang="en-GB" dirty="0">
              <a:solidFill>
                <a:srgbClr val="002060"/>
              </a:solidFill>
            </a:endParaRPr>
          </a:p>
          <a:p>
            <a:pPr marL="742950" lvl="1" indent="-285750" algn="just">
              <a:buFont typeface="Wingdings" panose="05000000000000000000" pitchFamily="2" charset="2"/>
              <a:buChar char="§"/>
            </a:pPr>
            <a:r>
              <a:rPr lang="en-GB" dirty="0">
                <a:solidFill>
                  <a:srgbClr val="002060"/>
                </a:solidFill>
              </a:rPr>
              <a:t>IPS (active) must be placed inline and can thus be directly attacked</a:t>
            </a:r>
          </a:p>
          <a:p>
            <a:pPr marL="742950" lvl="1" indent="-285750" algn="just">
              <a:buFont typeface="Wingdings" panose="05000000000000000000" pitchFamily="2" charset="2"/>
              <a:buChar char="§"/>
            </a:pPr>
            <a:r>
              <a:rPr lang="en-GB" dirty="0">
                <a:solidFill>
                  <a:srgbClr val="002060"/>
                </a:solidFill>
              </a:rPr>
              <a:t>False positives can block authorized traffic</a:t>
            </a:r>
          </a:p>
          <a:p>
            <a:pPr marL="742950" lvl="1" indent="-285750" algn="just">
              <a:buFont typeface="Wingdings" panose="05000000000000000000" pitchFamily="2" charset="2"/>
              <a:buChar char="§"/>
            </a:pPr>
            <a:r>
              <a:rPr lang="en-GB" dirty="0">
                <a:solidFill>
                  <a:srgbClr val="002060"/>
                </a:solidFill>
              </a:rPr>
              <a:t>IDS (passive) monitors and alerts</a:t>
            </a:r>
          </a:p>
          <a:p>
            <a:pPr lvl="1" algn="just"/>
            <a:endParaRPr lang="en-GB" dirty="0">
              <a:solidFill>
                <a:srgbClr val="002060"/>
              </a:solidFill>
            </a:endParaRPr>
          </a:p>
          <a:p>
            <a:pPr marL="285750" lvl="1" indent="-285750" algn="just">
              <a:buFont typeface="Wingdings" panose="05000000000000000000" pitchFamily="2" charset="2"/>
              <a:buChar char="Ø"/>
            </a:pPr>
            <a:r>
              <a:rPr lang="en-GB" dirty="0">
                <a:solidFill>
                  <a:srgbClr val="002060"/>
                </a:solidFill>
              </a:rPr>
              <a:t>Knowledge-based (signature) and behavior-based (statistical anomaly)</a:t>
            </a:r>
          </a:p>
          <a:p>
            <a:pPr marL="742950" lvl="1" indent="-285750" algn="just">
              <a:buFont typeface="Wingdings" panose="05000000000000000000" pitchFamily="2" charset="2"/>
              <a:buChar char="§"/>
            </a:pPr>
            <a:endParaRPr lang="en-GB" dirty="0">
              <a:solidFill>
                <a:srgbClr val="002060"/>
              </a:solidFill>
            </a:endParaRPr>
          </a:p>
          <a:p>
            <a:pPr marL="742950" lvl="1" indent="-285750" algn="just">
              <a:buFont typeface="Wingdings" panose="05000000000000000000" pitchFamily="2" charset="2"/>
              <a:buChar char="§"/>
            </a:pPr>
            <a:r>
              <a:rPr lang="en-GB" dirty="0">
                <a:solidFill>
                  <a:srgbClr val="002060"/>
                </a:solidFill>
              </a:rPr>
              <a:t>Knowledge-based identifies known vulnerabilities and attack profiles (signatures)</a:t>
            </a:r>
          </a:p>
          <a:p>
            <a:pPr marL="742950" lvl="1" indent="-285750" algn="just">
              <a:buFont typeface="Wingdings" panose="05000000000000000000" pitchFamily="2" charset="2"/>
              <a:buChar char="§"/>
            </a:pPr>
            <a:r>
              <a:rPr lang="en-GB" dirty="0">
                <a:solidFill>
                  <a:srgbClr val="002060"/>
                </a:solidFill>
              </a:rPr>
              <a:t>Behavior-based uses a baseline of “normal” activity to identify anomalies</a:t>
            </a: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806440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 Web Content Filters, VPNs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41177" y="670984"/>
            <a:ext cx="11572146" cy="5078313"/>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Allow or Block</a:t>
            </a:r>
          </a:p>
          <a:p>
            <a:pPr marL="742950" lvl="1" indent="-285750" algn="just">
              <a:buFont typeface="Wingdings" panose="05000000000000000000" pitchFamily="2" charset="2"/>
              <a:buChar char="§"/>
            </a:pPr>
            <a:endParaRPr lang="en-GB" dirty="0">
              <a:solidFill>
                <a:srgbClr val="002060"/>
              </a:solidFill>
            </a:endParaRPr>
          </a:p>
          <a:p>
            <a:pPr marL="742950" lvl="1" indent="-285750" algn="just">
              <a:buFont typeface="Wingdings" panose="05000000000000000000" pitchFamily="2" charset="2"/>
              <a:buChar char="§"/>
            </a:pPr>
            <a:r>
              <a:rPr lang="en-GB" dirty="0">
                <a:solidFill>
                  <a:srgbClr val="002060"/>
                </a:solidFill>
              </a:rPr>
              <a:t>Gambling and online gaming</a:t>
            </a:r>
          </a:p>
          <a:p>
            <a:pPr marL="742950" lvl="1" indent="-285750" algn="just">
              <a:buFont typeface="Wingdings" panose="05000000000000000000" pitchFamily="2" charset="2"/>
              <a:buChar char="§"/>
            </a:pPr>
            <a:r>
              <a:rPr lang="en-GB" dirty="0">
                <a:solidFill>
                  <a:srgbClr val="002060"/>
                </a:solidFill>
              </a:rPr>
              <a:t>Hacking</a:t>
            </a:r>
          </a:p>
          <a:p>
            <a:pPr marL="742950" lvl="1" indent="-285750" algn="just">
              <a:buFont typeface="Wingdings" panose="05000000000000000000" pitchFamily="2" charset="2"/>
              <a:buChar char="§"/>
            </a:pPr>
            <a:r>
              <a:rPr lang="en-GB" dirty="0">
                <a:solidFill>
                  <a:srgbClr val="002060"/>
                </a:solidFill>
              </a:rPr>
              <a:t>Hate crimes and violence</a:t>
            </a:r>
          </a:p>
          <a:p>
            <a:pPr marL="742950" lvl="1" indent="-285750" algn="just">
              <a:buFont typeface="Wingdings" panose="05000000000000000000" pitchFamily="2" charset="2"/>
              <a:buChar char="§"/>
            </a:pPr>
            <a:r>
              <a:rPr lang="en-GB" dirty="0">
                <a:solidFill>
                  <a:srgbClr val="002060"/>
                </a:solidFill>
              </a:rPr>
              <a:t>Pornography</a:t>
            </a:r>
          </a:p>
          <a:p>
            <a:pPr marL="742950" lvl="1" indent="-285750" algn="just">
              <a:buFont typeface="Wingdings" panose="05000000000000000000" pitchFamily="2" charset="2"/>
              <a:buChar char="§"/>
            </a:pPr>
            <a:r>
              <a:rPr lang="en-GB" dirty="0">
                <a:solidFill>
                  <a:srgbClr val="002060"/>
                </a:solidFill>
              </a:rPr>
              <a:t>Social media</a:t>
            </a:r>
          </a:p>
          <a:p>
            <a:pPr marL="742950" lvl="1" indent="-285750" algn="just">
              <a:buFont typeface="Wingdings" panose="05000000000000000000" pitchFamily="2" charset="2"/>
              <a:buChar char="§"/>
            </a:pPr>
            <a:r>
              <a:rPr lang="en-GB" dirty="0">
                <a:solidFill>
                  <a:srgbClr val="002060"/>
                </a:solidFill>
              </a:rPr>
              <a:t>Web-based email</a:t>
            </a:r>
          </a:p>
          <a:p>
            <a:pPr marL="742950" lvl="1" indent="-285750" algn="just">
              <a:buFont typeface="Wingdings" panose="05000000000000000000" pitchFamily="2" charset="2"/>
              <a:buChar char="§"/>
            </a:pPr>
            <a:endParaRPr lang="en-GB" dirty="0">
              <a:solidFill>
                <a:srgbClr val="002060"/>
              </a:solidFill>
            </a:endParaRPr>
          </a:p>
          <a:p>
            <a:pPr marL="285750" indent="-285750" algn="just">
              <a:buFont typeface="Wingdings" panose="05000000000000000000" pitchFamily="2" charset="2"/>
              <a:buChar char="Ø"/>
            </a:pPr>
            <a:r>
              <a:rPr lang="en-GB" dirty="0">
                <a:solidFill>
                  <a:srgbClr val="002060"/>
                </a:solidFill>
              </a:rPr>
              <a:t>VPNs</a:t>
            </a:r>
          </a:p>
          <a:p>
            <a:pPr algn="l"/>
            <a:endParaRPr lang="en-GB" sz="1800" b="0" i="0" u="none" strike="noStrike" baseline="0" dirty="0">
              <a:solidFill>
                <a:srgbClr val="000000"/>
              </a:solidFill>
              <a:latin typeface="Calibri" panose="020F0502020204030204" pitchFamily="34" charset="0"/>
            </a:endParaRPr>
          </a:p>
          <a:p>
            <a:pPr marL="742950" lvl="1" indent="-285750" algn="just">
              <a:buFont typeface="Wingdings" panose="05000000000000000000" pitchFamily="2" charset="2"/>
              <a:buChar char="§"/>
            </a:pPr>
            <a:r>
              <a:rPr lang="en-GB" dirty="0">
                <a:solidFill>
                  <a:srgbClr val="002060"/>
                </a:solidFill>
              </a:rPr>
              <a:t>Point-to-Point Tunneling Protocol (PPTP)</a:t>
            </a:r>
          </a:p>
          <a:p>
            <a:pPr marL="742950" lvl="1" indent="-285750" algn="just">
              <a:buFont typeface="Wingdings" panose="05000000000000000000" pitchFamily="2" charset="2"/>
              <a:buChar char="§"/>
            </a:pPr>
            <a:r>
              <a:rPr lang="en-GB" dirty="0">
                <a:solidFill>
                  <a:srgbClr val="002060"/>
                </a:solidFill>
              </a:rPr>
              <a:t>Layer 2 Tunneling Protocol (L2TP)</a:t>
            </a:r>
          </a:p>
          <a:p>
            <a:pPr marL="742950" lvl="1" indent="-285750" algn="just">
              <a:buFont typeface="Wingdings" panose="05000000000000000000" pitchFamily="2" charset="2"/>
              <a:buChar char="§"/>
            </a:pPr>
            <a:r>
              <a:rPr lang="sv-SE" dirty="0">
                <a:solidFill>
                  <a:srgbClr val="002060"/>
                </a:solidFill>
              </a:rPr>
              <a:t>Secure Socket Tunneling Protocol (SSTP)</a:t>
            </a:r>
          </a:p>
          <a:p>
            <a:pPr marL="742950" lvl="1" indent="-285750" algn="just">
              <a:buFont typeface="Wingdings" panose="05000000000000000000" pitchFamily="2" charset="2"/>
              <a:buChar char="§"/>
            </a:pPr>
            <a:r>
              <a:rPr lang="en-GB" dirty="0">
                <a:solidFill>
                  <a:srgbClr val="002060"/>
                </a:solidFill>
              </a:rPr>
              <a:t>Microsoft Point-to-Point Encryption (MPPE)</a:t>
            </a:r>
          </a:p>
          <a:p>
            <a:pPr marL="742950" lvl="1" indent="-285750" algn="just">
              <a:buFont typeface="Wingdings" panose="05000000000000000000" pitchFamily="2" charset="2"/>
              <a:buChar char="§"/>
            </a:pPr>
            <a:r>
              <a:rPr lang="en-GB" dirty="0">
                <a:solidFill>
                  <a:srgbClr val="002060"/>
                </a:solidFill>
              </a:rPr>
              <a:t>OpenVPN</a:t>
            </a:r>
          </a:p>
          <a:p>
            <a:pPr marL="742950" lvl="1" indent="-285750" algn="just">
              <a:buFont typeface="Wingdings" panose="05000000000000000000" pitchFamily="2" charset="2"/>
              <a:buChar char="§"/>
            </a:pPr>
            <a:r>
              <a:rPr lang="en-GB" dirty="0">
                <a:solidFill>
                  <a:srgbClr val="002060"/>
                </a:solidFill>
              </a:rPr>
              <a:t>Internet Protocol Security (IPsec)</a:t>
            </a:r>
          </a:p>
          <a:p>
            <a:pPr marL="742950" lvl="1" indent="-285750" algn="just">
              <a:buFont typeface="Wingdings" panose="05000000000000000000" pitchFamily="2" charset="2"/>
              <a:buChar char="§"/>
            </a:pPr>
            <a:r>
              <a:rPr lang="en-GB" dirty="0">
                <a:solidFill>
                  <a:srgbClr val="002060"/>
                </a:solidFill>
              </a:rPr>
              <a:t>Secure Sockets Layer (SSL)</a:t>
            </a:r>
          </a:p>
        </p:txBody>
      </p:sp>
    </p:spTree>
    <p:custDataLst>
      <p:tags r:id="rId1"/>
    </p:custDataLst>
    <p:extLst>
      <p:ext uri="{BB962C8B-B14F-4D97-AF65-F5344CB8AC3E}">
        <p14:creationId xmlns:p14="http://schemas.microsoft.com/office/powerpoint/2010/main" val="1396021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 End Point</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41177" y="670984"/>
            <a:ext cx="11572146" cy="4801314"/>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Endpoint Security Basics</a:t>
            </a:r>
          </a:p>
          <a:p>
            <a:pPr algn="l"/>
            <a:endParaRPr lang="en-GB" sz="1800" b="0" i="0" u="none" strike="noStrike" baseline="0" dirty="0">
              <a:solidFill>
                <a:srgbClr val="000000"/>
              </a:solidFill>
              <a:latin typeface="Calibri" panose="020F0502020204030204" pitchFamily="34" charset="0"/>
            </a:endParaRPr>
          </a:p>
          <a:p>
            <a:pPr marL="742950" lvl="1" indent="-285750" algn="just">
              <a:buFont typeface="Wingdings" panose="05000000000000000000" pitchFamily="2" charset="2"/>
              <a:buChar char="§"/>
            </a:pPr>
            <a:r>
              <a:rPr lang="en-GB" dirty="0">
                <a:solidFill>
                  <a:srgbClr val="002060"/>
                </a:solidFill>
              </a:rPr>
              <a:t>Personal firewalls</a:t>
            </a:r>
          </a:p>
          <a:p>
            <a:pPr marL="742950" lvl="1" indent="-285750" algn="just">
              <a:buFont typeface="Wingdings" panose="05000000000000000000" pitchFamily="2" charset="2"/>
              <a:buChar char="§"/>
            </a:pPr>
            <a:r>
              <a:rPr lang="en-GB" dirty="0">
                <a:solidFill>
                  <a:srgbClr val="002060"/>
                </a:solidFill>
              </a:rPr>
              <a:t>Host-based intrusion prevention system (HIPS)</a:t>
            </a:r>
          </a:p>
          <a:p>
            <a:pPr marL="742950" lvl="1" indent="-285750" algn="just">
              <a:buFont typeface="Wingdings" panose="05000000000000000000" pitchFamily="2" charset="2"/>
              <a:buChar char="§"/>
            </a:pPr>
            <a:r>
              <a:rPr lang="en-GB" dirty="0">
                <a:solidFill>
                  <a:srgbClr val="002060"/>
                </a:solidFill>
              </a:rPr>
              <a:t>Mobile device management (MDM)</a:t>
            </a:r>
          </a:p>
          <a:p>
            <a:pPr marL="742950" lvl="1" indent="-285750" algn="just">
              <a:buFont typeface="Wingdings" panose="05000000000000000000" pitchFamily="2" charset="2"/>
              <a:buChar char="§"/>
            </a:pPr>
            <a:r>
              <a:rPr lang="en-GB" dirty="0">
                <a:solidFill>
                  <a:srgbClr val="002060"/>
                </a:solidFill>
              </a:rPr>
              <a:t>Mobile application management (MAM)</a:t>
            </a:r>
          </a:p>
          <a:p>
            <a:pPr marL="742950" lvl="1" indent="-285750" algn="just">
              <a:buFont typeface="Wingdings" panose="05000000000000000000" pitchFamily="2" charset="2"/>
              <a:buChar char="§"/>
            </a:pPr>
            <a:r>
              <a:rPr lang="en-GB" dirty="0">
                <a:solidFill>
                  <a:srgbClr val="002060"/>
                </a:solidFill>
              </a:rPr>
              <a:t>Data loss prevention (DLP)</a:t>
            </a:r>
          </a:p>
          <a:p>
            <a:pPr marL="742950" lvl="1" indent="-285750" algn="just">
              <a:buFont typeface="Wingdings" panose="05000000000000000000" pitchFamily="2" charset="2"/>
              <a:buChar char="§"/>
            </a:pPr>
            <a:r>
              <a:rPr lang="en-GB" dirty="0">
                <a:solidFill>
                  <a:srgbClr val="002060"/>
                </a:solidFill>
              </a:rPr>
              <a:t>Antivirus (AV) and anti-malware</a:t>
            </a:r>
          </a:p>
          <a:p>
            <a:pPr marL="742950" lvl="1" indent="-285750" algn="just">
              <a:buFont typeface="Wingdings" panose="05000000000000000000" pitchFamily="2" charset="2"/>
              <a:buChar char="§"/>
            </a:pPr>
            <a:endParaRPr lang="en-GB" dirty="0">
              <a:solidFill>
                <a:srgbClr val="002060"/>
              </a:solidFill>
            </a:endParaRPr>
          </a:p>
          <a:p>
            <a:pPr marL="285750" indent="-285750" algn="just">
              <a:buFont typeface="Wingdings" panose="05000000000000000000" pitchFamily="2" charset="2"/>
              <a:buChar char="Ø"/>
            </a:pPr>
            <a:r>
              <a:rPr lang="en-GB" dirty="0">
                <a:solidFill>
                  <a:srgbClr val="002060"/>
                </a:solidFill>
              </a:rPr>
              <a:t>Malware Protection</a:t>
            </a:r>
          </a:p>
          <a:p>
            <a:pPr algn="l"/>
            <a:endParaRPr lang="en-GB" sz="1800" b="0" i="0" u="none" strike="noStrike" baseline="0" dirty="0">
              <a:solidFill>
                <a:srgbClr val="000000"/>
              </a:solidFill>
              <a:latin typeface="Calibri" panose="020F0502020204030204" pitchFamily="34" charset="0"/>
            </a:endParaRPr>
          </a:p>
          <a:p>
            <a:pPr marL="742950" lvl="1" indent="-285750" algn="just">
              <a:buFont typeface="Wingdings" panose="05000000000000000000" pitchFamily="2" charset="2"/>
              <a:buChar char="§"/>
            </a:pPr>
            <a:r>
              <a:rPr lang="en-GB" dirty="0">
                <a:solidFill>
                  <a:srgbClr val="002060"/>
                </a:solidFill>
              </a:rPr>
              <a:t>Signature-based</a:t>
            </a:r>
          </a:p>
          <a:p>
            <a:pPr marL="742950" lvl="1" indent="-285750" algn="just">
              <a:buFont typeface="Wingdings" panose="05000000000000000000" pitchFamily="2" charset="2"/>
              <a:buChar char="§"/>
            </a:pPr>
            <a:r>
              <a:rPr lang="en-GB" dirty="0">
                <a:solidFill>
                  <a:srgbClr val="002060"/>
                </a:solidFill>
              </a:rPr>
              <a:t>Container-based</a:t>
            </a:r>
          </a:p>
          <a:p>
            <a:pPr marL="742950" lvl="1" indent="-285750" algn="just">
              <a:buFont typeface="Wingdings" panose="05000000000000000000" pitchFamily="2" charset="2"/>
              <a:buChar char="§"/>
            </a:pPr>
            <a:r>
              <a:rPr lang="en-GB" dirty="0">
                <a:solidFill>
                  <a:srgbClr val="002060"/>
                </a:solidFill>
              </a:rPr>
              <a:t>Application whitelisting</a:t>
            </a:r>
          </a:p>
          <a:p>
            <a:pPr marL="742950" lvl="1" indent="-285750" algn="just">
              <a:buFont typeface="Wingdings" panose="05000000000000000000" pitchFamily="2" charset="2"/>
              <a:buChar char="§"/>
            </a:pPr>
            <a:r>
              <a:rPr lang="en-GB" dirty="0">
                <a:solidFill>
                  <a:srgbClr val="002060"/>
                </a:solidFill>
              </a:rPr>
              <a:t>Anomaly detection</a:t>
            </a:r>
          </a:p>
          <a:p>
            <a:pPr marL="742950" lvl="1" indent="-285750" algn="just">
              <a:buFont typeface="Wingdings" panose="05000000000000000000" pitchFamily="2" charset="2"/>
              <a:buChar char="§"/>
            </a:pPr>
            <a:endParaRPr lang="en-GB" dirty="0">
              <a:solidFill>
                <a:srgbClr val="002060"/>
              </a:solidFill>
            </a:endParaRPr>
          </a:p>
          <a:p>
            <a:pPr marL="285750" indent="-285750" algn="just">
              <a:buFont typeface="Wingdings" panose="05000000000000000000" pitchFamily="2" charset="2"/>
              <a:buChar char="Ø"/>
            </a:pPr>
            <a:r>
              <a:rPr lang="en-GB" dirty="0">
                <a:solidFill>
                  <a:srgbClr val="002060"/>
                </a:solidFill>
              </a:rPr>
              <a:t>Anti-spyware software, Personal firewalls, Host-based intrusion prevention systems, Mobile device management</a:t>
            </a:r>
          </a:p>
        </p:txBody>
      </p:sp>
    </p:spTree>
    <p:custDataLst>
      <p:tags r:id="rId1"/>
    </p:custDataLst>
    <p:extLst>
      <p:ext uri="{BB962C8B-B14F-4D97-AF65-F5344CB8AC3E}">
        <p14:creationId xmlns:p14="http://schemas.microsoft.com/office/powerpoint/2010/main" val="1195724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Securing the Enterprise</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777508" y="975784"/>
            <a:ext cx="4898078" cy="1477328"/>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Next Generation Firewalls</a:t>
            </a:r>
          </a:p>
          <a:p>
            <a:pPr algn="l"/>
            <a:endParaRPr lang="en-GB" sz="1800" b="0" i="0" u="none" strike="noStrike" baseline="0" dirty="0">
              <a:solidFill>
                <a:srgbClr val="000000"/>
              </a:solidFill>
              <a:latin typeface="Calibri" panose="020F0502020204030204" pitchFamily="34" charset="0"/>
            </a:endParaRPr>
          </a:p>
          <a:p>
            <a:pPr lvl="1" algn="just"/>
            <a:r>
              <a:rPr lang="en-GB" dirty="0">
                <a:solidFill>
                  <a:srgbClr val="002060"/>
                </a:solidFill>
              </a:rPr>
              <a:t>Essential Capabilities </a:t>
            </a:r>
          </a:p>
          <a:p>
            <a:pPr marL="742950" lvl="1" indent="-285750" algn="just">
              <a:buFont typeface="Wingdings" panose="05000000000000000000" pitchFamily="2" charset="2"/>
              <a:buChar char="§"/>
            </a:pPr>
            <a:r>
              <a:rPr lang="en-GB" dirty="0">
                <a:solidFill>
                  <a:srgbClr val="002060"/>
                </a:solidFill>
              </a:rPr>
              <a:t>Application Identification</a:t>
            </a:r>
          </a:p>
          <a:p>
            <a:pPr marL="742950" lvl="1" indent="-285750" algn="just">
              <a:buFont typeface="Wingdings" panose="05000000000000000000" pitchFamily="2" charset="2"/>
              <a:buChar char="§"/>
            </a:pPr>
            <a:endParaRPr lang="en-GB" dirty="0">
              <a:solidFill>
                <a:srgbClr val="002060"/>
              </a:solidFill>
            </a:endParaRPr>
          </a:p>
        </p:txBody>
      </p:sp>
      <p:pic>
        <p:nvPicPr>
          <p:cNvPr id="4" name="Picture 3">
            <a:extLst>
              <a:ext uri="{FF2B5EF4-FFF2-40B4-BE49-F238E27FC236}">
                <a16:creationId xmlns:a16="http://schemas.microsoft.com/office/drawing/2014/main" id="{19BCCBCB-F88D-474C-8551-7B7502AB8F2B}"/>
              </a:ext>
            </a:extLst>
          </p:cNvPr>
          <p:cNvPicPr>
            <a:picLocks noChangeAspect="1"/>
          </p:cNvPicPr>
          <p:nvPr/>
        </p:nvPicPr>
        <p:blipFill>
          <a:blip r:embed="rId4"/>
          <a:stretch>
            <a:fillRect/>
          </a:stretch>
        </p:blipFill>
        <p:spPr>
          <a:xfrm>
            <a:off x="5954419" y="487892"/>
            <a:ext cx="5916706" cy="4724400"/>
          </a:xfrm>
          <a:prstGeom prst="rect">
            <a:avLst/>
          </a:prstGeom>
        </p:spPr>
      </p:pic>
      <p:pic>
        <p:nvPicPr>
          <p:cNvPr id="8" name="Picture 7">
            <a:extLst>
              <a:ext uri="{FF2B5EF4-FFF2-40B4-BE49-F238E27FC236}">
                <a16:creationId xmlns:a16="http://schemas.microsoft.com/office/drawing/2014/main" id="{AFB1B2B0-4573-46D9-A173-C8F6888C28E1}"/>
              </a:ext>
            </a:extLst>
          </p:cNvPr>
          <p:cNvPicPr>
            <a:picLocks noChangeAspect="1"/>
          </p:cNvPicPr>
          <p:nvPr/>
        </p:nvPicPr>
        <p:blipFill>
          <a:blip r:embed="rId5"/>
          <a:stretch>
            <a:fillRect/>
          </a:stretch>
        </p:blipFill>
        <p:spPr>
          <a:xfrm>
            <a:off x="1025068" y="2309432"/>
            <a:ext cx="4146022" cy="3286360"/>
          </a:xfrm>
          <a:prstGeom prst="rect">
            <a:avLst/>
          </a:prstGeom>
        </p:spPr>
      </p:pic>
    </p:spTree>
    <p:custDataLst>
      <p:tags r:id="rId1"/>
    </p:custDataLst>
    <p:extLst>
      <p:ext uri="{BB962C8B-B14F-4D97-AF65-F5344CB8AC3E}">
        <p14:creationId xmlns:p14="http://schemas.microsoft.com/office/powerpoint/2010/main" val="270493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Securing the Enterprise</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777508" y="975784"/>
            <a:ext cx="4898078" cy="1200329"/>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Next Generation Firewalls</a:t>
            </a:r>
          </a:p>
          <a:p>
            <a:pPr algn="l"/>
            <a:endParaRPr lang="en-GB" sz="1800" b="0" i="0" u="none" strike="noStrike" baseline="0" dirty="0">
              <a:solidFill>
                <a:srgbClr val="000000"/>
              </a:solidFill>
              <a:latin typeface="Calibri" panose="020F0502020204030204" pitchFamily="34" charset="0"/>
            </a:endParaRPr>
          </a:p>
          <a:p>
            <a:pPr lvl="1" algn="just"/>
            <a:r>
              <a:rPr lang="en-GB" dirty="0">
                <a:solidFill>
                  <a:srgbClr val="002060"/>
                </a:solidFill>
              </a:rPr>
              <a:t>Essential Capabilities </a:t>
            </a:r>
          </a:p>
          <a:p>
            <a:pPr marL="742950" lvl="1" indent="-285750" algn="just">
              <a:buFont typeface="Wingdings" panose="05000000000000000000" pitchFamily="2" charset="2"/>
              <a:buChar char="§"/>
            </a:pPr>
            <a:r>
              <a:rPr lang="en-GB" dirty="0">
                <a:solidFill>
                  <a:srgbClr val="002060"/>
                </a:solidFill>
              </a:rPr>
              <a:t>User Identification</a:t>
            </a:r>
          </a:p>
        </p:txBody>
      </p:sp>
      <p:pic>
        <p:nvPicPr>
          <p:cNvPr id="4" name="Picture 3">
            <a:extLst>
              <a:ext uri="{FF2B5EF4-FFF2-40B4-BE49-F238E27FC236}">
                <a16:creationId xmlns:a16="http://schemas.microsoft.com/office/drawing/2014/main" id="{19BCCBCB-F88D-474C-8551-7B7502AB8F2B}"/>
              </a:ext>
            </a:extLst>
          </p:cNvPr>
          <p:cNvPicPr>
            <a:picLocks noChangeAspect="1"/>
          </p:cNvPicPr>
          <p:nvPr/>
        </p:nvPicPr>
        <p:blipFill>
          <a:blip r:embed="rId4"/>
          <a:stretch>
            <a:fillRect/>
          </a:stretch>
        </p:blipFill>
        <p:spPr>
          <a:xfrm>
            <a:off x="563318" y="2489289"/>
            <a:ext cx="3645061" cy="2910526"/>
          </a:xfrm>
          <a:prstGeom prst="rect">
            <a:avLst/>
          </a:prstGeom>
        </p:spPr>
      </p:pic>
      <p:pic>
        <p:nvPicPr>
          <p:cNvPr id="7" name="Picture 6">
            <a:extLst>
              <a:ext uri="{FF2B5EF4-FFF2-40B4-BE49-F238E27FC236}">
                <a16:creationId xmlns:a16="http://schemas.microsoft.com/office/drawing/2014/main" id="{DC40B7F2-0532-4C30-9E73-70AD25DD7809}"/>
              </a:ext>
            </a:extLst>
          </p:cNvPr>
          <p:cNvPicPr>
            <a:picLocks noChangeAspect="1"/>
          </p:cNvPicPr>
          <p:nvPr/>
        </p:nvPicPr>
        <p:blipFill>
          <a:blip r:embed="rId5"/>
          <a:stretch>
            <a:fillRect/>
          </a:stretch>
        </p:blipFill>
        <p:spPr>
          <a:xfrm>
            <a:off x="5297213" y="0"/>
            <a:ext cx="6495393" cy="5712993"/>
          </a:xfrm>
          <a:prstGeom prst="rect">
            <a:avLst/>
          </a:prstGeom>
        </p:spPr>
      </p:pic>
    </p:spTree>
    <p:custDataLst>
      <p:tags r:id="rId1"/>
    </p:custDataLst>
    <p:extLst>
      <p:ext uri="{BB962C8B-B14F-4D97-AF65-F5344CB8AC3E}">
        <p14:creationId xmlns:p14="http://schemas.microsoft.com/office/powerpoint/2010/main" val="2030748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Securing the Enterprise</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777508" y="975784"/>
            <a:ext cx="4898078" cy="1200329"/>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Next Generation Firewalls</a:t>
            </a:r>
          </a:p>
          <a:p>
            <a:pPr algn="l"/>
            <a:endParaRPr lang="en-GB" sz="1800" b="0" i="0" u="none" strike="noStrike" baseline="0" dirty="0">
              <a:solidFill>
                <a:srgbClr val="000000"/>
              </a:solidFill>
              <a:latin typeface="Calibri" panose="020F0502020204030204" pitchFamily="34" charset="0"/>
            </a:endParaRPr>
          </a:p>
          <a:p>
            <a:pPr lvl="1" algn="just"/>
            <a:r>
              <a:rPr lang="en-GB" dirty="0">
                <a:solidFill>
                  <a:srgbClr val="002060"/>
                </a:solidFill>
              </a:rPr>
              <a:t>Essential Capabilities </a:t>
            </a:r>
          </a:p>
          <a:p>
            <a:pPr marL="742950" lvl="1" indent="-285750" algn="just">
              <a:buFont typeface="Wingdings" panose="05000000000000000000" pitchFamily="2" charset="2"/>
              <a:buChar char="§"/>
            </a:pPr>
            <a:r>
              <a:rPr lang="en-GB" dirty="0">
                <a:solidFill>
                  <a:srgbClr val="002060"/>
                </a:solidFill>
              </a:rPr>
              <a:t>Content Identification</a:t>
            </a:r>
          </a:p>
        </p:txBody>
      </p:sp>
      <p:pic>
        <p:nvPicPr>
          <p:cNvPr id="4" name="Picture 3">
            <a:extLst>
              <a:ext uri="{FF2B5EF4-FFF2-40B4-BE49-F238E27FC236}">
                <a16:creationId xmlns:a16="http://schemas.microsoft.com/office/drawing/2014/main" id="{19BCCBCB-F88D-474C-8551-7B7502AB8F2B}"/>
              </a:ext>
            </a:extLst>
          </p:cNvPr>
          <p:cNvPicPr>
            <a:picLocks noChangeAspect="1"/>
          </p:cNvPicPr>
          <p:nvPr/>
        </p:nvPicPr>
        <p:blipFill>
          <a:blip r:embed="rId4"/>
          <a:stretch>
            <a:fillRect/>
          </a:stretch>
        </p:blipFill>
        <p:spPr>
          <a:xfrm>
            <a:off x="5954419" y="487892"/>
            <a:ext cx="5916706" cy="4724400"/>
          </a:xfrm>
          <a:prstGeom prst="rect">
            <a:avLst/>
          </a:prstGeom>
        </p:spPr>
      </p:pic>
      <p:pic>
        <p:nvPicPr>
          <p:cNvPr id="5" name="Picture 4">
            <a:extLst>
              <a:ext uri="{FF2B5EF4-FFF2-40B4-BE49-F238E27FC236}">
                <a16:creationId xmlns:a16="http://schemas.microsoft.com/office/drawing/2014/main" id="{F15A8B9D-6492-49B4-B8C7-C0FF4898FE3F}"/>
              </a:ext>
            </a:extLst>
          </p:cNvPr>
          <p:cNvPicPr>
            <a:picLocks noChangeAspect="1"/>
          </p:cNvPicPr>
          <p:nvPr/>
        </p:nvPicPr>
        <p:blipFill>
          <a:blip r:embed="rId5"/>
          <a:stretch>
            <a:fillRect/>
          </a:stretch>
        </p:blipFill>
        <p:spPr>
          <a:xfrm>
            <a:off x="246111" y="2846366"/>
            <a:ext cx="5515771" cy="2365926"/>
          </a:xfrm>
          <a:prstGeom prst="rect">
            <a:avLst/>
          </a:prstGeom>
        </p:spPr>
      </p:pic>
    </p:spTree>
    <p:custDataLst>
      <p:tags r:id="rId1"/>
    </p:custDataLst>
    <p:extLst>
      <p:ext uri="{BB962C8B-B14F-4D97-AF65-F5344CB8AC3E}">
        <p14:creationId xmlns:p14="http://schemas.microsoft.com/office/powerpoint/2010/main" val="3316988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One of the main advantages of wireless is the ability to provide anytime, anywhere connectivity.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Small business and home routers typically have two primary types of ports: Ethernet ports and internet ports.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technologies use electromagnetic waves to carry information between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wireless technologies most frequently used in home networks are in the unlicensed 2.4 GHz and 5 GHz frequency ranges.</a:t>
            </a:r>
          </a:p>
        </p:txBody>
      </p:sp>
      <p:sp>
        <p:nvSpPr>
          <p:cNvPr id="6" name="Rectangle 5"/>
          <p:cNvSpPr/>
          <p:nvPr/>
        </p:nvSpPr>
        <p:spPr>
          <a:xfrm>
            <a:off x="6483168" y="97175"/>
            <a:ext cx="5615608" cy="676082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most commonly implemented wired protocol is the Ethernet protocol. Ethernet uses a suite of protocols that allow network devices to communicate over a wired LAN connection.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IEEE 802.11 standard governs the WLAN environment. There are amendments to the IEEE 802.11 standard that describe characteristics for different standards of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devices that transmit over the same frequency range create interference in a Wi-Fi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Channels are created by dividing up the available RF spectrum. Each channel is capable of carrying a different conversation.</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Multiple APs can function in close proximity to one another as long as they use different channels for communication. Normally each wireless conversation makes use of a separate channel.</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 a shared media Ethernet wired network, collisions occur when two or more devices attempt to send messages on the network at the same time.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technology uses an access method called Carrier Sense Multiple Access with Collision Avoidance (CSMA/CA).</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Many routers support MAC address filtering which enables you to specifically identify which devices are allow to access the wireless network.</a:t>
            </a:r>
          </a:p>
        </p:txBody>
      </p:sp>
    </p:spTree>
    <p:extLst>
      <p:ext uri="{BB962C8B-B14F-4D97-AF65-F5344CB8AC3E}">
        <p14:creationId xmlns:p14="http://schemas.microsoft.com/office/powerpoint/2010/main" val="39244588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Many services are provided by Internet Service Providers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There are a few methods to connect to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terms cloud computing and virtualization mean different things.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Virtualization is implemented through hypervisors. There are two types of hypervisors.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 virtualization combines traditional networking hardware and software network resources into a software-based entity, a virtual network.</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Software-Defined Networking (SDN) is the separation of the control plane and data plane.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SDN orchestrates, mediates, and facilitates communication between applications and network elements.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688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1744</TotalTime>
  <Words>5571</Words>
  <Application>Microsoft Office PowerPoint</Application>
  <PresentationFormat>Widescreen</PresentationFormat>
  <Paragraphs>530</Paragraphs>
  <Slides>42</Slides>
  <Notes>37</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42</vt:i4>
      </vt:variant>
    </vt:vector>
  </HeadingPairs>
  <TitlesOfParts>
    <vt:vector size="52" baseType="lpstr">
      <vt:lpstr>Ciscolight</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Home Network</vt:lpstr>
      <vt:lpstr>Home Network</vt:lpstr>
      <vt:lpstr>Home Network</vt:lpstr>
      <vt:lpstr>Home Network</vt:lpstr>
      <vt:lpstr>Home Network – Wireless Technology</vt:lpstr>
      <vt:lpstr>Home Network – Wireless Technology</vt:lpstr>
      <vt:lpstr>Home Network – Wireless Technology</vt:lpstr>
      <vt:lpstr>Home Network – Wireless Technology</vt:lpstr>
      <vt:lpstr>Home Network – Wireless Technology</vt:lpstr>
      <vt:lpstr>Routing</vt:lpstr>
      <vt:lpstr>ISP Services</vt:lpstr>
      <vt:lpstr>ISP Services</vt:lpstr>
      <vt:lpstr>Troubleshooting</vt:lpstr>
      <vt:lpstr>Network Virtualization</vt:lpstr>
      <vt:lpstr>Network Virtualization – Services </vt:lpstr>
      <vt:lpstr>Network Virtualization - Benefits</vt:lpstr>
      <vt:lpstr>Network Virtualization – Types</vt:lpstr>
      <vt:lpstr>Network Virtualization – Device Operation</vt:lpstr>
      <vt:lpstr>Network Virtualization – Device Operation</vt:lpstr>
      <vt:lpstr>Network – Security Threats</vt:lpstr>
      <vt:lpstr>Network – Security Threats</vt:lpstr>
      <vt:lpstr>Network – Security Models</vt:lpstr>
      <vt:lpstr>Network – Security Models</vt:lpstr>
      <vt:lpstr>Network – Security Technologies</vt:lpstr>
      <vt:lpstr>Controlling Network Traffic</vt:lpstr>
      <vt:lpstr>Controlling Network Traffic</vt:lpstr>
      <vt:lpstr>Controlling Network Traffic</vt:lpstr>
      <vt:lpstr>Controlling Network Traffic</vt:lpstr>
      <vt:lpstr>Controlling Network Traffic</vt:lpstr>
      <vt:lpstr>Network – Security Technologies: IDS &amp; IPS</vt:lpstr>
      <vt:lpstr>Network – Security Technologies: Web Content Filters, VPNs</vt:lpstr>
      <vt:lpstr>Network – Security Technologies: End Point</vt:lpstr>
      <vt:lpstr>Network – Securing the Enterprise</vt:lpstr>
      <vt:lpstr>Network – Securing the Enterprise</vt:lpstr>
      <vt:lpstr>Network – Securing the Enterprise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129</cp:revision>
  <dcterms:created xsi:type="dcterms:W3CDTF">2021-03-05T06:07:01Z</dcterms:created>
  <dcterms:modified xsi:type="dcterms:W3CDTF">2023-06-20T05:59:52Z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