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7" r:id="rId19"/>
    <p:sldId id="278" r:id="rId20"/>
    <p:sldId id="279" r:id="rId21"/>
    <p:sldId id="280" r:id="rId22"/>
    <p:sldId id="273" r:id="rId23"/>
    <p:sldId id="274" r:id="rId24"/>
    <p:sldId id="275" r:id="rId25"/>
    <p:sldId id="276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25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520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1928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8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8353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5596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568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8666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275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436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6147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45418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124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11904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74605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6984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659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868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2545461"/>
            <a:ext cx="9601196" cy="1303867"/>
          </a:xfrm>
        </p:spPr>
        <p:txBody>
          <a:bodyPr>
            <a:normAutofit fontScale="90000"/>
          </a:bodyPr>
          <a:lstStyle/>
          <a:p>
            <a:r>
              <a:rPr dirty="0"/>
              <a:t>Enterprise Network Security</a:t>
            </a:r>
            <a:br>
              <a:rPr lang="en-US" dirty="0"/>
            </a:br>
            <a:r>
              <a:rPr lang="en-US" sz="2200" dirty="0"/>
              <a:t>By- Yash Deepakkumar Grawal</a:t>
            </a:r>
            <a:br>
              <a:rPr lang="en-US" sz="2200" dirty="0"/>
            </a:br>
            <a:r>
              <a:rPr lang="en-US" sz="2200" dirty="0"/>
              <a:t>Student Id- 2511041</a:t>
            </a:r>
            <a:endParaRPr sz="2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Enterprise networks require strong security.</a:t>
            </a:r>
          </a:p>
          <a:p>
            <a:r>
              <a:t>Distributed systems increase risks.</a:t>
            </a:r>
          </a:p>
          <a:p>
            <a:r>
              <a:t>Focus on protection, compliance, and reliability.</a:t>
            </a:r>
          </a:p>
          <a:p>
            <a:r>
              <a:t>Two parts: CTF deployment + Security enhancement.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CTF - Network Topology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733368"/>
            <a:ext cx="3964857" cy="314250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The enterprise network is divided into two sites: Swansea and London.</a:t>
            </a:r>
          </a:p>
          <a:p>
            <a:r>
              <a:rPr lang="en-US" dirty="0"/>
              <a:t>A parent-child domain structure is implemented for centralized management.</a:t>
            </a:r>
          </a:p>
          <a:p>
            <a:r>
              <a:rPr lang="en-US" dirty="0"/>
              <a:t>IP segmentation is used to isolate network zones and improve security.</a:t>
            </a:r>
          </a:p>
          <a:p>
            <a:r>
              <a:rPr lang="en-US" dirty="0"/>
              <a:t>Communication between sites is secured using VPN.</a:t>
            </a:r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593B02-C6AD-C50A-514A-16FC5C1AF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9186" y="2585884"/>
            <a:ext cx="5112775" cy="311917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Core Services Configuration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713702"/>
            <a:ext cx="4014018" cy="3162165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Windows Server 2016 is configured as the Domain Controller.</a:t>
            </a:r>
          </a:p>
          <a:p>
            <a:r>
              <a:rPr lang="en-US" dirty="0"/>
              <a:t>Static IP addressing ensures stable communication.</a:t>
            </a:r>
          </a:p>
          <a:p>
            <a:r>
              <a:rPr lang="en-US" dirty="0"/>
              <a:t>DNS is configured before Active Directory installation.</a:t>
            </a:r>
          </a:p>
          <a:p>
            <a:r>
              <a:rPr lang="en-US" dirty="0"/>
              <a:t>DHCP and IIS services are deployed for automation and hosting.</a:t>
            </a:r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E4DB04-048C-CE35-BFE0-CB4BB5AA6D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3214" y="2756593"/>
            <a:ext cx="5486400" cy="311927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DNS &amp; Active Directory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674374"/>
            <a:ext cx="3797709" cy="3201494"/>
          </a:xfrm>
        </p:spPr>
        <p:txBody>
          <a:bodyPr/>
          <a:lstStyle/>
          <a:p>
            <a:r>
              <a:rPr dirty="0"/>
              <a:t>Forward &amp; reverse lookup zones</a:t>
            </a:r>
          </a:p>
          <a:p>
            <a:r>
              <a:rPr dirty="0"/>
              <a:t>Secure DNS updates only</a:t>
            </a:r>
          </a:p>
          <a:p>
            <a:r>
              <a:rPr dirty="0"/>
              <a:t>AD manages users and roles</a:t>
            </a:r>
          </a:p>
          <a:p>
            <a:r>
              <a:rPr dirty="0"/>
              <a:t>Child domain created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E1DB74-A4F3-C0AE-D0C3-3153F54208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6968" y="2674375"/>
            <a:ext cx="6029630" cy="320149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DHCP &amp; IIS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654710"/>
            <a:ext cx="3581399" cy="3221158"/>
          </a:xfrm>
        </p:spPr>
        <p:txBody>
          <a:bodyPr/>
          <a:lstStyle/>
          <a:p>
            <a:r>
              <a:rPr dirty="0"/>
              <a:t>DHCP automates IP allocation</a:t>
            </a:r>
          </a:p>
          <a:p>
            <a:r>
              <a:rPr dirty="0"/>
              <a:t>Separate scopes for each site</a:t>
            </a:r>
          </a:p>
          <a:p>
            <a:r>
              <a:rPr dirty="0"/>
              <a:t>IIS hosts web content</a:t>
            </a:r>
          </a:p>
          <a:p>
            <a:r>
              <a:rPr dirty="0"/>
              <a:t>Basic web security applied</a:t>
            </a:r>
          </a:p>
        </p:txBody>
      </p:sp>
      <p:pic>
        <p:nvPicPr>
          <p:cNvPr id="4" name="image5.png">
            <a:extLst>
              <a:ext uri="{FF2B5EF4-FFF2-40B4-BE49-F238E27FC236}">
                <a16:creationId xmlns:a16="http://schemas.microsoft.com/office/drawing/2014/main" id="{BACBA17F-66DB-44C4-F2D5-98E07CC9BBDE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5137148" y="2601589"/>
            <a:ext cx="5759450" cy="332740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VPN &amp; Firewall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674374"/>
            <a:ext cx="3915696" cy="3201494"/>
          </a:xfrm>
        </p:spPr>
        <p:txBody>
          <a:bodyPr/>
          <a:lstStyle/>
          <a:p>
            <a:r>
              <a:rPr dirty="0"/>
              <a:t>Site-to-site VPN (IPSec, AES-256)</a:t>
            </a:r>
          </a:p>
          <a:p>
            <a:r>
              <a:rPr dirty="0"/>
              <a:t>Secure communication between sites</a:t>
            </a:r>
          </a:p>
          <a:p>
            <a:r>
              <a:rPr dirty="0"/>
              <a:t>Firewall uses least privilege</a:t>
            </a:r>
          </a:p>
          <a:p>
            <a:r>
              <a:rPr dirty="0"/>
              <a:t>Only essential traffic allowed</a:t>
            </a:r>
          </a:p>
        </p:txBody>
      </p:sp>
      <p:pic>
        <p:nvPicPr>
          <p:cNvPr id="4" name="image2.png">
            <a:extLst>
              <a:ext uri="{FF2B5EF4-FFF2-40B4-BE49-F238E27FC236}">
                <a16:creationId xmlns:a16="http://schemas.microsoft.com/office/drawing/2014/main" id="{90E036AB-6483-0F0D-C9AC-8CC3F2A81BD0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5399036" y="2497668"/>
            <a:ext cx="5759450" cy="337820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CTF Validation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3040625" cy="3318936"/>
          </a:xfrm>
        </p:spPr>
        <p:txBody>
          <a:bodyPr>
            <a:normAutofit lnSpcReduction="10000"/>
          </a:bodyPr>
          <a:lstStyle/>
          <a:p>
            <a:r>
              <a:rPr dirty="0"/>
              <a:t>Used tools to verify services</a:t>
            </a:r>
          </a:p>
          <a:p>
            <a:r>
              <a:rPr dirty="0"/>
              <a:t>Flags found via logs/configs</a:t>
            </a:r>
          </a:p>
          <a:p>
            <a:r>
              <a:rPr dirty="0"/>
              <a:t>Confirms correct setup</a:t>
            </a:r>
          </a:p>
          <a:p>
            <a:r>
              <a:rPr dirty="0"/>
              <a:t>Improves troubleshooting skills</a:t>
            </a:r>
          </a:p>
        </p:txBody>
      </p:sp>
      <p:pic>
        <p:nvPicPr>
          <p:cNvPr id="4" name="image6.png">
            <a:extLst>
              <a:ext uri="{FF2B5EF4-FFF2-40B4-BE49-F238E27FC236}">
                <a16:creationId xmlns:a16="http://schemas.microsoft.com/office/drawing/2014/main" id="{9249EAC3-95AF-7E47-D798-D3F1E12C41D0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976251" y="2495550"/>
            <a:ext cx="5759450" cy="344170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Security Enhancement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438400"/>
            <a:ext cx="3306096" cy="3437468"/>
          </a:xfrm>
        </p:spPr>
        <p:txBody>
          <a:bodyPr/>
          <a:lstStyle/>
          <a:p>
            <a:r>
              <a:rPr dirty="0"/>
              <a:t>Check Point Gaia Appliances</a:t>
            </a:r>
          </a:p>
          <a:p>
            <a:r>
              <a:rPr dirty="0"/>
              <a:t>Multi-layered security approach</a:t>
            </a:r>
          </a:p>
          <a:p>
            <a:r>
              <a:rPr dirty="0"/>
              <a:t>Centralized management</a:t>
            </a:r>
          </a:p>
          <a:p>
            <a:r>
              <a:rPr dirty="0"/>
              <a:t>Scalable architecture</a:t>
            </a:r>
          </a:p>
        </p:txBody>
      </p:sp>
      <p:pic>
        <p:nvPicPr>
          <p:cNvPr id="4" name="image3.png">
            <a:extLst>
              <a:ext uri="{FF2B5EF4-FFF2-40B4-BE49-F238E27FC236}">
                <a16:creationId xmlns:a16="http://schemas.microsoft.com/office/drawing/2014/main" id="{32D257C5-2B34-94C6-A3B9-37B295137ED3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5137148" y="2435942"/>
            <a:ext cx="5759450" cy="314960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System Components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654710"/>
            <a:ext cx="3601064" cy="3221158"/>
          </a:xfrm>
        </p:spPr>
        <p:txBody>
          <a:bodyPr/>
          <a:lstStyle/>
          <a:p>
            <a:r>
              <a:rPr dirty="0"/>
              <a:t>A-SMS: Management server</a:t>
            </a:r>
          </a:p>
          <a:p>
            <a:r>
              <a:rPr dirty="0"/>
              <a:t>A-GW: Security gateway</a:t>
            </a:r>
          </a:p>
          <a:p>
            <a:r>
              <a:rPr dirty="0"/>
              <a:t>A-GUI: Admin workstation</a:t>
            </a:r>
          </a:p>
          <a:p>
            <a:r>
              <a:rPr dirty="0"/>
              <a:t>Separation improves security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CDD5B1-2B96-667E-FC71-CEB753C9B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0869" y="2654710"/>
            <a:ext cx="5525729" cy="293984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Installation &amp; Config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782528"/>
            <a:ext cx="3129115" cy="3093339"/>
          </a:xfrm>
        </p:spPr>
        <p:txBody>
          <a:bodyPr>
            <a:normAutofit lnSpcReduction="10000"/>
          </a:bodyPr>
          <a:lstStyle/>
          <a:p>
            <a:r>
              <a:rPr dirty="0"/>
              <a:t>Proper resource allocation</a:t>
            </a:r>
          </a:p>
          <a:p>
            <a:r>
              <a:rPr dirty="0"/>
              <a:t>Domain integration</a:t>
            </a:r>
          </a:p>
          <a:p>
            <a:r>
              <a:rPr dirty="0"/>
              <a:t>RBAC implemented</a:t>
            </a:r>
          </a:p>
          <a:p>
            <a:r>
              <a:rPr dirty="0"/>
              <a:t>Secure communication enabled</a:t>
            </a:r>
          </a:p>
        </p:txBody>
      </p:sp>
      <p:pic>
        <p:nvPicPr>
          <p:cNvPr id="4" name="image8.png">
            <a:extLst>
              <a:ext uri="{FF2B5EF4-FFF2-40B4-BE49-F238E27FC236}">
                <a16:creationId xmlns:a16="http://schemas.microsoft.com/office/drawing/2014/main" id="{8EC0CC38-4D06-2E37-BAF2-7A5812F9120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5112774" y="2553928"/>
            <a:ext cx="5348749" cy="3093339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Firewall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743200"/>
            <a:ext cx="3542070" cy="3132668"/>
          </a:xfrm>
        </p:spPr>
        <p:txBody>
          <a:bodyPr/>
          <a:lstStyle/>
          <a:p>
            <a:r>
              <a:rPr dirty="0"/>
              <a:t>Allow HTTP, HTTPS, DNS</a:t>
            </a:r>
          </a:p>
          <a:p>
            <a:r>
              <a:rPr dirty="0"/>
              <a:t>Block malicious traffic</a:t>
            </a:r>
          </a:p>
          <a:p>
            <a:r>
              <a:rPr dirty="0"/>
              <a:t>Default deny policy</a:t>
            </a:r>
          </a:p>
          <a:p>
            <a:r>
              <a:rPr dirty="0"/>
              <a:t>Logging enabled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BE0404-F361-18D2-42C0-718269FD4D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5626" y="2743200"/>
            <a:ext cx="5673213" cy="293001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Traffic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821858"/>
            <a:ext cx="3079954" cy="3054010"/>
          </a:xfrm>
        </p:spPr>
        <p:txBody>
          <a:bodyPr/>
          <a:lstStyle/>
          <a:p>
            <a:r>
              <a:rPr dirty="0"/>
              <a:t>Inbound/outbound filtering</a:t>
            </a:r>
          </a:p>
          <a:p>
            <a:r>
              <a:rPr dirty="0"/>
              <a:t>Telnet blocked</a:t>
            </a:r>
          </a:p>
          <a:p>
            <a:r>
              <a:rPr dirty="0"/>
              <a:t>SSH allowed securely</a:t>
            </a:r>
          </a:p>
          <a:p>
            <a:r>
              <a:rPr dirty="0"/>
              <a:t>Application-level control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DAB4A2-501C-35A6-0F15-47C6FF6BB9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9315" y="2821858"/>
            <a:ext cx="5791201" cy="305401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Security Policies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Based on business needs</a:t>
            </a:r>
          </a:p>
          <a:p>
            <a:r>
              <a:t>Threat-driven decisions</a:t>
            </a:r>
          </a:p>
          <a:p>
            <a:r>
              <a:t>Compliance with standards</a:t>
            </a:r>
          </a:p>
          <a:p>
            <a:r>
              <a:t>Regular updates required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C32927-47E7-B80C-907E-152405046A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1097" y="2664542"/>
            <a:ext cx="5685500" cy="297917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IPS &amp; Anti-Malware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Detects and blocks attacks</a:t>
            </a:r>
          </a:p>
          <a:p>
            <a:r>
              <a:t>Signature + behavior analysis</a:t>
            </a:r>
          </a:p>
          <a:p>
            <a:r>
              <a:t>Real-time protection</a:t>
            </a:r>
          </a:p>
          <a:p>
            <a:r>
              <a:t>Works with threat intelligence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Identity &amp; 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Integrated with Active Directory</a:t>
            </a:r>
          </a:p>
          <a:p>
            <a:r>
              <a:t>Role-based access</a:t>
            </a:r>
          </a:p>
          <a:p>
            <a:r>
              <a:t>Supports Zero Trust</a:t>
            </a:r>
          </a:p>
          <a:p>
            <a:r>
              <a:t>Improves accountability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Additional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Central logging</a:t>
            </a:r>
          </a:p>
          <a:p>
            <a:r>
              <a:t>Time synchronization</a:t>
            </a:r>
          </a:p>
          <a:p>
            <a:r>
              <a:t>Secure management access</a:t>
            </a:r>
          </a:p>
          <a:p>
            <a:r>
              <a:t>Configuration backups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91A95-A201-AE7A-B1E3-0D546BA96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Gateway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0AA22-B182-F8E0-9DEE-2FCAF11412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The Security Gateway acts as the primary enforcement point in the enterprise network, responsible for inspecting and filtering all incoming and outgoing traffic.</a:t>
            </a:r>
          </a:p>
          <a:p>
            <a:r>
              <a:rPr lang="en-US" dirty="0"/>
              <a:t>It is configured with multiple network interfaces to separate internal, external, and DMZ traffic zones.</a:t>
            </a:r>
          </a:p>
          <a:p>
            <a:r>
              <a:rPr lang="en-US" dirty="0"/>
              <a:t>Proper IP addressing, routing, and DNS settings are applied to ensure seamless communication between network segments.</a:t>
            </a:r>
          </a:p>
          <a:p>
            <a:r>
              <a:rPr lang="en-US" dirty="0"/>
              <a:t>The gateway is hardened by disabling unnecessary services and enabling secure management protocols such as SSH and HTTPS.</a:t>
            </a:r>
          </a:p>
          <a:p>
            <a:r>
              <a:rPr lang="en-US" dirty="0"/>
              <a:t>It works in conjunction with the Security Management Server to receive and enforce security policies in real time.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419313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32692-322D-E4F2-A0BD-4CF0E9857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Policy Installation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C2953-B735-DECB-5BC5-68A9220805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Policy installation is the process of deploying configured security rules from the Security Management Server to the Security Gateway.</a:t>
            </a:r>
          </a:p>
          <a:p>
            <a:r>
              <a:rPr lang="en-US" dirty="0"/>
              <a:t>Once rules are defined, they are compiled into a security policy package and pushed to the gateway.</a:t>
            </a:r>
          </a:p>
          <a:p>
            <a:r>
              <a:rPr lang="en-US" dirty="0"/>
              <a:t>This ensures that all traffic passing through the gateway is evaluated against the defined rules.</a:t>
            </a:r>
          </a:p>
          <a:p>
            <a:r>
              <a:rPr lang="en-US" dirty="0"/>
              <a:t>Verification steps such as policy installation status and logs are checked to confirm successful deployment.</a:t>
            </a:r>
          </a:p>
          <a:p>
            <a:r>
              <a:rPr lang="en-US" dirty="0"/>
              <a:t>Regular policy updates are essential to adapt to new threats and maintain network security.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14758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68012-0A66-5629-4049-9E3CB5DB5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/>
              <a:t>Blade Policy Installation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EED75-95EF-639B-A161-E0CA5AC040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Security “blades” are modular security features in Check Point systems, such as Firewall, IPS, Anti-Malware, and Application Control.</a:t>
            </a:r>
          </a:p>
          <a:p>
            <a:r>
              <a:rPr lang="en-US" dirty="0"/>
              <a:t>Blade policy installation involves activating and configuring these security blades based on </a:t>
            </a:r>
            <a:r>
              <a:rPr lang="en-US" dirty="0" err="1"/>
              <a:t>organisational</a:t>
            </a:r>
            <a:r>
              <a:rPr lang="en-US" dirty="0"/>
              <a:t> requirements.</a:t>
            </a:r>
          </a:p>
          <a:p>
            <a:r>
              <a:rPr lang="en-US" dirty="0"/>
              <a:t>Each blade has its own rule set and protection mechanisms that are integrated into the overall security policy.</a:t>
            </a:r>
          </a:p>
          <a:p>
            <a:r>
              <a:rPr lang="en-US" dirty="0"/>
              <a:t>After configuration, the combined blade policies are installed on the gateway to provide multi-layered protection.</a:t>
            </a:r>
          </a:p>
          <a:p>
            <a:r>
              <a:rPr lang="en-US" dirty="0"/>
              <a:t>This approach enhances </a:t>
            </a:r>
            <a:r>
              <a:rPr lang="en-US" dirty="0" err="1"/>
              <a:t>defence</a:t>
            </a:r>
            <a:r>
              <a:rPr lang="en-US" dirty="0"/>
              <a:t>-in-depth by addressing different types of threats simultaneously.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815968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D1A03-CDB6-BAF2-1F52-5991A0881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Role-Based Policy Installation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30538-9C07-CA2B-8D7B-CC187127D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Role-Based Access Control (RBAC) ensures that users are granted permissions based on their roles within the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r>
              <a:rPr lang="en-US" dirty="0"/>
              <a:t>Policies are defined to restrict access to network resources depending on user identity, department, or job function.</a:t>
            </a:r>
          </a:p>
          <a:p>
            <a:r>
              <a:rPr lang="en-US" dirty="0"/>
              <a:t>Integration with Active Directory allows automatic mapping of users to their respective roles.</a:t>
            </a:r>
          </a:p>
          <a:p>
            <a:r>
              <a:rPr lang="en-US" dirty="0"/>
              <a:t>Role-based policies improve security by enforcing the principle of least privilege.</a:t>
            </a:r>
          </a:p>
          <a:p>
            <a:r>
              <a:rPr lang="en-US" dirty="0"/>
              <a:t>These policies are installed and enforced on the gateway, ensuring only </a:t>
            </a:r>
            <a:r>
              <a:rPr lang="en-US" dirty="0" err="1"/>
              <a:t>authorised</a:t>
            </a:r>
            <a:r>
              <a:rPr lang="en-US" dirty="0"/>
              <a:t> users can access sensitive systems.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178749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Strong multi-layered security</a:t>
            </a:r>
          </a:p>
          <a:p>
            <a:r>
              <a:t>Improved monitoring</a:t>
            </a:r>
          </a:p>
          <a:p>
            <a:r>
              <a:t>Limitations: no real traffic testing</a:t>
            </a:r>
          </a:p>
          <a:p>
            <a:r>
              <a:t>Needs cloud integration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Complete enterprise security model</a:t>
            </a:r>
          </a:p>
          <a:p>
            <a:r>
              <a:t>Combines theory and practice</a:t>
            </a:r>
          </a:p>
          <a:p>
            <a:r>
              <a:t>Demonstrates cybersecurity skills</a:t>
            </a:r>
          </a:p>
          <a:p>
            <a:r>
              <a:t>Ready for real-world application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0F56E-5F01-329A-101B-099B4B5ED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126A2-D553-561B-3931-CA8D40928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dirty="0" err="1"/>
              <a:t>Afolalu</a:t>
            </a:r>
            <a:r>
              <a:rPr lang="en-GB" dirty="0"/>
              <a:t>, O. and </a:t>
            </a:r>
            <a:r>
              <a:rPr lang="en-GB" dirty="0" err="1"/>
              <a:t>Tsoeu</a:t>
            </a:r>
            <a:r>
              <a:rPr lang="en-GB" dirty="0"/>
              <a:t>, M.S., 2025. Enterprise networking optimization: a review of challenges, solutions, and technological interventions. </a:t>
            </a:r>
            <a:r>
              <a:rPr lang="en-GB" i="1" dirty="0"/>
              <a:t>Future internet</a:t>
            </a:r>
            <a:r>
              <a:rPr lang="en-GB" dirty="0"/>
              <a:t>, </a:t>
            </a:r>
            <a:r>
              <a:rPr lang="en-GB" i="1" dirty="0"/>
              <a:t>17</a:t>
            </a:r>
            <a:r>
              <a:rPr lang="en-GB" dirty="0"/>
              <a:t>(4), p.133. </a:t>
            </a:r>
            <a:endParaRPr lang="en-IN" dirty="0"/>
          </a:p>
          <a:p>
            <a:pPr lvl="0"/>
            <a:r>
              <a:rPr lang="en-GB" dirty="0" err="1"/>
              <a:t>Gottepu</a:t>
            </a:r>
            <a:r>
              <a:rPr lang="en-GB" dirty="0"/>
              <a:t>, A.K., 2025. Case Study Analysis: AI Algorithms for Enhanced Network Security </a:t>
            </a:r>
            <a:r>
              <a:rPr lang="en-GB" dirty="0" err="1"/>
              <a:t>Defense</a:t>
            </a:r>
            <a:r>
              <a:rPr lang="en-GB" dirty="0"/>
              <a:t>. </a:t>
            </a:r>
            <a:r>
              <a:rPr lang="en-GB" i="1" dirty="0"/>
              <a:t>Journal of Computer Science and Technology Studies</a:t>
            </a:r>
            <a:r>
              <a:rPr lang="en-GB" dirty="0"/>
              <a:t>, </a:t>
            </a:r>
            <a:r>
              <a:rPr lang="en-GB" i="1" dirty="0"/>
              <a:t>7</a:t>
            </a:r>
            <a:r>
              <a:rPr lang="en-GB" dirty="0"/>
              <a:t>(6), pp.200-206. </a:t>
            </a:r>
            <a:endParaRPr lang="en-IN" dirty="0"/>
          </a:p>
          <a:p>
            <a:pPr lvl="0"/>
            <a:r>
              <a:rPr lang="en-GB" dirty="0"/>
              <a:t>Diana, L., Dini, P. and Paolini, D., 2025. Overview on intrusion detection systems for computers networking security. </a:t>
            </a:r>
            <a:r>
              <a:rPr lang="en-GB" i="1" dirty="0"/>
              <a:t>Computers</a:t>
            </a:r>
            <a:r>
              <a:rPr lang="en-GB" dirty="0"/>
              <a:t>, </a:t>
            </a:r>
            <a:r>
              <a:rPr lang="en-GB" i="1" dirty="0"/>
              <a:t>14</a:t>
            </a:r>
            <a:r>
              <a:rPr lang="en-GB" dirty="0"/>
              <a:t>(3), p.87. </a:t>
            </a:r>
            <a:endParaRPr lang="en-IN" dirty="0"/>
          </a:p>
          <a:p>
            <a:pPr lvl="0"/>
            <a:r>
              <a:rPr lang="en-GB" dirty="0"/>
              <a:t>Siale, A.Y.D., Hassan, Q.M.Z., </a:t>
            </a:r>
            <a:r>
              <a:rPr lang="en-GB" dirty="0" err="1"/>
              <a:t>Kadekle</a:t>
            </a:r>
            <a:r>
              <a:rPr lang="en-GB" dirty="0"/>
              <a:t>, M.F.A.S. and Veena, B.S., 2025. Enhancing large-scale network security with a </a:t>
            </a:r>
            <a:r>
              <a:rPr lang="en-GB" dirty="0" err="1"/>
              <a:t>vgg</a:t>
            </a:r>
            <a:r>
              <a:rPr lang="en-GB" dirty="0"/>
              <a:t>-net-based </a:t>
            </a:r>
            <a:r>
              <a:rPr lang="en-GB" dirty="0" err="1"/>
              <a:t>dcnn</a:t>
            </a:r>
            <a:r>
              <a:rPr lang="en-GB" dirty="0"/>
              <a:t>: a deep learning approach to anomaly detection. </a:t>
            </a:r>
            <a:r>
              <a:rPr lang="en-GB" i="1" dirty="0"/>
              <a:t>Journal of Robotics and Control (JRC)</a:t>
            </a:r>
            <a:r>
              <a:rPr lang="en-GB" dirty="0"/>
              <a:t>, </a:t>
            </a:r>
            <a:r>
              <a:rPr lang="en-GB" i="1" dirty="0"/>
              <a:t>6</a:t>
            </a:r>
            <a:r>
              <a:rPr lang="en-GB" dirty="0"/>
              <a:t>(3), pp.1316-1331. </a:t>
            </a:r>
            <a:endParaRPr lang="en-IN" dirty="0"/>
          </a:p>
          <a:p>
            <a:pPr lvl="0"/>
            <a:r>
              <a:rPr lang="en-GB" dirty="0" err="1"/>
              <a:t>Maasaoui</a:t>
            </a:r>
            <a:r>
              <a:rPr lang="en-GB" dirty="0"/>
              <a:t>, Z., </a:t>
            </a:r>
            <a:r>
              <a:rPr lang="en-GB" dirty="0" err="1"/>
              <a:t>Merzouki</a:t>
            </a:r>
            <a:r>
              <a:rPr lang="en-GB" dirty="0"/>
              <a:t>, M., </a:t>
            </a:r>
            <a:r>
              <a:rPr lang="en-GB" dirty="0" err="1"/>
              <a:t>Battou</a:t>
            </a:r>
            <a:r>
              <a:rPr lang="en-GB" dirty="0"/>
              <a:t>, A. and </a:t>
            </a:r>
            <a:r>
              <a:rPr lang="en-GB" dirty="0" err="1"/>
              <a:t>Lbath</a:t>
            </a:r>
            <a:r>
              <a:rPr lang="en-GB" dirty="0"/>
              <a:t>, A., 2025. A Scalable Framework for Real-Time Network Security Traffic Analysis and Attack Detection Using Machine and Deep Learning. </a:t>
            </a:r>
            <a:r>
              <a:rPr lang="en-GB" i="1" dirty="0"/>
              <a:t>Platforms</a:t>
            </a:r>
            <a:r>
              <a:rPr lang="en-GB" dirty="0"/>
              <a:t>, </a:t>
            </a:r>
            <a:r>
              <a:rPr lang="en-GB" i="1" dirty="0"/>
              <a:t>3</a:t>
            </a:r>
            <a:r>
              <a:rPr lang="en-GB" dirty="0"/>
              <a:t>(2), p.7. </a:t>
            </a:r>
            <a:endParaRPr lang="en-IN" dirty="0"/>
          </a:p>
          <a:p>
            <a:pPr lvl="0"/>
            <a:r>
              <a:rPr lang="en-GB" dirty="0"/>
              <a:t>Yuan, S., 2025. Integration and Optimization of Network Security Protection Strategies and Vulnerability Detection Technologies. </a:t>
            </a:r>
            <a:r>
              <a:rPr lang="en-GB" i="1" dirty="0"/>
              <a:t>International Journal of Neural Network (2025)</a:t>
            </a:r>
            <a:r>
              <a:rPr lang="en-GB" dirty="0"/>
              <a:t>, </a:t>
            </a:r>
            <a:r>
              <a:rPr lang="en-GB" i="1" dirty="0"/>
              <a:t>4</a:t>
            </a:r>
            <a:r>
              <a:rPr lang="en-GB" dirty="0"/>
              <a:t>(1), pp.32-39. </a:t>
            </a:r>
            <a:endParaRPr lang="en-IN" dirty="0"/>
          </a:p>
          <a:p>
            <a:pPr lvl="0"/>
            <a:r>
              <a:rPr lang="en-GB" dirty="0"/>
              <a:t>Happe, A. and Cito, J., 2025. Can </a:t>
            </a:r>
            <a:r>
              <a:rPr lang="en-GB" dirty="0" err="1"/>
              <a:t>llms</a:t>
            </a:r>
            <a:r>
              <a:rPr lang="en-GB" dirty="0"/>
              <a:t> hack enterprise networks? autonomous assumed breach penetration-testing active directory networks. </a:t>
            </a:r>
            <a:r>
              <a:rPr lang="en-GB" i="1" dirty="0"/>
              <a:t>ACM Transactions on Software Engineering and Methodology</a:t>
            </a:r>
            <a:r>
              <a:rPr lang="en-GB" dirty="0"/>
              <a:t>. </a:t>
            </a:r>
            <a:endParaRPr lang="en-IN" dirty="0"/>
          </a:p>
          <a:p>
            <a:pPr lvl="0"/>
            <a:r>
              <a:rPr lang="en-GB" dirty="0"/>
              <a:t>Anbazhagan, K., 2025. AI driven zero trust security model for enterprise data protection and intelligent infrastructure management. </a:t>
            </a:r>
            <a:r>
              <a:rPr lang="en-GB" i="1" dirty="0"/>
              <a:t>International Journal of Technology, Management and Humanities</a:t>
            </a:r>
            <a:r>
              <a:rPr lang="en-GB" dirty="0"/>
              <a:t>, </a:t>
            </a:r>
            <a:r>
              <a:rPr lang="en-GB" i="1" dirty="0"/>
              <a:t>11</a:t>
            </a:r>
            <a:r>
              <a:rPr lang="en-GB" dirty="0"/>
              <a:t>(03), pp.101-107. 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667272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1F758-E2DE-C620-80F7-B17020B72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2987913"/>
            <a:ext cx="9601196" cy="1303867"/>
          </a:xfrm>
        </p:spPr>
        <p:txBody>
          <a:bodyPr/>
          <a:lstStyle/>
          <a:p>
            <a:r>
              <a:rPr lang="en-US" dirty="0"/>
              <a:t>THANK YOU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184877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40</TotalTime>
  <Words>1059</Words>
  <Application>Microsoft Office PowerPoint</Application>
  <PresentationFormat>Widescreen</PresentationFormat>
  <Paragraphs>125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Garamond</vt:lpstr>
      <vt:lpstr>Organic</vt:lpstr>
      <vt:lpstr>Enterprise Network Security By- Yash Deepakkumar Grawal Student Id- 2511041</vt:lpstr>
      <vt:lpstr>Introduction</vt:lpstr>
      <vt:lpstr>CTF - Network Topology</vt:lpstr>
      <vt:lpstr>Core Services Configuration</vt:lpstr>
      <vt:lpstr>DNS &amp; Active Directory</vt:lpstr>
      <vt:lpstr>DHCP &amp; IIS</vt:lpstr>
      <vt:lpstr>VPN &amp; Firewall</vt:lpstr>
      <vt:lpstr>CTF Validation</vt:lpstr>
      <vt:lpstr>Security Enhancement</vt:lpstr>
      <vt:lpstr>System Components</vt:lpstr>
      <vt:lpstr>Installation &amp; Config</vt:lpstr>
      <vt:lpstr>Firewall Rules</vt:lpstr>
      <vt:lpstr>Traffic Control</vt:lpstr>
      <vt:lpstr>Security Policies</vt:lpstr>
      <vt:lpstr>IPS &amp; Anti-Malware</vt:lpstr>
      <vt:lpstr>Identity &amp; Access Control</vt:lpstr>
      <vt:lpstr>Additional Security</vt:lpstr>
      <vt:lpstr>Gateway Configuration</vt:lpstr>
      <vt:lpstr>Policy Installation</vt:lpstr>
      <vt:lpstr>Blade Policy Installation</vt:lpstr>
      <vt:lpstr>Role-Based Policy Installation</vt:lpstr>
      <vt:lpstr>Evaluation</vt:lpstr>
      <vt:lpstr>Conclusion</vt:lpstr>
      <vt:lpstr>Reference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Yash Deepakkumar Grawal (2511041)</cp:lastModifiedBy>
  <cp:revision>9</cp:revision>
  <dcterms:created xsi:type="dcterms:W3CDTF">2013-01-27T09:14:16Z</dcterms:created>
  <dcterms:modified xsi:type="dcterms:W3CDTF">2026-04-28T09:03:55Z</dcterms:modified>
  <cp:category/>
</cp:coreProperties>
</file>