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61" r:id="rId2"/>
    <p:sldId id="262" r:id="rId3"/>
    <p:sldId id="257" r:id="rId4"/>
    <p:sldId id="259" r:id="rId5"/>
    <p:sldId id="260" r:id="rId6"/>
    <p:sldId id="263" r:id="rId7"/>
    <p:sldId id="264" r:id="rId8"/>
    <p:sldId id="265" r:id="rId9"/>
    <p:sldId id="266" r:id="rId10"/>
    <p:sldId id="267"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06" autoAdjust="0"/>
    <p:restoredTop sz="60221" autoAdjust="0"/>
  </p:normalViewPr>
  <p:slideViewPr>
    <p:cSldViewPr snapToGrid="0">
      <p:cViewPr varScale="1">
        <p:scale>
          <a:sx n="43" d="100"/>
          <a:sy n="43" d="100"/>
        </p:scale>
        <p:origin x="178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8-19T14:50:47.064"/>
    </inkml:context>
    <inkml:brush xml:id="br0">
      <inkml:brushProperty name="width" value="0.08571" units="cm"/>
      <inkml:brushProperty name="height" value="0.08571" units="cm"/>
    </inkml:brush>
  </inkml:definitions>
  <inkml:trace contextRef="#ctx0" brushRef="#br0">79 1 12287,'10'9'0,"-3"-7"0,-14 4 0,-3 3 0,-10-2 0,7-1 0,0-6 0,-2 0 0,6-2 0,2-5 0,5 5 0,4-7 0,5 9 0,4 0 0,8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K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E34051-2F02-4A34-AED9-0221E4394280}" type="datetimeFigureOut">
              <a:rPr lang="en-KE" smtClean="0"/>
              <a:t>8/19/22</a:t>
            </a:fld>
            <a:endParaRPr lang="en-K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K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K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K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8DE769-B6A3-4DD1-8722-F4ADDEE22D45}" type="slidenum">
              <a:rPr lang="en-KE" smtClean="0"/>
              <a:t>‹#›</a:t>
            </a:fld>
            <a:endParaRPr lang="en-KE"/>
          </a:p>
        </p:txBody>
      </p:sp>
    </p:spTree>
    <p:extLst>
      <p:ext uri="{BB962C8B-B14F-4D97-AF65-F5344CB8AC3E}">
        <p14:creationId xmlns:p14="http://schemas.microsoft.com/office/powerpoint/2010/main" val="1897147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Flexible working is the working pattern in which the employees control where and when they work (Chung and Van der Lippe, 2020, p. 367).  The workers can change the timing of their work by alternating the starting and ending times.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en-US" sz="1600" dirty="0">
              <a:latin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Flexible working can also be referred to as hybrid workplace pattern since it promotes not only flexibility in employee working but also workplace diversity and inclusion. </a:t>
            </a: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en-US" sz="1600" dirty="0">
              <a:latin typeface="Times New Roman" panose="02020603050405020304" pitchFamily="18" charset="0"/>
              <a:cs typeface="Times New Roman" panose="02020603050405020304" pitchFamily="18" charset="0"/>
            </a:endParaRPr>
          </a:p>
          <a:p>
            <a:pPr marL="171450" marR="0" lvl="0"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There exists different arrangements of flexible working that offers the degree of flexibility on where, how long, when, and what times staffs work. For instance;</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home working is a flexible arrangement that permits employees to work from home (</a:t>
            </a:r>
            <a:r>
              <a:rPr lang="en-US" sz="1600" dirty="0" err="1">
                <a:latin typeface="Times New Roman" panose="02020603050405020304" pitchFamily="18" charset="0"/>
                <a:cs typeface="Times New Roman" panose="02020603050405020304" pitchFamily="18" charset="0"/>
              </a:rPr>
              <a:t>Latip</a:t>
            </a:r>
            <a:r>
              <a:rPr lang="en-US" sz="1600" dirty="0">
                <a:latin typeface="Times New Roman" panose="02020603050405020304" pitchFamily="18" charset="0"/>
                <a:cs typeface="Times New Roman" panose="02020603050405020304" pitchFamily="18" charset="0"/>
              </a:rPr>
              <a:t> and Amirul, 2022, p. 75).</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flexi-time is a working arrangement where employees choose when to work, but there is a core when period when they will have to work. </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Part-time work is flexible working that requires employees to work fewer hours in a workweek (</a:t>
            </a:r>
            <a:r>
              <a:rPr lang="en-US" sz="1600" dirty="0" err="1">
                <a:latin typeface="Times New Roman" panose="02020603050405020304" pitchFamily="18" charset="0"/>
                <a:cs typeface="Times New Roman" panose="02020603050405020304" pitchFamily="18" charset="0"/>
              </a:rPr>
              <a:t>Latip</a:t>
            </a:r>
            <a:r>
              <a:rPr lang="en-US" sz="1600" dirty="0">
                <a:latin typeface="Times New Roman" panose="02020603050405020304" pitchFamily="18" charset="0"/>
                <a:cs typeface="Times New Roman" panose="02020603050405020304" pitchFamily="18" charset="0"/>
              </a:rPr>
              <a:t> and Amirul, 2022, p. 75).§Job sharing is a working pattern where employees share a job designed to be undertaken by a single individual.  </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Staggered hours is a working arrangement where employees in the same workstation have different starting, break, and finishing moments. </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r>
              <a:rPr lang="en-US" sz="1600" dirty="0">
                <a:latin typeface="Times New Roman" panose="02020603050405020304" pitchFamily="18" charset="0"/>
                <a:cs typeface="Times New Roman" panose="02020603050405020304" pitchFamily="18" charset="0"/>
              </a:rPr>
              <a:t>Compressed hours are when employees work on agreed hours over fewer days. </a:t>
            </a: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en-US" sz="1600" dirty="0">
              <a:latin typeface="Times New Roman" panose="02020603050405020304" pitchFamily="18" charset="0"/>
              <a:cs typeface="Times New Roman" panose="02020603050405020304" pitchFamily="18" charset="0"/>
            </a:endParaRP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en-US" sz="1600" dirty="0">
              <a:latin typeface="Times New Roman" panose="02020603050405020304" pitchFamily="18" charset="0"/>
              <a:cs typeface="Times New Roman" panose="02020603050405020304" pitchFamily="18" charset="0"/>
            </a:endParaRPr>
          </a:p>
          <a:p>
            <a:pPr marL="628650" marR="0" lvl="1" indent="-171450" algn="l" defTabSz="914400" rtl="0" eaLnBrk="1" fontAlgn="auto" latinLnBrk="0" hangingPunct="1">
              <a:lnSpc>
                <a:spcPct val="150000"/>
              </a:lnSpc>
              <a:spcBef>
                <a:spcPts val="0"/>
              </a:spcBef>
              <a:spcAft>
                <a:spcPts val="0"/>
              </a:spcAft>
              <a:buClrTx/>
              <a:buSzTx/>
              <a:buFont typeface="Wingdings" panose="05000000000000000000" pitchFamily="2" charset="2"/>
              <a:buChar char="§"/>
              <a:tabLst/>
              <a:defRPr/>
            </a:pPr>
            <a:endParaRPr lang="en-US" sz="1600" dirty="0">
              <a:latin typeface="Times New Roman" panose="02020603050405020304" pitchFamily="18" charset="0"/>
              <a:cs typeface="Times New Roman" panose="02020603050405020304" pitchFamily="18" charset="0"/>
            </a:endParaRPr>
          </a:p>
          <a:p>
            <a:pPr marL="171450" indent="-171450">
              <a:lnSpc>
                <a:spcPct val="150000"/>
              </a:lnSpc>
              <a:buFont typeface="Wingdings" panose="05000000000000000000" pitchFamily="2" charset="2"/>
              <a:buChar char="§"/>
            </a:pPr>
            <a:endParaRPr lang="en-KE" sz="16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8DE769-B6A3-4DD1-8722-F4ADDEE22D45}" type="slidenum">
              <a:rPr lang="en-KE" smtClean="0"/>
              <a:t>3</a:t>
            </a:fld>
            <a:endParaRPr lang="en-KE"/>
          </a:p>
        </p:txBody>
      </p:sp>
    </p:spTree>
    <p:extLst>
      <p:ext uri="{BB962C8B-B14F-4D97-AF65-F5344CB8AC3E}">
        <p14:creationId xmlns:p14="http://schemas.microsoft.com/office/powerpoint/2010/main" val="3495904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Workplace diversity is a term used in an organizational setting comprising workforces with varying characteristics such as race, gender, physical ability, race, sex, ethnicity, and other demographics. Diversity in the workplace entails the company or organization hiring a broad range of diverse individuals (</a:t>
            </a:r>
            <a:r>
              <a:rPr lang="en-US" dirty="0" err="1"/>
              <a:t>Latip</a:t>
            </a:r>
            <a:r>
              <a:rPr lang="en-US" dirty="0"/>
              <a:t> and Amirul, 2022, p. 76).</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Therefore, workplace diversity increases employees’ creativity as there are in a pool where they exchange creative thoughts.§§It boosts team performance which catapults success across the organization, which in turn offers a competitive advantage of the In the marketplace.</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Diversity improves team decision-making within a business setup. It acts as a key for unlocking the answers to organizational needs.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Constant turnovers are a headache and burden for contemporary organizations; thus diverse workplace eliminates turnovers as it hires employees who are likely to stay and remain committed to the business.</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Another top benefit of a diverse workplace is increasing organizational profitability as there is increased teamwork, creativity and innovations, which fashions workplace success. </a:t>
            </a:r>
          </a:p>
          <a:p>
            <a:pPr marL="171450" indent="-171450">
              <a:buFont typeface="Wingdings" panose="05000000000000000000" pitchFamily="2" charset="2"/>
              <a:buChar char="§"/>
            </a:pPr>
            <a:endParaRPr lang="en-US" dirty="0"/>
          </a:p>
          <a:p>
            <a:endParaRPr lang="en-KE" dirty="0"/>
          </a:p>
        </p:txBody>
      </p:sp>
      <p:sp>
        <p:nvSpPr>
          <p:cNvPr id="4" name="Slide Number Placeholder 3"/>
          <p:cNvSpPr>
            <a:spLocks noGrp="1"/>
          </p:cNvSpPr>
          <p:nvPr>
            <p:ph type="sldNum" sz="quarter" idx="5"/>
          </p:nvPr>
        </p:nvSpPr>
        <p:spPr/>
        <p:txBody>
          <a:bodyPr/>
          <a:lstStyle/>
          <a:p>
            <a:fld id="{318DE769-B6A3-4DD1-8722-F4ADDEE22D45}" type="slidenum">
              <a:rPr lang="en-KE" smtClean="0"/>
              <a:t>4</a:t>
            </a:fld>
            <a:endParaRPr lang="en-KE"/>
          </a:p>
        </p:txBody>
      </p:sp>
    </p:spTree>
    <p:extLst>
      <p:ext uri="{BB962C8B-B14F-4D97-AF65-F5344CB8AC3E}">
        <p14:creationId xmlns:p14="http://schemas.microsoft.com/office/powerpoint/2010/main" val="9892133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Flexible working initiates direct benefit to a workplace by fashioning a better match between the demand and business resources as it enables the constant serving of clients’ interests on a 24/7 basis.</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Flexible working saves office space since the technological advancements permit hot desking and remote working. This reduces congestion and crowding in the offices as employees report to their job at different intervals that suits their interests.</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Employees with workplace flexibility can meet their personal and family needs, conveniently making them less likely to be absent from their duties regularly.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Flexibility in the workplace promotes employees’ health and wellbeing as they can conveniently manage their health conditions and other disabilities (Bainbridge and Townsend,  2020, p. 486).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Besides, it establishes a career friendly working environment  as employees are able to balance their  jobs and meet other personal or family responsibilities. </a:t>
            </a:r>
            <a:endParaRPr lang="en-KE" dirty="0"/>
          </a:p>
        </p:txBody>
      </p:sp>
      <p:sp>
        <p:nvSpPr>
          <p:cNvPr id="4" name="Slide Number Placeholder 3"/>
          <p:cNvSpPr>
            <a:spLocks noGrp="1"/>
          </p:cNvSpPr>
          <p:nvPr>
            <p:ph type="sldNum" sz="quarter" idx="5"/>
          </p:nvPr>
        </p:nvSpPr>
        <p:spPr/>
        <p:txBody>
          <a:bodyPr/>
          <a:lstStyle/>
          <a:p>
            <a:fld id="{318DE769-B6A3-4DD1-8722-F4ADDEE22D45}" type="slidenum">
              <a:rPr lang="en-KE" smtClean="0"/>
              <a:t>5</a:t>
            </a:fld>
            <a:endParaRPr lang="en-KE"/>
          </a:p>
        </p:txBody>
      </p:sp>
    </p:spTree>
    <p:extLst>
      <p:ext uri="{BB962C8B-B14F-4D97-AF65-F5344CB8AC3E}">
        <p14:creationId xmlns:p14="http://schemas.microsoft.com/office/powerpoint/2010/main" val="2421573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Flexibility at the workplace improves employees’ morale, boosting their well-being and strengthening their loyalty, reducing absenteeism levels.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Besides, an increase in employees’ morale improves workplace productivity as the staffs develop high self-esteem and passion for work.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It also strengthens employees’  learning and develops new job opportunities as employees who are traditionally under-represented and from low-income backgrounds get the privilege of accessing fewer job opportunities (</a:t>
            </a:r>
            <a:r>
              <a:rPr lang="en-US" dirty="0" err="1"/>
              <a:t>Durmaz</a:t>
            </a:r>
            <a:r>
              <a:rPr lang="en-US" dirty="0"/>
              <a:t> et al., 2022, p. 5).</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Flexible working reduces the travelling times and costs as employees can either work remotely or report to work at their convenience.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It increases job satisfaction and commitment as employees have autonomy and flexibility over their work, making them loyal to employers when undertaking their duties (</a:t>
            </a:r>
            <a:r>
              <a:rPr lang="en-US" dirty="0" err="1"/>
              <a:t>Durmaz</a:t>
            </a:r>
            <a:r>
              <a:rPr lang="en-US" dirty="0"/>
              <a:t> et al., 2022, p. 5).</a:t>
            </a:r>
          </a:p>
          <a:p>
            <a:pPr marL="0" indent="0">
              <a:buFont typeface="Wingdings" panose="05000000000000000000" pitchFamily="2" charset="2"/>
              <a:buNone/>
            </a:pPr>
            <a:endParaRPr lang="en-US" dirty="0"/>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endParaRPr lang="en-KE" dirty="0"/>
          </a:p>
        </p:txBody>
      </p:sp>
      <p:sp>
        <p:nvSpPr>
          <p:cNvPr id="4" name="Slide Number Placeholder 3"/>
          <p:cNvSpPr>
            <a:spLocks noGrp="1"/>
          </p:cNvSpPr>
          <p:nvPr>
            <p:ph type="sldNum" sz="quarter" idx="5"/>
          </p:nvPr>
        </p:nvSpPr>
        <p:spPr/>
        <p:txBody>
          <a:bodyPr/>
          <a:lstStyle/>
          <a:p>
            <a:fld id="{318DE769-B6A3-4DD1-8722-F4ADDEE22D45}" type="slidenum">
              <a:rPr lang="en-KE" smtClean="0"/>
              <a:t>6</a:t>
            </a:fld>
            <a:endParaRPr lang="en-KE"/>
          </a:p>
        </p:txBody>
      </p:sp>
    </p:spTree>
    <p:extLst>
      <p:ext uri="{BB962C8B-B14F-4D97-AF65-F5344CB8AC3E}">
        <p14:creationId xmlns:p14="http://schemas.microsoft.com/office/powerpoint/2010/main" val="12276505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The most prevalent role of human resources is to conduct the hiring and recruitment of employees. They review, screen, and select the best candidates that fit the workplace positions, not those with the best credentials (Chams and García-</a:t>
            </a:r>
            <a:r>
              <a:rPr lang="en-US" dirty="0" err="1"/>
              <a:t>Blandón</a:t>
            </a:r>
            <a:r>
              <a:rPr lang="en-US" dirty="0"/>
              <a:t>, 2019, p. 114).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HR-Approaches develop a strategic plan for paying and rewarding their employees based on their </a:t>
            </a:r>
            <a:r>
              <a:rPr lang="en-US" dirty="0" err="1"/>
              <a:t>organisational</a:t>
            </a:r>
            <a:r>
              <a:rPr lang="en-US" dirty="0"/>
              <a:t> input. Employees' rewards may also result from their level of discipline in the </a:t>
            </a:r>
            <a:r>
              <a:rPr lang="en-US" dirty="0" err="1"/>
              <a:t>organisation</a:t>
            </a:r>
            <a:r>
              <a:rPr lang="en-US" dirty="0"/>
              <a:t>.</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They ensure the health and safety of employees by implementing health and safety regulations. This culture ensures that employees work in a safe environment and provides insurance covers for emergencies or workplace injuries.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Human resources assist in taking care of employees when they have personal problems, or things do not go as planned. This is because employees' problems can negatively impact productivity, engagement, and performance, which can harm the </a:t>
            </a:r>
            <a:r>
              <a:rPr lang="en-US" dirty="0" err="1"/>
              <a:t>organisation's</a:t>
            </a:r>
            <a:r>
              <a:rPr lang="en-US" dirty="0"/>
              <a:t> bottom line.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endParaRPr lang="en-US" dirty="0"/>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US" dirty="0"/>
              <a:t>HR Approaches maintain industrial relations with </a:t>
            </a:r>
            <a:r>
              <a:rPr lang="en-US" dirty="0" err="1"/>
              <a:t>labour</a:t>
            </a:r>
            <a:r>
              <a:rPr lang="en-US" dirty="0"/>
              <a:t> unions. </a:t>
            </a:r>
            <a:r>
              <a:rPr lang="en-US" dirty="0" err="1"/>
              <a:t>Unionisation</a:t>
            </a:r>
            <a:r>
              <a:rPr lang="en-US" dirty="0"/>
              <a:t> helps maintain strong relations, which helps spot and resolve potential conflicts that may arise in the workplace..</a:t>
            </a:r>
          </a:p>
          <a:p>
            <a:pPr marL="0" indent="0">
              <a:buFont typeface="Wingdings" panose="05000000000000000000" pitchFamily="2" charset="2"/>
              <a:buNone/>
            </a:pPr>
            <a:r>
              <a:rPr lang="en-US" dirty="0"/>
              <a:t>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endParaRPr lang="en-KE" dirty="0"/>
          </a:p>
        </p:txBody>
      </p:sp>
      <p:sp>
        <p:nvSpPr>
          <p:cNvPr id="4" name="Slide Number Placeholder 3"/>
          <p:cNvSpPr>
            <a:spLocks noGrp="1"/>
          </p:cNvSpPr>
          <p:nvPr>
            <p:ph type="sldNum" sz="quarter" idx="5"/>
          </p:nvPr>
        </p:nvSpPr>
        <p:spPr/>
        <p:txBody>
          <a:bodyPr/>
          <a:lstStyle/>
          <a:p>
            <a:fld id="{318DE769-B6A3-4DD1-8722-F4ADDEE22D45}" type="slidenum">
              <a:rPr lang="en-KE" smtClean="0"/>
              <a:t>7</a:t>
            </a:fld>
            <a:endParaRPr lang="en-KE"/>
          </a:p>
        </p:txBody>
      </p:sp>
    </p:spTree>
    <p:extLst>
      <p:ext uri="{BB962C8B-B14F-4D97-AF65-F5344CB8AC3E}">
        <p14:creationId xmlns:p14="http://schemas.microsoft.com/office/powerpoint/2010/main" val="2659050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HR-Approaches set a foundation that tailors organizational development by determining the number and kind of employees  that the organization requires.</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Human resources establishes the organizational structure and platforms that hires willing and competent workforce that  is agenda driven to meeting the needs of the organization.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Human resources conduct function evaluation to ensure that the company is successful at strategic level by ensuring there is efficiency in support and service delivery while operating strategically (Chams and García-</a:t>
            </a:r>
            <a:r>
              <a:rPr lang="en-US" dirty="0" err="1"/>
              <a:t>Blandón</a:t>
            </a:r>
            <a:r>
              <a:rPr lang="en-US" dirty="0"/>
              <a:t>, 2019, p. 114).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Even with the most skilled joining new organizations require training. This training aims at equips the candidates with the necessary skills and information to preform their duties effectively candidates. This hiring orientation and training cultures career development among the employees which plays an integral role of enhancing their professional development </a:t>
            </a:r>
          </a:p>
        </p:txBody>
      </p:sp>
      <p:sp>
        <p:nvSpPr>
          <p:cNvPr id="4" name="Slide Number Placeholder 3"/>
          <p:cNvSpPr>
            <a:spLocks noGrp="1"/>
          </p:cNvSpPr>
          <p:nvPr>
            <p:ph type="sldNum" sz="quarter" idx="5"/>
          </p:nvPr>
        </p:nvSpPr>
        <p:spPr/>
        <p:txBody>
          <a:bodyPr/>
          <a:lstStyle/>
          <a:p>
            <a:fld id="{318DE769-B6A3-4DD1-8722-F4ADDEE22D45}" type="slidenum">
              <a:rPr lang="en-KE" smtClean="0"/>
              <a:t>8</a:t>
            </a:fld>
            <a:endParaRPr lang="en-KE"/>
          </a:p>
        </p:txBody>
      </p:sp>
    </p:spTree>
    <p:extLst>
      <p:ext uri="{BB962C8B-B14F-4D97-AF65-F5344CB8AC3E}">
        <p14:creationId xmlns:p14="http://schemas.microsoft.com/office/powerpoint/2010/main" val="3338658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With the knowledge brought in the face of the world, many </a:t>
            </a:r>
            <a:r>
              <a:rPr lang="en-US" dirty="0" err="1"/>
              <a:t>organisations</a:t>
            </a:r>
            <a:r>
              <a:rPr lang="en-US" dirty="0"/>
              <a:t> adopt modern working tactics that cultures their profitability and success.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For instance, adopting a flexible working culture plays a central role that benefits the workforce and the </a:t>
            </a:r>
            <a:r>
              <a:rPr lang="en-US" dirty="0" err="1"/>
              <a:t>organisations</a:t>
            </a:r>
            <a:r>
              <a:rPr lang="en-US" dirty="0"/>
              <a:t>.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Coupled with diversity inclusion, </a:t>
            </a:r>
            <a:r>
              <a:rPr lang="en-US" dirty="0" err="1"/>
              <a:t>organisations</a:t>
            </a:r>
            <a:r>
              <a:rPr lang="en-US" dirty="0"/>
              <a:t> have </a:t>
            </a:r>
            <a:r>
              <a:rPr lang="en-US" dirty="0" err="1"/>
              <a:t>realised</a:t>
            </a:r>
            <a:r>
              <a:rPr lang="en-US" dirty="0"/>
              <a:t> positive growth as diversity inclusion has created positive reputations for </a:t>
            </a:r>
            <a:r>
              <a:rPr lang="en-US" dirty="0" err="1"/>
              <a:t>organisations</a:t>
            </a:r>
            <a:r>
              <a:rPr lang="en-US" dirty="0"/>
              <a:t>, bringing long-term benefits to the workplace. </a:t>
            </a:r>
          </a:p>
          <a:p>
            <a:pPr marL="171450" indent="-171450">
              <a:buFont typeface="Wingdings" panose="05000000000000000000" pitchFamily="2" charset="2"/>
              <a:buChar char="§"/>
            </a:pPr>
            <a:endParaRPr lang="en-US" dirty="0"/>
          </a:p>
          <a:p>
            <a:pPr marL="171450" indent="-171450">
              <a:buFont typeface="Wingdings" panose="05000000000000000000" pitchFamily="2" charset="2"/>
              <a:buChar char="§"/>
            </a:pPr>
            <a:r>
              <a:rPr lang="en-US" dirty="0"/>
              <a:t>As a result, human resource approaches have developed new thinking in daily </a:t>
            </a:r>
            <a:r>
              <a:rPr lang="en-US" dirty="0" err="1"/>
              <a:t>organisational</a:t>
            </a:r>
            <a:r>
              <a:rPr lang="en-US" dirty="0"/>
              <a:t> operations and management skills that act as a positive catalyst in </a:t>
            </a:r>
            <a:r>
              <a:rPr lang="en-US" dirty="0" err="1"/>
              <a:t>realising</a:t>
            </a:r>
            <a:r>
              <a:rPr lang="en-US" dirty="0"/>
              <a:t> </a:t>
            </a:r>
            <a:r>
              <a:rPr lang="en-US" dirty="0" err="1"/>
              <a:t>organisational</a:t>
            </a:r>
            <a:r>
              <a:rPr lang="en-US" dirty="0"/>
              <a:t> success through achieving </a:t>
            </a:r>
            <a:r>
              <a:rPr lang="en-US" dirty="0" err="1"/>
              <a:t>organisational</a:t>
            </a:r>
            <a:r>
              <a:rPr lang="en-US" dirty="0"/>
              <a:t> objectives. </a:t>
            </a:r>
            <a:endParaRPr lang="en-KE" dirty="0"/>
          </a:p>
        </p:txBody>
      </p:sp>
      <p:sp>
        <p:nvSpPr>
          <p:cNvPr id="4" name="Slide Number Placeholder 3"/>
          <p:cNvSpPr>
            <a:spLocks noGrp="1"/>
          </p:cNvSpPr>
          <p:nvPr>
            <p:ph type="sldNum" sz="quarter" idx="5"/>
          </p:nvPr>
        </p:nvSpPr>
        <p:spPr/>
        <p:txBody>
          <a:bodyPr/>
          <a:lstStyle/>
          <a:p>
            <a:fld id="{318DE769-B6A3-4DD1-8722-F4ADDEE22D45}" type="slidenum">
              <a:rPr lang="en-KE" smtClean="0"/>
              <a:t>9</a:t>
            </a:fld>
            <a:endParaRPr lang="en-KE"/>
          </a:p>
        </p:txBody>
      </p:sp>
    </p:spTree>
    <p:extLst>
      <p:ext uri="{BB962C8B-B14F-4D97-AF65-F5344CB8AC3E}">
        <p14:creationId xmlns:p14="http://schemas.microsoft.com/office/powerpoint/2010/main" val="2032025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8/19/22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8/19/22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8/19/22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8/19/22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ustomXml" Target="../ink/ink1.xml"/><Relationship Id="rId1" Type="http://schemas.openxmlformats.org/officeDocument/2006/relationships/slideLayout" Target="../slideLayouts/slideLayout6.xml"/><Relationship Id="rId5"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07/s11205-018-2025-x" TargetMode="External"/><Relationship Id="rId2" Type="http://schemas.openxmlformats.org/officeDocument/2006/relationships/hyperlink" Target="https://doi.org/10.1002/hrm.22007"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3D0A7-1B09-FD02-228D-CF809FB2E9FD}"/>
              </a:ext>
            </a:extLst>
          </p:cNvPr>
          <p:cNvSpPr>
            <a:spLocks noGrp="1"/>
          </p:cNvSpPr>
          <p:nvPr>
            <p:ph type="title"/>
          </p:nvPr>
        </p:nvSpPr>
        <p:spPr>
          <a:xfrm>
            <a:off x="913795" y="609600"/>
            <a:ext cx="10353761" cy="5923722"/>
          </a:xfrm>
        </p:spPr>
        <p:txBody>
          <a:bodyPr>
            <a:normAutofit/>
          </a:bodyPr>
          <a:lstStyle/>
          <a:p>
            <a:r>
              <a:rPr lang="en-US" sz="2800" dirty="0">
                <a:latin typeface="Times New Roman" panose="02020603050405020304" pitchFamily="18" charset="0"/>
                <a:cs typeface="Times New Roman" panose="02020603050405020304" pitchFamily="18" charset="0"/>
              </a:rPr>
              <a:t>Managing People</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cap="none" dirty="0">
                <a:latin typeface="Times New Roman" panose="02020603050405020304" pitchFamily="18" charset="0"/>
                <a:cs typeface="Times New Roman" panose="02020603050405020304" pitchFamily="18" charset="0"/>
              </a:rPr>
              <a:t>Pre</a:t>
            </a:r>
            <a:r>
              <a:rPr lang="en-GB" sz="2800" cap="none" dirty="0" err="1">
                <a:latin typeface="Times New Roman" panose="02020603050405020304" pitchFamily="18" charset="0"/>
                <a:cs typeface="Times New Roman" panose="02020603050405020304" pitchFamily="18" charset="0"/>
              </a:rPr>
              <a:t>sented</a:t>
            </a:r>
            <a:r>
              <a:rPr lang="en-GB" sz="2800" cap="none" dirty="0">
                <a:latin typeface="Times New Roman" panose="02020603050405020304" pitchFamily="18" charset="0"/>
                <a:cs typeface="Times New Roman" panose="02020603050405020304" pitchFamily="18" charset="0"/>
              </a:rPr>
              <a:t> by:</a:t>
            </a:r>
            <a:br>
              <a:rPr lang="en-GB" sz="2800" cap="none" dirty="0">
                <a:latin typeface="Times New Roman" panose="02020603050405020304" pitchFamily="18" charset="0"/>
                <a:cs typeface="Times New Roman" panose="02020603050405020304" pitchFamily="18" charset="0"/>
              </a:rPr>
            </a:br>
            <a:br>
              <a:rPr lang="en-GB" sz="2800" cap="none" dirty="0">
                <a:latin typeface="Times New Roman" panose="02020603050405020304" pitchFamily="18" charset="0"/>
                <a:cs typeface="Times New Roman" panose="02020603050405020304" pitchFamily="18" charset="0"/>
              </a:rPr>
            </a:br>
            <a:r>
              <a:rPr lang="en-GB" sz="2800" cap="none" dirty="0" err="1">
                <a:latin typeface="Times New Roman" panose="02020603050405020304" pitchFamily="18" charset="0"/>
                <a:cs typeface="Times New Roman" panose="02020603050405020304" pitchFamily="18" charset="0"/>
              </a:rPr>
              <a:t>Veselina</a:t>
            </a:r>
            <a:r>
              <a:rPr lang="en-GB" sz="2800" cap="none" dirty="0">
                <a:latin typeface="Times New Roman" panose="02020603050405020304" pitchFamily="18" charset="0"/>
                <a:cs typeface="Times New Roman" panose="02020603050405020304" pitchFamily="18" charset="0"/>
              </a:rPr>
              <a:t> Uchkunova</a:t>
            </a:r>
            <a:br>
              <a:rPr lang="en-GB" sz="2800" cap="none" dirty="0">
                <a:latin typeface="Times New Roman" panose="02020603050405020304" pitchFamily="18" charset="0"/>
                <a:cs typeface="Times New Roman" panose="02020603050405020304" pitchFamily="18" charset="0"/>
              </a:rPr>
            </a:br>
            <a:br>
              <a:rPr lang="en-GB" sz="2800" cap="none" dirty="0">
                <a:latin typeface="Times New Roman" panose="02020603050405020304" pitchFamily="18" charset="0"/>
                <a:cs typeface="Times New Roman" panose="02020603050405020304" pitchFamily="18" charset="0"/>
              </a:rPr>
            </a:br>
            <a:r>
              <a:rPr lang="en-GB" sz="2800" cap="none" dirty="0">
                <a:latin typeface="Times New Roman" panose="02020603050405020304" pitchFamily="18" charset="0"/>
                <a:cs typeface="Times New Roman" panose="02020603050405020304" pitchFamily="18" charset="0"/>
              </a:rPr>
              <a:t>2028272</a:t>
            </a:r>
            <a:br>
              <a:rPr lang="en-GB" sz="2800" cap="none" dirty="0">
                <a:latin typeface="Times New Roman" panose="02020603050405020304" pitchFamily="18" charset="0"/>
                <a:cs typeface="Times New Roman" panose="02020603050405020304" pitchFamily="18" charset="0"/>
              </a:rPr>
            </a:br>
            <a:endParaRPr lang="en-KE" sz="2800" dirty="0">
              <a:latin typeface="Times New Roman" panose="02020603050405020304" pitchFamily="18" charset="0"/>
              <a:cs typeface="Times New Roman" panose="02020603050405020304" pitchFamily="18" charset="0"/>
            </a:endParaRPr>
          </a:p>
        </p:txBody>
      </p:sp>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4B2FEA3E-5DA5-AB0B-E46E-3A29913EEEA8}"/>
                  </a:ext>
                </a:extLst>
              </p14:cNvPr>
              <p14:cNvContentPartPr/>
              <p14:nvPr/>
            </p14:nvContentPartPr>
            <p14:xfrm>
              <a:off x="6928507" y="3859067"/>
              <a:ext cx="34920" cy="14400"/>
            </p14:xfrm>
          </p:contentPart>
        </mc:Choice>
        <mc:Fallback xmlns="">
          <p:pic>
            <p:nvPicPr>
              <p:cNvPr id="4" name="Ink 3">
                <a:extLst>
                  <a:ext uri="{FF2B5EF4-FFF2-40B4-BE49-F238E27FC236}">
                    <a16:creationId xmlns:a16="http://schemas.microsoft.com/office/drawing/2014/main" id="{4B2FEA3E-5DA5-AB0B-E46E-3A29913EEEA8}"/>
                  </a:ext>
                </a:extLst>
              </p:cNvPr>
              <p:cNvPicPr/>
              <p:nvPr/>
            </p:nvPicPr>
            <p:blipFill>
              <a:blip r:embed="rId5"/>
              <a:stretch>
                <a:fillRect/>
              </a:stretch>
            </p:blipFill>
            <p:spPr>
              <a:xfrm>
                <a:off x="6913027" y="3843947"/>
                <a:ext cx="65520" cy="45000"/>
              </a:xfrm>
              <a:prstGeom prst="rect">
                <a:avLst/>
              </a:prstGeom>
            </p:spPr>
          </p:pic>
        </mc:Fallback>
      </mc:AlternateContent>
    </p:spTree>
    <p:extLst>
      <p:ext uri="{BB962C8B-B14F-4D97-AF65-F5344CB8AC3E}">
        <p14:creationId xmlns:p14="http://schemas.microsoft.com/office/powerpoint/2010/main" val="5776814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E5F89-878E-9672-5034-715FBD7E4846}"/>
              </a:ext>
            </a:extLst>
          </p:cNvPr>
          <p:cNvSpPr>
            <a:spLocks noGrp="1"/>
          </p:cNvSpPr>
          <p:nvPr>
            <p:ph type="ctrTitle"/>
          </p:nvPr>
        </p:nvSpPr>
        <p:spPr>
          <a:xfrm>
            <a:off x="1595269" y="260971"/>
            <a:ext cx="9001462" cy="613672"/>
          </a:xfrm>
        </p:spPr>
        <p:txBody>
          <a:bodyPr>
            <a:normAutofit fontScale="90000"/>
          </a:bodyPr>
          <a:lstStyle/>
          <a:p>
            <a:r>
              <a:rPr lang="en-US" sz="4000" cap="none" dirty="0">
                <a:solidFill>
                  <a:srgbClr val="FFC000"/>
                </a:solidFill>
                <a:latin typeface="Times New Roman" panose="02020603050405020304" pitchFamily="18" charset="0"/>
                <a:cs typeface="Times New Roman" panose="02020603050405020304" pitchFamily="18" charset="0"/>
              </a:rPr>
              <a:t>Content</a:t>
            </a:r>
            <a:r>
              <a:rPr lang="en-US" sz="2400" dirty="0">
                <a:latin typeface="Times New Roman" panose="02020603050405020304" pitchFamily="18" charset="0"/>
                <a:cs typeface="Times New Roman" panose="02020603050405020304" pitchFamily="18" charset="0"/>
              </a:rPr>
              <a:t> </a:t>
            </a:r>
            <a:endParaRPr lang="en-KE" sz="24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6D85E52-33FF-60AB-D5AD-84AAE4A49452}"/>
              </a:ext>
            </a:extLst>
          </p:cNvPr>
          <p:cNvSpPr>
            <a:spLocks noGrp="1"/>
          </p:cNvSpPr>
          <p:nvPr>
            <p:ph type="subTitle" idx="1"/>
          </p:nvPr>
        </p:nvSpPr>
        <p:spPr>
          <a:xfrm>
            <a:off x="1595269" y="1126435"/>
            <a:ext cx="9001462" cy="4131365"/>
          </a:xfrm>
        </p:spPr>
        <p:txBody>
          <a:bodyPr>
            <a:noAutofit/>
          </a:bodyPr>
          <a:lstStyle/>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Introduction to flexible working</a:t>
            </a:r>
          </a:p>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Diversity and its importance</a:t>
            </a:r>
          </a:p>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Benefits of flexibility</a:t>
            </a:r>
          </a:p>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Role of HR-Approaches</a:t>
            </a:r>
          </a:p>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Conclusion</a:t>
            </a:r>
          </a:p>
          <a:p>
            <a:pPr marL="342900" indent="-342900" algn="l">
              <a:lnSpc>
                <a:spcPct val="150000"/>
              </a:lnSpc>
              <a:buFont typeface="Wingdings" panose="05000000000000000000" pitchFamily="2" charset="2"/>
              <a:buChar char="ü"/>
            </a:pPr>
            <a:r>
              <a:rPr lang="en-US" sz="2000" dirty="0">
                <a:latin typeface="Times New Roman" panose="02020603050405020304" pitchFamily="18" charset="0"/>
                <a:cs typeface="Times New Roman" panose="02020603050405020304" pitchFamily="18" charset="0"/>
              </a:rPr>
              <a:t>References</a:t>
            </a:r>
            <a:endParaRPr lang="en-K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71361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3947F-F43B-366D-2555-7B23EF87166F}"/>
              </a:ext>
            </a:extLst>
          </p:cNvPr>
          <p:cNvSpPr>
            <a:spLocks noGrp="1"/>
          </p:cNvSpPr>
          <p:nvPr>
            <p:ph type="ctrTitle"/>
          </p:nvPr>
        </p:nvSpPr>
        <p:spPr>
          <a:xfrm>
            <a:off x="1343478" y="313980"/>
            <a:ext cx="9001462" cy="626924"/>
          </a:xfrm>
        </p:spPr>
        <p:txBody>
          <a:bodyPr>
            <a:noAutofit/>
          </a:bodyPr>
          <a:lstStyle/>
          <a:p>
            <a:r>
              <a:rPr lang="en-US" sz="4000" cap="none" dirty="0">
                <a:solidFill>
                  <a:srgbClr val="FFC000"/>
                </a:solidFill>
                <a:latin typeface="Times New Roman" panose="02020603050405020304" pitchFamily="18" charset="0"/>
                <a:cs typeface="Times New Roman" panose="02020603050405020304" pitchFamily="18" charset="0"/>
              </a:rPr>
              <a:t>Introduction to Flexible Working</a:t>
            </a:r>
            <a:endParaRPr lang="en-KE" sz="4000" cap="none" dirty="0">
              <a:solidFill>
                <a:srgbClr val="FFC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3424F066-6A8F-0436-5481-F0D008E80AA2}"/>
              </a:ext>
            </a:extLst>
          </p:cNvPr>
          <p:cNvSpPr>
            <a:spLocks noGrp="1"/>
          </p:cNvSpPr>
          <p:nvPr>
            <p:ph type="subTitle" idx="1"/>
          </p:nvPr>
        </p:nvSpPr>
        <p:spPr>
          <a:xfrm>
            <a:off x="424070" y="1060173"/>
            <a:ext cx="11569147" cy="5579166"/>
          </a:xfrm>
        </p:spPr>
        <p:txBody>
          <a:bodyPr>
            <a:normAutofit lnSpcReduction="10000"/>
          </a:bodyPr>
          <a:lstStyle/>
          <a:p>
            <a:pPr>
              <a:lnSpc>
                <a:spcPct val="150000"/>
              </a:lnSpc>
            </a:pPr>
            <a:r>
              <a:rPr lang="en-US" sz="2000" dirty="0">
                <a:solidFill>
                  <a:schemeClr val="accent1"/>
                </a:solidFill>
                <a:latin typeface="Times New Roman" panose="02020603050405020304" pitchFamily="18" charset="0"/>
                <a:cs typeface="Times New Roman" panose="02020603050405020304" pitchFamily="18" charset="0"/>
              </a:rPr>
              <a:t>Definition of Flexible working </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Flexible working is an </a:t>
            </a:r>
            <a:r>
              <a:rPr lang="en-US" sz="2000" dirty="0" err="1">
                <a:latin typeface="Times New Roman" panose="02020603050405020304" pitchFamily="18" charset="0"/>
                <a:cs typeface="Times New Roman" panose="02020603050405020304" pitchFamily="18" charset="0"/>
              </a:rPr>
              <a:t>organisational</a:t>
            </a:r>
            <a:r>
              <a:rPr lang="en-US" sz="2000" dirty="0">
                <a:latin typeface="Times New Roman" panose="02020603050405020304" pitchFamily="18" charset="0"/>
                <a:cs typeface="Times New Roman" panose="02020603050405020304" pitchFamily="18" charset="0"/>
              </a:rPr>
              <a:t> arrangement adapted to suit employees' needs while meeting the </a:t>
            </a:r>
            <a:r>
              <a:rPr lang="en-US" sz="2000" dirty="0" err="1">
                <a:latin typeface="Times New Roman" panose="02020603050405020304" pitchFamily="18" charset="0"/>
                <a:cs typeface="Times New Roman" panose="02020603050405020304" pitchFamily="18" charset="0"/>
              </a:rPr>
              <a:t>organisation’s</a:t>
            </a:r>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needs (Chung and Van der Lippe, 2020, p. 367). </a:t>
            </a:r>
          </a:p>
          <a:p>
            <a:pPr>
              <a:lnSpc>
                <a:spcPct val="150000"/>
              </a:lnSpc>
            </a:pPr>
            <a:r>
              <a:rPr lang="en-US" sz="2000" dirty="0">
                <a:solidFill>
                  <a:schemeClr val="accent1"/>
                </a:solidFill>
                <a:latin typeface="Times New Roman" panose="02020603050405020304" pitchFamily="18" charset="0"/>
                <a:cs typeface="Times New Roman" panose="02020603050405020304" pitchFamily="18" charset="0"/>
              </a:rPr>
              <a:t>Types of flexible working</a:t>
            </a: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Home working</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Latip</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Amirul</a:t>
            </a:r>
            <a:r>
              <a:rPr lang="en-GB" sz="2000" dirty="0">
                <a:latin typeface="Times New Roman" panose="02020603050405020304" pitchFamily="18" charset="0"/>
                <a:cs typeface="Times New Roman" panose="02020603050405020304" pitchFamily="18" charset="0"/>
              </a:rPr>
              <a:t>, 2022)</a:t>
            </a:r>
            <a:endParaRPr lang="en-US" sz="2000" dirty="0">
              <a:latin typeface="Times New Roman" panose="02020603050405020304" pitchFamily="18" charset="0"/>
              <a:cs typeface="Times New Roman" panose="02020603050405020304" pitchFamily="18" charset="0"/>
            </a:endParaRP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Flexi-time</a:t>
            </a: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Part-time work.</a:t>
            </a: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Job sharing.  </a:t>
            </a: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Staggered hours. </a:t>
            </a:r>
          </a:p>
          <a:p>
            <a:pPr marL="342900" indent="-342900" algn="l">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Compressed hours. </a:t>
            </a:r>
          </a:p>
        </p:txBody>
      </p:sp>
    </p:spTree>
    <p:extLst>
      <p:ext uri="{BB962C8B-B14F-4D97-AF65-F5344CB8AC3E}">
        <p14:creationId xmlns:p14="http://schemas.microsoft.com/office/powerpoint/2010/main" val="249087197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D825A-73E8-AAFE-AE7F-7123FCB25E9F}"/>
              </a:ext>
            </a:extLst>
          </p:cNvPr>
          <p:cNvSpPr>
            <a:spLocks noGrp="1"/>
          </p:cNvSpPr>
          <p:nvPr>
            <p:ph type="ctrTitle"/>
          </p:nvPr>
        </p:nvSpPr>
        <p:spPr>
          <a:xfrm>
            <a:off x="1595269" y="217763"/>
            <a:ext cx="9001462" cy="749645"/>
          </a:xfrm>
        </p:spPr>
        <p:txBody>
          <a:bodyPr>
            <a:noAutofit/>
          </a:bodyPr>
          <a:lstStyle/>
          <a:p>
            <a:r>
              <a:rPr lang="en-US" sz="4000" cap="none" dirty="0">
                <a:solidFill>
                  <a:srgbClr val="FFC000"/>
                </a:solidFill>
                <a:latin typeface="Times New Roman" panose="02020603050405020304" pitchFamily="18" charset="0"/>
                <a:cs typeface="Times New Roman" panose="02020603050405020304" pitchFamily="18" charset="0"/>
              </a:rPr>
              <a:t>Diversity and its Importance </a:t>
            </a:r>
            <a:endParaRPr lang="en-KE" sz="4000" cap="none" dirty="0">
              <a:solidFill>
                <a:srgbClr val="FFC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016434F-8058-F9E7-60DC-8A2071269410}"/>
              </a:ext>
            </a:extLst>
          </p:cNvPr>
          <p:cNvSpPr>
            <a:spLocks noGrp="1"/>
          </p:cNvSpPr>
          <p:nvPr>
            <p:ph type="subTitle" idx="1"/>
          </p:nvPr>
        </p:nvSpPr>
        <p:spPr>
          <a:xfrm>
            <a:off x="1251284" y="1139685"/>
            <a:ext cx="9705474" cy="5393635"/>
          </a:xfrm>
        </p:spPr>
        <p:txBody>
          <a:bodyPr>
            <a:normAutofit/>
          </a:bodyPr>
          <a:lstStyle/>
          <a:p>
            <a:pPr algn="l"/>
            <a:r>
              <a:rPr lang="en-US" sz="2000" dirty="0">
                <a:latin typeface="Times New Roman" panose="02020603050405020304" pitchFamily="18" charset="0"/>
                <a:cs typeface="Times New Roman" panose="02020603050405020304" pitchFamily="18" charset="0"/>
              </a:rPr>
              <a:t>A diverse and inclusive workplace that makes individuals feel  comfortable in  a workplace regardless of whom they are, their cultural affiliations, gender, or what they do for the business. </a:t>
            </a:r>
          </a:p>
          <a:p>
            <a:pPr algn="l"/>
            <a:r>
              <a:rPr lang="en-US" sz="2000" dirty="0">
                <a:latin typeface="Times New Roman" panose="02020603050405020304" pitchFamily="18" charset="0"/>
                <a:cs typeface="Times New Roman" panose="02020603050405020304" pitchFamily="18" charset="0"/>
              </a:rPr>
              <a:t>Workplace diversity and inclusion play a central role in the success of any business or organizational undertakings. </a:t>
            </a:r>
          </a:p>
          <a:p>
            <a:r>
              <a:rPr lang="en-US" sz="2000" dirty="0">
                <a:solidFill>
                  <a:srgbClr val="92D050"/>
                </a:solidFill>
                <a:latin typeface="Times New Roman" panose="02020603050405020304" pitchFamily="18" charset="0"/>
                <a:cs typeface="Times New Roman" panose="02020603050405020304" pitchFamily="18" charset="0"/>
              </a:rPr>
              <a:t>Importance of Diversity in a workplace</a:t>
            </a:r>
          </a:p>
          <a:p>
            <a:pPr marL="514350" indent="-514350" algn="l">
              <a:buFont typeface="+mj-lt"/>
              <a:buAutoNum type="romanLcPeriod"/>
            </a:pPr>
            <a:r>
              <a:rPr lang="en-US" sz="2000" dirty="0">
                <a:latin typeface="Times New Roman" panose="02020603050405020304" pitchFamily="18" charset="0"/>
                <a:cs typeface="Times New Roman" panose="02020603050405020304" pitchFamily="18" charset="0"/>
              </a:rPr>
              <a:t>Diversity increases workplace creativity.</a:t>
            </a:r>
          </a:p>
          <a:p>
            <a:pPr marL="514350" indent="-514350" algn="l">
              <a:buFont typeface="+mj-lt"/>
              <a:buAutoNum type="romanLcPeriod"/>
            </a:pPr>
            <a:r>
              <a:rPr lang="en-US" sz="2000" dirty="0">
                <a:latin typeface="Times New Roman" panose="02020603050405020304" pitchFamily="18" charset="0"/>
                <a:cs typeface="Times New Roman" panose="02020603050405020304" pitchFamily="18" charset="0"/>
              </a:rPr>
              <a:t>It increases team performance.</a:t>
            </a:r>
          </a:p>
          <a:p>
            <a:pPr marL="514350" indent="-514350" algn="l">
              <a:buFont typeface="+mj-lt"/>
              <a:buAutoNum type="romanLcPeriod"/>
            </a:pPr>
            <a:r>
              <a:rPr lang="en-US" sz="2000" dirty="0">
                <a:latin typeface="Times New Roman" panose="02020603050405020304" pitchFamily="18" charset="0"/>
                <a:cs typeface="Times New Roman" panose="02020603050405020304" pitchFamily="18" charset="0"/>
              </a:rPr>
              <a:t>Diverse teams have better decision making.</a:t>
            </a:r>
          </a:p>
          <a:p>
            <a:pPr marL="514350" indent="-514350" algn="l">
              <a:buFont typeface="+mj-lt"/>
              <a:buAutoNum type="romanLcPeriod"/>
            </a:pPr>
            <a:r>
              <a:rPr lang="en-US" sz="2000" dirty="0">
                <a:latin typeface="Times New Roman" panose="02020603050405020304" pitchFamily="18" charset="0"/>
                <a:cs typeface="Times New Roman" panose="02020603050405020304" pitchFamily="18" charset="0"/>
              </a:rPr>
              <a:t>It cuts down turnovers.</a:t>
            </a:r>
          </a:p>
          <a:p>
            <a:pPr marL="514350" indent="-514350" algn="l">
              <a:buFont typeface="+mj-lt"/>
              <a:buAutoNum type="romanLcPeriod"/>
            </a:pPr>
            <a:r>
              <a:rPr lang="en-US" sz="2000" dirty="0">
                <a:latin typeface="Times New Roman" panose="02020603050405020304" pitchFamily="18" charset="0"/>
                <a:cs typeface="Times New Roman" panose="02020603050405020304" pitchFamily="18" charset="0"/>
              </a:rPr>
              <a:t>Workplace diversity boosts profitability.  </a:t>
            </a:r>
          </a:p>
          <a:p>
            <a:pPr marL="514350" indent="-514350" algn="l">
              <a:buFont typeface="+mj-lt"/>
              <a:buAutoNum type="romanLcPeriod"/>
            </a:pPr>
            <a:endParaRPr lang="en-US" sz="2000" dirty="0">
              <a:latin typeface="Times New Roman" panose="02020603050405020304" pitchFamily="18" charset="0"/>
              <a:cs typeface="Times New Roman" panose="02020603050405020304" pitchFamily="18" charset="0"/>
            </a:endParaRPr>
          </a:p>
          <a:p>
            <a:pPr marL="514350" indent="-514350" algn="l">
              <a:buFont typeface="+mj-lt"/>
              <a:buAutoNum type="romanLcPeriod"/>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99375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C791C-A3F4-734C-EE9F-67EE4987AE74}"/>
              </a:ext>
            </a:extLst>
          </p:cNvPr>
          <p:cNvSpPr>
            <a:spLocks noGrp="1"/>
          </p:cNvSpPr>
          <p:nvPr>
            <p:ph type="ctrTitle"/>
          </p:nvPr>
        </p:nvSpPr>
        <p:spPr>
          <a:xfrm>
            <a:off x="1326103" y="478940"/>
            <a:ext cx="9001462" cy="620989"/>
          </a:xfrm>
        </p:spPr>
        <p:txBody>
          <a:bodyPr>
            <a:noAutofit/>
          </a:bodyPr>
          <a:lstStyle/>
          <a:p>
            <a:r>
              <a:rPr lang="en-US" sz="4000" b="0" dirty="0">
                <a:latin typeface="Times New Roman" panose="02020603050405020304" pitchFamily="18" charset="0"/>
                <a:cs typeface="Times New Roman" panose="02020603050405020304" pitchFamily="18" charset="0"/>
              </a:rPr>
              <a:t> </a:t>
            </a:r>
            <a:r>
              <a:rPr lang="en-US" sz="4000" cap="none" dirty="0">
                <a:solidFill>
                  <a:srgbClr val="FFC000"/>
                </a:solidFill>
                <a:latin typeface="Times New Roman" panose="02020603050405020304" pitchFamily="18" charset="0"/>
                <a:cs typeface="Times New Roman" panose="02020603050405020304" pitchFamily="18" charset="0"/>
              </a:rPr>
              <a:t>Benefits of Flexible Working </a:t>
            </a:r>
            <a:endParaRPr lang="en-KE" sz="4000" dirty="0">
              <a:solidFill>
                <a:srgbClr val="FFC000"/>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6DA98764-945E-6F55-BEFB-80417FF24882}"/>
              </a:ext>
            </a:extLst>
          </p:cNvPr>
          <p:cNvSpPr>
            <a:spLocks noGrp="1"/>
          </p:cNvSpPr>
          <p:nvPr>
            <p:ph type="subTitle" idx="1"/>
          </p:nvPr>
        </p:nvSpPr>
        <p:spPr>
          <a:xfrm>
            <a:off x="1443790" y="1254711"/>
            <a:ext cx="8883776" cy="4348577"/>
          </a:xfrm>
        </p:spPr>
        <p:txBody>
          <a:bodyPr>
            <a:normAutofit fontScale="92500"/>
          </a:bodyPr>
          <a:lstStyle/>
          <a:p>
            <a:pPr marL="342900" indent="-342900" algn="l">
              <a:lnSpc>
                <a:spcPct val="20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Flexible working permits for better match between demand and business resources.</a:t>
            </a:r>
          </a:p>
          <a:p>
            <a:pPr marL="342900" indent="-342900" algn="l">
              <a:lnSpc>
                <a:spcPct val="20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saves on office space.</a:t>
            </a:r>
          </a:p>
          <a:p>
            <a:pPr marL="342900" indent="-342900" algn="l">
              <a:lnSpc>
                <a:spcPct val="20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minimizes absence  rates among employees.</a:t>
            </a:r>
          </a:p>
          <a:p>
            <a:pPr marL="342900" indent="-342900" algn="l">
              <a:lnSpc>
                <a:spcPct val="20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Flexible working promotes health and wellbeing of employees</a:t>
            </a:r>
            <a:r>
              <a:rPr lang="en-GB" sz="2000" dirty="0">
                <a:latin typeface="Times New Roman" panose="02020603050405020304" pitchFamily="18" charset="0"/>
                <a:cs typeface="Times New Roman" panose="02020603050405020304" pitchFamily="18" charset="0"/>
              </a:rPr>
              <a:t> (Bainbridge and Townsend, 2022, p.486)</a:t>
            </a:r>
            <a:r>
              <a:rPr lang="en-US" sz="2000" dirty="0">
                <a:latin typeface="Times New Roman" panose="02020603050405020304" pitchFamily="18" charset="0"/>
                <a:cs typeface="Times New Roman" panose="02020603050405020304" pitchFamily="18" charset="0"/>
              </a:rPr>
              <a:t>.</a:t>
            </a:r>
          </a:p>
          <a:p>
            <a:pPr marL="342900" indent="-342900" algn="l">
              <a:lnSpc>
                <a:spcPct val="20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creates career friendly working environment.</a:t>
            </a:r>
          </a:p>
          <a:p>
            <a:pPr marL="514350" indent="-514350" algn="l">
              <a:lnSpc>
                <a:spcPct val="200000"/>
              </a:lnSpc>
              <a:buFont typeface="+mj-lt"/>
              <a:buAutoNum type="romanLcPeriod"/>
            </a:pP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1920644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B5416-7107-29AB-9F18-093EA5776925}"/>
              </a:ext>
            </a:extLst>
          </p:cNvPr>
          <p:cNvSpPr>
            <a:spLocks noGrp="1"/>
          </p:cNvSpPr>
          <p:nvPr>
            <p:ph type="ctrTitle"/>
          </p:nvPr>
        </p:nvSpPr>
        <p:spPr>
          <a:xfrm>
            <a:off x="1409739" y="614709"/>
            <a:ext cx="9001462" cy="821635"/>
          </a:xfrm>
        </p:spPr>
        <p:txBody>
          <a:bodyPr>
            <a:normAutofit/>
          </a:bodyPr>
          <a:lstStyle/>
          <a:p>
            <a:r>
              <a:rPr lang="en-US" sz="4000" cap="none" dirty="0">
                <a:solidFill>
                  <a:srgbClr val="FFC000"/>
                </a:solidFill>
                <a:latin typeface="Times New Roman" panose="02020603050405020304" pitchFamily="18" charset="0"/>
                <a:cs typeface="Times New Roman" panose="02020603050405020304" pitchFamily="18" charset="0"/>
              </a:rPr>
              <a:t>Benefits of Flexible Working</a:t>
            </a:r>
            <a:endParaRPr lang="en-KE" sz="4000" dirty="0"/>
          </a:p>
        </p:txBody>
      </p:sp>
      <p:sp>
        <p:nvSpPr>
          <p:cNvPr id="3" name="Subtitle 2">
            <a:extLst>
              <a:ext uri="{FF2B5EF4-FFF2-40B4-BE49-F238E27FC236}">
                <a16:creationId xmlns:a16="http://schemas.microsoft.com/office/drawing/2014/main" id="{12187F40-0847-B3E2-A166-0CECDF941BE6}"/>
              </a:ext>
            </a:extLst>
          </p:cNvPr>
          <p:cNvSpPr>
            <a:spLocks noGrp="1"/>
          </p:cNvSpPr>
          <p:nvPr>
            <p:ph type="subTitle" idx="1"/>
          </p:nvPr>
        </p:nvSpPr>
        <p:spPr>
          <a:xfrm>
            <a:off x="1409739" y="2031654"/>
            <a:ext cx="9001462" cy="4211637"/>
          </a:xfrm>
        </p:spPr>
        <p:txBody>
          <a:bodyPr>
            <a:normAutofit/>
          </a:bodyPr>
          <a:lstStyle/>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Flexible working improves the morale of subordinates.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Reduces overheads resulting from commuting costs and travel times.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boosts business productivity. </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creates new job opportunities.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It enhances the spotlighting of staff who are under-represented</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Durmaz</a:t>
            </a:r>
            <a:r>
              <a:rPr lang="en-GB" sz="2000" dirty="0">
                <a:latin typeface="Times New Roman" panose="02020603050405020304" pitchFamily="18" charset="0"/>
                <a:cs typeface="Times New Roman" panose="02020603050405020304" pitchFamily="18" charset="0"/>
              </a:rPr>
              <a:t> et al., 2022, p.5)</a:t>
            </a:r>
            <a:r>
              <a:rPr lang="en-US" sz="2000" dirty="0">
                <a:latin typeface="Times New Roman" panose="02020603050405020304" pitchFamily="18" charset="0"/>
                <a:cs typeface="Times New Roman" panose="02020603050405020304" pitchFamily="18" charset="0"/>
              </a:rPr>
              <a:t>.</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Flexible working heightens the level of commitment and job satisfaction..</a:t>
            </a:r>
          </a:p>
        </p:txBody>
      </p:sp>
    </p:spTree>
    <p:extLst>
      <p:ext uri="{BB962C8B-B14F-4D97-AF65-F5344CB8AC3E}">
        <p14:creationId xmlns:p14="http://schemas.microsoft.com/office/powerpoint/2010/main" val="217209676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9D67-49EF-7705-FFBF-B11AC2985BE1}"/>
              </a:ext>
            </a:extLst>
          </p:cNvPr>
          <p:cNvSpPr>
            <a:spLocks noGrp="1"/>
          </p:cNvSpPr>
          <p:nvPr>
            <p:ph type="ctrTitle"/>
          </p:nvPr>
        </p:nvSpPr>
        <p:spPr>
          <a:xfrm>
            <a:off x="1701286" y="437323"/>
            <a:ext cx="9001462" cy="1126434"/>
          </a:xfrm>
        </p:spPr>
        <p:txBody>
          <a:bodyPr>
            <a:noAutofit/>
          </a:bodyPr>
          <a:lstStyle/>
          <a:p>
            <a:r>
              <a:rPr lang="en-US" sz="4000" cap="none" dirty="0">
                <a:solidFill>
                  <a:srgbClr val="FFC000"/>
                </a:solidFill>
                <a:latin typeface="Times New Roman" panose="02020603050405020304" pitchFamily="18" charset="0"/>
                <a:cs typeface="Times New Roman" panose="02020603050405020304" pitchFamily="18" charset="0"/>
              </a:rPr>
              <a:t>Role of HR-Approaches</a:t>
            </a:r>
            <a:br>
              <a:rPr lang="en-US" sz="4000" dirty="0">
                <a:solidFill>
                  <a:srgbClr val="FFC000"/>
                </a:solidFill>
                <a:latin typeface="Times New Roman" panose="02020603050405020304" pitchFamily="18" charset="0"/>
                <a:cs typeface="Times New Roman" panose="02020603050405020304" pitchFamily="18" charset="0"/>
              </a:rPr>
            </a:br>
            <a:endParaRPr lang="en-KE" sz="4000" dirty="0">
              <a:solidFill>
                <a:srgbClr val="FFC000"/>
              </a:solidFill>
            </a:endParaRPr>
          </a:p>
        </p:txBody>
      </p:sp>
      <p:sp>
        <p:nvSpPr>
          <p:cNvPr id="3" name="Subtitle 2">
            <a:extLst>
              <a:ext uri="{FF2B5EF4-FFF2-40B4-BE49-F238E27FC236}">
                <a16:creationId xmlns:a16="http://schemas.microsoft.com/office/drawing/2014/main" id="{DF8D47B3-718E-D84E-426A-3822F3240520}"/>
              </a:ext>
            </a:extLst>
          </p:cNvPr>
          <p:cNvSpPr>
            <a:spLocks noGrp="1"/>
          </p:cNvSpPr>
          <p:nvPr>
            <p:ph type="subTitle" idx="1"/>
          </p:nvPr>
        </p:nvSpPr>
        <p:spPr>
          <a:xfrm>
            <a:off x="1595269" y="1736034"/>
            <a:ext cx="9001462" cy="4890053"/>
          </a:xfrm>
        </p:spPr>
        <p:txBody>
          <a:bodyPr>
            <a:normAutofit/>
          </a:bodyPr>
          <a:lstStyle/>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Recruiting and hiring of employees</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Chams</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Garcia-Blandón</a:t>
            </a:r>
            <a:r>
              <a:rPr lang="en-GB" sz="2000" dirty="0">
                <a:latin typeface="Times New Roman" panose="02020603050405020304" pitchFamily="18" charset="0"/>
                <a:cs typeface="Times New Roman" panose="02020603050405020304" pitchFamily="18" charset="0"/>
              </a:rPr>
              <a:t>, 2019, p.114)</a:t>
            </a:r>
            <a:r>
              <a:rPr lang="en-US" sz="2000" dirty="0">
                <a:latin typeface="Times New Roman" panose="02020603050405020304" pitchFamily="18" charset="0"/>
                <a:cs typeface="Times New Roman" panose="02020603050405020304" pitchFamily="18" charset="0"/>
              </a:rPr>
              <a:t>.</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Human resources ensure that employees are rewarded following their work.</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HR-Approaches create and implement safety and health regulations for employees.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Human resources assist in taking care of employees when they undergo personal problems.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HR-Approaches, cultivates, and maintains industrial relations</a:t>
            </a:r>
          </a:p>
          <a:p>
            <a:pPr marL="342900" indent="-342900" algn="l">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a:p>
            <a:pPr marL="342900" indent="-342900" algn="l">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a:p>
            <a:pPr marL="342900" indent="-342900" algn="l">
              <a:lnSpc>
                <a:spcPct val="150000"/>
              </a:lnSpc>
              <a:buFont typeface="Wingdings" panose="05000000000000000000" pitchFamily="2" charset="2"/>
              <a:buChar char="§"/>
            </a:pPr>
            <a:endParaRPr lang="en-US" sz="2000" dirty="0">
              <a:latin typeface="Times New Roman" panose="02020603050405020304" pitchFamily="18" charset="0"/>
              <a:cs typeface="Times New Roman" panose="02020603050405020304" pitchFamily="18" charset="0"/>
            </a:endParaRPr>
          </a:p>
          <a:p>
            <a:pPr marL="342900" indent="-342900" algn="l">
              <a:lnSpc>
                <a:spcPct val="150000"/>
              </a:lnSpc>
              <a:buFont typeface="Wingdings" panose="05000000000000000000" pitchFamily="2" charset="2"/>
              <a:buChar char="§"/>
            </a:pPr>
            <a:endParaRPr lang="en-K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58255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BF05E-D9E8-CFA0-5D37-AC0CADFFE5B1}"/>
              </a:ext>
            </a:extLst>
          </p:cNvPr>
          <p:cNvSpPr>
            <a:spLocks noGrp="1"/>
          </p:cNvSpPr>
          <p:nvPr>
            <p:ph type="ctrTitle"/>
          </p:nvPr>
        </p:nvSpPr>
        <p:spPr>
          <a:xfrm>
            <a:off x="1595269" y="384313"/>
            <a:ext cx="9001462" cy="659296"/>
          </a:xfrm>
        </p:spPr>
        <p:txBody>
          <a:bodyPr>
            <a:noAutofit/>
          </a:bodyPr>
          <a:lstStyle/>
          <a:p>
            <a:r>
              <a:rPr lang="en-US" sz="4000" cap="none" dirty="0">
                <a:solidFill>
                  <a:srgbClr val="FFC000"/>
                </a:solidFill>
                <a:latin typeface="Times New Roman" panose="02020603050405020304" pitchFamily="18" charset="0"/>
                <a:cs typeface="Times New Roman" panose="02020603050405020304" pitchFamily="18" charset="0"/>
              </a:rPr>
              <a:t>Role of HR-Approaches</a:t>
            </a:r>
            <a:endParaRPr lang="en-KE" sz="4000" dirty="0"/>
          </a:p>
        </p:txBody>
      </p:sp>
      <p:sp>
        <p:nvSpPr>
          <p:cNvPr id="3" name="Subtitle 2">
            <a:extLst>
              <a:ext uri="{FF2B5EF4-FFF2-40B4-BE49-F238E27FC236}">
                <a16:creationId xmlns:a16="http://schemas.microsoft.com/office/drawing/2014/main" id="{FD6451E4-645D-2D81-A796-FD2DFC91F9E6}"/>
              </a:ext>
            </a:extLst>
          </p:cNvPr>
          <p:cNvSpPr>
            <a:spLocks noGrp="1"/>
          </p:cNvSpPr>
          <p:nvPr>
            <p:ph type="subTitle" idx="1"/>
          </p:nvPr>
        </p:nvSpPr>
        <p:spPr>
          <a:xfrm>
            <a:off x="1595269" y="1417982"/>
            <a:ext cx="9001462" cy="4396409"/>
          </a:xfrm>
        </p:spPr>
        <p:txBody>
          <a:bodyPr>
            <a:normAutofit/>
          </a:bodyPr>
          <a:lstStyle/>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HR-Approaches stress on organizational development to achieve employee organizational fit.</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Human resource approaches provide organizational structure and set platforms to meet business objectives.</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HR-Approaches conducts function evaluation within the organization</a:t>
            </a:r>
            <a:r>
              <a:rPr lang="en-GB" sz="2000" dirty="0">
                <a:latin typeface="Times New Roman" panose="02020603050405020304" pitchFamily="18" charset="0"/>
                <a:cs typeface="Times New Roman" panose="02020603050405020304" pitchFamily="18" charset="0"/>
              </a:rPr>
              <a:t> (</a:t>
            </a:r>
            <a:r>
              <a:rPr lang="en-GB" sz="2000" dirty="0" err="1">
                <a:latin typeface="Times New Roman" panose="02020603050405020304" pitchFamily="18" charset="0"/>
                <a:cs typeface="Times New Roman" panose="02020603050405020304" pitchFamily="18" charset="0"/>
              </a:rPr>
              <a:t>Chams</a:t>
            </a:r>
            <a:r>
              <a:rPr lang="en-GB" sz="2000" dirty="0">
                <a:latin typeface="Times New Roman" panose="02020603050405020304" pitchFamily="18" charset="0"/>
                <a:cs typeface="Times New Roman" panose="02020603050405020304" pitchFamily="18" charset="0"/>
              </a:rPr>
              <a:t> and </a:t>
            </a:r>
            <a:r>
              <a:rPr lang="en-GB" sz="2000" dirty="0" err="1">
                <a:latin typeface="Times New Roman" panose="02020603050405020304" pitchFamily="18" charset="0"/>
                <a:cs typeface="Times New Roman" panose="02020603050405020304" pitchFamily="18" charset="0"/>
              </a:rPr>
              <a:t>Garcia-Blandón</a:t>
            </a:r>
            <a:r>
              <a:rPr lang="en-GB" sz="2000" dirty="0">
                <a:latin typeface="Times New Roman" panose="02020603050405020304" pitchFamily="18" charset="0"/>
                <a:cs typeface="Times New Roman" panose="02020603050405020304" pitchFamily="18" charset="0"/>
              </a:rPr>
              <a:t>, 2019, p114)</a:t>
            </a:r>
            <a:r>
              <a:rPr lang="en-US" sz="2000" dirty="0">
                <a:latin typeface="Times New Roman" panose="02020603050405020304" pitchFamily="18" charset="0"/>
                <a:cs typeface="Times New Roman" panose="02020603050405020304" pitchFamily="18" charset="0"/>
              </a:rPr>
              <a:t>.</a:t>
            </a:r>
          </a:p>
          <a:p>
            <a:pPr marL="342900" indent="-342900" algn="l">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human resource approach plays a central role in employee career pathing. </a:t>
            </a:r>
          </a:p>
          <a:p>
            <a:pPr marL="342900" indent="-342900" algn="l">
              <a:lnSpc>
                <a:spcPct val="150000"/>
              </a:lnSpc>
              <a:buFont typeface="Wingdings" panose="05000000000000000000" pitchFamily="2" charset="2"/>
              <a:buChar char="§"/>
            </a:pPr>
            <a:endParaRPr lang="en-K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311903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E31C0-6481-68D4-68C7-9411CE2B5604}"/>
              </a:ext>
            </a:extLst>
          </p:cNvPr>
          <p:cNvSpPr>
            <a:spLocks noGrp="1"/>
          </p:cNvSpPr>
          <p:nvPr>
            <p:ph type="ctrTitle"/>
          </p:nvPr>
        </p:nvSpPr>
        <p:spPr>
          <a:xfrm>
            <a:off x="1595269" y="605006"/>
            <a:ext cx="9001462" cy="822742"/>
          </a:xfrm>
        </p:spPr>
        <p:txBody>
          <a:bodyPr/>
          <a:lstStyle/>
          <a:p>
            <a:r>
              <a:rPr lang="en-US" cap="none" dirty="0">
                <a:solidFill>
                  <a:srgbClr val="FFC000"/>
                </a:solidFill>
              </a:rPr>
              <a:t>Conclusion </a:t>
            </a:r>
            <a:endParaRPr lang="en-KE" cap="none" dirty="0">
              <a:solidFill>
                <a:srgbClr val="FFC000"/>
              </a:solidFill>
            </a:endParaRPr>
          </a:p>
        </p:txBody>
      </p:sp>
      <p:sp>
        <p:nvSpPr>
          <p:cNvPr id="3" name="Subtitle 2">
            <a:extLst>
              <a:ext uri="{FF2B5EF4-FFF2-40B4-BE49-F238E27FC236}">
                <a16:creationId xmlns:a16="http://schemas.microsoft.com/office/drawing/2014/main" id="{67FABD5D-B366-3DE7-FCDF-A803F996B5F9}"/>
              </a:ext>
            </a:extLst>
          </p:cNvPr>
          <p:cNvSpPr>
            <a:spLocks noGrp="1"/>
          </p:cNvSpPr>
          <p:nvPr>
            <p:ph type="subTitle" idx="1"/>
          </p:nvPr>
        </p:nvSpPr>
        <p:spPr>
          <a:xfrm>
            <a:off x="1595269" y="1427747"/>
            <a:ext cx="9001462" cy="4527003"/>
          </a:xfrm>
        </p:spPr>
        <p:txBody>
          <a:bodyPr>
            <a:normAutofit/>
          </a:bodyPr>
          <a:lstStyle/>
          <a:p>
            <a:pPr marL="342900" indent="-342900" algn="l">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 the modern world, many companies adopt smart working to influence quality work and success.</a:t>
            </a:r>
          </a:p>
          <a:p>
            <a:pPr marL="342900" indent="-342900" algn="l">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Flexible working and diverse work culture provide tangible and intangible benefits to the </a:t>
            </a:r>
            <a:r>
              <a:rPr lang="en-US" sz="2000" dirty="0" err="1">
                <a:latin typeface="Times New Roman" panose="02020603050405020304" pitchFamily="18" charset="0"/>
                <a:cs typeface="Times New Roman" panose="02020603050405020304" pitchFamily="18" charset="0"/>
              </a:rPr>
              <a:t>organisation</a:t>
            </a:r>
            <a:r>
              <a:rPr lang="en-US" sz="2000" dirty="0">
                <a:latin typeface="Times New Roman" panose="02020603050405020304" pitchFamily="18" charset="0"/>
                <a:cs typeface="Times New Roman" panose="02020603050405020304" pitchFamily="18" charset="0"/>
              </a:rPr>
              <a:t> over the long run, including increasing the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adaptability in the changing market. </a:t>
            </a:r>
          </a:p>
          <a:p>
            <a:pPr marL="342900" indent="-342900" algn="l">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To ensure success in </a:t>
            </a:r>
            <a:r>
              <a:rPr lang="en-US" sz="2000" dirty="0" err="1">
                <a:latin typeface="Times New Roman" panose="02020603050405020304" pitchFamily="18" charset="0"/>
                <a:cs typeface="Times New Roman" panose="02020603050405020304" pitchFamily="18" charset="0"/>
              </a:rPr>
              <a:t>organisational</a:t>
            </a:r>
            <a:r>
              <a:rPr lang="en-US" sz="2000" dirty="0">
                <a:latin typeface="Times New Roman" panose="02020603050405020304" pitchFamily="18" charset="0"/>
                <a:cs typeface="Times New Roman" panose="02020603050405020304" pitchFamily="18" charset="0"/>
              </a:rPr>
              <a:t> operations, human resource approaches come into play by fostering different roles that enhance career, </a:t>
            </a:r>
            <a:r>
              <a:rPr lang="en-US" sz="2000" dirty="0" err="1">
                <a:latin typeface="Times New Roman" panose="02020603050405020304" pitchFamily="18" charset="0"/>
                <a:cs typeface="Times New Roman" panose="02020603050405020304" pitchFamily="18" charset="0"/>
              </a:rPr>
              <a:t>organisation</a:t>
            </a:r>
            <a:r>
              <a:rPr lang="en-US" sz="2000" dirty="0">
                <a:latin typeface="Times New Roman" panose="02020603050405020304" pitchFamily="18" charset="0"/>
                <a:cs typeface="Times New Roman" panose="02020603050405020304" pitchFamily="18" charset="0"/>
              </a:rPr>
              <a:t>, and individual growth.</a:t>
            </a:r>
          </a:p>
          <a:p>
            <a:pPr marL="342900" indent="-342900" algn="l">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 Therefore, these human resource efforts help shape the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design and success. </a:t>
            </a:r>
            <a:endParaRPr lang="en-KE"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098814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BAA8-04E8-E610-CDEE-4CDDB367753B}"/>
              </a:ext>
            </a:extLst>
          </p:cNvPr>
          <p:cNvSpPr>
            <a:spLocks noGrp="1"/>
          </p:cNvSpPr>
          <p:nvPr>
            <p:ph type="ctrTitle"/>
          </p:nvPr>
        </p:nvSpPr>
        <p:spPr>
          <a:xfrm>
            <a:off x="1595269" y="352926"/>
            <a:ext cx="9001462" cy="638426"/>
          </a:xfrm>
        </p:spPr>
        <p:txBody>
          <a:bodyPr>
            <a:noAutofit/>
          </a:bodyPr>
          <a:lstStyle/>
          <a:p>
            <a:r>
              <a:rPr lang="en-US" sz="4000" cap="none" dirty="0">
                <a:solidFill>
                  <a:srgbClr val="FFC000"/>
                </a:solidFill>
                <a:latin typeface="Times New Roman" panose="02020603050405020304" pitchFamily="18" charset="0"/>
                <a:cs typeface="Times New Roman" panose="02020603050405020304" pitchFamily="18" charset="0"/>
              </a:rPr>
              <a:t>References</a:t>
            </a:r>
            <a:r>
              <a:rPr lang="en-US" sz="4000" dirty="0">
                <a:latin typeface="Times New Roman" panose="02020603050405020304" pitchFamily="18" charset="0"/>
                <a:cs typeface="Times New Roman" panose="02020603050405020304" pitchFamily="18" charset="0"/>
              </a:rPr>
              <a:t> </a:t>
            </a:r>
            <a:endParaRPr lang="en-KE" sz="4000"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8D9D312C-E58D-82EB-7CF4-EFA0AA0BD9F9}"/>
              </a:ext>
            </a:extLst>
          </p:cNvPr>
          <p:cNvSpPr>
            <a:spLocks noGrp="1"/>
          </p:cNvSpPr>
          <p:nvPr>
            <p:ph type="subTitle" idx="1"/>
          </p:nvPr>
        </p:nvSpPr>
        <p:spPr>
          <a:xfrm>
            <a:off x="1595269" y="1122947"/>
            <a:ext cx="9001462" cy="5382127"/>
          </a:xfrm>
        </p:spPr>
        <p:txBody>
          <a:bodyPr/>
          <a:lstStyle/>
          <a:p>
            <a:pPr algn="l"/>
            <a:r>
              <a:rPr lang="en-KE" sz="1800" dirty="0">
                <a:effectLst/>
                <a:latin typeface="Times New Roman" panose="02020603050405020304" pitchFamily="18" charset="0"/>
                <a:ea typeface="Calibri" panose="020F0502020204030204" pitchFamily="34" charset="0"/>
                <a:cs typeface="Times New Roman" panose="02020603050405020304" pitchFamily="18" charset="0"/>
              </a:rPr>
              <a:t>Bainbridge, H.T. and Townsend, K., 2020. The effects of offering flexible work practices to employees with unpaid caregiving responsibilities for elderly or disabled family members.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59</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(5), pp.483-495. </a:t>
            </a:r>
            <a:r>
              <a:rPr lang="en-US"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a:t>
            </a:r>
            <a:r>
              <a:rPr lang="en-KE"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10.1002/hrm.22007</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KE" sz="1800" dirty="0">
                <a:effectLst/>
                <a:latin typeface="Times New Roman" panose="02020603050405020304" pitchFamily="18" charset="0"/>
                <a:ea typeface="Calibri" panose="020F0502020204030204" pitchFamily="34" charset="0"/>
                <a:cs typeface="Times New Roman" panose="02020603050405020304" pitchFamily="18" charset="0"/>
              </a:rPr>
              <a:t>Chams, N. and García-</a:t>
            </a:r>
            <a:r>
              <a:rPr lang="en-KE" sz="1800" dirty="0" err="1">
                <a:effectLst/>
                <a:latin typeface="Times New Roman" panose="02020603050405020304" pitchFamily="18" charset="0"/>
                <a:ea typeface="Calibri" panose="020F0502020204030204" pitchFamily="34" charset="0"/>
                <a:cs typeface="Times New Roman" panose="02020603050405020304" pitchFamily="18" charset="0"/>
              </a:rPr>
              <a:t>Blandón</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J., 2019. On the importance of sustainable human resource management for the adoption of sustainable development goals.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Resources, Conservation and Recycling</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141</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pp.109-122.</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KE" sz="1800" dirty="0">
                <a:effectLst/>
                <a:latin typeface="Times New Roman" panose="02020603050405020304" pitchFamily="18" charset="0"/>
                <a:ea typeface="Calibri" panose="020F0502020204030204" pitchFamily="34" charset="0"/>
                <a:cs typeface="Times New Roman" panose="02020603050405020304" pitchFamily="18" charset="0"/>
              </a:rPr>
              <a:t>Chung, H. and Van der Lippe, T., 2020. Flexible working, work–life balance, and gender equality: Introduction.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Social Indicators Research</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151</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(2), pp.365-381.  </a:t>
            </a:r>
            <a:r>
              <a:rPr lang="en-KE"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https://doi.org/10.1007/s11205-018-2025-x</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KE" sz="1800" dirty="0" err="1">
                <a:effectLst/>
                <a:latin typeface="Times New Roman" panose="02020603050405020304" pitchFamily="18" charset="0"/>
                <a:ea typeface="Calibri" panose="020F0502020204030204" pitchFamily="34" charset="0"/>
                <a:cs typeface="Times New Roman" panose="02020603050405020304" pitchFamily="18" charset="0"/>
              </a:rPr>
              <a:t>Durmaz</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Y., </a:t>
            </a:r>
            <a:r>
              <a:rPr lang="en-KE" sz="1800" dirty="0" err="1">
                <a:effectLst/>
                <a:latin typeface="Times New Roman" panose="02020603050405020304" pitchFamily="18" charset="0"/>
                <a:ea typeface="Calibri" panose="020F0502020204030204" pitchFamily="34" charset="0"/>
                <a:cs typeface="Times New Roman" panose="02020603050405020304" pitchFamily="18" charset="0"/>
              </a:rPr>
              <a:t>Bitiren</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T.N. and Dag, K., 2022. Flexible Working Systems and Job Satisfaction in A Changing World Order: An Empirical Study.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Geography</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9</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(1), pp.1-12.</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gn="l"/>
            <a:r>
              <a:rPr lang="en-KE" sz="1800" dirty="0" err="1">
                <a:effectLst/>
                <a:latin typeface="Times New Roman" panose="02020603050405020304" pitchFamily="18" charset="0"/>
                <a:ea typeface="Calibri" panose="020F0502020204030204" pitchFamily="34" charset="0"/>
                <a:cs typeface="Times New Roman" panose="02020603050405020304" pitchFamily="18" charset="0"/>
              </a:rPr>
              <a:t>Latip</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A.A. and Amirul, S.R., 2022. Conceptualising The Roles of Human Resource in Managing Flexible Working Arrangements. </a:t>
            </a:r>
            <a:r>
              <a:rPr lang="en-KE" sz="1800" i="1" dirty="0">
                <a:effectLst/>
                <a:latin typeface="Times New Roman" panose="02020603050405020304" pitchFamily="18" charset="0"/>
                <a:ea typeface="Calibri" panose="020F0502020204030204" pitchFamily="34" charset="0"/>
                <a:cs typeface="Times New Roman" panose="02020603050405020304" pitchFamily="18" charset="0"/>
              </a:rPr>
              <a:t>Labuan Bulletin of International Business and Finance (LBIBF)</a:t>
            </a:r>
            <a:r>
              <a:rPr lang="en-KE" sz="1800" dirty="0">
                <a:effectLst/>
                <a:latin typeface="Times New Roman" panose="02020603050405020304" pitchFamily="18" charset="0"/>
                <a:ea typeface="Calibri" panose="020F0502020204030204" pitchFamily="34" charset="0"/>
                <a:cs typeface="Times New Roman" panose="02020603050405020304" pitchFamily="18" charset="0"/>
              </a:rPr>
              <a:t>, pp.74-86. </a:t>
            </a:r>
            <a:endParaRPr lang="en-KE"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KE" dirty="0"/>
          </a:p>
        </p:txBody>
      </p:sp>
    </p:spTree>
    <p:extLst>
      <p:ext uri="{BB962C8B-B14F-4D97-AF65-F5344CB8AC3E}">
        <p14:creationId xmlns:p14="http://schemas.microsoft.com/office/powerpoint/2010/main" val="76093382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Damask</Template>
  <TotalTime>1451</TotalTime>
  <Words>1843</Words>
  <Application>Microsoft Office PowerPoint</Application>
  <PresentationFormat>Widescreen</PresentationFormat>
  <Paragraphs>136</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Damask</vt:lpstr>
      <vt:lpstr>Managing People  Presented by:  Veselina Uchkunova  2028272 </vt:lpstr>
      <vt:lpstr>Content </vt:lpstr>
      <vt:lpstr>Introduction to Flexible Working</vt:lpstr>
      <vt:lpstr>Diversity and its Importance </vt:lpstr>
      <vt:lpstr> Benefits of Flexible Working </vt:lpstr>
      <vt:lpstr>Benefits of Flexible Working</vt:lpstr>
      <vt:lpstr>Role of HR-Approaches </vt:lpstr>
      <vt:lpstr>Role of HR-Approaches</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eugene osumba</dc:creator>
  <cp:lastModifiedBy>Veselina Dimitrova Uchkunova (2028272)</cp:lastModifiedBy>
  <cp:revision>88</cp:revision>
  <dcterms:created xsi:type="dcterms:W3CDTF">2022-08-18T10:17:09Z</dcterms:created>
  <dcterms:modified xsi:type="dcterms:W3CDTF">2022-08-19T16:46:05Z</dcterms:modified>
</cp:coreProperties>
</file>