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8" r:id="rId4"/>
    <p:sldId id="259" r:id="rId5"/>
    <p:sldId id="260" r:id="rId6"/>
    <p:sldId id="262"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3E4B1A-B0BB-49DE-B4E7-9FE9907A5D43}" v="4" dt="2024-02-29T01:41:41.1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D9953220-C4F2-401F-BD53-EF2B996B1438}" type="datetimeFigureOut">
              <a:rPr lang="en-GB" smtClean="0"/>
              <a:t>01/03/2024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4A8EF1-E1F2-40CB-BE3C-996E040E4499}" type="slidenum">
              <a:rPr lang="en-GB" smtClean="0"/>
              <a:t>‹#›</a:t>
            </a:fld>
            <a:endParaRPr lang="en-GB"/>
          </a:p>
        </p:txBody>
      </p:sp>
    </p:spTree>
    <p:extLst>
      <p:ext uri="{BB962C8B-B14F-4D97-AF65-F5344CB8AC3E}">
        <p14:creationId xmlns:p14="http://schemas.microsoft.com/office/powerpoint/2010/main" val="192678998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953220-C4F2-401F-BD53-EF2B996B1438}" type="datetimeFigureOut">
              <a:rPr lang="en-GB" smtClean="0"/>
              <a:t>01/03/2024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4A8EF1-E1F2-40CB-BE3C-996E040E4499}" type="slidenum">
              <a:rPr lang="en-GB" smtClean="0"/>
              <a:t>‹#›</a:t>
            </a:fld>
            <a:endParaRPr lang="en-GB"/>
          </a:p>
        </p:txBody>
      </p:sp>
    </p:spTree>
    <p:extLst>
      <p:ext uri="{BB962C8B-B14F-4D97-AF65-F5344CB8AC3E}">
        <p14:creationId xmlns:p14="http://schemas.microsoft.com/office/powerpoint/2010/main" val="1562571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D9953220-C4F2-401F-BD53-EF2B996B1438}" type="datetimeFigureOut">
              <a:rPr lang="en-GB" smtClean="0"/>
              <a:t>01/03/2024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4A8EF1-E1F2-40CB-BE3C-996E040E4499}" type="slidenum">
              <a:rPr lang="en-GB" smtClean="0"/>
              <a:t>‹#›</a:t>
            </a:fld>
            <a:endParaRPr lang="en-GB"/>
          </a:p>
        </p:txBody>
      </p:sp>
    </p:spTree>
    <p:extLst>
      <p:ext uri="{BB962C8B-B14F-4D97-AF65-F5344CB8AC3E}">
        <p14:creationId xmlns:p14="http://schemas.microsoft.com/office/powerpoint/2010/main" val="25854031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9953220-C4F2-401F-BD53-EF2B996B1438}" type="datetimeFigureOut">
              <a:rPr lang="en-GB" smtClean="0"/>
              <a:t>01/03/2024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24A8EF1-E1F2-40CB-BE3C-996E040E4499}" type="slidenum">
              <a:rPr lang="en-GB" smtClean="0"/>
              <a:t>‹#›</a:t>
            </a:fld>
            <a:endParaRPr lang="en-GB"/>
          </a:p>
        </p:txBody>
      </p:sp>
    </p:spTree>
    <p:extLst>
      <p:ext uri="{BB962C8B-B14F-4D97-AF65-F5344CB8AC3E}">
        <p14:creationId xmlns:p14="http://schemas.microsoft.com/office/powerpoint/2010/main" val="2960029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9953220-C4F2-401F-BD53-EF2B996B1438}" type="datetimeFigureOut">
              <a:rPr lang="en-GB" smtClean="0"/>
              <a:t>01/03/2024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4A8EF1-E1F2-40CB-BE3C-996E040E4499}"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71530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953220-C4F2-401F-BD53-EF2B996B1438}" type="datetimeFigureOut">
              <a:rPr lang="en-GB" smtClean="0"/>
              <a:t>01/03/2024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4A8EF1-E1F2-40CB-BE3C-996E040E4499}" type="slidenum">
              <a:rPr lang="en-GB" smtClean="0"/>
              <a:t>‹#›</a:t>
            </a:fld>
            <a:endParaRPr lang="en-GB"/>
          </a:p>
        </p:txBody>
      </p:sp>
    </p:spTree>
    <p:extLst>
      <p:ext uri="{BB962C8B-B14F-4D97-AF65-F5344CB8AC3E}">
        <p14:creationId xmlns:p14="http://schemas.microsoft.com/office/powerpoint/2010/main" val="2664951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953220-C4F2-401F-BD53-EF2B996B1438}" type="datetimeFigureOut">
              <a:rPr lang="en-GB" smtClean="0"/>
              <a:t>01/03/2024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4A8EF1-E1F2-40CB-BE3C-996E040E4499}" type="slidenum">
              <a:rPr lang="en-GB" smtClean="0"/>
              <a:t>‹#›</a:t>
            </a:fld>
            <a:endParaRPr lang="en-GB"/>
          </a:p>
        </p:txBody>
      </p:sp>
    </p:spTree>
    <p:extLst>
      <p:ext uri="{BB962C8B-B14F-4D97-AF65-F5344CB8AC3E}">
        <p14:creationId xmlns:p14="http://schemas.microsoft.com/office/powerpoint/2010/main" val="834407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9953220-C4F2-401F-BD53-EF2B996B1438}" type="datetimeFigureOut">
              <a:rPr lang="en-GB" smtClean="0"/>
              <a:t>01/03/2024</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A24A8EF1-E1F2-40CB-BE3C-996E040E4499}" type="slidenum">
              <a:rPr lang="en-GB" smtClean="0"/>
              <a:t>‹#›</a:t>
            </a:fld>
            <a:endParaRPr lang="en-GB"/>
          </a:p>
        </p:txBody>
      </p:sp>
    </p:spTree>
    <p:extLst>
      <p:ext uri="{BB962C8B-B14F-4D97-AF65-F5344CB8AC3E}">
        <p14:creationId xmlns:p14="http://schemas.microsoft.com/office/powerpoint/2010/main" val="2141882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9953220-C4F2-401F-BD53-EF2B996B1438}" type="datetimeFigureOut">
              <a:rPr lang="en-GB" smtClean="0"/>
              <a:t>01/03/2024</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A24A8EF1-E1F2-40CB-BE3C-996E040E4499}" type="slidenum">
              <a:rPr lang="en-GB" smtClean="0"/>
              <a:t>‹#›</a:t>
            </a:fld>
            <a:endParaRPr lang="en-GB"/>
          </a:p>
        </p:txBody>
      </p:sp>
    </p:spTree>
    <p:extLst>
      <p:ext uri="{BB962C8B-B14F-4D97-AF65-F5344CB8AC3E}">
        <p14:creationId xmlns:p14="http://schemas.microsoft.com/office/powerpoint/2010/main" val="188715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953220-C4F2-401F-BD53-EF2B996B1438}"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A8EF1-E1F2-40CB-BE3C-996E040E4499}" type="slidenum">
              <a:rPr lang="en-GB" smtClean="0"/>
              <a:t>‹#›</a:t>
            </a:fld>
            <a:endParaRPr lang="en-GB"/>
          </a:p>
        </p:txBody>
      </p:sp>
    </p:spTree>
    <p:extLst>
      <p:ext uri="{BB962C8B-B14F-4D97-AF65-F5344CB8AC3E}">
        <p14:creationId xmlns:p14="http://schemas.microsoft.com/office/powerpoint/2010/main" val="2120722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953220-C4F2-401F-BD53-EF2B996B1438}"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A8EF1-E1F2-40CB-BE3C-996E040E4499}" type="slidenum">
              <a:rPr lang="en-GB" smtClean="0"/>
              <a:t>‹#›</a:t>
            </a:fld>
            <a:endParaRPr lang="en-GB"/>
          </a:p>
        </p:txBody>
      </p:sp>
    </p:spTree>
    <p:extLst>
      <p:ext uri="{BB962C8B-B14F-4D97-AF65-F5344CB8AC3E}">
        <p14:creationId xmlns:p14="http://schemas.microsoft.com/office/powerpoint/2010/main" val="3090943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9953220-C4F2-401F-BD53-EF2B996B1438}" type="datetimeFigureOut">
              <a:rPr lang="en-GB" smtClean="0"/>
              <a:t>01/03/2024</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24A8EF1-E1F2-40CB-BE3C-996E040E4499}" type="slidenum">
              <a:rPr lang="en-GB" smtClean="0"/>
              <a:t>‹#›</a:t>
            </a:fld>
            <a:endParaRPr lang="en-GB"/>
          </a:p>
        </p:txBody>
      </p:sp>
    </p:spTree>
    <p:extLst>
      <p:ext uri="{BB962C8B-B14F-4D97-AF65-F5344CB8AC3E}">
        <p14:creationId xmlns:p14="http://schemas.microsoft.com/office/powerpoint/2010/main" val="95078770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F4C9F-9C55-6DCD-AE62-1DCFC03E33D6}"/>
              </a:ext>
            </a:extLst>
          </p:cNvPr>
          <p:cNvSpPr>
            <a:spLocks noGrp="1"/>
          </p:cNvSpPr>
          <p:nvPr>
            <p:ph type="ctrTitle"/>
          </p:nvPr>
        </p:nvSpPr>
        <p:spPr>
          <a:xfrm>
            <a:off x="1683328" y="2513762"/>
            <a:ext cx="8991600" cy="1645920"/>
          </a:xfrm>
        </p:spPr>
        <p:txBody>
          <a:bodyPr/>
          <a:lstStyle/>
          <a:p>
            <a:r>
              <a:rPr lang="en-GB" dirty="0"/>
              <a:t>Feasibility Plan for an</a:t>
            </a:r>
            <a:br>
              <a:rPr lang="en-GB" dirty="0"/>
            </a:br>
            <a:r>
              <a:rPr lang="en-GB" dirty="0"/>
              <a:t>International Meeting.</a:t>
            </a:r>
          </a:p>
        </p:txBody>
      </p:sp>
    </p:spTree>
    <p:extLst>
      <p:ext uri="{BB962C8B-B14F-4D97-AF65-F5344CB8AC3E}">
        <p14:creationId xmlns:p14="http://schemas.microsoft.com/office/powerpoint/2010/main" val="492632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C48C7-175B-02CA-E4DD-54B212313DF1}"/>
              </a:ext>
            </a:extLst>
          </p:cNvPr>
          <p:cNvSpPr>
            <a:spLocks noGrp="1"/>
          </p:cNvSpPr>
          <p:nvPr>
            <p:ph type="title"/>
          </p:nvPr>
        </p:nvSpPr>
        <p:spPr>
          <a:xfrm>
            <a:off x="2771463" y="531207"/>
            <a:ext cx="7729728" cy="1188720"/>
          </a:xfrm>
        </p:spPr>
        <p:txBody>
          <a:bodyPr/>
          <a:lstStyle/>
          <a:p>
            <a:r>
              <a:rPr lang="en-GB" dirty="0"/>
              <a:t> chosen event: Catering event</a:t>
            </a:r>
          </a:p>
        </p:txBody>
      </p:sp>
      <p:sp>
        <p:nvSpPr>
          <p:cNvPr id="4" name="TextBox 3">
            <a:extLst>
              <a:ext uri="{FF2B5EF4-FFF2-40B4-BE49-F238E27FC236}">
                <a16:creationId xmlns:a16="http://schemas.microsoft.com/office/drawing/2014/main" id="{EA986DBA-FDAC-88BB-D3C9-3B0CA58D8F5B}"/>
              </a:ext>
            </a:extLst>
          </p:cNvPr>
          <p:cNvSpPr txBox="1"/>
          <p:nvPr/>
        </p:nvSpPr>
        <p:spPr>
          <a:xfrm>
            <a:off x="914400" y="2433843"/>
            <a:ext cx="2223655" cy="369332"/>
          </a:xfrm>
          <a:prstGeom prst="rect">
            <a:avLst/>
          </a:prstGeom>
          <a:noFill/>
        </p:spPr>
        <p:txBody>
          <a:bodyPr wrap="square" rtlCol="0">
            <a:spAutoFit/>
          </a:bodyPr>
          <a:lstStyle/>
          <a:p>
            <a:r>
              <a:rPr lang="en-GB" b="1" u="sng" dirty="0"/>
              <a:t>Summary of event:</a:t>
            </a:r>
          </a:p>
        </p:txBody>
      </p:sp>
      <p:sp>
        <p:nvSpPr>
          <p:cNvPr id="5" name="TextBox 4">
            <a:extLst>
              <a:ext uri="{FF2B5EF4-FFF2-40B4-BE49-F238E27FC236}">
                <a16:creationId xmlns:a16="http://schemas.microsoft.com/office/drawing/2014/main" id="{FBB1DE67-8A3E-96D2-CEB9-E5AF94B0DA1D}"/>
              </a:ext>
            </a:extLst>
          </p:cNvPr>
          <p:cNvSpPr txBox="1"/>
          <p:nvPr/>
        </p:nvSpPr>
        <p:spPr>
          <a:xfrm>
            <a:off x="831273" y="2935887"/>
            <a:ext cx="10172700" cy="2585323"/>
          </a:xfrm>
          <a:prstGeom prst="rect">
            <a:avLst/>
          </a:prstGeom>
          <a:noFill/>
        </p:spPr>
        <p:txBody>
          <a:bodyPr wrap="square" rtlCol="0">
            <a:spAutoFit/>
          </a:bodyPr>
          <a:lstStyle/>
          <a:p>
            <a:r>
              <a:rPr lang="en-GB" dirty="0"/>
              <a:t>This event will consist of many foods and drinks present for guests. It will be an international event that will have a range of many different types of food from different backgrounds and cultures from all around the world.  There will be many meals and desserts representing the different cultures that people will be willing to try. This event is open to everyone who has a desire and interest in cooking and baking and is open to trying new types of food. </a:t>
            </a:r>
          </a:p>
          <a:p>
            <a:endParaRPr lang="en-GB" dirty="0"/>
          </a:p>
          <a:p>
            <a:endParaRPr lang="en-GB" dirty="0"/>
          </a:p>
          <a:p>
            <a:r>
              <a:rPr lang="en-GB" dirty="0"/>
              <a:t>This event will be set in a venue where all the foods and desserts will be presented in tables and also labelled with the country flags from where they are originated from.</a:t>
            </a:r>
          </a:p>
        </p:txBody>
      </p:sp>
      <p:pic>
        <p:nvPicPr>
          <p:cNvPr id="6" name="Picture 5">
            <a:extLst>
              <a:ext uri="{FF2B5EF4-FFF2-40B4-BE49-F238E27FC236}">
                <a16:creationId xmlns:a16="http://schemas.microsoft.com/office/drawing/2014/main" id="{4B2410DF-4131-67E4-669E-306B29F929EC}"/>
              </a:ext>
            </a:extLst>
          </p:cNvPr>
          <p:cNvPicPr>
            <a:picLocks noChangeAspect="1"/>
          </p:cNvPicPr>
          <p:nvPr/>
        </p:nvPicPr>
        <p:blipFill>
          <a:blip r:embed="rId2"/>
          <a:stretch>
            <a:fillRect/>
          </a:stretch>
        </p:blipFill>
        <p:spPr>
          <a:xfrm>
            <a:off x="0" y="0"/>
            <a:ext cx="2415887" cy="1610591"/>
          </a:xfrm>
          <a:prstGeom prst="rect">
            <a:avLst/>
          </a:prstGeom>
        </p:spPr>
      </p:pic>
    </p:spTree>
    <p:extLst>
      <p:ext uri="{BB962C8B-B14F-4D97-AF65-F5344CB8AC3E}">
        <p14:creationId xmlns:p14="http://schemas.microsoft.com/office/powerpoint/2010/main" val="428125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4D43F-6665-9C7C-EA2C-B9F90AA5E398}"/>
              </a:ext>
            </a:extLst>
          </p:cNvPr>
          <p:cNvSpPr>
            <a:spLocks noGrp="1"/>
          </p:cNvSpPr>
          <p:nvPr>
            <p:ph type="title"/>
          </p:nvPr>
        </p:nvSpPr>
        <p:spPr/>
        <p:txBody>
          <a:bodyPr/>
          <a:lstStyle/>
          <a:p>
            <a:r>
              <a:rPr lang="en-GB" dirty="0"/>
              <a:t>AN OVERALL VISION/MISSION STATEMENT</a:t>
            </a:r>
          </a:p>
        </p:txBody>
      </p:sp>
      <p:sp>
        <p:nvSpPr>
          <p:cNvPr id="3" name="Content Placeholder 2">
            <a:extLst>
              <a:ext uri="{FF2B5EF4-FFF2-40B4-BE49-F238E27FC236}">
                <a16:creationId xmlns:a16="http://schemas.microsoft.com/office/drawing/2014/main" id="{8D6065D4-05D4-1ABA-F42A-A0B3A32F2472}"/>
              </a:ext>
            </a:extLst>
          </p:cNvPr>
          <p:cNvSpPr>
            <a:spLocks noGrp="1"/>
          </p:cNvSpPr>
          <p:nvPr>
            <p:ph idx="1"/>
          </p:nvPr>
        </p:nvSpPr>
        <p:spPr>
          <a:xfrm>
            <a:off x="820882" y="2523745"/>
            <a:ext cx="9264673" cy="3101983"/>
          </a:xfrm>
        </p:spPr>
        <p:txBody>
          <a:bodyPr/>
          <a:lstStyle/>
          <a:p>
            <a:pPr marL="0" indent="0">
              <a:buNone/>
            </a:pPr>
            <a:r>
              <a:rPr lang="en-GB" b="0" i="0" dirty="0">
                <a:solidFill>
                  <a:schemeClr val="tx1"/>
                </a:solidFill>
                <a:effectLst/>
                <a:latin typeface="Google Sans"/>
              </a:rPr>
              <a:t>To bring people together and have a positive impact on our customers, our team, the environment, and the community. To be a leading provider of quality delicious foods and impeccable customer service by offering a versatile and flexible service with consistency and presentation that will leave a long-term Imprint. </a:t>
            </a:r>
            <a:endParaRPr lang="en-GB" dirty="0">
              <a:solidFill>
                <a:schemeClr val="tx1"/>
              </a:solidFill>
              <a:latin typeface="Google Sans"/>
            </a:endParaRPr>
          </a:p>
          <a:p>
            <a:pPr marL="0" indent="0">
              <a:buNone/>
            </a:pPr>
            <a:endParaRPr lang="en-GB" dirty="0">
              <a:solidFill>
                <a:schemeClr val="tx1"/>
              </a:solidFill>
              <a:latin typeface="Google Sans"/>
            </a:endParaRPr>
          </a:p>
          <a:p>
            <a:pPr marL="0" indent="0">
              <a:buNone/>
            </a:pPr>
            <a:r>
              <a:rPr lang="en-GB" b="0" i="0" dirty="0">
                <a:solidFill>
                  <a:schemeClr val="tx1"/>
                </a:solidFill>
                <a:effectLst/>
                <a:latin typeface="Google Sans"/>
              </a:rPr>
              <a:t>We aim to introduce to customers to different types of cultural</a:t>
            </a:r>
            <a:r>
              <a:rPr lang="en-GB" dirty="0">
                <a:solidFill>
                  <a:schemeClr val="tx1"/>
                </a:solidFill>
                <a:latin typeface="Google Sans"/>
              </a:rPr>
              <a:t> foods there are; so, customers can have an insight into the different cultures we have all around the world.</a:t>
            </a:r>
          </a:p>
          <a:p>
            <a:pPr marL="0" indent="0">
              <a:buNone/>
            </a:pPr>
            <a:endParaRPr lang="en-GB" dirty="0">
              <a:solidFill>
                <a:schemeClr val="tx1"/>
              </a:solidFill>
              <a:latin typeface="Google Sans"/>
            </a:endParaRPr>
          </a:p>
          <a:p>
            <a:pPr marL="0" indent="0">
              <a:buNone/>
            </a:pPr>
            <a:r>
              <a:rPr lang="en-GB" dirty="0">
                <a:solidFill>
                  <a:schemeClr val="tx1"/>
                </a:solidFill>
                <a:latin typeface="Google Sans"/>
              </a:rPr>
              <a:t>Ensuring everyone has something to like and enjoy.</a:t>
            </a:r>
          </a:p>
        </p:txBody>
      </p:sp>
    </p:spTree>
    <p:extLst>
      <p:ext uri="{BB962C8B-B14F-4D97-AF65-F5344CB8AC3E}">
        <p14:creationId xmlns:p14="http://schemas.microsoft.com/office/powerpoint/2010/main" val="3790035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BD7A8-4D79-7D9C-AAD3-8727A3AE15A7}"/>
              </a:ext>
            </a:extLst>
          </p:cNvPr>
          <p:cNvSpPr>
            <a:spLocks noGrp="1"/>
          </p:cNvSpPr>
          <p:nvPr>
            <p:ph type="title"/>
          </p:nvPr>
        </p:nvSpPr>
        <p:spPr/>
        <p:txBody>
          <a:bodyPr/>
          <a:lstStyle/>
          <a:p>
            <a:r>
              <a:rPr lang="en-GB" dirty="0"/>
              <a:t>Definition of target markets</a:t>
            </a:r>
          </a:p>
        </p:txBody>
      </p:sp>
      <p:sp>
        <p:nvSpPr>
          <p:cNvPr id="3" name="Content Placeholder 2">
            <a:extLst>
              <a:ext uri="{FF2B5EF4-FFF2-40B4-BE49-F238E27FC236}">
                <a16:creationId xmlns:a16="http://schemas.microsoft.com/office/drawing/2014/main" id="{A4941527-54B9-577D-2398-17860F51E642}"/>
              </a:ext>
            </a:extLst>
          </p:cNvPr>
          <p:cNvSpPr>
            <a:spLocks noGrp="1"/>
          </p:cNvSpPr>
          <p:nvPr>
            <p:ph idx="1"/>
          </p:nvPr>
        </p:nvSpPr>
        <p:spPr>
          <a:xfrm>
            <a:off x="2148010" y="2451007"/>
            <a:ext cx="7729728" cy="3101983"/>
          </a:xfrm>
        </p:spPr>
        <p:txBody>
          <a:bodyPr/>
          <a:lstStyle/>
          <a:p>
            <a:pPr marL="0" indent="0">
              <a:buNone/>
            </a:pPr>
            <a:r>
              <a:rPr lang="en-GB" dirty="0"/>
              <a:t>The definition of the target market is a specific crowd of possible customers whom a business aims to reach with its products or services. This group may share common characteristics such as age, gender, interests, likes and dislikes, etc. </a:t>
            </a:r>
          </a:p>
          <a:p>
            <a:pPr marL="0" indent="0">
              <a:buNone/>
            </a:pPr>
            <a:r>
              <a:rPr lang="en-GB" dirty="0"/>
              <a:t>For example, for a catering business, the target audiences can be office managers and administrators, event planners, and medical sales professionals. These customers place catering orders for weekday business events, such as meetings, training sessions company events, etc. Moreover, other target markets can include customers who may be hosting events such as birthdays, weddings, parties, etc, they may contact catering businesses to supply for their occasions.</a:t>
            </a:r>
          </a:p>
        </p:txBody>
      </p:sp>
    </p:spTree>
    <p:extLst>
      <p:ext uri="{BB962C8B-B14F-4D97-AF65-F5344CB8AC3E}">
        <p14:creationId xmlns:p14="http://schemas.microsoft.com/office/powerpoint/2010/main" val="232998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ABB80-8391-CECA-6D3D-3E9EA4C9ACFE}"/>
              </a:ext>
            </a:extLst>
          </p:cNvPr>
          <p:cNvSpPr>
            <a:spLocks noGrp="1"/>
          </p:cNvSpPr>
          <p:nvPr>
            <p:ph type="title"/>
          </p:nvPr>
        </p:nvSpPr>
        <p:spPr/>
        <p:txBody>
          <a:bodyPr/>
          <a:lstStyle/>
          <a:p>
            <a:r>
              <a:rPr lang="en-GB" dirty="0"/>
              <a:t>Objectives and key performance indicators</a:t>
            </a:r>
          </a:p>
        </p:txBody>
      </p:sp>
      <p:sp>
        <p:nvSpPr>
          <p:cNvPr id="3" name="Content Placeholder 2">
            <a:extLst>
              <a:ext uri="{FF2B5EF4-FFF2-40B4-BE49-F238E27FC236}">
                <a16:creationId xmlns:a16="http://schemas.microsoft.com/office/drawing/2014/main" id="{363E309F-5AAB-B3D9-5FB4-84D49DACD53B}"/>
              </a:ext>
            </a:extLst>
          </p:cNvPr>
          <p:cNvSpPr>
            <a:spLocks noGrp="1"/>
          </p:cNvSpPr>
          <p:nvPr>
            <p:ph idx="1"/>
          </p:nvPr>
        </p:nvSpPr>
        <p:spPr/>
        <p:txBody>
          <a:bodyPr/>
          <a:lstStyle/>
          <a:p>
            <a:r>
              <a:rPr lang="en-GB" dirty="0"/>
              <a:t>Some of the objectives of this event would be to ensure profits and sales are increasing</a:t>
            </a:r>
          </a:p>
          <a:p>
            <a:r>
              <a:rPr lang="en-GB" dirty="0"/>
              <a:t>That customers are satisfied with the catering being provided</a:t>
            </a:r>
          </a:p>
          <a:p>
            <a:r>
              <a:rPr lang="en-GB" dirty="0"/>
              <a:t>Hours of resources spent on sales follow-up</a:t>
            </a:r>
          </a:p>
          <a:p>
            <a:r>
              <a:rPr lang="en-GB" dirty="0"/>
              <a:t>Getting customer feedback</a:t>
            </a:r>
          </a:p>
          <a:p>
            <a:r>
              <a:rPr lang="en-GB" dirty="0"/>
              <a:t>What product is the most/least popular in the catering business</a:t>
            </a:r>
          </a:p>
          <a:p>
            <a:r>
              <a:rPr lang="en-GB" dirty="0"/>
              <a:t>Ensuring the target audience is enlarging</a:t>
            </a:r>
          </a:p>
          <a:p>
            <a:endParaRPr lang="en-GB" dirty="0"/>
          </a:p>
          <a:p>
            <a:endParaRPr lang="en-GB" dirty="0"/>
          </a:p>
          <a:p>
            <a:endParaRPr lang="en-GB" dirty="0"/>
          </a:p>
        </p:txBody>
      </p:sp>
    </p:spTree>
    <p:extLst>
      <p:ext uri="{BB962C8B-B14F-4D97-AF65-F5344CB8AC3E}">
        <p14:creationId xmlns:p14="http://schemas.microsoft.com/office/powerpoint/2010/main" val="2109903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BC27-B5FF-CE35-5096-6A14409B2294}"/>
              </a:ext>
            </a:extLst>
          </p:cNvPr>
          <p:cNvSpPr>
            <a:spLocks noGrp="1"/>
          </p:cNvSpPr>
          <p:nvPr>
            <p:ph type="title"/>
          </p:nvPr>
        </p:nvSpPr>
        <p:spPr/>
        <p:txBody>
          <a:bodyPr/>
          <a:lstStyle/>
          <a:p>
            <a:r>
              <a:rPr lang="en-GB" dirty="0"/>
              <a:t>Key strategies and initiatives</a:t>
            </a:r>
          </a:p>
        </p:txBody>
      </p:sp>
      <p:sp>
        <p:nvSpPr>
          <p:cNvPr id="3" name="Content Placeholder 2">
            <a:extLst>
              <a:ext uri="{FF2B5EF4-FFF2-40B4-BE49-F238E27FC236}">
                <a16:creationId xmlns:a16="http://schemas.microsoft.com/office/drawing/2014/main" id="{C217B0F4-8EE4-23A0-1318-D12C8182A11B}"/>
              </a:ext>
            </a:extLst>
          </p:cNvPr>
          <p:cNvSpPr>
            <a:spLocks noGrp="1"/>
          </p:cNvSpPr>
          <p:nvPr>
            <p:ph idx="1"/>
          </p:nvPr>
        </p:nvSpPr>
        <p:spPr>
          <a:xfrm>
            <a:off x="2100943" y="2350155"/>
            <a:ext cx="7729728" cy="3647233"/>
          </a:xfrm>
        </p:spPr>
        <p:txBody>
          <a:bodyPr>
            <a:normAutofit fontScale="92500"/>
          </a:bodyPr>
          <a:lstStyle/>
          <a:p>
            <a:r>
              <a:rPr lang="en-GB" dirty="0"/>
              <a:t>What is a strategic initiative?</a:t>
            </a:r>
          </a:p>
          <a:p>
            <a:pPr marL="0" indent="0">
              <a:buNone/>
            </a:pPr>
            <a:r>
              <a:rPr lang="en-GB" dirty="0"/>
              <a:t>A strategic initiative is a comprehensive plan in an organization that sets out to achieve its strategic goals or long-term visions for improvement. If a goal asks what you want to achieve, a strategic initiative explains how you can achieve it. </a:t>
            </a:r>
          </a:p>
          <a:p>
            <a:pPr marL="0" indent="0">
              <a:buNone/>
            </a:pPr>
            <a:r>
              <a:rPr lang="en-GB" dirty="0"/>
              <a:t>For example, for a catering business, some key strategies could include, ensuring that your food is something that will set you apart from other competitors, so it surprises and intrigues the customers more.</a:t>
            </a:r>
          </a:p>
          <a:p>
            <a:pPr marL="0" indent="0">
              <a:buNone/>
            </a:pPr>
            <a:r>
              <a:rPr lang="en-GB" dirty="0"/>
              <a:t>Another example can be to create a social media platform or website for the catering businesses a pivotal asset that can generate sales and encourage people to engage with your business this can be used to educate new and existing customers about your catering offering and give them some background on who you are and about the different types of catering that are included in your business.</a:t>
            </a:r>
          </a:p>
          <a:p>
            <a:pPr marL="0" indent="0">
              <a:buNone/>
            </a:pPr>
            <a:endParaRPr lang="en-GB" dirty="0"/>
          </a:p>
        </p:txBody>
      </p:sp>
    </p:spTree>
    <p:extLst>
      <p:ext uri="{BB962C8B-B14F-4D97-AF65-F5344CB8AC3E}">
        <p14:creationId xmlns:p14="http://schemas.microsoft.com/office/powerpoint/2010/main" val="4082295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99740-AB78-A4BF-39A2-FEAAD2C2DCCC}"/>
              </a:ext>
            </a:extLst>
          </p:cNvPr>
          <p:cNvSpPr>
            <a:spLocks noGrp="1"/>
          </p:cNvSpPr>
          <p:nvPr>
            <p:ph type="title"/>
          </p:nvPr>
        </p:nvSpPr>
        <p:spPr>
          <a:xfrm>
            <a:off x="2139696" y="771652"/>
            <a:ext cx="7729728" cy="1188720"/>
          </a:xfrm>
        </p:spPr>
        <p:txBody>
          <a:bodyPr/>
          <a:lstStyle/>
          <a:p>
            <a:r>
              <a:rPr lang="en-GB" dirty="0"/>
              <a:t>Marketing, Public relations, and budgetary information</a:t>
            </a:r>
          </a:p>
        </p:txBody>
      </p:sp>
      <p:sp>
        <p:nvSpPr>
          <p:cNvPr id="4" name="TextBox 3">
            <a:extLst>
              <a:ext uri="{FF2B5EF4-FFF2-40B4-BE49-F238E27FC236}">
                <a16:creationId xmlns:a16="http://schemas.microsoft.com/office/drawing/2014/main" id="{0B08C62E-D9AC-E107-A962-F6C122058762}"/>
              </a:ext>
            </a:extLst>
          </p:cNvPr>
          <p:cNvSpPr txBox="1"/>
          <p:nvPr/>
        </p:nvSpPr>
        <p:spPr>
          <a:xfrm>
            <a:off x="1097280" y="2336800"/>
            <a:ext cx="10322560" cy="4247317"/>
          </a:xfrm>
          <a:prstGeom prst="rect">
            <a:avLst/>
          </a:prstGeom>
          <a:noFill/>
        </p:spPr>
        <p:txBody>
          <a:bodyPr wrap="square" rtlCol="0">
            <a:spAutoFit/>
          </a:bodyPr>
          <a:lstStyle/>
          <a:p>
            <a:r>
              <a:rPr lang="en-GB" dirty="0"/>
              <a:t>To ensure the business is reaching its target customers we must ensure that it’s being advertised and shown in all social media platforms, and also that it includes all the information that customers would expect to see. It’s also important to ensure before starting the business </a:t>
            </a:r>
            <a:r>
              <a:rPr lang="en-GB" b="0" i="0" dirty="0">
                <a:effectLst/>
                <a:latin typeface="Google Sans"/>
              </a:rPr>
              <a:t>the amount of money that is available and how and where it needs to be spent.</a:t>
            </a:r>
          </a:p>
          <a:p>
            <a:endParaRPr lang="en-GB" dirty="0">
              <a:latin typeface="Google Sans"/>
            </a:endParaRPr>
          </a:p>
          <a:p>
            <a:r>
              <a:rPr lang="en-GB" b="0" i="0" dirty="0">
                <a:effectLst/>
                <a:latin typeface="Google Sans"/>
              </a:rPr>
              <a:t>Moreover, to expand and build public relations with this business, it’s important to know the target audience and communicate </a:t>
            </a:r>
            <a:r>
              <a:rPr lang="en-GB" dirty="0">
                <a:latin typeface="Google Sans"/>
              </a:rPr>
              <a:t>with them, as doing research into what are the likes and dislikes of potential customers</a:t>
            </a:r>
          </a:p>
          <a:p>
            <a:endParaRPr lang="en-GB" dirty="0">
              <a:latin typeface="Google Sans"/>
            </a:endParaRPr>
          </a:p>
          <a:p>
            <a:r>
              <a:rPr lang="en-GB" dirty="0">
                <a:latin typeface="Google Sans"/>
              </a:rPr>
              <a:t>To have a successful budgeting tool with the catering business, making notes of the tools needed and costs should be recorded, all expenses such as how much the ingredients had cost when making food and desserts should be recorded.</a:t>
            </a:r>
          </a:p>
          <a:p>
            <a:endParaRPr lang="en-GB" b="0" i="0" dirty="0">
              <a:effectLst/>
              <a:latin typeface="Google Sans"/>
            </a:endParaRPr>
          </a:p>
          <a:p>
            <a:endParaRPr lang="en-GB" dirty="0">
              <a:latin typeface="Google Sans"/>
            </a:endParaRPr>
          </a:p>
          <a:p>
            <a:endParaRPr lang="en-GB" b="0" i="0" dirty="0">
              <a:effectLst/>
              <a:latin typeface="Google Sans"/>
            </a:endParaRPr>
          </a:p>
          <a:p>
            <a:endParaRPr lang="en-GB" dirty="0"/>
          </a:p>
        </p:txBody>
      </p:sp>
    </p:spTree>
    <p:extLst>
      <p:ext uri="{BB962C8B-B14F-4D97-AF65-F5344CB8AC3E}">
        <p14:creationId xmlns:p14="http://schemas.microsoft.com/office/powerpoint/2010/main" val="2555597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56BD-0227-AE97-7947-7A335624A862}"/>
              </a:ext>
            </a:extLst>
          </p:cNvPr>
          <p:cNvSpPr>
            <a:spLocks noGrp="1"/>
          </p:cNvSpPr>
          <p:nvPr>
            <p:ph type="title"/>
          </p:nvPr>
        </p:nvSpPr>
        <p:spPr>
          <a:xfrm>
            <a:off x="2109216" y="2834640"/>
            <a:ext cx="7729728" cy="1188720"/>
          </a:xfrm>
        </p:spPr>
        <p:txBody>
          <a:bodyPr/>
          <a:lstStyle/>
          <a:p>
            <a:r>
              <a:rPr lang="en-GB" dirty="0"/>
              <a:t>Thank you for listening to my presentation</a:t>
            </a:r>
          </a:p>
        </p:txBody>
      </p:sp>
    </p:spTree>
    <p:extLst>
      <p:ext uri="{BB962C8B-B14F-4D97-AF65-F5344CB8AC3E}">
        <p14:creationId xmlns:p14="http://schemas.microsoft.com/office/powerpoint/2010/main" val="341160880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0</TotalTime>
  <Words>746</Words>
  <Application>Microsoft Office PowerPoint</Application>
  <PresentationFormat>Widescreen</PresentationFormat>
  <Paragraphs>38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Gill Sans MT</vt:lpstr>
      <vt:lpstr>Google Sans</vt:lpstr>
      <vt:lpstr>Parcel</vt:lpstr>
      <vt:lpstr>Feasibility Plan for an International Meeting.</vt:lpstr>
      <vt:lpstr> chosen event: Catering event</vt:lpstr>
      <vt:lpstr>AN OVERALL VISION/MISSION STATEMENT</vt:lpstr>
      <vt:lpstr>Definition of target markets</vt:lpstr>
      <vt:lpstr>Objectives and key performance indicators</vt:lpstr>
      <vt:lpstr>Key strategies and initiatives</vt:lpstr>
      <vt:lpstr>Marketing, Public relations, and budgetary information</vt:lpstr>
      <vt:lpstr>Thank you for listening to my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Feasibility Plan for an International Meeting.</dc:title>
  <dc:creator>Saema Hossain</dc:creator>
  <cp:lastModifiedBy>Saifun Hossain (2016122)</cp:lastModifiedBy>
  <cp:revision>2</cp:revision>
  <dcterms:created xsi:type="dcterms:W3CDTF">2024-02-28T18:37:36Z</dcterms:created>
  <dcterms:modified xsi:type="dcterms:W3CDTF">2024-03-01T19:21:28Z</dcterms:modified>
</cp:coreProperties>
</file>