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8" r:id="rId3"/>
    <p:sldId id="262" r:id="rId4"/>
    <p:sldId id="259" r:id="rId5"/>
    <p:sldId id="263" r:id="rId6"/>
    <p:sldId id="257" r:id="rId7"/>
    <p:sldId id="264" r:id="rId8"/>
    <p:sldId id="275" r:id="rId9"/>
    <p:sldId id="265" r:id="rId10"/>
    <p:sldId id="268" r:id="rId11"/>
    <p:sldId id="260" r:id="rId12"/>
    <p:sldId id="267" r:id="rId13"/>
    <p:sldId id="266" r:id="rId14"/>
    <p:sldId id="272" r:id="rId15"/>
    <p:sldId id="270" r:id="rId16"/>
    <p:sldId id="271" r:id="rId17"/>
    <p:sldId id="269" r:id="rId18"/>
    <p:sldId id="274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5"/>
    <p:restoredTop sz="94691"/>
  </p:normalViewPr>
  <p:slideViewPr>
    <p:cSldViewPr snapToGrid="0" snapToObjects="1">
      <p:cViewPr>
        <p:scale>
          <a:sx n="56" d="100"/>
          <a:sy n="56" d="100"/>
        </p:scale>
        <p:origin x="664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652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380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267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842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371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267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07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385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70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974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42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920AF-6F05-5B45-832E-80772D02BA84}" type="datetimeFigureOut">
              <a:rPr lang="en-US" smtClean="0"/>
              <a:t>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EB45C-1D2E-304D-A533-B869819079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583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tiff"/><Relationship Id="rId6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tiff"/><Relationship Id="rId3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5" Type="http://schemas.openxmlformats.org/officeDocument/2006/relationships/image" Target="../media/image11.tiff"/><Relationship Id="rId6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2.tiff"/><Relationship Id="rId1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Relationship Id="rId3" Type="http://schemas.openxmlformats.org/officeDocument/2006/relationships/image" Target="../media/image16.tiff"/><Relationship Id="rId4" Type="http://schemas.openxmlformats.org/officeDocument/2006/relationships/hyperlink" Target="http://data.estyn.gov.wales/" TargetMode="External"/><Relationship Id="rId5" Type="http://schemas.openxmlformats.org/officeDocument/2006/relationships/image" Target="../media/image17.tiff"/><Relationship Id="rId6" Type="http://schemas.openxmlformats.org/officeDocument/2006/relationships/image" Target="../media/image18.tiff"/><Relationship Id="rId7" Type="http://schemas.openxmlformats.org/officeDocument/2006/relationships/hyperlink" Target="http://mylocalschool.wales.gov.uk/" TargetMode="External"/><Relationship Id="rId8" Type="http://schemas.openxmlformats.org/officeDocument/2006/relationships/image" Target="../media/image19.tiff"/><Relationship Id="rId9" Type="http://schemas.openxmlformats.org/officeDocument/2006/relationships/image" Target="../media/image20.tiff"/><Relationship Id="rId10" Type="http://schemas.openxmlformats.org/officeDocument/2006/relationships/image" Target="../media/image21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tyn.gov.uk/english/docViewer/309390.9/pupil-deprivation-may-2014/?navmap=30,163" TargetMode="External"/><Relationship Id="rId4" Type="http://schemas.openxmlformats.org/officeDocument/2006/relationships/image" Target="../media/image2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estyn.gov.uk/english/docViewer/309390.9/pupil-deprivation-may-2014/?navmap=30,16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7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0541" y="254795"/>
            <a:ext cx="10571459" cy="9953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 smtClean="0"/>
              <a:t>School </a:t>
            </a:r>
            <a:r>
              <a:rPr lang="en-GB" b="1" dirty="0"/>
              <a:t>Development and Pupil </a:t>
            </a:r>
            <a:r>
              <a:rPr lang="en-GB" b="1" dirty="0" smtClean="0"/>
              <a:t>Progress</a:t>
            </a:r>
            <a:br>
              <a:rPr lang="en-GB" b="1" dirty="0" smtClean="0"/>
            </a:br>
            <a:r>
              <a:rPr lang="cy-GB" dirty="0"/>
              <a:t>Datblygiad Ysgol a Chynnydd Disgyblion</a:t>
            </a:r>
            <a:r>
              <a:rPr lang="en-GB" dirty="0"/>
              <a:t> 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15362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541" y="1250158"/>
            <a:ext cx="4838448" cy="3217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988" y="1250158"/>
            <a:ext cx="3583955" cy="1782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989" y="3032180"/>
            <a:ext cx="4392286" cy="1565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Box 2"/>
          <p:cNvSpPr txBox="1">
            <a:spLocks noChangeArrowheads="1"/>
          </p:cNvSpPr>
          <p:nvPr/>
        </p:nvSpPr>
        <p:spPr bwMode="auto">
          <a:xfrm>
            <a:off x="674103" y="5690125"/>
            <a:ext cx="1151789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ＭＳ Ｐゴシック" charset="-128"/>
              </a:defRPr>
            </a:lvl9pPr>
          </a:lstStyle>
          <a:p>
            <a:r>
              <a:rPr lang="en-GB" sz="6000" dirty="0" smtClean="0"/>
              <a:t>L7: M7X02153/C L6: M6X02151/C</a:t>
            </a:r>
            <a:r>
              <a:rPr lang="en-GB" sz="6000" dirty="0" smtClean="0">
                <a:effectLst/>
              </a:rPr>
              <a:t>  </a:t>
            </a:r>
            <a:endParaRPr lang="en-US" altLang="en-US" sz="6000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0542" y="4467536"/>
            <a:ext cx="1222590" cy="122259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82827" y="5251886"/>
            <a:ext cx="163128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@</a:t>
            </a:r>
            <a:r>
              <a:rPr lang="en-US" sz="2800" b="1" dirty="0" err="1" smtClean="0"/>
              <a:t>dilynwr</a:t>
            </a:r>
            <a:endParaRPr lang="en-US" sz="2800" b="1" dirty="0" smtClean="0"/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605211" y="4597517"/>
            <a:ext cx="31865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err="1" smtClean="0">
                <a:solidFill>
                  <a:schemeClr val="accent1">
                    <a:lumMod val="75000"/>
                  </a:schemeClr>
                </a:solidFill>
              </a:rPr>
              <a:t>Mr</a:t>
            </a:r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</a:rPr>
              <a:t> Mathew Jones</a:t>
            </a:r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 descr="Athrofa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5478" y="4683849"/>
            <a:ext cx="2635150" cy="113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7030A0"/>
                </a:solidFill>
              </a:rPr>
              <a:t>Datblygiad Ysgol a Chynnydd Disgyblion</a:t>
            </a:r>
            <a:r>
              <a:rPr lang="en-GB" dirty="0" smtClean="0">
                <a:solidFill>
                  <a:srgbClr val="7030A0"/>
                </a:solidFill>
                <a:effectLst/>
              </a:rPr>
              <a:t> 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AMCAN(ION)</a:t>
            </a:r>
            <a:endParaRPr lang="en-GB" dirty="0"/>
          </a:p>
          <a:p>
            <a:endParaRPr lang="en-GB" dirty="0"/>
          </a:p>
          <a:p>
            <a:pPr lvl="0"/>
            <a:r>
              <a:rPr lang="cy-GB" dirty="0"/>
              <a:t>Datblygu dealltwriaeth y myfyriwr o ran sut mae athrawon a rhanddeiliaid yn defnyddio tystiolaeth i hysbysu cynllunio ar gyfer yr ysgol gyfan a chynnydd disgyblion unigol, a dangos ymwybyddiaeth feirniadol o fanteision a chyfyngiadau dichonol y fath dystiolaeth. </a:t>
            </a:r>
            <a:endParaRPr lang="en-GB" dirty="0"/>
          </a:p>
          <a:p>
            <a:pPr lvl="0"/>
            <a:r>
              <a:rPr lang="cy-GB" dirty="0"/>
              <a:t>Dangos ymwybyddiaeth feirniadol o ymchwil cyfredol ac arfer addysgol o ran asesu a monitro, a chymhwyso’r ddealltwriaeth hon yn adfyfyriol mewn cyd-destun ystafell ddosbarth er mwyn sicrhau y caiff anghenion pob plentyn eu bodloni. </a:t>
            </a:r>
            <a:endParaRPr lang="en-GB" dirty="0"/>
          </a:p>
          <a:p>
            <a:pPr lvl="0"/>
            <a:r>
              <a:rPr lang="cy-GB" dirty="0"/>
              <a:t>Meithrin sgiliau meddwl beirniadol, gweithio ar y cyd ac ymchwilio annibynnol y myfyrwyr eu hunain drwy ddefnyddio dulliau fel Dysgu problemau-seiliedig.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14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School Development and Pupil </a:t>
            </a:r>
            <a:r>
              <a:rPr lang="en-GB" b="1" dirty="0" smtClean="0"/>
              <a:t>Progress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AIM(S)</a:t>
            </a:r>
            <a:endParaRPr lang="en-GB" dirty="0"/>
          </a:p>
          <a:p>
            <a:pPr lvl="0"/>
            <a:r>
              <a:rPr lang="en-US" dirty="0"/>
              <a:t>To develop students’ understanding of how teachers and stakeholders use evidence to inform planning for whole school and individual pupil progress, and demonstrate a critical awareness of the potential benefits and limitations of such evidence</a:t>
            </a:r>
            <a:endParaRPr lang="en-GB" dirty="0"/>
          </a:p>
          <a:p>
            <a:pPr lvl="0"/>
            <a:r>
              <a:rPr lang="en-US" dirty="0"/>
              <a:t>To demonstrate a critical awareness of current research and educational practice relating to assessment and monitoring, and apply this understanding reflectively in a classroom context to ensure that all children’s needs are met </a:t>
            </a:r>
            <a:endParaRPr lang="en-GB" dirty="0"/>
          </a:p>
          <a:p>
            <a:pPr lvl="0"/>
            <a:r>
              <a:rPr lang="en-US" dirty="0"/>
              <a:t>To foster students’ own critical thinking skills, collaborative working and independent research, through approaches such as Problem-based Learning.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838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711" y="712921"/>
            <a:ext cx="10515600" cy="6284563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critically reflect upon teachers’ professional responsibilities in working closely with parents governors, local authorities and agencies which support schools and the wider community</a:t>
            </a:r>
          </a:p>
          <a:p>
            <a:pPr lvl="0"/>
            <a:r>
              <a:rPr lang="en-GB" dirty="0"/>
              <a:t>synthesise and analyse performance data accurately to inform decision-making, illustrating a comprehensive understanding of national requirements relating to progress within the statutory and non-statutory curricula </a:t>
            </a:r>
          </a:p>
          <a:p>
            <a:pPr lvl="0"/>
            <a:r>
              <a:rPr lang="en-GB" dirty="0"/>
              <a:t>identify, apply and evaluate appropriate formative and summative assessment strategies, and critically reflect on the effectiveness of selected strategies in their own classroom practice  </a:t>
            </a:r>
          </a:p>
          <a:p>
            <a:pPr lvl="0"/>
            <a:r>
              <a:rPr lang="en-GB" dirty="0"/>
              <a:t>demonstrate their effective contribution to working in teams within a problem based learning context, and evaluate their own contribution to the team outcomes</a:t>
            </a:r>
          </a:p>
          <a:p>
            <a:pPr lvl="0"/>
            <a:r>
              <a:rPr lang="en-GB" dirty="0"/>
              <a:t>reflect critically upon their own learning, drawing upon relevant theories and personal </a:t>
            </a:r>
            <a:r>
              <a:rPr lang="en-GB" dirty="0" smtClean="0"/>
              <a:t>experience</a:t>
            </a:r>
          </a:p>
          <a:p>
            <a:endParaRPr lang="en-US" dirty="0"/>
          </a:p>
        </p:txBody>
      </p:sp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10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42441"/>
            <a:ext cx="10515600" cy="58514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/>
              <a:t>Ar ôl cwblhau’r modwl hwn yn llwyddiannus, dylai’r myfyriwr allu dangos y gallu i</a:t>
            </a:r>
            <a:r>
              <a:rPr lang="cy-GB"/>
              <a:t>: </a:t>
            </a:r>
            <a:endParaRPr lang="cy-GB" smtClean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cy-GB" dirty="0"/>
              <a:t>adfyfyrio’n feirniadol ar gyfrifoldebau proffesiynol athrawon wrth weithio’n agos gyda rhieni, llywodraethwyr, awdurdodau lleol ac asiantaethau sy’n cefnogi ysgolion a’r gymuned ehangach. </a:t>
            </a:r>
            <a:endParaRPr lang="en-GB" dirty="0"/>
          </a:p>
          <a:p>
            <a:pPr lvl="0"/>
            <a:r>
              <a:rPr lang="cy-GB" dirty="0"/>
              <a:t>synthesu a dadansoddi data perfformio yn fanwl gywir er mwyn hysbysu gwneud penderfyniadau, gan ddangos dealltwriaeth gynhwysfawr o’r gofynion cenedlaethol hynny sy’n ymwneud â chynnydd o fewn y cwricwla statudol ac anstatudol. </a:t>
            </a:r>
            <a:endParaRPr lang="en-GB" dirty="0"/>
          </a:p>
          <a:p>
            <a:pPr lvl="0"/>
            <a:r>
              <a:rPr lang="cy-GB" dirty="0"/>
              <a:t>adnabod, cymhwyso a gwerthuso strategaethau asesu ffurfiannol a chrynodol priodol ac adfyfyrio’n feirniadol ar effeithiolrwydd strategaethau dewisol o ran eu harfer ystafell ddosbarth eu hunain. </a:t>
            </a:r>
            <a:endParaRPr lang="en-GB" dirty="0"/>
          </a:p>
          <a:p>
            <a:pPr lvl="0"/>
            <a:r>
              <a:rPr lang="cy-GB" dirty="0"/>
              <a:t>ddangos eu cyfraniad effeithiol at weithio mewn timau o fewn cyd-destun dysgu problemau-seiliedig, a gwerthuso eu cyfraniad eu hunain at ddeilliannau’r tîm.   </a:t>
            </a:r>
            <a:endParaRPr lang="en-GB" dirty="0"/>
          </a:p>
          <a:p>
            <a:pPr lvl="0"/>
            <a:r>
              <a:rPr lang="cy-GB" dirty="0"/>
              <a:t>adfyfyrio’n feirniadol ar eu dysgu eu hunain gan dynnu ar ddamcaniaethau perthnasol a phrofiad personol. 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5988387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064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17152"/>
            <a:ext cx="10515600" cy="1325563"/>
          </a:xfrm>
        </p:spPr>
        <p:txBody>
          <a:bodyPr/>
          <a:lstStyle/>
          <a:p>
            <a:r>
              <a:rPr lang="en-US" dirty="0" smtClean="0"/>
              <a:t>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5692"/>
            <a:ext cx="10515600" cy="54740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</a:t>
            </a:r>
            <a:r>
              <a:rPr lang="en-US" dirty="0" smtClean="0"/>
              <a:t>hree parts:</a:t>
            </a:r>
          </a:p>
          <a:p>
            <a:r>
              <a:rPr lang="en-US" dirty="0" smtClean="0"/>
              <a:t>understanding </a:t>
            </a:r>
            <a:r>
              <a:rPr lang="en-US" dirty="0"/>
              <a:t>pupil progress-&gt; </a:t>
            </a:r>
            <a:r>
              <a:rPr lang="en-US" dirty="0" smtClean="0"/>
              <a:t>individual level; class level, school level, national level.</a:t>
            </a:r>
            <a:endParaRPr lang="en-US" dirty="0"/>
          </a:p>
          <a:p>
            <a:r>
              <a:rPr lang="en-US" dirty="0" smtClean="0"/>
              <a:t>understanding </a:t>
            </a:r>
            <a:r>
              <a:rPr lang="en-US" dirty="0"/>
              <a:t>how the community can influence pupil </a:t>
            </a:r>
            <a:r>
              <a:rPr lang="en-US" dirty="0" smtClean="0"/>
              <a:t>progress. Focusing on the impact </a:t>
            </a:r>
            <a:r>
              <a:rPr lang="en-US" dirty="0"/>
              <a:t>of poverty, </a:t>
            </a:r>
            <a:r>
              <a:rPr lang="en-US" dirty="0" smtClean="0"/>
              <a:t>working </a:t>
            </a:r>
            <a:r>
              <a:rPr lang="en-US" dirty="0"/>
              <a:t>with the community </a:t>
            </a:r>
            <a:r>
              <a:rPr lang="en-US" dirty="0" smtClean="0"/>
              <a:t>and wider stakeholders to </a:t>
            </a:r>
            <a:r>
              <a:rPr lang="en-US" dirty="0"/>
              <a:t>improve pupil outcomes</a:t>
            </a:r>
          </a:p>
          <a:p>
            <a:r>
              <a:rPr lang="en-US" dirty="0" smtClean="0"/>
              <a:t>structure </a:t>
            </a:r>
            <a:r>
              <a:rPr lang="en-US" dirty="0"/>
              <a:t>of </a:t>
            </a:r>
            <a:r>
              <a:rPr lang="en-US" dirty="0" smtClean="0"/>
              <a:t>the module input-&gt; </a:t>
            </a:r>
            <a:r>
              <a:rPr lang="en-US" dirty="0"/>
              <a:t>we will use lectures at the beginning of the week,  </a:t>
            </a:r>
            <a:r>
              <a:rPr lang="en-US" dirty="0" smtClean="0"/>
              <a:t>focusing </a:t>
            </a:r>
            <a:r>
              <a:rPr lang="en-US" dirty="0"/>
              <a:t>on </a:t>
            </a:r>
            <a:r>
              <a:rPr lang="en-US" dirty="0" smtClean="0"/>
              <a:t>curriculum and individual attainment, </a:t>
            </a:r>
            <a:r>
              <a:rPr lang="en-US" dirty="0"/>
              <a:t>moving on to wider themes, moving to scenarios and </a:t>
            </a:r>
            <a:r>
              <a:rPr lang="en-US" dirty="0" smtClean="0"/>
              <a:t>Problem-Based Learning </a:t>
            </a:r>
            <a:r>
              <a:rPr lang="en-US" dirty="0"/>
              <a:t>at the end of the week based on the earlier </a:t>
            </a:r>
            <a:r>
              <a:rPr lang="en-US" dirty="0" smtClean="0"/>
              <a:t>content</a:t>
            </a:r>
            <a:r>
              <a:rPr lang="en-US" dirty="0"/>
              <a:t> </a:t>
            </a:r>
            <a:r>
              <a:rPr lang="en-US" dirty="0" smtClean="0"/>
              <a:t>that will build to develop your knowledge of the module aims.</a:t>
            </a:r>
            <a:endParaRPr lang="en-US" dirty="0"/>
          </a:p>
        </p:txBody>
      </p:sp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355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 err="1" smtClean="0">
                <a:solidFill>
                  <a:srgbClr val="7030A0"/>
                </a:solidFill>
              </a:rPr>
              <a:t>Strwythur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5121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Tri </a:t>
            </a:r>
            <a:r>
              <a:rPr lang="en-US" dirty="0" err="1" smtClean="0"/>
              <a:t>rhan</a:t>
            </a:r>
            <a:r>
              <a:rPr lang="en-US" dirty="0" smtClean="0"/>
              <a:t>:</a:t>
            </a:r>
          </a:p>
          <a:p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cynnydd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-&gt;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;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ddosbarth</a:t>
            </a:r>
            <a:r>
              <a:rPr lang="en-US" dirty="0" smtClean="0"/>
              <a:t>,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,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genedlaethol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y gall y </a:t>
            </a:r>
            <a:r>
              <a:rPr lang="en-US" dirty="0" err="1" smtClean="0"/>
              <a:t>gymuned</a:t>
            </a:r>
            <a:r>
              <a:rPr lang="en-US" dirty="0" smtClean="0"/>
              <a:t> </a:t>
            </a:r>
            <a:r>
              <a:rPr lang="en-US" dirty="0" err="1" smtClean="0"/>
              <a:t>ddylanwadu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gynnydd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. </a:t>
            </a:r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effaith</a:t>
            </a:r>
            <a:r>
              <a:rPr lang="en-US" dirty="0" smtClean="0"/>
              <a:t> </a:t>
            </a:r>
            <a:r>
              <a:rPr lang="en-US" dirty="0" err="1" smtClean="0"/>
              <a:t>tlodi</a:t>
            </a:r>
            <a:r>
              <a:rPr lang="en-US" dirty="0" smtClean="0"/>
              <a:t>, </a:t>
            </a:r>
            <a:r>
              <a:rPr lang="en-US" dirty="0" err="1" smtClean="0"/>
              <a:t>gweithio</a:t>
            </a:r>
            <a:r>
              <a:rPr lang="en-US" dirty="0" smtClean="0"/>
              <a:t> </a:t>
            </a:r>
            <a:r>
              <a:rPr lang="en-US" dirty="0" err="1" smtClean="0"/>
              <a:t>gyda'r</a:t>
            </a:r>
            <a:r>
              <a:rPr lang="en-US" dirty="0" smtClean="0"/>
              <a:t> </a:t>
            </a:r>
            <a:r>
              <a:rPr lang="en-US" dirty="0" err="1" smtClean="0"/>
              <a:t>gymuned</a:t>
            </a:r>
            <a:r>
              <a:rPr lang="en-US" dirty="0" smtClean="0"/>
              <a:t> a </a:t>
            </a:r>
            <a:r>
              <a:rPr lang="en-US" dirty="0" err="1" smtClean="0"/>
              <a:t>rhanddeiliaid</a:t>
            </a:r>
            <a:r>
              <a:rPr lang="en-US" dirty="0" smtClean="0"/>
              <a:t> </a:t>
            </a:r>
            <a:r>
              <a:rPr lang="en-US" dirty="0" err="1" smtClean="0"/>
              <a:t>ehangach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 </a:t>
            </a:r>
            <a:r>
              <a:rPr lang="en-US" dirty="0" err="1" smtClean="0"/>
              <a:t>deilliannau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endParaRPr lang="en-US" dirty="0" smtClean="0"/>
          </a:p>
          <a:p>
            <a:r>
              <a:rPr lang="en-US" dirty="0" err="1" smtClean="0"/>
              <a:t>strwythur</a:t>
            </a:r>
            <a:r>
              <a:rPr lang="en-US" dirty="0" smtClean="0"/>
              <a:t> y </a:t>
            </a:r>
            <a:r>
              <a:rPr lang="en-US" dirty="0" err="1" smtClean="0"/>
              <a:t>mewnbwn</a:t>
            </a:r>
            <a:r>
              <a:rPr lang="en-US" dirty="0" smtClean="0"/>
              <a:t> </a:t>
            </a:r>
            <a:r>
              <a:rPr lang="en-US" dirty="0" err="1" smtClean="0"/>
              <a:t>modiwl</a:t>
            </a:r>
            <a:r>
              <a:rPr lang="en-US" dirty="0" smtClean="0"/>
              <a:t>-&gt; </a:t>
            </a:r>
            <a:r>
              <a:rPr lang="en-US" dirty="0" err="1" smtClean="0"/>
              <a:t>byddwn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darlithoedd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ddechrau'r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ganolbwyntio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cwricwlwm</a:t>
            </a:r>
            <a:r>
              <a:rPr lang="en-US" dirty="0" smtClean="0"/>
              <a:t> a </a:t>
            </a:r>
            <a:r>
              <a:rPr lang="en-US" dirty="0" err="1" smtClean="0"/>
              <a:t>chyrhaeddiad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,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ymlaen</a:t>
            </a:r>
            <a:r>
              <a:rPr lang="en-US" dirty="0" smtClean="0"/>
              <a:t> at </a:t>
            </a:r>
            <a:r>
              <a:rPr lang="en-US" dirty="0" err="1" smtClean="0"/>
              <a:t>themâu</a:t>
            </a:r>
            <a:r>
              <a:rPr lang="en-US" dirty="0" smtClean="0"/>
              <a:t> </a:t>
            </a:r>
            <a:r>
              <a:rPr lang="en-US" dirty="0" err="1" smtClean="0"/>
              <a:t>ehangach</a:t>
            </a:r>
            <a:r>
              <a:rPr lang="en-US" dirty="0" smtClean="0"/>
              <a:t>,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senarios</a:t>
            </a:r>
            <a:r>
              <a:rPr lang="en-US" dirty="0" smtClean="0"/>
              <a:t> a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Broblemau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ddiwedd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cynharach</a:t>
            </a:r>
            <a:r>
              <a:rPr lang="en-US" dirty="0" smtClean="0"/>
              <a:t>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hynny'n</a:t>
            </a:r>
            <a:r>
              <a:rPr lang="en-US" dirty="0" smtClean="0"/>
              <a:t> </a:t>
            </a:r>
            <a:r>
              <a:rPr lang="en-US" dirty="0" err="1" smtClean="0"/>
              <a:t>adeiladu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ddatblygu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 am </a:t>
            </a:r>
            <a:r>
              <a:rPr lang="en-US" dirty="0" err="1" smtClean="0"/>
              <a:t>nodau'r</a:t>
            </a:r>
            <a:r>
              <a:rPr lang="en-US" dirty="0" smtClean="0"/>
              <a:t> </a:t>
            </a:r>
            <a:r>
              <a:rPr lang="en-US" dirty="0" err="1" smtClean="0"/>
              <a:t>modiwl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20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5480" y="0"/>
            <a:ext cx="10515600" cy="1325563"/>
          </a:xfrm>
        </p:spPr>
        <p:txBody>
          <a:bodyPr/>
          <a:lstStyle/>
          <a:p>
            <a:r>
              <a:rPr lang="en-US" dirty="0" smtClean="0"/>
              <a:t>KEY THEMES </a:t>
            </a:r>
            <a:r>
              <a:rPr lang="mr-IN" dirty="0" smtClean="0"/>
              <a:t>–</a:t>
            </a:r>
            <a:r>
              <a:rPr lang="en-US" dirty="0" smtClean="0"/>
              <a:t> THEMA ALLWEDDOL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845" y="904551"/>
            <a:ext cx="9230935" cy="641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246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0" y="342632"/>
            <a:ext cx="12192000" cy="208955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397" algn="ctr"/>
            <a:r>
              <a:rPr sz="4000" b="1" spc="367" dirty="0">
                <a:solidFill>
                  <a:srgbClr val="A357FF"/>
                </a:solidFill>
                <a:latin typeface="Arial"/>
                <a:cs typeface="Arial"/>
              </a:rPr>
              <a:t>What</a:t>
            </a:r>
            <a:r>
              <a:rPr sz="4000" b="1" spc="354" dirty="0">
                <a:solidFill>
                  <a:srgbClr val="A357FF"/>
                </a:solidFill>
                <a:latin typeface="Arial"/>
                <a:cs typeface="Arial"/>
              </a:rPr>
              <a:t> </a:t>
            </a:r>
            <a:r>
              <a:rPr sz="4000" b="1" spc="228" dirty="0">
                <a:solidFill>
                  <a:srgbClr val="A357FF"/>
                </a:solidFill>
                <a:latin typeface="Arial"/>
                <a:cs typeface="Arial"/>
              </a:rPr>
              <a:t>is</a:t>
            </a:r>
            <a:r>
              <a:rPr sz="4000" b="1" spc="49" dirty="0">
                <a:solidFill>
                  <a:srgbClr val="A357FF"/>
                </a:solidFill>
                <a:latin typeface="Arial"/>
                <a:cs typeface="Arial"/>
              </a:rPr>
              <a:t> </a:t>
            </a:r>
            <a:r>
              <a:rPr sz="4000" b="1" spc="18" dirty="0">
                <a:solidFill>
                  <a:srgbClr val="A357FF"/>
                </a:solidFill>
                <a:latin typeface="Arial"/>
                <a:cs typeface="Arial"/>
              </a:rPr>
              <a:t>PBL</a:t>
            </a:r>
            <a:r>
              <a:rPr lang="en-GB" sz="4000" b="1" spc="18" dirty="0" smtClean="0">
                <a:solidFill>
                  <a:srgbClr val="A357FF"/>
                </a:solidFill>
                <a:latin typeface="Arial"/>
                <a:cs typeface="Arial"/>
              </a:rPr>
              <a:t>? </a:t>
            </a:r>
            <a:r>
              <a:rPr lang="en-GB" sz="4000" b="1" spc="18" dirty="0" smtClean="0">
                <a:latin typeface="Arial"/>
                <a:cs typeface="Arial"/>
              </a:rPr>
              <a:t>Problem-Based Learning</a:t>
            </a:r>
          </a:p>
          <a:p>
            <a:pPr marL="11397" algn="ctr"/>
            <a:r>
              <a:rPr lang="en-GB" sz="4000" b="1" spc="18" dirty="0" smtClean="0">
                <a:solidFill>
                  <a:srgbClr val="7030A0"/>
                </a:solidFill>
                <a:latin typeface="Arial"/>
                <a:cs typeface="Arial"/>
              </a:rPr>
              <a:t>Beth </a:t>
            </a:r>
            <a:r>
              <a:rPr lang="en-GB" sz="4000" b="1" spc="18" dirty="0" err="1" smtClean="0">
                <a:solidFill>
                  <a:srgbClr val="7030A0"/>
                </a:solidFill>
                <a:latin typeface="Arial"/>
                <a:cs typeface="Arial"/>
              </a:rPr>
              <a:t>yw</a:t>
            </a:r>
            <a:r>
              <a:rPr lang="en-GB" sz="4000" b="1" spc="18" dirty="0" smtClean="0">
                <a:solidFill>
                  <a:srgbClr val="7030A0"/>
                </a:solidFill>
                <a:latin typeface="Arial"/>
                <a:cs typeface="Arial"/>
              </a:rPr>
              <a:t> DSB? </a:t>
            </a:r>
            <a:r>
              <a:rPr lang="en-GB" sz="4000" b="1" spc="18" dirty="0" err="1" smtClean="0">
                <a:latin typeface="Arial"/>
                <a:cs typeface="Arial"/>
              </a:rPr>
              <a:t>Dysgu</a:t>
            </a:r>
            <a:r>
              <a:rPr lang="en-GB" sz="4000" b="1" spc="18" dirty="0" smtClean="0">
                <a:latin typeface="Arial"/>
                <a:cs typeface="Arial"/>
              </a:rPr>
              <a:t> </a:t>
            </a:r>
            <a:r>
              <a:rPr lang="en-GB" sz="4000" b="1" spc="18" dirty="0" err="1" smtClean="0">
                <a:latin typeface="Arial"/>
                <a:cs typeface="Arial"/>
              </a:rPr>
              <a:t>yn</a:t>
            </a:r>
            <a:r>
              <a:rPr lang="en-GB" sz="4000" b="1" spc="18" dirty="0" smtClean="0">
                <a:latin typeface="Arial"/>
                <a:cs typeface="Arial"/>
              </a:rPr>
              <a:t> </a:t>
            </a:r>
            <a:r>
              <a:rPr lang="en-GB" sz="4000" b="1" spc="18" dirty="0" err="1" smtClean="0">
                <a:latin typeface="Arial"/>
                <a:cs typeface="Arial"/>
              </a:rPr>
              <a:t>Seiliedig</a:t>
            </a:r>
            <a:r>
              <a:rPr lang="en-GB" sz="4000" b="1" spc="18" dirty="0" smtClean="0">
                <a:latin typeface="Arial"/>
                <a:cs typeface="Arial"/>
              </a:rPr>
              <a:t> </a:t>
            </a:r>
            <a:r>
              <a:rPr lang="en-GB" sz="4000" b="1" spc="18" dirty="0" err="1" smtClean="0">
                <a:latin typeface="Arial"/>
                <a:cs typeface="Arial"/>
              </a:rPr>
              <a:t>ar</a:t>
            </a:r>
            <a:r>
              <a:rPr lang="en-GB" sz="4000" b="1" spc="18" dirty="0" smtClean="0">
                <a:latin typeface="Arial"/>
                <a:cs typeface="Arial"/>
              </a:rPr>
              <a:t> </a:t>
            </a:r>
            <a:r>
              <a:rPr lang="en-GB" sz="4000" b="1" spc="18" dirty="0" err="1" smtClean="0">
                <a:latin typeface="Arial"/>
                <a:cs typeface="Arial"/>
              </a:rPr>
              <a:t>Broblemau</a:t>
            </a:r>
            <a:r>
              <a:rPr lang="en-GB" sz="4000" b="1" spc="18" dirty="0" smtClean="0">
                <a:latin typeface="Arial"/>
                <a:cs typeface="Arial"/>
              </a:rPr>
              <a:t> </a:t>
            </a:r>
            <a:endParaRPr lang="en-GB" sz="4000" b="1" spc="18" dirty="0" smtClean="0">
              <a:latin typeface="Arial"/>
              <a:cs typeface="Arial"/>
            </a:endParaRPr>
          </a:p>
          <a:p>
            <a:pPr marL="11397"/>
            <a:r>
              <a:rPr lang="en-GB" sz="4000" b="1" spc="18" dirty="0" smtClean="0">
                <a:latin typeface="Arial"/>
                <a:cs typeface="Arial"/>
              </a:rPr>
              <a:t>   </a:t>
            </a:r>
            <a:endParaRPr lang="en-GB" sz="4000" b="1" spc="18" dirty="0">
              <a:latin typeface="Arial"/>
              <a:cs typeface="Arial"/>
            </a:endParaRPr>
          </a:p>
          <a:p>
            <a:pPr marL="11397"/>
            <a:endParaRPr lang="en-GB" sz="3600" b="1" spc="18" dirty="0">
              <a:solidFill>
                <a:srgbClr val="318AFF"/>
              </a:solidFill>
              <a:latin typeface="Arial"/>
              <a:cs typeface="Arial"/>
            </a:endParaRPr>
          </a:p>
          <a:p>
            <a:pPr marL="11397" algn="ctr"/>
            <a:endParaRPr lang="en-GB" sz="3200" spc="18" dirty="0">
              <a:solidFill>
                <a:srgbClr val="318AFF"/>
              </a:solidFill>
              <a:latin typeface="Arial"/>
              <a:cs typeface="Arial"/>
            </a:endParaRPr>
          </a:p>
          <a:p>
            <a:pPr marL="11397" algn="ctr"/>
            <a:endParaRPr lang="en-GB" sz="3200" spc="18" dirty="0">
              <a:solidFill>
                <a:srgbClr val="318AFF"/>
              </a:solidFill>
              <a:latin typeface="Arial"/>
              <a:cs typeface="Arial"/>
            </a:endParaRPr>
          </a:p>
          <a:p>
            <a:pPr marL="11397" algn="ctr"/>
            <a:endParaRPr lang="en-GB" sz="3200" spc="18" dirty="0">
              <a:solidFill>
                <a:srgbClr val="318AFF"/>
              </a:solidFill>
              <a:latin typeface="Arial"/>
              <a:cs typeface="Arial"/>
            </a:endParaRPr>
          </a:p>
          <a:p>
            <a:pPr marL="11397"/>
            <a:endParaRPr sz="32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1409" y="2075722"/>
            <a:ext cx="4519527" cy="33005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7940" indent="-217112">
              <a:buClr>
                <a:srgbClr val="333333"/>
              </a:buClr>
              <a:buFont typeface="Arial"/>
              <a:buChar char="•"/>
              <a:tabLst>
                <a:tab pos="227940" algn="l"/>
              </a:tabLst>
            </a:pPr>
            <a:r>
              <a:rPr sz="2400" b="1" spc="81" dirty="0">
                <a:latin typeface="Arial" charset="0"/>
                <a:ea typeface="Arial" charset="0"/>
                <a:cs typeface="Arial" charset="0"/>
              </a:rPr>
              <a:t>Student-focused</a:t>
            </a:r>
            <a:endParaRPr sz="2400" b="1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ts val="538"/>
              </a:lnSpc>
              <a:spcBef>
                <a:spcPts val="7"/>
              </a:spcBef>
              <a:buClr>
                <a:srgbClr val="333333"/>
              </a:buClr>
              <a:buFont typeface="Arial"/>
              <a:buChar char="•"/>
            </a:pPr>
            <a:endParaRPr sz="2400" b="1" dirty="0">
              <a:latin typeface="Arial" charset="0"/>
              <a:ea typeface="Arial" charset="0"/>
              <a:cs typeface="Arial" charset="0"/>
            </a:endParaRP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r>
              <a:rPr sz="2400" b="1" spc="90" dirty="0">
                <a:latin typeface="Arial" charset="0"/>
                <a:ea typeface="Arial" charset="0"/>
                <a:cs typeface="Arial" charset="0"/>
              </a:rPr>
              <a:t>Inquiry-based</a:t>
            </a:r>
            <a:endParaRPr sz="2400" b="1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ts val="538"/>
              </a:lnSpc>
              <a:spcBef>
                <a:spcPts val="7"/>
              </a:spcBef>
              <a:buClr>
                <a:srgbClr val="333333"/>
              </a:buClr>
              <a:buFont typeface="Arial"/>
              <a:buChar char="•"/>
            </a:pPr>
            <a:endParaRPr sz="2400" b="1" dirty="0">
              <a:latin typeface="Arial" charset="0"/>
              <a:ea typeface="Arial" charset="0"/>
              <a:cs typeface="Arial" charset="0"/>
            </a:endParaRPr>
          </a:p>
          <a:p>
            <a:pPr marL="227940" indent="-217112">
              <a:buClr>
                <a:srgbClr val="333333"/>
              </a:buClr>
              <a:buFont typeface="Arial"/>
              <a:buChar char="•"/>
              <a:tabLst>
                <a:tab pos="227940" algn="l"/>
              </a:tabLst>
            </a:pPr>
            <a:r>
              <a:rPr sz="2400" b="1" spc="36" dirty="0">
                <a:latin typeface="Arial" charset="0"/>
                <a:ea typeface="Arial" charset="0"/>
                <a:cs typeface="Arial" charset="0"/>
              </a:rPr>
              <a:t>Scenarios</a:t>
            </a:r>
            <a:endParaRPr sz="2400" b="1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ts val="494"/>
              </a:lnSpc>
              <a:spcBef>
                <a:spcPts val="6"/>
              </a:spcBef>
              <a:buClr>
                <a:srgbClr val="333333"/>
              </a:buClr>
              <a:buFont typeface="Arial"/>
              <a:buChar char="•"/>
            </a:pPr>
            <a:endParaRPr sz="2400" b="1" dirty="0">
              <a:latin typeface="Arial" charset="0"/>
              <a:ea typeface="Arial" charset="0"/>
              <a:cs typeface="Arial" charset="0"/>
            </a:endParaRP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r>
              <a:rPr sz="2400" b="1" spc="67" dirty="0">
                <a:latin typeface="Arial" charset="0"/>
                <a:ea typeface="Arial" charset="0"/>
                <a:cs typeface="Arial" charset="0"/>
              </a:rPr>
              <a:t>Real-world</a:t>
            </a:r>
            <a:r>
              <a:rPr sz="2400" b="1" spc="63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sz="2400" b="1" spc="102" dirty="0" smtClean="0">
                <a:latin typeface="Arial" charset="0"/>
                <a:ea typeface="Arial" charset="0"/>
                <a:cs typeface="Arial" charset="0"/>
              </a:rPr>
              <a:t>contexts</a:t>
            </a:r>
            <a:endParaRPr lang="cy-GB" sz="2400" b="1" spc="102" dirty="0" smtClean="0">
              <a:latin typeface="Arial" charset="0"/>
              <a:ea typeface="Arial" charset="0"/>
              <a:cs typeface="Arial" charset="0"/>
            </a:endParaRP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endParaRPr lang="cy-GB" sz="2400" b="1" spc="102" dirty="0">
              <a:latin typeface="Arial" charset="0"/>
              <a:ea typeface="Arial" charset="0"/>
              <a:cs typeface="Arial" charset="0"/>
            </a:endParaRP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r>
              <a:rPr lang="cy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Canolbwyntio ar y myfyrwyr</a:t>
            </a: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r>
              <a:rPr lang="cy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Yn seiliedig ar yr ymchwiliad</a:t>
            </a: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r>
              <a:rPr lang="cy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Senarios</a:t>
            </a:r>
          </a:p>
          <a:p>
            <a:pPr marL="239906" indent="-229079">
              <a:buClr>
                <a:srgbClr val="333333"/>
              </a:buClr>
              <a:buFont typeface="Arial"/>
              <a:buChar char="•"/>
              <a:tabLst>
                <a:tab pos="239906" algn="l"/>
              </a:tabLst>
            </a:pPr>
            <a:r>
              <a:rPr lang="cy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Cyd-destunau byd go iawn</a:t>
            </a:r>
            <a:endParaRPr sz="2400" b="1" dirty="0">
              <a:solidFill>
                <a:srgbClr val="7030A0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7154" y="2075722"/>
            <a:ext cx="5758628" cy="4511681"/>
          </a:xfrm>
          <a:prstGeom prst="rect">
            <a:avLst/>
          </a:prstGeom>
        </p:spPr>
      </p:pic>
      <p:pic>
        <p:nvPicPr>
          <p:cNvPr id="6" name="Picture 5" descr="Athrof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409" y="5717790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90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2973" y="1864915"/>
            <a:ext cx="5219700" cy="52197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175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Collaboration - </a:t>
            </a:r>
            <a:r>
              <a:rPr lang="en-US" dirty="0" err="1" smtClean="0"/>
              <a:t>Cydweithio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89825" y="1119188"/>
            <a:ext cx="2753148" cy="1561349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9076" y="1177131"/>
            <a:ext cx="4148034" cy="1375569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3213" y="1100138"/>
            <a:ext cx="4286250" cy="1410891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287949" y="2768550"/>
            <a:ext cx="299112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You will need to get into PBL Groups of  no more than 6 members.</a:t>
            </a:r>
          </a:p>
          <a:p>
            <a:endParaRPr lang="en-US" sz="2800" b="1" dirty="0"/>
          </a:p>
          <a:p>
            <a:r>
              <a:rPr lang="en-US" sz="2800" b="1" dirty="0" smtClean="0">
                <a:solidFill>
                  <a:srgbClr val="7030A0"/>
                </a:solidFill>
              </a:rPr>
              <a:t>By Wednesday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610504" y="3078591"/>
            <a:ext cx="33147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/>
              <a:t>Bydd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angen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i</a:t>
            </a:r>
            <a:r>
              <a:rPr lang="en-US" sz="2800" b="1" dirty="0" smtClean="0"/>
              <a:t> chi </a:t>
            </a:r>
            <a:r>
              <a:rPr lang="en-US" sz="2800" b="1" dirty="0" err="1" smtClean="0"/>
              <a:t>ffurfio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grwpiau</a:t>
            </a:r>
            <a:r>
              <a:rPr lang="en-US" sz="2800" b="1" dirty="0" smtClean="0"/>
              <a:t> DBS o </a:t>
            </a:r>
            <a:r>
              <a:rPr lang="en-US" sz="2800" b="1" dirty="0" err="1" smtClean="0"/>
              <a:t>ddim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mwy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na</a:t>
            </a:r>
            <a:r>
              <a:rPr lang="en-US" sz="2800" b="1" dirty="0" smtClean="0"/>
              <a:t> 6 </a:t>
            </a:r>
            <a:r>
              <a:rPr lang="en-US" sz="2800" b="1" dirty="0" err="1" smtClean="0"/>
              <a:t>aelod</a:t>
            </a:r>
            <a:r>
              <a:rPr lang="en-US" sz="2800" b="1" dirty="0" smtClean="0"/>
              <a:t>.</a:t>
            </a:r>
          </a:p>
          <a:p>
            <a:endParaRPr lang="en-US" sz="2800" b="1" dirty="0"/>
          </a:p>
          <a:p>
            <a:r>
              <a:rPr lang="en-US" sz="2800" b="1" dirty="0" err="1" smtClean="0">
                <a:solidFill>
                  <a:srgbClr val="7030A0"/>
                </a:solidFill>
              </a:rPr>
              <a:t>Erbyn</a:t>
            </a:r>
            <a:r>
              <a:rPr lang="en-US" sz="2800" b="1" dirty="0" smtClean="0">
                <a:solidFill>
                  <a:srgbClr val="7030A0"/>
                </a:solidFill>
              </a:rPr>
              <a:t> </a:t>
            </a:r>
            <a:r>
              <a:rPr lang="en-US" sz="2800" b="1" dirty="0" err="1" smtClean="0">
                <a:solidFill>
                  <a:srgbClr val="7030A0"/>
                </a:solidFill>
              </a:rPr>
              <a:t>Dydd</a:t>
            </a:r>
            <a:r>
              <a:rPr lang="en-US" sz="2800" b="1" dirty="0" smtClean="0">
                <a:solidFill>
                  <a:srgbClr val="7030A0"/>
                </a:solidFill>
              </a:rPr>
              <a:t> </a:t>
            </a:r>
            <a:r>
              <a:rPr lang="en-US" sz="2800" b="1" dirty="0" err="1" smtClean="0">
                <a:solidFill>
                  <a:srgbClr val="7030A0"/>
                </a:solidFill>
              </a:rPr>
              <a:t>Mercher</a:t>
            </a:r>
            <a:endParaRPr lang="en-US" sz="2800" b="1" dirty="0">
              <a:solidFill>
                <a:srgbClr val="7030A0"/>
              </a:solidFill>
            </a:endParaRPr>
          </a:p>
        </p:txBody>
      </p:sp>
      <p:pic>
        <p:nvPicPr>
          <p:cNvPr id="13" name="Picture 12" descr="Athrofa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37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148822"/>
            <a:ext cx="7467600" cy="114300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b="1" dirty="0" smtClean="0">
                <a:solidFill>
                  <a:srgbClr val="7030A0"/>
                </a:solidFill>
              </a:rPr>
              <a:t>Data </a:t>
            </a:r>
            <a:r>
              <a:rPr lang="en-US" b="1" dirty="0" err="1" smtClean="0">
                <a:solidFill>
                  <a:srgbClr val="7030A0"/>
                </a:solidFill>
              </a:rPr>
              <a:t>Dosbarth</a:t>
            </a:r>
            <a:r>
              <a:rPr lang="en-US" b="1" dirty="0" smtClean="0">
                <a:solidFill>
                  <a:srgbClr val="7030A0"/>
                </a:solidFill>
              </a:rPr>
              <a:t>            </a:t>
            </a:r>
            <a:r>
              <a:rPr lang="en-US" b="1" dirty="0" smtClean="0"/>
              <a:t>-   Class Data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5931" y="881855"/>
            <a:ext cx="4787899" cy="3829629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US" dirty="0" smtClean="0"/>
              <a:t>You will be given class data.</a:t>
            </a:r>
          </a:p>
          <a:p>
            <a:pPr>
              <a:defRPr/>
            </a:pPr>
            <a:r>
              <a:rPr lang="en-US" dirty="0" smtClean="0"/>
              <a:t>You will need to identify the groups of learners in your class</a:t>
            </a:r>
          </a:p>
          <a:p>
            <a:pPr>
              <a:defRPr/>
            </a:pPr>
            <a:r>
              <a:rPr lang="en-US" dirty="0" smtClean="0"/>
              <a:t>Identify the children that require interventions</a:t>
            </a:r>
          </a:p>
          <a:p>
            <a:pPr>
              <a:defRPr/>
            </a:pPr>
            <a:r>
              <a:rPr lang="en-US" dirty="0" smtClean="0"/>
              <a:t>Identify what interventions or strategies you will use</a:t>
            </a:r>
          </a:p>
          <a:p>
            <a:pPr>
              <a:defRPr/>
            </a:pPr>
            <a:r>
              <a:rPr lang="en-US" dirty="0" smtClean="0"/>
              <a:t>Identify how you will track the progress</a:t>
            </a:r>
          </a:p>
          <a:p>
            <a:pPr>
              <a:defRPr/>
            </a:pPr>
            <a:r>
              <a:rPr lang="en-US" dirty="0" smtClean="0"/>
              <a:t>Outline the targets at the end of stage of </a:t>
            </a:r>
            <a:r>
              <a:rPr lang="en-US" dirty="0" smtClean="0"/>
              <a:t>learning</a:t>
            </a:r>
          </a:p>
          <a:p>
            <a:pPr>
              <a:defRPr/>
            </a:pPr>
            <a:r>
              <a:rPr lang="en-US" dirty="0" smtClean="0"/>
              <a:t>Link to School Development Plan</a:t>
            </a: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058863" y="767557"/>
            <a:ext cx="4162425" cy="369331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>
                <a:solidFill>
                  <a:srgbClr val="7030A0"/>
                </a:solidFill>
              </a:rPr>
              <a:t>Byddwch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yn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cael</a:t>
            </a:r>
            <a:r>
              <a:rPr lang="en-US" sz="1950" dirty="0">
                <a:solidFill>
                  <a:srgbClr val="7030A0"/>
                </a:solidFill>
              </a:rPr>
              <a:t> data </a:t>
            </a:r>
            <a:r>
              <a:rPr lang="en-US" sz="1950" dirty="0" err="1">
                <a:solidFill>
                  <a:srgbClr val="7030A0"/>
                </a:solidFill>
              </a:rPr>
              <a:t>dosbarth</a:t>
            </a:r>
            <a:endParaRPr lang="en-US" sz="1950" dirty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>
                <a:solidFill>
                  <a:srgbClr val="7030A0"/>
                </a:solidFill>
              </a:rPr>
              <a:t>Bydd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angen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i</a:t>
            </a:r>
            <a:r>
              <a:rPr lang="en-US" sz="1950" dirty="0">
                <a:solidFill>
                  <a:srgbClr val="7030A0"/>
                </a:solidFill>
              </a:rPr>
              <a:t> chi </a:t>
            </a:r>
            <a:r>
              <a:rPr lang="en-US" sz="1950" dirty="0" err="1">
                <a:solidFill>
                  <a:srgbClr val="7030A0"/>
                </a:solidFill>
              </a:rPr>
              <a:t>nodi'r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grwpiau</a:t>
            </a:r>
            <a:r>
              <a:rPr lang="en-US" sz="1950" dirty="0">
                <a:solidFill>
                  <a:srgbClr val="7030A0"/>
                </a:solidFill>
              </a:rPr>
              <a:t> o </a:t>
            </a:r>
            <a:r>
              <a:rPr lang="en-US" sz="1950" dirty="0" err="1">
                <a:solidFill>
                  <a:srgbClr val="7030A0"/>
                </a:solidFill>
              </a:rPr>
              <a:t>ddysgwyr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yn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eich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dosbarth</a:t>
            </a:r>
            <a:endParaRPr lang="en-US" sz="1950" dirty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>
                <a:solidFill>
                  <a:srgbClr val="7030A0"/>
                </a:solidFill>
              </a:rPr>
              <a:t>Nodi'r</a:t>
            </a:r>
            <a:r>
              <a:rPr lang="en-US" sz="1950" dirty="0">
                <a:solidFill>
                  <a:srgbClr val="7030A0"/>
                </a:solidFill>
              </a:rPr>
              <a:t> plant </a:t>
            </a:r>
            <a:r>
              <a:rPr lang="en-US" sz="1950" dirty="0" err="1">
                <a:solidFill>
                  <a:srgbClr val="7030A0"/>
                </a:solidFill>
              </a:rPr>
              <a:t>sydd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angen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ymyrraeth</a:t>
            </a:r>
            <a:endParaRPr lang="en-US" sz="1950" dirty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>
                <a:solidFill>
                  <a:srgbClr val="7030A0"/>
                </a:solidFill>
              </a:rPr>
              <a:t>Nodi</a:t>
            </a:r>
            <a:r>
              <a:rPr lang="en-US" sz="1950" dirty="0">
                <a:solidFill>
                  <a:srgbClr val="7030A0"/>
                </a:solidFill>
              </a:rPr>
              <a:t> pa </a:t>
            </a:r>
            <a:r>
              <a:rPr lang="en-US" sz="1950" dirty="0" err="1">
                <a:solidFill>
                  <a:srgbClr val="7030A0"/>
                </a:solidFill>
              </a:rPr>
              <a:t>ymyriraethau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neu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strategaethau</a:t>
            </a:r>
            <a:r>
              <a:rPr lang="en-US" sz="1950" dirty="0">
                <a:solidFill>
                  <a:srgbClr val="7030A0"/>
                </a:solidFill>
              </a:rPr>
              <a:t> y </a:t>
            </a:r>
            <a:r>
              <a:rPr lang="en-US" sz="1950" dirty="0" err="1">
                <a:solidFill>
                  <a:srgbClr val="7030A0"/>
                </a:solidFill>
              </a:rPr>
              <a:t>byddwch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yn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eu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defnyddio</a:t>
            </a:r>
            <a:endParaRPr lang="en-US" sz="1950" dirty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>
                <a:solidFill>
                  <a:srgbClr val="7030A0"/>
                </a:solidFill>
              </a:rPr>
              <a:t>Nodi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sut</a:t>
            </a:r>
            <a:r>
              <a:rPr lang="en-US" sz="1950" dirty="0">
                <a:solidFill>
                  <a:srgbClr val="7030A0"/>
                </a:solidFill>
              </a:rPr>
              <a:t> y </a:t>
            </a:r>
            <a:r>
              <a:rPr lang="en-US" sz="1950" dirty="0" err="1">
                <a:solidFill>
                  <a:srgbClr val="7030A0"/>
                </a:solidFill>
              </a:rPr>
              <a:t>byddwch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yn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tracio’r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cynnydd</a:t>
            </a:r>
            <a:endParaRPr lang="en-US" sz="1950" dirty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>
                <a:solidFill>
                  <a:srgbClr val="7030A0"/>
                </a:solidFill>
              </a:rPr>
              <a:t>Amlinellwch</a:t>
            </a:r>
            <a:r>
              <a:rPr lang="en-US" sz="1950" dirty="0">
                <a:solidFill>
                  <a:srgbClr val="7030A0"/>
                </a:solidFill>
              </a:rPr>
              <a:t> y </a:t>
            </a:r>
            <a:r>
              <a:rPr lang="en-US" sz="1950" dirty="0" err="1">
                <a:solidFill>
                  <a:srgbClr val="7030A0"/>
                </a:solidFill>
              </a:rPr>
              <a:t>targedau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ar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>
                <a:solidFill>
                  <a:srgbClr val="7030A0"/>
                </a:solidFill>
              </a:rPr>
              <a:t>ddiwedd</a:t>
            </a:r>
            <a:r>
              <a:rPr lang="en-US" sz="1950" dirty="0">
                <a:solidFill>
                  <a:srgbClr val="7030A0"/>
                </a:solidFill>
              </a:rPr>
              <a:t> y </a:t>
            </a:r>
            <a:r>
              <a:rPr lang="en-US" sz="1950" dirty="0" err="1">
                <a:solidFill>
                  <a:srgbClr val="7030A0"/>
                </a:solidFill>
              </a:rPr>
              <a:t>cyfnod</a:t>
            </a:r>
            <a:r>
              <a:rPr lang="en-US" sz="1950" dirty="0">
                <a:solidFill>
                  <a:srgbClr val="7030A0"/>
                </a:solidFill>
              </a:rPr>
              <a:t> </a:t>
            </a:r>
            <a:r>
              <a:rPr lang="en-US" sz="1950" dirty="0" err="1" smtClean="0">
                <a:solidFill>
                  <a:srgbClr val="7030A0"/>
                </a:solidFill>
              </a:rPr>
              <a:t>dysgu</a:t>
            </a:r>
            <a:endParaRPr lang="en-US" sz="1950" dirty="0" smtClean="0">
              <a:solidFill>
                <a:srgbClr val="7030A0"/>
              </a:solidFill>
            </a:endParaRPr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1950" dirty="0" err="1" smtClean="0">
                <a:solidFill>
                  <a:srgbClr val="7030A0"/>
                </a:solidFill>
              </a:rPr>
              <a:t>Cysylltwch</a:t>
            </a:r>
            <a:r>
              <a:rPr lang="en-US" sz="1950" dirty="0" smtClean="0">
                <a:solidFill>
                  <a:srgbClr val="7030A0"/>
                </a:solidFill>
              </a:rPr>
              <a:t> </a:t>
            </a:r>
            <a:r>
              <a:rPr lang="en-US" sz="1950" dirty="0" err="1" smtClean="0">
                <a:solidFill>
                  <a:srgbClr val="7030A0"/>
                </a:solidFill>
              </a:rPr>
              <a:t>i</a:t>
            </a:r>
            <a:r>
              <a:rPr lang="en-US" sz="1950" dirty="0" smtClean="0">
                <a:solidFill>
                  <a:srgbClr val="7030A0"/>
                </a:solidFill>
              </a:rPr>
              <a:t> </a:t>
            </a:r>
            <a:r>
              <a:rPr lang="en-US" sz="1950" dirty="0" err="1" smtClean="0">
                <a:solidFill>
                  <a:srgbClr val="7030A0"/>
                </a:solidFill>
              </a:rPr>
              <a:t>Cynllun</a:t>
            </a:r>
            <a:r>
              <a:rPr lang="en-US" sz="1950" dirty="0" smtClean="0">
                <a:solidFill>
                  <a:srgbClr val="7030A0"/>
                </a:solidFill>
              </a:rPr>
              <a:t> </a:t>
            </a:r>
            <a:r>
              <a:rPr lang="en-US" sz="1950" dirty="0" err="1" smtClean="0">
                <a:solidFill>
                  <a:srgbClr val="7030A0"/>
                </a:solidFill>
              </a:rPr>
              <a:t>Datblygu</a:t>
            </a:r>
            <a:r>
              <a:rPr lang="en-US" sz="1950" dirty="0" smtClean="0">
                <a:solidFill>
                  <a:srgbClr val="7030A0"/>
                </a:solidFill>
              </a:rPr>
              <a:t> </a:t>
            </a:r>
            <a:r>
              <a:rPr lang="en-US" sz="1950" dirty="0" err="1" smtClean="0">
                <a:solidFill>
                  <a:srgbClr val="7030A0"/>
                </a:solidFill>
              </a:rPr>
              <a:t>Ysgol</a:t>
            </a:r>
            <a:endParaRPr lang="en-US" sz="1950" dirty="0">
              <a:solidFill>
                <a:srgbClr val="7030A0"/>
              </a:solidFill>
            </a:endParaRPr>
          </a:p>
        </p:txBody>
      </p:sp>
      <p:pic>
        <p:nvPicPr>
          <p:cNvPr id="2048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266" y="4544220"/>
            <a:ext cx="3881438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6"/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2323" y="4460876"/>
            <a:ext cx="2763837" cy="229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60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5282704" y="4460876"/>
            <a:ext cx="2759155" cy="2368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Athrof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63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0"/>
            <a:ext cx="10515600" cy="1325563"/>
          </a:xfrm>
        </p:spPr>
        <p:txBody>
          <a:bodyPr/>
          <a:lstStyle/>
          <a:p>
            <a:r>
              <a:rPr lang="en-US" dirty="0" err="1" smtClean="0"/>
              <a:t>Cyflwyniad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484662"/>
            <a:ext cx="10894017" cy="5373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/>
              <a:t>Llafar: Cyflwynwch eich cynllun Datblygu Ysgol fel tȋm Uwch Arweinyddiaeth i Gorff Llywodraethol Ysgol yr Enfys gan amlinellu’r safonau presennol </a:t>
            </a:r>
            <a:r>
              <a:rPr lang="cy-GB" dirty="0" smtClean="0"/>
              <a:t>o fewn dosbarth a’r </a:t>
            </a:r>
            <a:r>
              <a:rPr lang="cy-GB" dirty="0"/>
              <a:t>blaenoriaethau datblygu allweddol. Sicrhewch eich bod yn ei gyflawni’n briodol o ystyried y gynulleidfa. 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Cyfiawnhewch y dulliau y byddwch yn eu defnyddio er mwyn mynd i’r afael â blaenoriaethau’r ysgol, gan ddefnyddio llenyddiaeth fwy helaeth, tystiolaeth a ddaw o fewnbwn y modwl, astudiaethau achos a’r gronfa dystiolaeth ymchwil, gan ddangos ymwybyddiaeth o unrhyw gyfyngiadau a heriau dichonol. 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Sicrhewch fod eich cyflwyniad yn gytbwys, yn gryno, yn broffesiynol ac yn briodol o ystyried y ffocws.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Papur ategol: Mae angen bod eich papur ysgrifenedig yn amlygu eich adfyfyrio ar y broses Dysgu problem-seiliedig gan ddangos sut gwnaeth hyn gynorthwyo eich datblygiad. Beth yw eich barn chi am eich rôl fel arweinydd athrawon ac am eich ethos a’ch diben moesol chi eich hun?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Rhaid i chi atodi copi o log a chofnodion eich grŵp Dysgu problem-seiliedig i’ch aseiniad gan ddangos yn glir eich rôl yn y dysgu. </a:t>
            </a:r>
            <a:endParaRPr lang="en-GB" dirty="0"/>
          </a:p>
          <a:p>
            <a:endParaRPr lang="en-US" dirty="0"/>
          </a:p>
        </p:txBody>
      </p:sp>
      <p:pic>
        <p:nvPicPr>
          <p:cNvPr id="5" name="Picture 4" descr="Athrof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538" y="227974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967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42618"/>
            <a:ext cx="10515600" cy="68876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Presentation: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376174"/>
            <a:ext cx="11079997" cy="548182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Oral</a:t>
            </a:r>
            <a:r>
              <a:rPr lang="en-GB" dirty="0"/>
              <a:t>: As a Senior Leadership team, present your School Development plan to the Governing Body of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Enfys</a:t>
            </a:r>
            <a:r>
              <a:rPr lang="en-GB" dirty="0"/>
              <a:t>, outlining current standards in a class at the school and key priorities for development.  Ensure that this is presented appropriately for the audience. </a:t>
            </a:r>
          </a:p>
          <a:p>
            <a:pPr marL="0" indent="0">
              <a:buNone/>
            </a:pPr>
            <a:r>
              <a:rPr lang="en-GB" dirty="0"/>
              <a:t>Justify the approaches that you will take to address the school’s priorities using wider literature, evidence from module input, case-studies and the research evidence-base, demonstrating an awareness of any potential limitations and challenges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Ensure that your presentation is balanced, concise, professional and appropriate to the focus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Supporting paper: The written paper needs to highlight your reflections on the PBL process, and how this has supported your development. What is your view on your own role as a teacher leader, and your own ethos and moral purpose?</a:t>
            </a:r>
          </a:p>
          <a:p>
            <a:pPr marL="0" indent="0">
              <a:buNone/>
            </a:pPr>
            <a:r>
              <a:rPr lang="en-GB" dirty="0"/>
              <a:t>You must append a copy of your PBL group log and minutes to your assignment, clearly indicating your role in the learning. </a:t>
            </a:r>
          </a:p>
          <a:p>
            <a:pPr marL="0" indent="0">
              <a:buNone/>
            </a:pPr>
            <a:r>
              <a:rPr lang="en-GB" dirty="0"/>
              <a:t>You also need to explain in detail the approaches that your group has selected – outline how, why, what you hope to achieve with these and provide evidence that you are able to make sound judgements and convincing arguments using data and literature. </a:t>
            </a:r>
          </a:p>
        </p:txBody>
      </p:sp>
    </p:spTree>
    <p:extLst>
      <p:ext uri="{BB962C8B-B14F-4D97-AF65-F5344CB8AC3E}">
        <p14:creationId xmlns:p14="http://schemas.microsoft.com/office/powerpoint/2010/main" val="55058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29694" y="354949"/>
            <a:ext cx="58361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Where to look</a:t>
            </a:r>
            <a:r>
              <a:rPr lang="en-US" sz="4000" dirty="0" smtClean="0"/>
              <a:t>- </a:t>
            </a:r>
            <a:r>
              <a:rPr lang="en-US" sz="4000" dirty="0" err="1" smtClean="0"/>
              <a:t>Ble</a:t>
            </a:r>
            <a:r>
              <a:rPr lang="en-US" sz="4000" dirty="0" smtClean="0"/>
              <a:t> </a:t>
            </a:r>
            <a:r>
              <a:rPr lang="en-US" sz="4000" dirty="0" err="1" smtClean="0"/>
              <a:t>i</a:t>
            </a:r>
            <a:r>
              <a:rPr lang="en-US" sz="4000" dirty="0" smtClean="0"/>
              <a:t> </a:t>
            </a:r>
            <a:r>
              <a:rPr lang="en-US" sz="4000" dirty="0" err="1" smtClean="0"/>
              <a:t>edrych</a:t>
            </a:r>
            <a:endParaRPr lang="en-US" sz="4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69" y="474705"/>
            <a:ext cx="2151458" cy="20438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45024" y="1205215"/>
            <a:ext cx="3154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Dadansoddi</a:t>
            </a:r>
            <a:r>
              <a:rPr lang="en-US" dirty="0" smtClean="0"/>
              <a:t> Data- Data Analysis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156" y="1859307"/>
            <a:ext cx="2472318" cy="65928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143587" y="2509499"/>
            <a:ext cx="4757456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hlinkClick r:id="rId4"/>
              </a:rPr>
              <a:t>http://</a:t>
            </a:r>
            <a:r>
              <a:rPr lang="en-US" sz="3200" dirty="0" smtClean="0">
                <a:hlinkClick r:id="rId4"/>
              </a:rPr>
              <a:t>data.estyn.gov.wales</a:t>
            </a:r>
            <a:endParaRPr lang="en-US" sz="3200" dirty="0" smtClean="0"/>
          </a:p>
          <a:p>
            <a:endParaRPr lang="en-US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894" y="2819555"/>
            <a:ext cx="2567159" cy="171594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515" y="4447821"/>
            <a:ext cx="2410179" cy="241017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243133" y="5241177"/>
            <a:ext cx="4558364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>
                <a:hlinkClick r:id="rId7"/>
              </a:rPr>
              <a:t>http://mylocalschool.wales.gov.uk/</a:t>
            </a:r>
            <a:endParaRPr lang="en-US" sz="2400" dirty="0" smtClean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5415" y="3550575"/>
            <a:ext cx="3733800" cy="15113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55677" y="474706"/>
            <a:ext cx="2725180" cy="20438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00108" y="2506252"/>
            <a:ext cx="3080749" cy="117127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88100" y="3966053"/>
            <a:ext cx="2704763" cy="1911040"/>
          </a:xfrm>
          <a:prstGeom prst="rect">
            <a:avLst/>
          </a:prstGeom>
        </p:spPr>
      </p:pic>
      <p:pic>
        <p:nvPicPr>
          <p:cNvPr id="21" name="Picture 20" descr="Athrofa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08538" y="5877093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0815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304637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Estyn</a:t>
            </a:r>
            <a:r>
              <a:rPr lang="en-US" dirty="0" smtClean="0"/>
              <a:t> – Pupil Deprivation -  May 2014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872" y="779095"/>
            <a:ext cx="7616929" cy="56062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75703" y="6385345"/>
            <a:ext cx="8900885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hlinkClick r:id="rId3"/>
              </a:rPr>
              <a:t>http://www.estyn.gov.uk/english/docViewer/309390.9/pupil-deprivation-may-2014/?navmap=30,163</a:t>
            </a:r>
            <a:r>
              <a:rPr lang="en-US" sz="1600" dirty="0"/>
              <a:t>,</a:t>
            </a:r>
          </a:p>
          <a:p>
            <a:endParaRPr lang="en-US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7423" y="2896322"/>
            <a:ext cx="1790700" cy="2540000"/>
          </a:xfrm>
          <a:prstGeom prst="rect">
            <a:avLst/>
          </a:prstGeom>
        </p:spPr>
      </p:pic>
      <p:pic>
        <p:nvPicPr>
          <p:cNvPr id="7" name="Picture 6" descr="Athrof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75238" y="5515732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59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304637"/>
          </a:xfrm>
        </p:spPr>
        <p:txBody>
          <a:bodyPr>
            <a:normAutofit fontScale="90000"/>
          </a:bodyPr>
          <a:lstStyle/>
          <a:p>
            <a:r>
              <a:rPr lang="en-US" b="1" dirty="0" err="1" smtClean="0"/>
              <a:t>Difreintedd</a:t>
            </a:r>
            <a:r>
              <a:rPr lang="en-US" b="1" dirty="0" smtClean="0"/>
              <a:t> </a:t>
            </a:r>
            <a:r>
              <a:rPr lang="en-US" b="1" dirty="0" err="1" smtClean="0"/>
              <a:t>disgyblion</a:t>
            </a:r>
            <a:r>
              <a:rPr lang="en-US" b="1" dirty="0" smtClean="0"/>
              <a:t> - Mai 2014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75703" y="6385345"/>
            <a:ext cx="8900885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hlinkClick r:id="rId2"/>
              </a:rPr>
              <a:t>http://www.estyn.gov.uk/english/docViewer/309390.9/pupil-deprivation-may-2014/?navmap=30,163</a:t>
            </a:r>
            <a:r>
              <a:rPr lang="en-US" sz="1600" dirty="0"/>
              <a:t>,</a:t>
            </a:r>
          </a:p>
          <a:p>
            <a:endParaRPr lang="en-US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0655" y="816495"/>
            <a:ext cx="7730876" cy="55688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933" y="2461867"/>
            <a:ext cx="1602177" cy="2272591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>
            <a:off x="1981201" y="579276"/>
            <a:ext cx="265289" cy="173494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throf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10800" y="5178220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97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other things to look at..</a:t>
            </a:r>
            <a:br>
              <a:rPr lang="en-US" dirty="0" smtClean="0"/>
            </a:br>
            <a:r>
              <a:rPr lang="en-US" dirty="0" err="1" smtClean="0"/>
              <a:t>Pethau</a:t>
            </a:r>
            <a:r>
              <a:rPr lang="en-US" dirty="0" smtClean="0"/>
              <a:t>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arno</a:t>
            </a:r>
            <a:r>
              <a:rPr lang="en-US" dirty="0" smtClean="0"/>
              <a:t>..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89560" y="2573973"/>
            <a:ext cx="6225540" cy="3501866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100" y="2748185"/>
            <a:ext cx="5029200" cy="3327654"/>
          </a:xfrm>
          <a:prstGeom prst="rect">
            <a:avLst/>
          </a:prstGeom>
        </p:spPr>
      </p:pic>
      <p:pic>
        <p:nvPicPr>
          <p:cNvPr id="7" name="Picture 6" descr="Athrof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7098" y="593099"/>
            <a:ext cx="2016762" cy="86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979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ea typeface="ＭＳ Ｐゴシック" pitchFamily="-110" charset="-128"/>
                <a:cs typeface="ＭＳ Ｐゴシック" pitchFamily="-110" charset="-128"/>
              </a:rPr>
              <a:t>Mwy</a:t>
            </a:r>
            <a:r>
              <a:rPr lang="en-US" dirty="0" smtClean="0">
                <a:ea typeface="ＭＳ Ｐゴシック" pitchFamily="-110" charset="-128"/>
                <a:cs typeface="ＭＳ Ｐゴシック" pitchFamily="-110" charset="-128"/>
              </a:rPr>
              <a:t> </a:t>
            </a:r>
            <a:r>
              <a:rPr lang="en-US" dirty="0" err="1" smtClean="0">
                <a:ea typeface="ＭＳ Ｐゴシック" pitchFamily="-110" charset="-128"/>
                <a:cs typeface="ＭＳ Ｐゴシック" pitchFamily="-110" charset="-128"/>
              </a:rPr>
              <a:t>o</a:t>
            </a:r>
            <a:r>
              <a:rPr lang="en-US" dirty="0" smtClean="0">
                <a:ea typeface="ＭＳ Ｐゴシック" pitchFamily="-110" charset="-128"/>
                <a:cs typeface="ＭＳ Ｐゴシック" pitchFamily="-110" charset="-128"/>
              </a:rPr>
              <a:t> </a:t>
            </a:r>
            <a:r>
              <a:rPr lang="en-US" dirty="0" err="1" smtClean="0">
                <a:ea typeface="ＭＳ Ｐゴシック" pitchFamily="-110" charset="-128"/>
                <a:cs typeface="ＭＳ Ｐゴシック" pitchFamily="-110" charset="-128"/>
              </a:rPr>
              <a:t>ddarllen</a:t>
            </a:r>
            <a:r>
              <a:rPr lang="en-US" dirty="0" smtClean="0">
                <a:ea typeface="ＭＳ Ｐゴシック" pitchFamily="-110" charset="-128"/>
                <a:cs typeface="ＭＳ Ｐゴシック" pitchFamily="-110" charset="-128"/>
              </a:rPr>
              <a:t> – Further reading</a:t>
            </a:r>
            <a:endParaRPr lang="en-US" dirty="0">
              <a:ea typeface="ＭＳ Ｐゴシック" pitchFamily="-110" charset="-128"/>
              <a:cs typeface="ＭＳ Ｐゴシック" pitchFamily="-110" charset="-128"/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11407140" cy="49389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200" dirty="0" err="1">
                <a:ea typeface="ＭＳ Ｐゴシック" pitchFamily="-110" charset="-128"/>
                <a:cs typeface="ＭＳ Ｐゴシック" pitchFamily="-110" charset="-128"/>
              </a:rPr>
              <a:t>Ajegbo</a:t>
            </a:r>
            <a:r>
              <a:rPr lang="en-US" sz="1200" dirty="0">
                <a:ea typeface="ＭＳ Ｐゴシック" pitchFamily="-110" charset="-128"/>
                <a:cs typeface="ＭＳ Ｐゴシック" pitchFamily="-110" charset="-128"/>
              </a:rPr>
              <a:t>, K., </a:t>
            </a:r>
            <a:r>
              <a:rPr lang="en-US" sz="1200" dirty="0" err="1">
                <a:ea typeface="ＭＳ Ｐゴシック" pitchFamily="-110" charset="-128"/>
                <a:cs typeface="ＭＳ Ｐゴシック" pitchFamily="-110" charset="-128"/>
              </a:rPr>
              <a:t>Kiwan</a:t>
            </a:r>
            <a:r>
              <a:rPr lang="en-US" sz="1200" dirty="0">
                <a:ea typeface="ＭＳ Ｐゴシック" pitchFamily="-110" charset="-128"/>
                <a:cs typeface="ＭＳ Ｐゴシック" pitchFamily="-110" charset="-128"/>
              </a:rPr>
              <a:t>, D. and Sharma, S. (2007) 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Curriculum review: Diversity and Citizenship. London: Department for Education and Skills</a:t>
            </a:r>
          </a:p>
          <a:p>
            <a:pPr marL="0" indent="0">
              <a:buNone/>
            </a:pP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Covell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, K. &amp; Howe, B. (2001) Moral Education through the 3R‟s: rights, respect and responsibility. Journal of Moral Education 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vol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 30:1 pp31-42.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Department for Communities and Local Government/Department for Children Schools and Families (2007) Guidance on the Duty to Promote Community Cohesion. London: DCSF Publications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Department for Education (2010) The Importance of Teaching: the schools white paper, London: Department for Education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Independent Review Team (2001) Community Cohesion: a report of the Independent Review Team (The Cantle Report). London, The Home Office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Institute for Community Cohesion (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ICoCo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) (date unknown) Community Cohesion Evidence Indicators, accessed on 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Ist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 December 2010 at: 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http://schools.leicester.gov.uk/home/ls/wholeschoolissues/multicultural-education/community-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 cohesion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Qualifications and Curriculum Development Agency (QCDA) (2010) Community Cohesion in Action, Coventry: QCDA and at: http://curriculum.qcda.gov.uk/uploads/Community_cohesion_in_action_tcm8-16069.pdf )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Richardson, R. (2009) Holding Together – equalities, difference and cohesion. Stoke on Trent, 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Trentham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 Books.</a:t>
            </a: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Rowe, D., Horsley, N., Thorpe, T. and 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Breslin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, T. (2011) School Leaders, Community Cohesion and the Big Society: Perspective Report. Reading, </a:t>
            </a:r>
            <a:r>
              <a:rPr lang="en-US" sz="1200" i="1" dirty="0" err="1">
                <a:ea typeface="ＭＳ Ｐゴシック" pitchFamily="-110" charset="-128"/>
                <a:cs typeface="ＭＳ Ｐゴシック" pitchFamily="-110" charset="-128"/>
              </a:rPr>
              <a:t>CfBT</a:t>
            </a: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 Education Trust.</a:t>
            </a:r>
          </a:p>
          <a:p>
            <a:pPr marL="0" indent="0">
              <a:buNone/>
            </a:pPr>
            <a:endParaRPr lang="en-US" sz="1200" i="1" dirty="0">
              <a:ea typeface="ＭＳ Ｐゴシック" pitchFamily="-110" charset="-128"/>
              <a:cs typeface="ＭＳ Ｐゴシック" pitchFamily="-110" charset="-128"/>
            </a:endParaRPr>
          </a:p>
          <a:p>
            <a:pPr marL="0" indent="0">
              <a:buNone/>
            </a:pPr>
            <a:r>
              <a:rPr lang="en-US" sz="1200" i="1" dirty="0">
                <a:ea typeface="ＭＳ Ｐゴシック" pitchFamily="-110" charset="-128"/>
                <a:cs typeface="ＭＳ Ｐゴシック" pitchFamily="-110" charset="-128"/>
              </a:rPr>
              <a:t>OLDER REPORTS – ADRODDIADAU HENACH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1200" dirty="0" err="1">
                <a:ea typeface="ＭＳ Ｐゴシック" pitchFamily="-110" charset="-128"/>
                <a:cs typeface="ＭＳ Ｐゴシック" pitchFamily="-110" charset="-128"/>
              </a:rPr>
              <a:t>Estyn</a:t>
            </a:r>
            <a:r>
              <a:rPr lang="en-GB" sz="1200" dirty="0">
                <a:ea typeface="ＭＳ Ｐゴシック" pitchFamily="-110" charset="-128"/>
                <a:cs typeface="ＭＳ Ｐゴシック" pitchFamily="-110" charset="-128"/>
              </a:rPr>
              <a:t> report: Advice on School Partnerships A report on good practice in primary schools, 2003.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1200" dirty="0" err="1">
                <a:ea typeface="ＭＳ Ｐゴシック" pitchFamily="-110" charset="-128"/>
                <a:cs typeface="ＭＳ Ｐゴシック" pitchFamily="-110" charset="-128"/>
              </a:rPr>
              <a:t>Estyn</a:t>
            </a:r>
            <a:r>
              <a:rPr lang="en-GB" sz="1200" dirty="0">
                <a:ea typeface="ＭＳ Ｐゴシック" pitchFamily="-110" charset="-128"/>
                <a:cs typeface="ＭＳ Ｐゴシック" pitchFamily="-110" charset="-128"/>
              </a:rPr>
              <a:t> report: Provision of community-focussed services and facilities by schools, May 2008.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1200" dirty="0">
                <a:ea typeface="ＭＳ Ｐゴシック" pitchFamily="-110" charset="-128"/>
                <a:cs typeface="ＭＳ Ｐゴシック" pitchFamily="-110" charset="-128"/>
              </a:rPr>
              <a:t>Getting On Together - a Community Cohesion Strategy for Wales, WAG, November 2009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1200" dirty="0">
                <a:ea typeface="ＭＳ Ｐゴシック" pitchFamily="-110" charset="-128"/>
                <a:cs typeface="ＭＳ Ｐゴシック" pitchFamily="-110" charset="-128"/>
              </a:rPr>
              <a:t>Guidance on the duty to promote community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1200" dirty="0">
                <a:ea typeface="ＭＳ Ｐゴシック" pitchFamily="-110" charset="-128"/>
                <a:cs typeface="ＭＳ Ｐゴシック" pitchFamily="-110" charset="-128"/>
              </a:rPr>
              <a:t>	cohesion, DCSF, 2007.</a:t>
            </a:r>
          </a:p>
          <a:p>
            <a:endParaRPr lang="en-US" sz="1200" dirty="0">
              <a:ea typeface="ＭＳ Ｐゴシック" pitchFamily="-110" charset="-128"/>
              <a:cs typeface="ＭＳ Ｐゴシック" pitchFamily="-11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642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017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1602</Words>
  <Application>Microsoft Macintosh PowerPoint</Application>
  <PresentationFormat>Widescreen</PresentationFormat>
  <Paragraphs>117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Calibri</vt:lpstr>
      <vt:lpstr>Calibri Light</vt:lpstr>
      <vt:lpstr>Garamond</vt:lpstr>
      <vt:lpstr>Mangal</vt:lpstr>
      <vt:lpstr>ＭＳ Ｐゴシック</vt:lpstr>
      <vt:lpstr>Arial</vt:lpstr>
      <vt:lpstr>Office Theme</vt:lpstr>
      <vt:lpstr>School Development and Pupil Progress Datblygiad Ysgol a Chynnydd Disgyblion </vt:lpstr>
      <vt:lpstr>Datblygiad Ysgol a Chynnydd Disgyblion </vt:lpstr>
      <vt:lpstr>School Development and Pupil Progress</vt:lpstr>
      <vt:lpstr>PowerPoint Presentation</vt:lpstr>
      <vt:lpstr>PowerPoint Presentation</vt:lpstr>
      <vt:lpstr>Structure</vt:lpstr>
      <vt:lpstr>Strwythur</vt:lpstr>
      <vt:lpstr>KEY THEMES – THEMA ALLWEDDOL</vt:lpstr>
      <vt:lpstr>PowerPoint Presentation</vt:lpstr>
      <vt:lpstr>Collaboration - Cydweithio</vt:lpstr>
      <vt:lpstr>Data Dosbarth            -   Class Data</vt:lpstr>
      <vt:lpstr>Cyflwyniad:</vt:lpstr>
      <vt:lpstr>Presentation:</vt:lpstr>
      <vt:lpstr>PowerPoint Presentation</vt:lpstr>
      <vt:lpstr>Estyn – Pupil Deprivation -  May 2014</vt:lpstr>
      <vt:lpstr>Difreintedd disgyblion - Mai 2014</vt:lpstr>
      <vt:lpstr>Some other things to look at.. Pethau arall i edrych arno..</vt:lpstr>
      <vt:lpstr>Mwy o ddarllen – Further reading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13</cp:revision>
  <dcterms:created xsi:type="dcterms:W3CDTF">2019-03-10T16:56:06Z</dcterms:created>
  <dcterms:modified xsi:type="dcterms:W3CDTF">2019-03-10T20:11:47Z</dcterms:modified>
</cp:coreProperties>
</file>