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66" r:id="rId4"/>
    <p:sldId id="26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69A96A-413E-E495-31DC-BF6CD4F7593C}" v="469" dt="2023-01-30T21:33:42.769"/>
    <p1510:client id="{15C5F891-DE2C-3F40-15A9-783E719E35C4}" v="1306" dt="2023-02-07T19:30:48.159"/>
    <p1510:client id="{B320A8C2-6E15-4EAB-A35D-FD4BC62D6978}" v="796" dt="2023-01-30T17:26:28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76AD15-5446-48D1-BF8F-7CAC767CA932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267627-8DB7-438F-A8A7-3640B43F26E8}">
      <dgm:prSet/>
      <dgm:spPr/>
      <dgm:t>
        <a:bodyPr/>
        <a:lstStyle/>
        <a:p>
          <a:r>
            <a:rPr lang="en-GB"/>
            <a:t>A new, informal yet impeacable luxury service concept works the guest experience perfect.</a:t>
          </a:r>
          <a:endParaRPr lang="en-US"/>
        </a:p>
      </dgm:t>
    </dgm:pt>
    <dgm:pt modelId="{FBFFB709-1D6E-42B0-A1F5-1D7AAE9D49A8}" type="parTrans" cxnId="{040679BF-FBF2-4404-8AB3-B7C9C1CBC9C8}">
      <dgm:prSet/>
      <dgm:spPr/>
      <dgm:t>
        <a:bodyPr/>
        <a:lstStyle/>
        <a:p>
          <a:endParaRPr lang="en-US"/>
        </a:p>
      </dgm:t>
    </dgm:pt>
    <dgm:pt modelId="{E7E56E2C-39EE-4B60-92B7-9F0C28DD4B95}" type="sibTrans" cxnId="{040679BF-FBF2-4404-8AB3-B7C9C1CBC9C8}">
      <dgm:prSet/>
      <dgm:spPr/>
      <dgm:t>
        <a:bodyPr/>
        <a:lstStyle/>
        <a:p>
          <a:endParaRPr lang="en-US"/>
        </a:p>
      </dgm:t>
    </dgm:pt>
    <dgm:pt modelId="{A8A26CFD-F22E-4E92-9521-DE22B3F5EE30}">
      <dgm:prSet/>
      <dgm:spPr/>
      <dgm:t>
        <a:bodyPr/>
        <a:lstStyle/>
        <a:p>
          <a:r>
            <a:rPr lang="en-GB"/>
            <a:t>The citys most desirable gathering place for the local high society is the italian pub and resturant which is complimented by a local dining experience in resorts and by luxury function facilties,  bulgari hotels and resorts is decided to a sustainable luxury and values both the enviroment and its people.</a:t>
          </a:r>
          <a:endParaRPr lang="en-US"/>
        </a:p>
      </dgm:t>
    </dgm:pt>
    <dgm:pt modelId="{181D8740-3C41-4185-B0AF-E4DE08C3C533}" type="parTrans" cxnId="{D4D85A08-2E45-4CF7-90D3-853FAABAEC78}">
      <dgm:prSet/>
      <dgm:spPr/>
      <dgm:t>
        <a:bodyPr/>
        <a:lstStyle/>
        <a:p>
          <a:endParaRPr lang="en-US"/>
        </a:p>
      </dgm:t>
    </dgm:pt>
    <dgm:pt modelId="{950245CB-1E2D-4FF1-B996-D96F1AF6E6B9}" type="sibTrans" cxnId="{D4D85A08-2E45-4CF7-90D3-853FAABAEC78}">
      <dgm:prSet/>
      <dgm:spPr/>
      <dgm:t>
        <a:bodyPr/>
        <a:lstStyle/>
        <a:p>
          <a:endParaRPr lang="en-US"/>
        </a:p>
      </dgm:t>
    </dgm:pt>
    <dgm:pt modelId="{ED7144D6-81C7-4B34-926B-69875F61313A}" type="pres">
      <dgm:prSet presAssocID="{CB76AD15-5446-48D1-BF8F-7CAC767CA932}" presName="Name0" presStyleCnt="0">
        <dgm:presLayoutVars>
          <dgm:dir/>
          <dgm:animLvl val="lvl"/>
          <dgm:resizeHandles val="exact"/>
        </dgm:presLayoutVars>
      </dgm:prSet>
      <dgm:spPr/>
    </dgm:pt>
    <dgm:pt modelId="{234F94DC-6B70-4B3A-A421-C42F6F73F2DB}" type="pres">
      <dgm:prSet presAssocID="{A8A26CFD-F22E-4E92-9521-DE22B3F5EE30}" presName="boxAndChildren" presStyleCnt="0"/>
      <dgm:spPr/>
    </dgm:pt>
    <dgm:pt modelId="{4800C31A-0B82-45AA-ABCB-553FA0BFF71E}" type="pres">
      <dgm:prSet presAssocID="{A8A26CFD-F22E-4E92-9521-DE22B3F5EE30}" presName="parentTextBox" presStyleLbl="node1" presStyleIdx="0" presStyleCnt="2"/>
      <dgm:spPr/>
    </dgm:pt>
    <dgm:pt modelId="{2B7999D2-44AA-4EAF-B449-B3EF2D87A891}" type="pres">
      <dgm:prSet presAssocID="{E7E56E2C-39EE-4B60-92B7-9F0C28DD4B95}" presName="sp" presStyleCnt="0"/>
      <dgm:spPr/>
    </dgm:pt>
    <dgm:pt modelId="{60BA645B-55DF-48B2-8C4B-B63EF86B2AF6}" type="pres">
      <dgm:prSet presAssocID="{7E267627-8DB7-438F-A8A7-3640B43F26E8}" presName="arrowAndChildren" presStyleCnt="0"/>
      <dgm:spPr/>
    </dgm:pt>
    <dgm:pt modelId="{CB0447A1-0178-4242-B85D-C5F04269606C}" type="pres">
      <dgm:prSet presAssocID="{7E267627-8DB7-438F-A8A7-3640B43F26E8}" presName="parentTextArrow" presStyleLbl="node1" presStyleIdx="1" presStyleCnt="2"/>
      <dgm:spPr/>
    </dgm:pt>
  </dgm:ptLst>
  <dgm:cxnLst>
    <dgm:cxn modelId="{D4D85A08-2E45-4CF7-90D3-853FAABAEC78}" srcId="{CB76AD15-5446-48D1-BF8F-7CAC767CA932}" destId="{A8A26CFD-F22E-4E92-9521-DE22B3F5EE30}" srcOrd="1" destOrd="0" parTransId="{181D8740-3C41-4185-B0AF-E4DE08C3C533}" sibTransId="{950245CB-1E2D-4FF1-B996-D96F1AF6E6B9}"/>
    <dgm:cxn modelId="{9197D47F-EA4A-4182-94EF-70AE535F49BB}" type="presOf" srcId="{7E267627-8DB7-438F-A8A7-3640B43F26E8}" destId="{CB0447A1-0178-4242-B85D-C5F04269606C}" srcOrd="0" destOrd="0" presId="urn:microsoft.com/office/officeart/2005/8/layout/process4"/>
    <dgm:cxn modelId="{040679BF-FBF2-4404-8AB3-B7C9C1CBC9C8}" srcId="{CB76AD15-5446-48D1-BF8F-7CAC767CA932}" destId="{7E267627-8DB7-438F-A8A7-3640B43F26E8}" srcOrd="0" destOrd="0" parTransId="{FBFFB709-1D6E-42B0-A1F5-1D7AAE9D49A8}" sibTransId="{E7E56E2C-39EE-4B60-92B7-9F0C28DD4B95}"/>
    <dgm:cxn modelId="{399820D7-A028-4B25-AB0A-3131A4092C56}" type="presOf" srcId="{A8A26CFD-F22E-4E92-9521-DE22B3F5EE30}" destId="{4800C31A-0B82-45AA-ABCB-553FA0BFF71E}" srcOrd="0" destOrd="0" presId="urn:microsoft.com/office/officeart/2005/8/layout/process4"/>
    <dgm:cxn modelId="{481CD5E0-1DA3-47A0-8057-D758817879D4}" type="presOf" srcId="{CB76AD15-5446-48D1-BF8F-7CAC767CA932}" destId="{ED7144D6-81C7-4B34-926B-69875F61313A}" srcOrd="0" destOrd="0" presId="urn:microsoft.com/office/officeart/2005/8/layout/process4"/>
    <dgm:cxn modelId="{90B9549B-AF61-4832-8184-DFBD42673849}" type="presParOf" srcId="{ED7144D6-81C7-4B34-926B-69875F61313A}" destId="{234F94DC-6B70-4B3A-A421-C42F6F73F2DB}" srcOrd="0" destOrd="0" presId="urn:microsoft.com/office/officeart/2005/8/layout/process4"/>
    <dgm:cxn modelId="{825BD4DA-F1F7-44B1-8801-9C2EB3C88207}" type="presParOf" srcId="{234F94DC-6B70-4B3A-A421-C42F6F73F2DB}" destId="{4800C31A-0B82-45AA-ABCB-553FA0BFF71E}" srcOrd="0" destOrd="0" presId="urn:microsoft.com/office/officeart/2005/8/layout/process4"/>
    <dgm:cxn modelId="{0E30BD0A-29EA-4F73-B2F5-F15ADCE76C18}" type="presParOf" srcId="{ED7144D6-81C7-4B34-926B-69875F61313A}" destId="{2B7999D2-44AA-4EAF-B449-B3EF2D87A891}" srcOrd="1" destOrd="0" presId="urn:microsoft.com/office/officeart/2005/8/layout/process4"/>
    <dgm:cxn modelId="{CFD703F9-2AD2-4905-84B9-FCCFDD56E296}" type="presParOf" srcId="{ED7144D6-81C7-4B34-926B-69875F61313A}" destId="{60BA645B-55DF-48B2-8C4B-B63EF86B2AF6}" srcOrd="2" destOrd="0" presId="urn:microsoft.com/office/officeart/2005/8/layout/process4"/>
    <dgm:cxn modelId="{784363F5-A8CF-4CE5-BCA2-DCE7C807D907}" type="presParOf" srcId="{60BA645B-55DF-48B2-8C4B-B63EF86B2AF6}" destId="{CB0447A1-0178-4242-B85D-C5F04269606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DEE2D04-CEE4-4F43-9131-8852BA4D10F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9C19D0-5A59-494A-95BB-77A1FD6A2849}">
      <dgm:prSet/>
      <dgm:spPr/>
      <dgm:t>
        <a:bodyPr/>
        <a:lstStyle/>
        <a:p>
          <a:r>
            <a:rPr lang="en-GB"/>
            <a:t>Founded in rome, italy by Sotirio Bulgari </a:t>
          </a:r>
          <a:endParaRPr lang="en-US"/>
        </a:p>
      </dgm:t>
    </dgm:pt>
    <dgm:pt modelId="{737BE7AF-D2CA-4EAF-AD34-5018FA4C105F}" type="parTrans" cxnId="{7B98AD5C-824B-4DBA-B817-ACFFA3D59193}">
      <dgm:prSet/>
      <dgm:spPr/>
      <dgm:t>
        <a:bodyPr/>
        <a:lstStyle/>
        <a:p>
          <a:endParaRPr lang="en-US"/>
        </a:p>
      </dgm:t>
    </dgm:pt>
    <dgm:pt modelId="{242D1ED0-8F0B-48F9-B436-5C47F4671314}" type="sibTrans" cxnId="{7B98AD5C-824B-4DBA-B817-ACFFA3D59193}">
      <dgm:prSet/>
      <dgm:spPr/>
      <dgm:t>
        <a:bodyPr/>
        <a:lstStyle/>
        <a:p>
          <a:endParaRPr lang="en-US"/>
        </a:p>
      </dgm:t>
    </dgm:pt>
    <dgm:pt modelId="{8D709B1F-D455-4F1E-A387-369B7007DF9F}">
      <dgm:prSet/>
      <dgm:spPr/>
      <dgm:t>
        <a:bodyPr/>
        <a:lstStyle/>
        <a:p>
          <a:r>
            <a:rPr lang="en-GB"/>
            <a:t>Started out as a single jewlery store which opened in 1884</a:t>
          </a:r>
          <a:endParaRPr lang="en-US"/>
        </a:p>
      </dgm:t>
    </dgm:pt>
    <dgm:pt modelId="{3F593C95-88BA-4B45-B34E-FE4612B85391}" type="parTrans" cxnId="{0876E18D-BFF0-4173-9B9B-A6F21979E936}">
      <dgm:prSet/>
      <dgm:spPr/>
      <dgm:t>
        <a:bodyPr/>
        <a:lstStyle/>
        <a:p>
          <a:endParaRPr lang="en-US"/>
        </a:p>
      </dgm:t>
    </dgm:pt>
    <dgm:pt modelId="{22DD5F31-ECFB-4A7C-B4DE-DFEFB5EA87A5}" type="sibTrans" cxnId="{0876E18D-BFF0-4173-9B9B-A6F21979E936}">
      <dgm:prSet/>
      <dgm:spPr/>
      <dgm:t>
        <a:bodyPr/>
        <a:lstStyle/>
        <a:p>
          <a:endParaRPr lang="en-US"/>
        </a:p>
      </dgm:t>
    </dgm:pt>
    <dgm:pt modelId="{03C018B1-5D64-43FC-A879-EAD512D2660F}">
      <dgm:prSet/>
      <dgm:spPr/>
      <dgm:t>
        <a:bodyPr/>
        <a:lstStyle/>
        <a:p>
          <a:r>
            <a:rPr lang="en-GB"/>
            <a:t>Throughout the 20th century, bulgari expanded and continued to balance alteration with design classic</a:t>
          </a:r>
          <a:endParaRPr lang="en-US"/>
        </a:p>
      </dgm:t>
    </dgm:pt>
    <dgm:pt modelId="{A6B5517E-698A-4AF0-AD02-54DC6FA1B9BC}" type="parTrans" cxnId="{71FB5EE0-5842-4D0B-9A05-AC97C575D870}">
      <dgm:prSet/>
      <dgm:spPr/>
      <dgm:t>
        <a:bodyPr/>
        <a:lstStyle/>
        <a:p>
          <a:endParaRPr lang="en-US"/>
        </a:p>
      </dgm:t>
    </dgm:pt>
    <dgm:pt modelId="{4DF6DEAE-7747-479A-908B-CC4ACB386DE2}" type="sibTrans" cxnId="{71FB5EE0-5842-4D0B-9A05-AC97C575D870}">
      <dgm:prSet/>
      <dgm:spPr/>
      <dgm:t>
        <a:bodyPr/>
        <a:lstStyle/>
        <a:p>
          <a:endParaRPr lang="en-US"/>
        </a:p>
      </dgm:t>
    </dgm:pt>
    <dgm:pt modelId="{79098FC5-220E-4338-AFEE-7B5D08BFB6C3}">
      <dgm:prSet/>
      <dgm:spPr/>
      <dgm:t>
        <a:bodyPr/>
        <a:lstStyle/>
        <a:p>
          <a:r>
            <a:rPr lang="en-GB"/>
            <a:t>At the beginning of the 21st century the bulgari enterted the hotel industry through a joint venture with the famous luxury group and now are part of Marriott International hotel.</a:t>
          </a:r>
          <a:endParaRPr lang="en-US"/>
        </a:p>
      </dgm:t>
    </dgm:pt>
    <dgm:pt modelId="{0CA9C73C-746D-41D5-AC85-3BBECA5255AD}" type="parTrans" cxnId="{1D9823FA-6B27-4BB3-A55A-5FAFCDEC9381}">
      <dgm:prSet/>
      <dgm:spPr/>
      <dgm:t>
        <a:bodyPr/>
        <a:lstStyle/>
        <a:p>
          <a:endParaRPr lang="en-US"/>
        </a:p>
      </dgm:t>
    </dgm:pt>
    <dgm:pt modelId="{E1DAFF33-0CC3-49BC-8AAB-CFE308B6F90F}" type="sibTrans" cxnId="{1D9823FA-6B27-4BB3-A55A-5FAFCDEC9381}">
      <dgm:prSet/>
      <dgm:spPr/>
      <dgm:t>
        <a:bodyPr/>
        <a:lstStyle/>
        <a:p>
          <a:endParaRPr lang="en-US"/>
        </a:p>
      </dgm:t>
    </dgm:pt>
    <dgm:pt modelId="{B3A5E78F-5FAF-4861-A51B-7D3EFA89F286}" type="pres">
      <dgm:prSet presAssocID="{DDEE2D04-CEE4-4F43-9131-8852BA4D10FF}" presName="linear" presStyleCnt="0">
        <dgm:presLayoutVars>
          <dgm:animLvl val="lvl"/>
          <dgm:resizeHandles val="exact"/>
        </dgm:presLayoutVars>
      </dgm:prSet>
      <dgm:spPr/>
    </dgm:pt>
    <dgm:pt modelId="{8B4BC35F-E7B7-4AEA-9100-BFFF489480DF}" type="pres">
      <dgm:prSet presAssocID="{279C19D0-5A59-494A-95BB-77A1FD6A284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96359BA-6ABD-488B-8C8D-310B39F8FDDB}" type="pres">
      <dgm:prSet presAssocID="{242D1ED0-8F0B-48F9-B436-5C47F4671314}" presName="spacer" presStyleCnt="0"/>
      <dgm:spPr/>
    </dgm:pt>
    <dgm:pt modelId="{5F3F2A4D-9700-46BC-AD94-5400E9813826}" type="pres">
      <dgm:prSet presAssocID="{8D709B1F-D455-4F1E-A387-369B7007DF9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C599D8F-4680-4D9C-93E3-529E3A729E6E}" type="pres">
      <dgm:prSet presAssocID="{22DD5F31-ECFB-4A7C-B4DE-DFEFB5EA87A5}" presName="spacer" presStyleCnt="0"/>
      <dgm:spPr/>
    </dgm:pt>
    <dgm:pt modelId="{6946133D-AC79-4323-AD32-31C112355F58}" type="pres">
      <dgm:prSet presAssocID="{03C018B1-5D64-43FC-A879-EAD512D2660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C31799A-1199-43CA-A4F8-10A261DB10FE}" type="pres">
      <dgm:prSet presAssocID="{4DF6DEAE-7747-479A-908B-CC4ACB386DE2}" presName="spacer" presStyleCnt="0"/>
      <dgm:spPr/>
    </dgm:pt>
    <dgm:pt modelId="{CE3C0516-B411-48AE-8131-9653035474D1}" type="pres">
      <dgm:prSet presAssocID="{79098FC5-220E-4338-AFEE-7B5D08BFB6C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44113F-F984-4812-8F83-0865807CCE90}" type="presOf" srcId="{DDEE2D04-CEE4-4F43-9131-8852BA4D10FF}" destId="{B3A5E78F-5FAF-4861-A51B-7D3EFA89F286}" srcOrd="0" destOrd="0" presId="urn:microsoft.com/office/officeart/2005/8/layout/vList2"/>
    <dgm:cxn modelId="{7B98AD5C-824B-4DBA-B817-ACFFA3D59193}" srcId="{DDEE2D04-CEE4-4F43-9131-8852BA4D10FF}" destId="{279C19D0-5A59-494A-95BB-77A1FD6A2849}" srcOrd="0" destOrd="0" parTransId="{737BE7AF-D2CA-4EAF-AD34-5018FA4C105F}" sibTransId="{242D1ED0-8F0B-48F9-B436-5C47F4671314}"/>
    <dgm:cxn modelId="{0D2C2B43-4FAC-4F1F-B20C-298E2EB4CDA2}" type="presOf" srcId="{279C19D0-5A59-494A-95BB-77A1FD6A2849}" destId="{8B4BC35F-E7B7-4AEA-9100-BFFF489480DF}" srcOrd="0" destOrd="0" presId="urn:microsoft.com/office/officeart/2005/8/layout/vList2"/>
    <dgm:cxn modelId="{0876E18D-BFF0-4173-9B9B-A6F21979E936}" srcId="{DDEE2D04-CEE4-4F43-9131-8852BA4D10FF}" destId="{8D709B1F-D455-4F1E-A387-369B7007DF9F}" srcOrd="1" destOrd="0" parTransId="{3F593C95-88BA-4B45-B34E-FE4612B85391}" sibTransId="{22DD5F31-ECFB-4A7C-B4DE-DFEFB5EA87A5}"/>
    <dgm:cxn modelId="{056684C8-7647-4867-9367-B5CA38352AED}" type="presOf" srcId="{79098FC5-220E-4338-AFEE-7B5D08BFB6C3}" destId="{CE3C0516-B411-48AE-8131-9653035474D1}" srcOrd="0" destOrd="0" presId="urn:microsoft.com/office/officeart/2005/8/layout/vList2"/>
    <dgm:cxn modelId="{0A3024D0-7683-46F5-B5E4-1170039BD6C0}" type="presOf" srcId="{8D709B1F-D455-4F1E-A387-369B7007DF9F}" destId="{5F3F2A4D-9700-46BC-AD94-5400E9813826}" srcOrd="0" destOrd="0" presId="urn:microsoft.com/office/officeart/2005/8/layout/vList2"/>
    <dgm:cxn modelId="{71FB5EE0-5842-4D0B-9A05-AC97C575D870}" srcId="{DDEE2D04-CEE4-4F43-9131-8852BA4D10FF}" destId="{03C018B1-5D64-43FC-A879-EAD512D2660F}" srcOrd="2" destOrd="0" parTransId="{A6B5517E-698A-4AF0-AD02-54DC6FA1B9BC}" sibTransId="{4DF6DEAE-7747-479A-908B-CC4ACB386DE2}"/>
    <dgm:cxn modelId="{F5BAD9F0-E4BD-4F27-B4B8-480C993A4C98}" type="presOf" srcId="{03C018B1-5D64-43FC-A879-EAD512D2660F}" destId="{6946133D-AC79-4323-AD32-31C112355F58}" srcOrd="0" destOrd="0" presId="urn:microsoft.com/office/officeart/2005/8/layout/vList2"/>
    <dgm:cxn modelId="{1D9823FA-6B27-4BB3-A55A-5FAFCDEC9381}" srcId="{DDEE2D04-CEE4-4F43-9131-8852BA4D10FF}" destId="{79098FC5-220E-4338-AFEE-7B5D08BFB6C3}" srcOrd="3" destOrd="0" parTransId="{0CA9C73C-746D-41D5-AC85-3BBECA5255AD}" sibTransId="{E1DAFF33-0CC3-49BC-8AAB-CFE308B6F90F}"/>
    <dgm:cxn modelId="{57099D95-0742-4822-8CB8-F734C7DD4442}" type="presParOf" srcId="{B3A5E78F-5FAF-4861-A51B-7D3EFA89F286}" destId="{8B4BC35F-E7B7-4AEA-9100-BFFF489480DF}" srcOrd="0" destOrd="0" presId="urn:microsoft.com/office/officeart/2005/8/layout/vList2"/>
    <dgm:cxn modelId="{82A6812C-AB69-423A-B9F5-F07E3E133EBB}" type="presParOf" srcId="{B3A5E78F-5FAF-4861-A51B-7D3EFA89F286}" destId="{B96359BA-6ABD-488B-8C8D-310B39F8FDDB}" srcOrd="1" destOrd="0" presId="urn:microsoft.com/office/officeart/2005/8/layout/vList2"/>
    <dgm:cxn modelId="{7B0B9F22-C39E-4183-994B-9A316EA9B607}" type="presParOf" srcId="{B3A5E78F-5FAF-4861-A51B-7D3EFA89F286}" destId="{5F3F2A4D-9700-46BC-AD94-5400E9813826}" srcOrd="2" destOrd="0" presId="urn:microsoft.com/office/officeart/2005/8/layout/vList2"/>
    <dgm:cxn modelId="{166F358C-7EC6-4E8F-93C4-5D924BB3C415}" type="presParOf" srcId="{B3A5E78F-5FAF-4861-A51B-7D3EFA89F286}" destId="{7C599D8F-4680-4D9C-93E3-529E3A729E6E}" srcOrd="3" destOrd="0" presId="urn:microsoft.com/office/officeart/2005/8/layout/vList2"/>
    <dgm:cxn modelId="{B277E5E1-53EA-40E6-96E6-8CC109F42B50}" type="presParOf" srcId="{B3A5E78F-5FAF-4861-A51B-7D3EFA89F286}" destId="{6946133D-AC79-4323-AD32-31C112355F58}" srcOrd="4" destOrd="0" presId="urn:microsoft.com/office/officeart/2005/8/layout/vList2"/>
    <dgm:cxn modelId="{DCE24B33-4146-45F7-82AA-5BFFA3D3A779}" type="presParOf" srcId="{B3A5E78F-5FAF-4861-A51B-7D3EFA89F286}" destId="{5C31799A-1199-43CA-A4F8-10A261DB10FE}" srcOrd="5" destOrd="0" presId="urn:microsoft.com/office/officeart/2005/8/layout/vList2"/>
    <dgm:cxn modelId="{7CFDF87B-C3B3-4755-82B5-2DE7C1D45EBE}" type="presParOf" srcId="{B3A5E78F-5FAF-4861-A51B-7D3EFA89F286}" destId="{CE3C0516-B411-48AE-8131-9653035474D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C3D04D-BC9B-4F76-B965-6B2ADE9049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9DF406D-C5AB-45C9-A800-184BA29195BD}">
      <dgm:prSet/>
      <dgm:spPr/>
      <dgm:t>
        <a:bodyPr/>
        <a:lstStyle/>
        <a:p>
          <a:r>
            <a:rPr lang="en-GB"/>
            <a:t>Successful businesses like Marriott hotel international have a management systems</a:t>
          </a:r>
          <a:endParaRPr lang="en-US"/>
        </a:p>
      </dgm:t>
    </dgm:pt>
    <dgm:pt modelId="{FFB67437-E21C-4F65-8629-847CE331ED01}" type="parTrans" cxnId="{494D45C7-3496-4C80-8F66-B0A17F5DD27A}">
      <dgm:prSet/>
      <dgm:spPr/>
      <dgm:t>
        <a:bodyPr/>
        <a:lstStyle/>
        <a:p>
          <a:endParaRPr lang="en-US"/>
        </a:p>
      </dgm:t>
    </dgm:pt>
    <dgm:pt modelId="{810F9A59-BBE5-4EFB-9A18-695410F010AB}" type="sibTrans" cxnId="{494D45C7-3496-4C80-8F66-B0A17F5DD27A}">
      <dgm:prSet/>
      <dgm:spPr/>
      <dgm:t>
        <a:bodyPr/>
        <a:lstStyle/>
        <a:p>
          <a:endParaRPr lang="en-US"/>
        </a:p>
      </dgm:t>
    </dgm:pt>
    <dgm:pt modelId="{6843ED8E-97A5-4419-8753-CF0D01F72D67}">
      <dgm:prSet/>
      <dgm:spPr/>
      <dgm:t>
        <a:bodyPr/>
        <a:lstStyle/>
        <a:p>
          <a:r>
            <a:rPr lang="en-GB"/>
            <a:t>The most competitive business keeps regularly improving quality standards </a:t>
          </a:r>
          <a:endParaRPr lang="en-US"/>
        </a:p>
      </dgm:t>
    </dgm:pt>
    <dgm:pt modelId="{BA3D8CC2-35B7-4166-91F5-1803F82E7ED2}" type="parTrans" cxnId="{261D82BE-2528-4AA9-BE04-9B9D1A2C5442}">
      <dgm:prSet/>
      <dgm:spPr/>
      <dgm:t>
        <a:bodyPr/>
        <a:lstStyle/>
        <a:p>
          <a:endParaRPr lang="en-US"/>
        </a:p>
      </dgm:t>
    </dgm:pt>
    <dgm:pt modelId="{E1B1277A-0DB0-4D9D-9CE7-426D91118344}" type="sibTrans" cxnId="{261D82BE-2528-4AA9-BE04-9B9D1A2C5442}">
      <dgm:prSet/>
      <dgm:spPr/>
      <dgm:t>
        <a:bodyPr/>
        <a:lstStyle/>
        <a:p>
          <a:endParaRPr lang="en-US"/>
        </a:p>
      </dgm:t>
    </dgm:pt>
    <dgm:pt modelId="{9D9924CB-5F2F-4747-B9DE-DF0B892273EA}" type="pres">
      <dgm:prSet presAssocID="{EEC3D04D-BC9B-4F76-B965-6B2ADE904926}" presName="root" presStyleCnt="0">
        <dgm:presLayoutVars>
          <dgm:dir/>
          <dgm:resizeHandles val="exact"/>
        </dgm:presLayoutVars>
      </dgm:prSet>
      <dgm:spPr/>
    </dgm:pt>
    <dgm:pt modelId="{FE4FE0F3-ED3B-4688-AED6-890CD3F931B8}" type="pres">
      <dgm:prSet presAssocID="{69DF406D-C5AB-45C9-A800-184BA29195BD}" presName="compNode" presStyleCnt="0"/>
      <dgm:spPr/>
    </dgm:pt>
    <dgm:pt modelId="{58A2B157-9760-4D5B-86B7-45EEBC3B8362}" type="pres">
      <dgm:prSet presAssocID="{69DF406D-C5AB-45C9-A800-184BA29195BD}" presName="bgRect" presStyleLbl="bgShp" presStyleIdx="0" presStyleCnt="2"/>
      <dgm:spPr/>
    </dgm:pt>
    <dgm:pt modelId="{9AE12777-579A-4CA8-B0F5-6DCBA1FE5920}" type="pres">
      <dgm:prSet presAssocID="{69DF406D-C5AB-45C9-A800-184BA29195B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8F4EFB67-D189-4B94-852F-DF33B2E258BD}" type="pres">
      <dgm:prSet presAssocID="{69DF406D-C5AB-45C9-A800-184BA29195BD}" presName="spaceRect" presStyleCnt="0"/>
      <dgm:spPr/>
    </dgm:pt>
    <dgm:pt modelId="{97F11978-F509-4CFD-8471-69BC4150A626}" type="pres">
      <dgm:prSet presAssocID="{69DF406D-C5AB-45C9-A800-184BA29195BD}" presName="parTx" presStyleLbl="revTx" presStyleIdx="0" presStyleCnt="2">
        <dgm:presLayoutVars>
          <dgm:chMax val="0"/>
          <dgm:chPref val="0"/>
        </dgm:presLayoutVars>
      </dgm:prSet>
      <dgm:spPr/>
    </dgm:pt>
    <dgm:pt modelId="{64018229-116D-4DFC-8AE8-152AC7864735}" type="pres">
      <dgm:prSet presAssocID="{810F9A59-BBE5-4EFB-9A18-695410F010AB}" presName="sibTrans" presStyleCnt="0"/>
      <dgm:spPr/>
    </dgm:pt>
    <dgm:pt modelId="{B1CD5868-88B2-43F6-8151-8ABD69FF0E21}" type="pres">
      <dgm:prSet presAssocID="{6843ED8E-97A5-4419-8753-CF0D01F72D67}" presName="compNode" presStyleCnt="0"/>
      <dgm:spPr/>
    </dgm:pt>
    <dgm:pt modelId="{365BF18E-FF1E-4131-8A8F-64D81B5E8EEF}" type="pres">
      <dgm:prSet presAssocID="{6843ED8E-97A5-4419-8753-CF0D01F72D67}" presName="bgRect" presStyleLbl="bgShp" presStyleIdx="1" presStyleCnt="2"/>
      <dgm:spPr/>
    </dgm:pt>
    <dgm:pt modelId="{A1117052-F489-4CE4-BD61-7C9975CFD73F}" type="pres">
      <dgm:prSet presAssocID="{6843ED8E-97A5-4419-8753-CF0D01F72D6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9C0060F6-EA14-4585-88EF-53B392918E5B}" type="pres">
      <dgm:prSet presAssocID="{6843ED8E-97A5-4419-8753-CF0D01F72D67}" presName="spaceRect" presStyleCnt="0"/>
      <dgm:spPr/>
    </dgm:pt>
    <dgm:pt modelId="{7601D294-7779-4314-AA05-CC0611B5C456}" type="pres">
      <dgm:prSet presAssocID="{6843ED8E-97A5-4419-8753-CF0D01F72D6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41DCD95-E09F-4D82-BAE4-822F3C71D9C8}" type="presOf" srcId="{69DF406D-C5AB-45C9-A800-184BA29195BD}" destId="{97F11978-F509-4CFD-8471-69BC4150A626}" srcOrd="0" destOrd="0" presId="urn:microsoft.com/office/officeart/2018/2/layout/IconVerticalSolidList"/>
    <dgm:cxn modelId="{261D82BE-2528-4AA9-BE04-9B9D1A2C5442}" srcId="{EEC3D04D-BC9B-4F76-B965-6B2ADE904926}" destId="{6843ED8E-97A5-4419-8753-CF0D01F72D67}" srcOrd="1" destOrd="0" parTransId="{BA3D8CC2-35B7-4166-91F5-1803F82E7ED2}" sibTransId="{E1B1277A-0DB0-4D9D-9CE7-426D91118344}"/>
    <dgm:cxn modelId="{494D45C7-3496-4C80-8F66-B0A17F5DD27A}" srcId="{EEC3D04D-BC9B-4F76-B965-6B2ADE904926}" destId="{69DF406D-C5AB-45C9-A800-184BA29195BD}" srcOrd="0" destOrd="0" parTransId="{FFB67437-E21C-4F65-8629-847CE331ED01}" sibTransId="{810F9A59-BBE5-4EFB-9A18-695410F010AB}"/>
    <dgm:cxn modelId="{4074CDE2-7176-4751-B210-45441C90E77C}" type="presOf" srcId="{EEC3D04D-BC9B-4F76-B965-6B2ADE904926}" destId="{9D9924CB-5F2F-4747-B9DE-DF0B892273EA}" srcOrd="0" destOrd="0" presId="urn:microsoft.com/office/officeart/2018/2/layout/IconVerticalSolidList"/>
    <dgm:cxn modelId="{D17EE0F1-D23E-486F-8AD1-A775391DE367}" type="presOf" srcId="{6843ED8E-97A5-4419-8753-CF0D01F72D67}" destId="{7601D294-7779-4314-AA05-CC0611B5C456}" srcOrd="0" destOrd="0" presId="urn:microsoft.com/office/officeart/2018/2/layout/IconVerticalSolidList"/>
    <dgm:cxn modelId="{647095EB-464D-460A-AC74-A762F8AB5B20}" type="presParOf" srcId="{9D9924CB-5F2F-4747-B9DE-DF0B892273EA}" destId="{FE4FE0F3-ED3B-4688-AED6-890CD3F931B8}" srcOrd="0" destOrd="0" presId="urn:microsoft.com/office/officeart/2018/2/layout/IconVerticalSolidList"/>
    <dgm:cxn modelId="{D18C6792-888F-4353-8FC3-292ED75467CA}" type="presParOf" srcId="{FE4FE0F3-ED3B-4688-AED6-890CD3F931B8}" destId="{58A2B157-9760-4D5B-86B7-45EEBC3B8362}" srcOrd="0" destOrd="0" presId="urn:microsoft.com/office/officeart/2018/2/layout/IconVerticalSolidList"/>
    <dgm:cxn modelId="{EACDA7BD-3D39-49F9-A9E2-A13047033A8F}" type="presParOf" srcId="{FE4FE0F3-ED3B-4688-AED6-890CD3F931B8}" destId="{9AE12777-579A-4CA8-B0F5-6DCBA1FE5920}" srcOrd="1" destOrd="0" presId="urn:microsoft.com/office/officeart/2018/2/layout/IconVerticalSolidList"/>
    <dgm:cxn modelId="{D61C877A-C8D2-4D21-B5AB-5ED8DA0D7C2E}" type="presParOf" srcId="{FE4FE0F3-ED3B-4688-AED6-890CD3F931B8}" destId="{8F4EFB67-D189-4B94-852F-DF33B2E258BD}" srcOrd="2" destOrd="0" presId="urn:microsoft.com/office/officeart/2018/2/layout/IconVerticalSolidList"/>
    <dgm:cxn modelId="{FFEAAE86-D39F-4018-BC76-1E7ECD03A079}" type="presParOf" srcId="{FE4FE0F3-ED3B-4688-AED6-890CD3F931B8}" destId="{97F11978-F509-4CFD-8471-69BC4150A626}" srcOrd="3" destOrd="0" presId="urn:microsoft.com/office/officeart/2018/2/layout/IconVerticalSolidList"/>
    <dgm:cxn modelId="{EF48F426-B92C-4DC1-9AD2-E57526A11F5B}" type="presParOf" srcId="{9D9924CB-5F2F-4747-B9DE-DF0B892273EA}" destId="{64018229-116D-4DFC-8AE8-152AC7864735}" srcOrd="1" destOrd="0" presId="urn:microsoft.com/office/officeart/2018/2/layout/IconVerticalSolidList"/>
    <dgm:cxn modelId="{C85D4511-CC14-4AC7-8697-C0E80A1E887B}" type="presParOf" srcId="{9D9924CB-5F2F-4747-B9DE-DF0B892273EA}" destId="{B1CD5868-88B2-43F6-8151-8ABD69FF0E21}" srcOrd="2" destOrd="0" presId="urn:microsoft.com/office/officeart/2018/2/layout/IconVerticalSolidList"/>
    <dgm:cxn modelId="{F18802DE-BC0F-4A63-932F-E7E88B802DE5}" type="presParOf" srcId="{B1CD5868-88B2-43F6-8151-8ABD69FF0E21}" destId="{365BF18E-FF1E-4131-8A8F-64D81B5E8EEF}" srcOrd="0" destOrd="0" presId="urn:microsoft.com/office/officeart/2018/2/layout/IconVerticalSolidList"/>
    <dgm:cxn modelId="{F7A85A45-5845-433C-B36F-AC77DE49B54F}" type="presParOf" srcId="{B1CD5868-88B2-43F6-8151-8ABD69FF0E21}" destId="{A1117052-F489-4CE4-BD61-7C9975CFD73F}" srcOrd="1" destOrd="0" presId="urn:microsoft.com/office/officeart/2018/2/layout/IconVerticalSolidList"/>
    <dgm:cxn modelId="{AA889551-DD67-4700-A48C-19264DC3404F}" type="presParOf" srcId="{B1CD5868-88B2-43F6-8151-8ABD69FF0E21}" destId="{9C0060F6-EA14-4585-88EF-53B392918E5B}" srcOrd="2" destOrd="0" presId="urn:microsoft.com/office/officeart/2018/2/layout/IconVerticalSolidList"/>
    <dgm:cxn modelId="{DC2176CF-0DD0-4363-BE1B-305BB97E0616}" type="presParOf" srcId="{B1CD5868-88B2-43F6-8151-8ABD69FF0E21}" destId="{7601D294-7779-4314-AA05-CC0611B5C4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B50884-528A-4B74-82F0-FA815471CD0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C7F3214-9985-46A7-82BB-6B4BBB0CD8A0}">
      <dgm:prSet/>
      <dgm:spPr/>
      <dgm:t>
        <a:bodyPr/>
        <a:lstStyle/>
        <a:p>
          <a:r>
            <a:rPr lang="en-GB"/>
            <a:t>Electronic</a:t>
          </a:r>
          <a:endParaRPr lang="en-US"/>
        </a:p>
      </dgm:t>
    </dgm:pt>
    <dgm:pt modelId="{97D872BA-7DA3-4C93-A4D2-D3D41ECCAC45}" type="parTrans" cxnId="{2971091C-DC54-491A-8F21-0363CC8B3FEE}">
      <dgm:prSet/>
      <dgm:spPr/>
      <dgm:t>
        <a:bodyPr/>
        <a:lstStyle/>
        <a:p>
          <a:endParaRPr lang="en-US"/>
        </a:p>
      </dgm:t>
    </dgm:pt>
    <dgm:pt modelId="{97540A41-04F5-4ADC-987A-1D3B32DA707E}" type="sibTrans" cxnId="{2971091C-DC54-491A-8F21-0363CC8B3FEE}">
      <dgm:prSet/>
      <dgm:spPr/>
      <dgm:t>
        <a:bodyPr/>
        <a:lstStyle/>
        <a:p>
          <a:endParaRPr lang="en-US"/>
        </a:p>
      </dgm:t>
    </dgm:pt>
    <dgm:pt modelId="{29AD2E78-95BA-48AD-9148-7DCB823E7838}">
      <dgm:prSet/>
      <dgm:spPr/>
      <dgm:t>
        <a:bodyPr/>
        <a:lstStyle/>
        <a:p>
          <a:r>
            <a:rPr lang="en-GB"/>
            <a:t>Indirect personal</a:t>
          </a:r>
          <a:endParaRPr lang="en-US"/>
        </a:p>
      </dgm:t>
    </dgm:pt>
    <dgm:pt modelId="{BA21DFE2-E2F3-4A5B-B36C-7A9DD8C2ECCC}" type="parTrans" cxnId="{9403980E-0A92-4DE9-B014-5DB7F2E7644C}">
      <dgm:prSet/>
      <dgm:spPr/>
      <dgm:t>
        <a:bodyPr/>
        <a:lstStyle/>
        <a:p>
          <a:endParaRPr lang="en-US"/>
        </a:p>
      </dgm:t>
    </dgm:pt>
    <dgm:pt modelId="{FC9C5F15-1A8B-4966-829D-BE40A0BA89E7}" type="sibTrans" cxnId="{9403980E-0A92-4DE9-B014-5DB7F2E7644C}">
      <dgm:prSet/>
      <dgm:spPr/>
      <dgm:t>
        <a:bodyPr/>
        <a:lstStyle/>
        <a:p>
          <a:endParaRPr lang="en-US"/>
        </a:p>
      </dgm:t>
    </dgm:pt>
    <dgm:pt modelId="{F0F48C59-152B-4562-AF13-CC2F005292F8}">
      <dgm:prSet/>
      <dgm:spPr/>
      <dgm:t>
        <a:bodyPr/>
        <a:lstStyle/>
        <a:p>
          <a:r>
            <a:rPr lang="en-GB"/>
            <a:t>Face to face </a:t>
          </a:r>
          <a:endParaRPr lang="en-US"/>
        </a:p>
      </dgm:t>
    </dgm:pt>
    <dgm:pt modelId="{6AF22CD0-91C5-4D3E-89DF-596CEAA7418F}" type="parTrans" cxnId="{680A6B42-6EB6-475D-A1E4-F42EE8415AFB}">
      <dgm:prSet/>
      <dgm:spPr/>
      <dgm:t>
        <a:bodyPr/>
        <a:lstStyle/>
        <a:p>
          <a:endParaRPr lang="en-US"/>
        </a:p>
      </dgm:t>
    </dgm:pt>
    <dgm:pt modelId="{AE3D4DAF-EAD5-4CBE-A3E8-C745E1182689}" type="sibTrans" cxnId="{680A6B42-6EB6-475D-A1E4-F42EE8415AFB}">
      <dgm:prSet/>
      <dgm:spPr/>
      <dgm:t>
        <a:bodyPr/>
        <a:lstStyle/>
        <a:p>
          <a:endParaRPr lang="en-US"/>
        </a:p>
      </dgm:t>
    </dgm:pt>
    <dgm:pt modelId="{B6EE31EA-BEAF-47B9-9E7C-A5E6810D4798}" type="pres">
      <dgm:prSet presAssocID="{F5B50884-528A-4B74-82F0-FA815471CD0C}" presName="linear" presStyleCnt="0">
        <dgm:presLayoutVars>
          <dgm:dir/>
          <dgm:animLvl val="lvl"/>
          <dgm:resizeHandles val="exact"/>
        </dgm:presLayoutVars>
      </dgm:prSet>
      <dgm:spPr/>
    </dgm:pt>
    <dgm:pt modelId="{FC601AC7-6FA8-4C51-A5D2-6F0A0366B174}" type="pres">
      <dgm:prSet presAssocID="{7C7F3214-9985-46A7-82BB-6B4BBB0CD8A0}" presName="parentLin" presStyleCnt="0"/>
      <dgm:spPr/>
    </dgm:pt>
    <dgm:pt modelId="{F405492F-1EE3-4930-8689-FED748C6D342}" type="pres">
      <dgm:prSet presAssocID="{7C7F3214-9985-46A7-82BB-6B4BBB0CD8A0}" presName="parentLeftMargin" presStyleLbl="node1" presStyleIdx="0" presStyleCnt="3"/>
      <dgm:spPr/>
    </dgm:pt>
    <dgm:pt modelId="{A505D8EE-5E1E-42BC-A399-3B343856B528}" type="pres">
      <dgm:prSet presAssocID="{7C7F3214-9985-46A7-82BB-6B4BBB0CD8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B592E89-23EB-4A43-8B36-1743BB3E32D5}" type="pres">
      <dgm:prSet presAssocID="{7C7F3214-9985-46A7-82BB-6B4BBB0CD8A0}" presName="negativeSpace" presStyleCnt="0"/>
      <dgm:spPr/>
    </dgm:pt>
    <dgm:pt modelId="{31869949-6DFE-4F5E-BDCC-CFCD54D71C2A}" type="pres">
      <dgm:prSet presAssocID="{7C7F3214-9985-46A7-82BB-6B4BBB0CD8A0}" presName="childText" presStyleLbl="conFgAcc1" presStyleIdx="0" presStyleCnt="3">
        <dgm:presLayoutVars>
          <dgm:bulletEnabled val="1"/>
        </dgm:presLayoutVars>
      </dgm:prSet>
      <dgm:spPr/>
    </dgm:pt>
    <dgm:pt modelId="{2A3441BE-BA7F-4AA5-A84F-5F77A8529490}" type="pres">
      <dgm:prSet presAssocID="{97540A41-04F5-4ADC-987A-1D3B32DA707E}" presName="spaceBetweenRectangles" presStyleCnt="0"/>
      <dgm:spPr/>
    </dgm:pt>
    <dgm:pt modelId="{E81954A7-C696-4968-B31D-1EF9D35DD10D}" type="pres">
      <dgm:prSet presAssocID="{29AD2E78-95BA-48AD-9148-7DCB823E7838}" presName="parentLin" presStyleCnt="0"/>
      <dgm:spPr/>
    </dgm:pt>
    <dgm:pt modelId="{9AFC45D9-CCB0-4C76-8447-949A4B199BD6}" type="pres">
      <dgm:prSet presAssocID="{29AD2E78-95BA-48AD-9148-7DCB823E7838}" presName="parentLeftMargin" presStyleLbl="node1" presStyleIdx="0" presStyleCnt="3"/>
      <dgm:spPr/>
    </dgm:pt>
    <dgm:pt modelId="{EC3FCEF3-1DD7-4EEE-A05B-F061F97E1811}" type="pres">
      <dgm:prSet presAssocID="{29AD2E78-95BA-48AD-9148-7DCB823E78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83197B-AA45-4368-8FC7-8E30BCE796A2}" type="pres">
      <dgm:prSet presAssocID="{29AD2E78-95BA-48AD-9148-7DCB823E7838}" presName="negativeSpace" presStyleCnt="0"/>
      <dgm:spPr/>
    </dgm:pt>
    <dgm:pt modelId="{E5C9937F-898C-4FC6-B3FC-9DB3D8755785}" type="pres">
      <dgm:prSet presAssocID="{29AD2E78-95BA-48AD-9148-7DCB823E7838}" presName="childText" presStyleLbl="conFgAcc1" presStyleIdx="1" presStyleCnt="3">
        <dgm:presLayoutVars>
          <dgm:bulletEnabled val="1"/>
        </dgm:presLayoutVars>
      </dgm:prSet>
      <dgm:spPr/>
    </dgm:pt>
    <dgm:pt modelId="{F0122224-5288-496B-9C03-8036FF5E894B}" type="pres">
      <dgm:prSet presAssocID="{FC9C5F15-1A8B-4966-829D-BE40A0BA89E7}" presName="spaceBetweenRectangles" presStyleCnt="0"/>
      <dgm:spPr/>
    </dgm:pt>
    <dgm:pt modelId="{68828C05-005B-4A07-B0B0-A99534E95311}" type="pres">
      <dgm:prSet presAssocID="{F0F48C59-152B-4562-AF13-CC2F005292F8}" presName="parentLin" presStyleCnt="0"/>
      <dgm:spPr/>
    </dgm:pt>
    <dgm:pt modelId="{2FB74224-EDCB-4B03-8A94-E4DDABD1F59A}" type="pres">
      <dgm:prSet presAssocID="{F0F48C59-152B-4562-AF13-CC2F005292F8}" presName="parentLeftMargin" presStyleLbl="node1" presStyleIdx="1" presStyleCnt="3"/>
      <dgm:spPr/>
    </dgm:pt>
    <dgm:pt modelId="{2E6A0C33-A226-490E-87EE-39EC9C8B1FD4}" type="pres">
      <dgm:prSet presAssocID="{F0F48C59-152B-4562-AF13-CC2F005292F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87252D29-E9C1-485F-A2DE-71A00C76186E}" type="pres">
      <dgm:prSet presAssocID="{F0F48C59-152B-4562-AF13-CC2F005292F8}" presName="negativeSpace" presStyleCnt="0"/>
      <dgm:spPr/>
    </dgm:pt>
    <dgm:pt modelId="{920C8989-83A5-484B-8732-F23E8207DE22}" type="pres">
      <dgm:prSet presAssocID="{F0F48C59-152B-4562-AF13-CC2F005292F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403980E-0A92-4DE9-B014-5DB7F2E7644C}" srcId="{F5B50884-528A-4B74-82F0-FA815471CD0C}" destId="{29AD2E78-95BA-48AD-9148-7DCB823E7838}" srcOrd="1" destOrd="0" parTransId="{BA21DFE2-E2F3-4A5B-B36C-7A9DD8C2ECCC}" sibTransId="{FC9C5F15-1A8B-4966-829D-BE40A0BA89E7}"/>
    <dgm:cxn modelId="{2971091C-DC54-491A-8F21-0363CC8B3FEE}" srcId="{F5B50884-528A-4B74-82F0-FA815471CD0C}" destId="{7C7F3214-9985-46A7-82BB-6B4BBB0CD8A0}" srcOrd="0" destOrd="0" parTransId="{97D872BA-7DA3-4C93-A4D2-D3D41ECCAC45}" sibTransId="{97540A41-04F5-4ADC-987A-1D3B32DA707E}"/>
    <dgm:cxn modelId="{680A6B42-6EB6-475D-A1E4-F42EE8415AFB}" srcId="{F5B50884-528A-4B74-82F0-FA815471CD0C}" destId="{F0F48C59-152B-4562-AF13-CC2F005292F8}" srcOrd="2" destOrd="0" parTransId="{6AF22CD0-91C5-4D3E-89DF-596CEAA7418F}" sibTransId="{AE3D4DAF-EAD5-4CBE-A3E8-C745E1182689}"/>
    <dgm:cxn modelId="{7AA4136A-F6E1-4778-BC2A-B35CA4C3116E}" type="presOf" srcId="{F0F48C59-152B-4562-AF13-CC2F005292F8}" destId="{2E6A0C33-A226-490E-87EE-39EC9C8B1FD4}" srcOrd="1" destOrd="0" presId="urn:microsoft.com/office/officeart/2005/8/layout/list1"/>
    <dgm:cxn modelId="{DFEC424D-F567-49BA-832E-81C4B43C4327}" type="presOf" srcId="{7C7F3214-9985-46A7-82BB-6B4BBB0CD8A0}" destId="{A505D8EE-5E1E-42BC-A399-3B343856B528}" srcOrd="1" destOrd="0" presId="urn:microsoft.com/office/officeart/2005/8/layout/list1"/>
    <dgm:cxn modelId="{D43EAE95-6384-4E7A-9935-9733F419A03E}" type="presOf" srcId="{F0F48C59-152B-4562-AF13-CC2F005292F8}" destId="{2FB74224-EDCB-4B03-8A94-E4DDABD1F59A}" srcOrd="0" destOrd="0" presId="urn:microsoft.com/office/officeart/2005/8/layout/list1"/>
    <dgm:cxn modelId="{1C8E46BC-D4D0-49A0-A788-0E83845B55E9}" type="presOf" srcId="{29AD2E78-95BA-48AD-9148-7DCB823E7838}" destId="{9AFC45D9-CCB0-4C76-8447-949A4B199BD6}" srcOrd="0" destOrd="0" presId="urn:microsoft.com/office/officeart/2005/8/layout/list1"/>
    <dgm:cxn modelId="{8396EAD8-C6C3-41AA-9777-9DB94483F4CC}" type="presOf" srcId="{F5B50884-528A-4B74-82F0-FA815471CD0C}" destId="{B6EE31EA-BEAF-47B9-9E7C-A5E6810D4798}" srcOrd="0" destOrd="0" presId="urn:microsoft.com/office/officeart/2005/8/layout/list1"/>
    <dgm:cxn modelId="{DEA68FEC-6AD5-408D-ACB4-3D7F0A6C5AF8}" type="presOf" srcId="{29AD2E78-95BA-48AD-9148-7DCB823E7838}" destId="{EC3FCEF3-1DD7-4EEE-A05B-F061F97E1811}" srcOrd="1" destOrd="0" presId="urn:microsoft.com/office/officeart/2005/8/layout/list1"/>
    <dgm:cxn modelId="{6D127FF6-EFF0-4AB6-BD63-F196F527ED97}" type="presOf" srcId="{7C7F3214-9985-46A7-82BB-6B4BBB0CD8A0}" destId="{F405492F-1EE3-4930-8689-FED748C6D342}" srcOrd="0" destOrd="0" presId="urn:microsoft.com/office/officeart/2005/8/layout/list1"/>
    <dgm:cxn modelId="{53F61BAA-F600-4170-9103-2E5E53CA0355}" type="presParOf" srcId="{B6EE31EA-BEAF-47B9-9E7C-A5E6810D4798}" destId="{FC601AC7-6FA8-4C51-A5D2-6F0A0366B174}" srcOrd="0" destOrd="0" presId="urn:microsoft.com/office/officeart/2005/8/layout/list1"/>
    <dgm:cxn modelId="{8F522405-5D0B-44CA-90AB-E798D84D9291}" type="presParOf" srcId="{FC601AC7-6FA8-4C51-A5D2-6F0A0366B174}" destId="{F405492F-1EE3-4930-8689-FED748C6D342}" srcOrd="0" destOrd="0" presId="urn:microsoft.com/office/officeart/2005/8/layout/list1"/>
    <dgm:cxn modelId="{A8668B83-F614-40EE-BD49-69BB1F011B98}" type="presParOf" srcId="{FC601AC7-6FA8-4C51-A5D2-6F0A0366B174}" destId="{A505D8EE-5E1E-42BC-A399-3B343856B528}" srcOrd="1" destOrd="0" presId="urn:microsoft.com/office/officeart/2005/8/layout/list1"/>
    <dgm:cxn modelId="{04B7A6DF-BAE0-45D2-A101-BD9675208355}" type="presParOf" srcId="{B6EE31EA-BEAF-47B9-9E7C-A5E6810D4798}" destId="{8B592E89-23EB-4A43-8B36-1743BB3E32D5}" srcOrd="1" destOrd="0" presId="urn:microsoft.com/office/officeart/2005/8/layout/list1"/>
    <dgm:cxn modelId="{9BE0A94E-E707-4EE7-BC39-BC13D722B690}" type="presParOf" srcId="{B6EE31EA-BEAF-47B9-9E7C-A5E6810D4798}" destId="{31869949-6DFE-4F5E-BDCC-CFCD54D71C2A}" srcOrd="2" destOrd="0" presId="urn:microsoft.com/office/officeart/2005/8/layout/list1"/>
    <dgm:cxn modelId="{13FB0A4B-9BBD-4790-9028-C20C77C1C29A}" type="presParOf" srcId="{B6EE31EA-BEAF-47B9-9E7C-A5E6810D4798}" destId="{2A3441BE-BA7F-4AA5-A84F-5F77A8529490}" srcOrd="3" destOrd="0" presId="urn:microsoft.com/office/officeart/2005/8/layout/list1"/>
    <dgm:cxn modelId="{739A5202-F05D-45E9-ACD7-F3BDEE5E8887}" type="presParOf" srcId="{B6EE31EA-BEAF-47B9-9E7C-A5E6810D4798}" destId="{E81954A7-C696-4968-B31D-1EF9D35DD10D}" srcOrd="4" destOrd="0" presId="urn:microsoft.com/office/officeart/2005/8/layout/list1"/>
    <dgm:cxn modelId="{70F9188F-2899-47F9-B9A7-0EAEBF25BF41}" type="presParOf" srcId="{E81954A7-C696-4968-B31D-1EF9D35DD10D}" destId="{9AFC45D9-CCB0-4C76-8447-949A4B199BD6}" srcOrd="0" destOrd="0" presId="urn:microsoft.com/office/officeart/2005/8/layout/list1"/>
    <dgm:cxn modelId="{B7CE3C7F-13DE-4037-90CD-B468A6DF671A}" type="presParOf" srcId="{E81954A7-C696-4968-B31D-1EF9D35DD10D}" destId="{EC3FCEF3-1DD7-4EEE-A05B-F061F97E1811}" srcOrd="1" destOrd="0" presId="urn:microsoft.com/office/officeart/2005/8/layout/list1"/>
    <dgm:cxn modelId="{FE692081-9FCA-40C8-A7FE-5C3373AA06A5}" type="presParOf" srcId="{B6EE31EA-BEAF-47B9-9E7C-A5E6810D4798}" destId="{3683197B-AA45-4368-8FC7-8E30BCE796A2}" srcOrd="5" destOrd="0" presId="urn:microsoft.com/office/officeart/2005/8/layout/list1"/>
    <dgm:cxn modelId="{2F8F12F8-2223-4B31-807E-A839ACBA5448}" type="presParOf" srcId="{B6EE31EA-BEAF-47B9-9E7C-A5E6810D4798}" destId="{E5C9937F-898C-4FC6-B3FC-9DB3D8755785}" srcOrd="6" destOrd="0" presId="urn:microsoft.com/office/officeart/2005/8/layout/list1"/>
    <dgm:cxn modelId="{8E0B6A3C-AF9A-46A8-9AF2-B69A9E9A8D78}" type="presParOf" srcId="{B6EE31EA-BEAF-47B9-9E7C-A5E6810D4798}" destId="{F0122224-5288-496B-9C03-8036FF5E894B}" srcOrd="7" destOrd="0" presId="urn:microsoft.com/office/officeart/2005/8/layout/list1"/>
    <dgm:cxn modelId="{2CB8269A-1EA1-4FD6-A9D8-35A5D5C8B626}" type="presParOf" srcId="{B6EE31EA-BEAF-47B9-9E7C-A5E6810D4798}" destId="{68828C05-005B-4A07-B0B0-A99534E95311}" srcOrd="8" destOrd="0" presId="urn:microsoft.com/office/officeart/2005/8/layout/list1"/>
    <dgm:cxn modelId="{AA288E8E-BC17-4C08-A030-DEF345182DBB}" type="presParOf" srcId="{68828C05-005B-4A07-B0B0-A99534E95311}" destId="{2FB74224-EDCB-4B03-8A94-E4DDABD1F59A}" srcOrd="0" destOrd="0" presId="urn:microsoft.com/office/officeart/2005/8/layout/list1"/>
    <dgm:cxn modelId="{D4D8B91A-004D-4FEB-BECE-707B988249E0}" type="presParOf" srcId="{68828C05-005B-4A07-B0B0-A99534E95311}" destId="{2E6A0C33-A226-490E-87EE-39EC9C8B1FD4}" srcOrd="1" destOrd="0" presId="urn:microsoft.com/office/officeart/2005/8/layout/list1"/>
    <dgm:cxn modelId="{CA132B4A-D9E9-4F87-9DC4-5566545D4646}" type="presParOf" srcId="{B6EE31EA-BEAF-47B9-9E7C-A5E6810D4798}" destId="{87252D29-E9C1-485F-A2DE-71A00C76186E}" srcOrd="9" destOrd="0" presId="urn:microsoft.com/office/officeart/2005/8/layout/list1"/>
    <dgm:cxn modelId="{C1327570-A9A2-4AC0-AB2B-03DAC9FAC3C5}" type="presParOf" srcId="{B6EE31EA-BEAF-47B9-9E7C-A5E6810D4798}" destId="{920C8989-83A5-484B-8732-F23E8207DE2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800BE05-565E-45A2-AC31-153BA02A25E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854FF4B-347A-4263-9F4D-313B7CF14F6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alibri"/>
              <a:cs typeface="Calibri"/>
            </a:rPr>
            <a:t>Emphasises controlling employee behaviour </a:t>
          </a:r>
          <a:endParaRPr lang="en-US" dirty="0">
            <a:latin typeface="Calibri"/>
            <a:cs typeface="Calibri"/>
          </a:endParaRPr>
        </a:p>
      </dgm:t>
    </dgm:pt>
    <dgm:pt modelId="{F3B78B24-DDAB-4EC7-8672-3A34AE68DB48}" type="parTrans" cxnId="{225F2D00-AB39-46E7-ACE0-732CE1DBA170}">
      <dgm:prSet/>
      <dgm:spPr/>
      <dgm:t>
        <a:bodyPr/>
        <a:lstStyle/>
        <a:p>
          <a:endParaRPr lang="en-US"/>
        </a:p>
      </dgm:t>
    </dgm:pt>
    <dgm:pt modelId="{9D0AD744-2A7B-43AC-930D-5EC44C0F9F26}" type="sibTrans" cxnId="{225F2D00-AB39-46E7-ACE0-732CE1DBA170}">
      <dgm:prSet/>
      <dgm:spPr/>
      <dgm:t>
        <a:bodyPr/>
        <a:lstStyle/>
        <a:p>
          <a:endParaRPr lang="en-US"/>
        </a:p>
      </dgm:t>
    </dgm:pt>
    <dgm:pt modelId="{DBFAF3B3-505C-48FF-A17C-BC4D30DE629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alibri"/>
              <a:cs typeface="Calibri"/>
            </a:rPr>
            <a:t>Focuses of the task that make up service </a:t>
          </a:r>
          <a:endParaRPr lang="en-US" dirty="0">
            <a:latin typeface="Calibri"/>
            <a:cs typeface="Calibri"/>
          </a:endParaRPr>
        </a:p>
      </dgm:t>
    </dgm:pt>
    <dgm:pt modelId="{412988BC-469F-44FE-9712-620A9E85C4E8}" type="parTrans" cxnId="{682EA125-92BD-47EE-931F-34E5B5A7572F}">
      <dgm:prSet/>
      <dgm:spPr/>
      <dgm:t>
        <a:bodyPr/>
        <a:lstStyle/>
        <a:p>
          <a:endParaRPr lang="en-US"/>
        </a:p>
      </dgm:t>
    </dgm:pt>
    <dgm:pt modelId="{A231A318-F50F-4A56-8B28-B40FBF86EB27}" type="sibTrans" cxnId="{682EA125-92BD-47EE-931F-34E5B5A7572F}">
      <dgm:prSet/>
      <dgm:spPr/>
      <dgm:t>
        <a:bodyPr/>
        <a:lstStyle/>
        <a:p>
          <a:endParaRPr lang="en-US"/>
        </a:p>
      </dgm:t>
    </dgm:pt>
    <dgm:pt modelId="{8D7CD1A5-E86C-4F71-85AB-FE7B7E285EF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alibri"/>
              <a:cs typeface="Calibri"/>
            </a:rPr>
            <a:t>Control cost of transaction. </a:t>
          </a:r>
          <a:endParaRPr lang="en-US" dirty="0">
            <a:latin typeface="Calibri"/>
            <a:cs typeface="Calibri"/>
          </a:endParaRPr>
        </a:p>
      </dgm:t>
    </dgm:pt>
    <dgm:pt modelId="{7C138819-9BB5-4881-8861-C9452F323689}" type="parTrans" cxnId="{5CA0A9B3-DC7B-48CC-A126-CEA0DF0A14C8}">
      <dgm:prSet/>
      <dgm:spPr/>
      <dgm:t>
        <a:bodyPr/>
        <a:lstStyle/>
        <a:p>
          <a:endParaRPr lang="en-US"/>
        </a:p>
      </dgm:t>
    </dgm:pt>
    <dgm:pt modelId="{D4B2D025-F6F0-40B4-A98C-5E1E48E8B1E0}" type="sibTrans" cxnId="{5CA0A9B3-DC7B-48CC-A126-CEA0DF0A14C8}">
      <dgm:prSet/>
      <dgm:spPr/>
      <dgm:t>
        <a:bodyPr/>
        <a:lstStyle/>
        <a:p>
          <a:endParaRPr lang="en-US"/>
        </a:p>
      </dgm:t>
    </dgm:pt>
    <dgm:pt modelId="{CF25B4D4-3C92-45EA-A43C-2ABD759EC98D}" type="pres">
      <dgm:prSet presAssocID="{2800BE05-565E-45A2-AC31-153BA02A25E7}" presName="root" presStyleCnt="0">
        <dgm:presLayoutVars>
          <dgm:dir/>
          <dgm:resizeHandles val="exact"/>
        </dgm:presLayoutVars>
      </dgm:prSet>
      <dgm:spPr/>
    </dgm:pt>
    <dgm:pt modelId="{8AD68BA4-AFF6-4F2C-BCEE-67DE2DCE2541}" type="pres">
      <dgm:prSet presAssocID="{8854FF4B-347A-4263-9F4D-313B7CF14F60}" presName="compNode" presStyleCnt="0"/>
      <dgm:spPr/>
    </dgm:pt>
    <dgm:pt modelId="{9267B714-B283-47B9-ADB6-EF0A8BEBAE62}" type="pres">
      <dgm:prSet presAssocID="{8854FF4B-347A-4263-9F4D-313B7CF14F60}" presName="iconBgRect" presStyleLbl="bgShp" presStyleIdx="0" presStyleCnt="3"/>
      <dgm:spPr/>
    </dgm:pt>
    <dgm:pt modelId="{B9616D71-C3FE-4847-9D22-D366BEF3B7AE}" type="pres">
      <dgm:prSet presAssocID="{8854FF4B-347A-4263-9F4D-313B7CF14F6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9D32E0D-6B44-4068-8A74-6A5B94109177}" type="pres">
      <dgm:prSet presAssocID="{8854FF4B-347A-4263-9F4D-313B7CF14F60}" presName="spaceRect" presStyleCnt="0"/>
      <dgm:spPr/>
    </dgm:pt>
    <dgm:pt modelId="{7BD028CE-6383-45DC-89F5-692C12BB41A5}" type="pres">
      <dgm:prSet presAssocID="{8854FF4B-347A-4263-9F4D-313B7CF14F60}" presName="textRect" presStyleLbl="revTx" presStyleIdx="0" presStyleCnt="3">
        <dgm:presLayoutVars>
          <dgm:chMax val="1"/>
          <dgm:chPref val="1"/>
        </dgm:presLayoutVars>
      </dgm:prSet>
      <dgm:spPr/>
    </dgm:pt>
    <dgm:pt modelId="{976D408C-74F4-46BC-AB23-B8D698FE30AC}" type="pres">
      <dgm:prSet presAssocID="{9D0AD744-2A7B-43AC-930D-5EC44C0F9F26}" presName="sibTrans" presStyleCnt="0"/>
      <dgm:spPr/>
    </dgm:pt>
    <dgm:pt modelId="{A2830D91-83E3-46C6-BF09-7AFECC54CC65}" type="pres">
      <dgm:prSet presAssocID="{DBFAF3B3-505C-48FF-A17C-BC4D30DE6295}" presName="compNode" presStyleCnt="0"/>
      <dgm:spPr/>
    </dgm:pt>
    <dgm:pt modelId="{08801474-F324-479B-A2FF-6922317455A9}" type="pres">
      <dgm:prSet presAssocID="{DBFAF3B3-505C-48FF-A17C-BC4D30DE6295}" presName="iconBgRect" presStyleLbl="bgShp" presStyleIdx="1" presStyleCnt="3"/>
      <dgm:spPr/>
    </dgm:pt>
    <dgm:pt modelId="{ED552091-89AF-4B11-9D7A-A244D64C4D43}" type="pres">
      <dgm:prSet presAssocID="{DBFAF3B3-505C-48FF-A17C-BC4D30DE629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2A5AC9-D867-4149-BC2A-B01A3B2F533F}" type="pres">
      <dgm:prSet presAssocID="{DBFAF3B3-505C-48FF-A17C-BC4D30DE6295}" presName="spaceRect" presStyleCnt="0"/>
      <dgm:spPr/>
    </dgm:pt>
    <dgm:pt modelId="{FD114EBE-9920-45DE-A0B0-A2583190CB35}" type="pres">
      <dgm:prSet presAssocID="{DBFAF3B3-505C-48FF-A17C-BC4D30DE6295}" presName="textRect" presStyleLbl="revTx" presStyleIdx="1" presStyleCnt="3">
        <dgm:presLayoutVars>
          <dgm:chMax val="1"/>
          <dgm:chPref val="1"/>
        </dgm:presLayoutVars>
      </dgm:prSet>
      <dgm:spPr/>
    </dgm:pt>
    <dgm:pt modelId="{BD483996-ED90-4DB4-B255-BE88C00B9B3E}" type="pres">
      <dgm:prSet presAssocID="{A231A318-F50F-4A56-8B28-B40FBF86EB27}" presName="sibTrans" presStyleCnt="0"/>
      <dgm:spPr/>
    </dgm:pt>
    <dgm:pt modelId="{ABAD7397-A046-47C5-8559-DEB653F5DFD0}" type="pres">
      <dgm:prSet presAssocID="{8D7CD1A5-E86C-4F71-85AB-FE7B7E285EFA}" presName="compNode" presStyleCnt="0"/>
      <dgm:spPr/>
    </dgm:pt>
    <dgm:pt modelId="{798CF80F-3614-4CC1-AB12-A5FD2B08E6C0}" type="pres">
      <dgm:prSet presAssocID="{8D7CD1A5-E86C-4F71-85AB-FE7B7E285EFA}" presName="iconBgRect" presStyleLbl="bgShp" presStyleIdx="2" presStyleCnt="3"/>
      <dgm:spPr/>
    </dgm:pt>
    <dgm:pt modelId="{38CC692D-061F-44B8-983D-B1CF8ED8EFE0}" type="pres">
      <dgm:prSet presAssocID="{8D7CD1A5-E86C-4F71-85AB-FE7B7E285EF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B5358779-89E2-481B-88EA-851D5E247EB4}" type="pres">
      <dgm:prSet presAssocID="{8D7CD1A5-E86C-4F71-85AB-FE7B7E285EFA}" presName="spaceRect" presStyleCnt="0"/>
      <dgm:spPr/>
    </dgm:pt>
    <dgm:pt modelId="{9BCEF77B-2669-4063-887C-70D1C4CDD0BF}" type="pres">
      <dgm:prSet presAssocID="{8D7CD1A5-E86C-4F71-85AB-FE7B7E285EF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5F2D00-AB39-46E7-ACE0-732CE1DBA170}" srcId="{2800BE05-565E-45A2-AC31-153BA02A25E7}" destId="{8854FF4B-347A-4263-9F4D-313B7CF14F60}" srcOrd="0" destOrd="0" parTransId="{F3B78B24-DDAB-4EC7-8672-3A34AE68DB48}" sibTransId="{9D0AD744-2A7B-43AC-930D-5EC44C0F9F26}"/>
    <dgm:cxn modelId="{682EA125-92BD-47EE-931F-34E5B5A7572F}" srcId="{2800BE05-565E-45A2-AC31-153BA02A25E7}" destId="{DBFAF3B3-505C-48FF-A17C-BC4D30DE6295}" srcOrd="1" destOrd="0" parTransId="{412988BC-469F-44FE-9712-620A9E85C4E8}" sibTransId="{A231A318-F50F-4A56-8B28-B40FBF86EB27}"/>
    <dgm:cxn modelId="{3E8C223B-0E02-4C37-87ED-C8DFBA404A74}" type="presOf" srcId="{8854FF4B-347A-4263-9F4D-313B7CF14F60}" destId="{7BD028CE-6383-45DC-89F5-692C12BB41A5}" srcOrd="0" destOrd="0" presId="urn:microsoft.com/office/officeart/2018/5/layout/IconCircleLabelList"/>
    <dgm:cxn modelId="{E3DB4B63-B971-4292-B102-AF40FA18202D}" type="presOf" srcId="{DBFAF3B3-505C-48FF-A17C-BC4D30DE6295}" destId="{FD114EBE-9920-45DE-A0B0-A2583190CB35}" srcOrd="0" destOrd="0" presId="urn:microsoft.com/office/officeart/2018/5/layout/IconCircleLabelList"/>
    <dgm:cxn modelId="{5CA0A9B3-DC7B-48CC-A126-CEA0DF0A14C8}" srcId="{2800BE05-565E-45A2-AC31-153BA02A25E7}" destId="{8D7CD1A5-E86C-4F71-85AB-FE7B7E285EFA}" srcOrd="2" destOrd="0" parTransId="{7C138819-9BB5-4881-8861-C9452F323689}" sibTransId="{D4B2D025-F6F0-40B4-A98C-5E1E48E8B1E0}"/>
    <dgm:cxn modelId="{6AD111C0-D5F8-43E4-8EB0-EF64E3DA0333}" type="presOf" srcId="{2800BE05-565E-45A2-AC31-153BA02A25E7}" destId="{CF25B4D4-3C92-45EA-A43C-2ABD759EC98D}" srcOrd="0" destOrd="0" presId="urn:microsoft.com/office/officeart/2018/5/layout/IconCircleLabelList"/>
    <dgm:cxn modelId="{349EC0DB-2B5A-4AC3-9E30-9C4F3FFA6953}" type="presOf" srcId="{8D7CD1A5-E86C-4F71-85AB-FE7B7E285EFA}" destId="{9BCEF77B-2669-4063-887C-70D1C4CDD0BF}" srcOrd="0" destOrd="0" presId="urn:microsoft.com/office/officeart/2018/5/layout/IconCircleLabelList"/>
    <dgm:cxn modelId="{57B7F619-9673-48EB-BCFD-B135A3D5CB92}" type="presParOf" srcId="{CF25B4D4-3C92-45EA-A43C-2ABD759EC98D}" destId="{8AD68BA4-AFF6-4F2C-BCEE-67DE2DCE2541}" srcOrd="0" destOrd="0" presId="urn:microsoft.com/office/officeart/2018/5/layout/IconCircleLabelList"/>
    <dgm:cxn modelId="{11D530E7-A389-4755-8F9F-9AFF72786A62}" type="presParOf" srcId="{8AD68BA4-AFF6-4F2C-BCEE-67DE2DCE2541}" destId="{9267B714-B283-47B9-ADB6-EF0A8BEBAE62}" srcOrd="0" destOrd="0" presId="urn:microsoft.com/office/officeart/2018/5/layout/IconCircleLabelList"/>
    <dgm:cxn modelId="{A89B2E94-2454-4EFD-A6C8-F12D94961663}" type="presParOf" srcId="{8AD68BA4-AFF6-4F2C-BCEE-67DE2DCE2541}" destId="{B9616D71-C3FE-4847-9D22-D366BEF3B7AE}" srcOrd="1" destOrd="0" presId="urn:microsoft.com/office/officeart/2018/5/layout/IconCircleLabelList"/>
    <dgm:cxn modelId="{20A083EB-1A2A-49A1-A815-F982105B3887}" type="presParOf" srcId="{8AD68BA4-AFF6-4F2C-BCEE-67DE2DCE2541}" destId="{B9D32E0D-6B44-4068-8A74-6A5B94109177}" srcOrd="2" destOrd="0" presId="urn:microsoft.com/office/officeart/2018/5/layout/IconCircleLabelList"/>
    <dgm:cxn modelId="{531CB40C-F78A-4621-9A0C-6A1C6717B4E1}" type="presParOf" srcId="{8AD68BA4-AFF6-4F2C-BCEE-67DE2DCE2541}" destId="{7BD028CE-6383-45DC-89F5-692C12BB41A5}" srcOrd="3" destOrd="0" presId="urn:microsoft.com/office/officeart/2018/5/layout/IconCircleLabelList"/>
    <dgm:cxn modelId="{B8E1109B-56A5-495A-846A-946C16181809}" type="presParOf" srcId="{CF25B4D4-3C92-45EA-A43C-2ABD759EC98D}" destId="{976D408C-74F4-46BC-AB23-B8D698FE30AC}" srcOrd="1" destOrd="0" presId="urn:microsoft.com/office/officeart/2018/5/layout/IconCircleLabelList"/>
    <dgm:cxn modelId="{F0ED371A-C118-417E-9D9F-BD8A8ADEB45D}" type="presParOf" srcId="{CF25B4D4-3C92-45EA-A43C-2ABD759EC98D}" destId="{A2830D91-83E3-46C6-BF09-7AFECC54CC65}" srcOrd="2" destOrd="0" presId="urn:microsoft.com/office/officeart/2018/5/layout/IconCircleLabelList"/>
    <dgm:cxn modelId="{E5B8943E-38A6-45F8-BD8E-6B55EC886966}" type="presParOf" srcId="{A2830D91-83E3-46C6-BF09-7AFECC54CC65}" destId="{08801474-F324-479B-A2FF-6922317455A9}" srcOrd="0" destOrd="0" presId="urn:microsoft.com/office/officeart/2018/5/layout/IconCircleLabelList"/>
    <dgm:cxn modelId="{F02752B9-6FFA-4DE5-BE9E-F7C54E83C4C2}" type="presParOf" srcId="{A2830D91-83E3-46C6-BF09-7AFECC54CC65}" destId="{ED552091-89AF-4B11-9D7A-A244D64C4D43}" srcOrd="1" destOrd="0" presId="urn:microsoft.com/office/officeart/2018/5/layout/IconCircleLabelList"/>
    <dgm:cxn modelId="{1C028C68-1C80-4F48-9F84-1A80D6A9E3B5}" type="presParOf" srcId="{A2830D91-83E3-46C6-BF09-7AFECC54CC65}" destId="{A52A5AC9-D867-4149-BC2A-B01A3B2F533F}" srcOrd="2" destOrd="0" presId="urn:microsoft.com/office/officeart/2018/5/layout/IconCircleLabelList"/>
    <dgm:cxn modelId="{C323DE3A-17A9-4950-8D51-8A1DD7A50588}" type="presParOf" srcId="{A2830D91-83E3-46C6-BF09-7AFECC54CC65}" destId="{FD114EBE-9920-45DE-A0B0-A2583190CB35}" srcOrd="3" destOrd="0" presId="urn:microsoft.com/office/officeart/2018/5/layout/IconCircleLabelList"/>
    <dgm:cxn modelId="{C7E3993C-722A-4D05-A207-500353076DE7}" type="presParOf" srcId="{CF25B4D4-3C92-45EA-A43C-2ABD759EC98D}" destId="{BD483996-ED90-4DB4-B255-BE88C00B9B3E}" srcOrd="3" destOrd="0" presId="urn:microsoft.com/office/officeart/2018/5/layout/IconCircleLabelList"/>
    <dgm:cxn modelId="{12DD48FF-CC53-424E-BC84-3B05981227BD}" type="presParOf" srcId="{CF25B4D4-3C92-45EA-A43C-2ABD759EC98D}" destId="{ABAD7397-A046-47C5-8559-DEB653F5DFD0}" srcOrd="4" destOrd="0" presId="urn:microsoft.com/office/officeart/2018/5/layout/IconCircleLabelList"/>
    <dgm:cxn modelId="{0CA527E9-3856-42B7-9A95-5D9D95676879}" type="presParOf" srcId="{ABAD7397-A046-47C5-8559-DEB653F5DFD0}" destId="{798CF80F-3614-4CC1-AB12-A5FD2B08E6C0}" srcOrd="0" destOrd="0" presId="urn:microsoft.com/office/officeart/2018/5/layout/IconCircleLabelList"/>
    <dgm:cxn modelId="{46CECEDF-984B-4126-AA28-9FA79183A844}" type="presParOf" srcId="{ABAD7397-A046-47C5-8559-DEB653F5DFD0}" destId="{38CC692D-061F-44B8-983D-B1CF8ED8EFE0}" srcOrd="1" destOrd="0" presId="urn:microsoft.com/office/officeart/2018/5/layout/IconCircleLabelList"/>
    <dgm:cxn modelId="{93EDA4ED-304F-4380-9DB1-0911F82AF605}" type="presParOf" srcId="{ABAD7397-A046-47C5-8559-DEB653F5DFD0}" destId="{B5358779-89E2-481B-88EA-851D5E247EB4}" srcOrd="2" destOrd="0" presId="urn:microsoft.com/office/officeart/2018/5/layout/IconCircleLabelList"/>
    <dgm:cxn modelId="{49F7366C-25B7-4EBF-B173-823223BA1BC4}" type="presParOf" srcId="{ABAD7397-A046-47C5-8559-DEB653F5DFD0}" destId="{9BCEF77B-2669-4063-887C-70D1C4CDD0B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00C31A-0B82-45AA-ABCB-553FA0BFF71E}">
      <dsp:nvSpPr>
        <dsp:cNvPr id="0" name=""/>
        <dsp:cNvSpPr/>
      </dsp:nvSpPr>
      <dsp:spPr>
        <a:xfrm>
          <a:off x="0" y="2123083"/>
          <a:ext cx="11155680" cy="13929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citys most desirable gathering place for the local high society is the italian pub and resturant which is complimented by a local dining experience in resorts and by luxury function facilties,  bulgari hotels and resorts is decided to a sustainable luxury and values both the enviroment and its people.</a:t>
          </a:r>
          <a:endParaRPr lang="en-US" sz="2000" kern="1200"/>
        </a:p>
      </dsp:txBody>
      <dsp:txXfrm>
        <a:off x="0" y="2123083"/>
        <a:ext cx="11155680" cy="1392972"/>
      </dsp:txXfrm>
    </dsp:sp>
    <dsp:sp modelId="{CB0447A1-0178-4242-B85D-C5F04269606C}">
      <dsp:nvSpPr>
        <dsp:cNvPr id="0" name=""/>
        <dsp:cNvSpPr/>
      </dsp:nvSpPr>
      <dsp:spPr>
        <a:xfrm rot="10800000">
          <a:off x="0" y="1586"/>
          <a:ext cx="11155680" cy="2142391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new, informal yet impeacable luxury service concept works the guest experience perfect.</a:t>
          </a:r>
          <a:endParaRPr lang="en-US" sz="2000" kern="1200"/>
        </a:p>
      </dsp:txBody>
      <dsp:txXfrm rot="10800000">
        <a:off x="0" y="1586"/>
        <a:ext cx="11155680" cy="13920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BC35F-E7B7-4AEA-9100-BFFF489480DF}">
      <dsp:nvSpPr>
        <dsp:cNvPr id="0" name=""/>
        <dsp:cNvSpPr/>
      </dsp:nvSpPr>
      <dsp:spPr>
        <a:xfrm>
          <a:off x="0" y="1323"/>
          <a:ext cx="5021262" cy="11802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Founded in rome, italy by Sotirio Bulgari </a:t>
          </a:r>
          <a:endParaRPr lang="en-US" sz="1700" kern="1200"/>
        </a:p>
      </dsp:txBody>
      <dsp:txXfrm>
        <a:off x="57614" y="58937"/>
        <a:ext cx="4906034" cy="1065002"/>
      </dsp:txXfrm>
    </dsp:sp>
    <dsp:sp modelId="{5F3F2A4D-9700-46BC-AD94-5400E9813826}">
      <dsp:nvSpPr>
        <dsp:cNvPr id="0" name=""/>
        <dsp:cNvSpPr/>
      </dsp:nvSpPr>
      <dsp:spPr>
        <a:xfrm>
          <a:off x="0" y="1230514"/>
          <a:ext cx="5021262" cy="1180230"/>
        </a:xfrm>
        <a:prstGeom prst="roundRect">
          <a:avLst/>
        </a:prstGeom>
        <a:solidFill>
          <a:schemeClr val="accent2">
            <a:hueOff val="-493877"/>
            <a:satOff val="-2191"/>
            <a:lumOff val="15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Started out as a single jewlery store which opened in 1884</a:t>
          </a:r>
          <a:endParaRPr lang="en-US" sz="1700" kern="1200"/>
        </a:p>
      </dsp:txBody>
      <dsp:txXfrm>
        <a:off x="57614" y="1288128"/>
        <a:ext cx="4906034" cy="1065002"/>
      </dsp:txXfrm>
    </dsp:sp>
    <dsp:sp modelId="{6946133D-AC79-4323-AD32-31C112355F58}">
      <dsp:nvSpPr>
        <dsp:cNvPr id="0" name=""/>
        <dsp:cNvSpPr/>
      </dsp:nvSpPr>
      <dsp:spPr>
        <a:xfrm>
          <a:off x="0" y="2459705"/>
          <a:ext cx="5021262" cy="1180230"/>
        </a:xfrm>
        <a:prstGeom prst="roundRect">
          <a:avLst/>
        </a:prstGeom>
        <a:solidFill>
          <a:schemeClr val="accent2">
            <a:hueOff val="-987754"/>
            <a:satOff val="-4381"/>
            <a:lumOff val="30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Throughout the 20th century, bulgari expanded and continued to balance alteration with design classic</a:t>
          </a:r>
          <a:endParaRPr lang="en-US" sz="1700" kern="1200"/>
        </a:p>
      </dsp:txBody>
      <dsp:txXfrm>
        <a:off x="57614" y="2517319"/>
        <a:ext cx="4906034" cy="1065002"/>
      </dsp:txXfrm>
    </dsp:sp>
    <dsp:sp modelId="{CE3C0516-B411-48AE-8131-9653035474D1}">
      <dsp:nvSpPr>
        <dsp:cNvPr id="0" name=""/>
        <dsp:cNvSpPr/>
      </dsp:nvSpPr>
      <dsp:spPr>
        <a:xfrm>
          <a:off x="0" y="3688895"/>
          <a:ext cx="5021262" cy="1180230"/>
        </a:xfrm>
        <a:prstGeom prst="roundRect">
          <a:avLst/>
        </a:prstGeom>
        <a:solidFill>
          <a:schemeClr val="accent2">
            <a:hueOff val="-1481631"/>
            <a:satOff val="-6572"/>
            <a:lumOff val="45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At the beginning of the 21st century the bulgari enterted the hotel industry through a joint venture with the famous luxury group and now are part of Marriott International hotel.</a:t>
          </a:r>
          <a:endParaRPr lang="en-US" sz="1700" kern="1200"/>
        </a:p>
      </dsp:txBody>
      <dsp:txXfrm>
        <a:off x="57614" y="3746509"/>
        <a:ext cx="4906034" cy="106500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A2B157-9760-4D5B-86B7-45EEBC3B8362}">
      <dsp:nvSpPr>
        <dsp:cNvPr id="0" name=""/>
        <dsp:cNvSpPr/>
      </dsp:nvSpPr>
      <dsp:spPr>
        <a:xfrm>
          <a:off x="0" y="493531"/>
          <a:ext cx="8686800" cy="911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12777-579A-4CA8-B0F5-6DCBA1FE5920}">
      <dsp:nvSpPr>
        <dsp:cNvPr id="0" name=""/>
        <dsp:cNvSpPr/>
      </dsp:nvSpPr>
      <dsp:spPr>
        <a:xfrm>
          <a:off x="275618" y="698536"/>
          <a:ext cx="501123" cy="5011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F11978-F509-4CFD-8471-69BC4150A626}">
      <dsp:nvSpPr>
        <dsp:cNvPr id="0" name=""/>
        <dsp:cNvSpPr/>
      </dsp:nvSpPr>
      <dsp:spPr>
        <a:xfrm>
          <a:off x="1052360" y="493531"/>
          <a:ext cx="7634439" cy="91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28" tIns="96428" rIns="96428" bIns="964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Successful businesses like Marriott hotel international have a management systems</a:t>
          </a:r>
          <a:endParaRPr lang="en-US" sz="2500" kern="1200"/>
        </a:p>
      </dsp:txBody>
      <dsp:txXfrm>
        <a:off x="1052360" y="493531"/>
        <a:ext cx="7634439" cy="911134"/>
      </dsp:txXfrm>
    </dsp:sp>
    <dsp:sp modelId="{365BF18E-FF1E-4131-8A8F-64D81B5E8EEF}">
      <dsp:nvSpPr>
        <dsp:cNvPr id="0" name=""/>
        <dsp:cNvSpPr/>
      </dsp:nvSpPr>
      <dsp:spPr>
        <a:xfrm>
          <a:off x="0" y="1632449"/>
          <a:ext cx="8686800" cy="9111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117052-F489-4CE4-BD61-7C9975CFD73F}">
      <dsp:nvSpPr>
        <dsp:cNvPr id="0" name=""/>
        <dsp:cNvSpPr/>
      </dsp:nvSpPr>
      <dsp:spPr>
        <a:xfrm>
          <a:off x="275618" y="1837454"/>
          <a:ext cx="501123" cy="5011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01D294-7779-4314-AA05-CC0611B5C456}">
      <dsp:nvSpPr>
        <dsp:cNvPr id="0" name=""/>
        <dsp:cNvSpPr/>
      </dsp:nvSpPr>
      <dsp:spPr>
        <a:xfrm>
          <a:off x="1052360" y="1632449"/>
          <a:ext cx="7634439" cy="91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428" tIns="96428" rIns="96428" bIns="9642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most competitive business keeps regularly improving quality standards </a:t>
          </a:r>
          <a:endParaRPr lang="en-US" sz="2500" kern="1200"/>
        </a:p>
      </dsp:txBody>
      <dsp:txXfrm>
        <a:off x="1052360" y="1632449"/>
        <a:ext cx="7634439" cy="9111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869949-6DFE-4F5E-BDCC-CFCD54D71C2A}">
      <dsp:nvSpPr>
        <dsp:cNvPr id="0" name=""/>
        <dsp:cNvSpPr/>
      </dsp:nvSpPr>
      <dsp:spPr>
        <a:xfrm>
          <a:off x="0" y="766084"/>
          <a:ext cx="5021262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5D8EE-5E1E-42BC-A399-3B343856B528}">
      <dsp:nvSpPr>
        <dsp:cNvPr id="0" name=""/>
        <dsp:cNvSpPr/>
      </dsp:nvSpPr>
      <dsp:spPr>
        <a:xfrm>
          <a:off x="251063" y="279004"/>
          <a:ext cx="3514883" cy="974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854" tIns="0" rIns="132854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Electronic</a:t>
          </a:r>
          <a:endParaRPr lang="en-US" sz="3300" kern="1200"/>
        </a:p>
      </dsp:txBody>
      <dsp:txXfrm>
        <a:off x="298618" y="326559"/>
        <a:ext cx="3419773" cy="879050"/>
      </dsp:txXfrm>
    </dsp:sp>
    <dsp:sp modelId="{E5C9937F-898C-4FC6-B3FC-9DB3D8755785}">
      <dsp:nvSpPr>
        <dsp:cNvPr id="0" name=""/>
        <dsp:cNvSpPr/>
      </dsp:nvSpPr>
      <dsp:spPr>
        <a:xfrm>
          <a:off x="0" y="2262965"/>
          <a:ext cx="5021262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3FCEF3-1DD7-4EEE-A05B-F061F97E1811}">
      <dsp:nvSpPr>
        <dsp:cNvPr id="0" name=""/>
        <dsp:cNvSpPr/>
      </dsp:nvSpPr>
      <dsp:spPr>
        <a:xfrm>
          <a:off x="251063" y="1775885"/>
          <a:ext cx="3514883" cy="974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854" tIns="0" rIns="132854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Indirect personal</a:t>
          </a:r>
          <a:endParaRPr lang="en-US" sz="3300" kern="1200"/>
        </a:p>
      </dsp:txBody>
      <dsp:txXfrm>
        <a:off x="298618" y="1823440"/>
        <a:ext cx="3419773" cy="879050"/>
      </dsp:txXfrm>
    </dsp:sp>
    <dsp:sp modelId="{920C8989-83A5-484B-8732-F23E8207DE22}">
      <dsp:nvSpPr>
        <dsp:cNvPr id="0" name=""/>
        <dsp:cNvSpPr/>
      </dsp:nvSpPr>
      <dsp:spPr>
        <a:xfrm>
          <a:off x="0" y="3759845"/>
          <a:ext cx="5021262" cy="83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6A0C33-A226-490E-87EE-39EC9C8B1FD4}">
      <dsp:nvSpPr>
        <dsp:cNvPr id="0" name=""/>
        <dsp:cNvSpPr/>
      </dsp:nvSpPr>
      <dsp:spPr>
        <a:xfrm>
          <a:off x="251063" y="3272765"/>
          <a:ext cx="3514883" cy="9741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2854" tIns="0" rIns="132854" bIns="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Face to face </a:t>
          </a:r>
          <a:endParaRPr lang="en-US" sz="3300" kern="1200"/>
        </a:p>
      </dsp:txBody>
      <dsp:txXfrm>
        <a:off x="298618" y="3320320"/>
        <a:ext cx="3419773" cy="8790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7B714-B283-47B9-ADB6-EF0A8BEBAE62}">
      <dsp:nvSpPr>
        <dsp:cNvPr id="0" name=""/>
        <dsp:cNvSpPr/>
      </dsp:nvSpPr>
      <dsp:spPr>
        <a:xfrm>
          <a:off x="666089" y="71320"/>
          <a:ext cx="2024437" cy="2024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616D71-C3FE-4847-9D22-D366BEF3B7AE}">
      <dsp:nvSpPr>
        <dsp:cNvPr id="0" name=""/>
        <dsp:cNvSpPr/>
      </dsp:nvSpPr>
      <dsp:spPr>
        <a:xfrm>
          <a:off x="1097527" y="502758"/>
          <a:ext cx="1161562" cy="1161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028CE-6383-45DC-89F5-692C12BB41A5}">
      <dsp:nvSpPr>
        <dsp:cNvPr id="0" name=""/>
        <dsp:cNvSpPr/>
      </dsp:nvSpPr>
      <dsp:spPr>
        <a:xfrm>
          <a:off x="18933" y="2726321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>
              <a:latin typeface="Calibri"/>
              <a:cs typeface="Calibri"/>
            </a:rPr>
            <a:t>Emphasises controlling employee behaviour </a:t>
          </a:r>
          <a:endParaRPr lang="en-US" sz="2300" kern="1200" dirty="0">
            <a:latin typeface="Calibri"/>
            <a:cs typeface="Calibri"/>
          </a:endParaRPr>
        </a:p>
      </dsp:txBody>
      <dsp:txXfrm>
        <a:off x="18933" y="2726321"/>
        <a:ext cx="3318750" cy="720000"/>
      </dsp:txXfrm>
    </dsp:sp>
    <dsp:sp modelId="{08801474-F324-479B-A2FF-6922317455A9}">
      <dsp:nvSpPr>
        <dsp:cNvPr id="0" name=""/>
        <dsp:cNvSpPr/>
      </dsp:nvSpPr>
      <dsp:spPr>
        <a:xfrm>
          <a:off x="4565621" y="71320"/>
          <a:ext cx="2024437" cy="2024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552091-89AF-4B11-9D7A-A244D64C4D43}">
      <dsp:nvSpPr>
        <dsp:cNvPr id="0" name=""/>
        <dsp:cNvSpPr/>
      </dsp:nvSpPr>
      <dsp:spPr>
        <a:xfrm>
          <a:off x="4997058" y="502758"/>
          <a:ext cx="1161562" cy="1161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114EBE-9920-45DE-A0B0-A2583190CB35}">
      <dsp:nvSpPr>
        <dsp:cNvPr id="0" name=""/>
        <dsp:cNvSpPr/>
      </dsp:nvSpPr>
      <dsp:spPr>
        <a:xfrm>
          <a:off x="3918465" y="2726321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>
              <a:latin typeface="Calibri"/>
              <a:cs typeface="Calibri"/>
            </a:rPr>
            <a:t>Focuses of the task that make up service </a:t>
          </a:r>
          <a:endParaRPr lang="en-US" sz="2300" kern="1200" dirty="0">
            <a:latin typeface="Calibri"/>
            <a:cs typeface="Calibri"/>
          </a:endParaRPr>
        </a:p>
      </dsp:txBody>
      <dsp:txXfrm>
        <a:off x="3918465" y="2726321"/>
        <a:ext cx="3318750" cy="720000"/>
      </dsp:txXfrm>
    </dsp:sp>
    <dsp:sp modelId="{798CF80F-3614-4CC1-AB12-A5FD2B08E6C0}">
      <dsp:nvSpPr>
        <dsp:cNvPr id="0" name=""/>
        <dsp:cNvSpPr/>
      </dsp:nvSpPr>
      <dsp:spPr>
        <a:xfrm>
          <a:off x="8465152" y="71320"/>
          <a:ext cx="2024437" cy="2024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CC692D-061F-44B8-983D-B1CF8ED8EFE0}">
      <dsp:nvSpPr>
        <dsp:cNvPr id="0" name=""/>
        <dsp:cNvSpPr/>
      </dsp:nvSpPr>
      <dsp:spPr>
        <a:xfrm>
          <a:off x="8896590" y="502758"/>
          <a:ext cx="1161562" cy="1161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EF77B-2669-4063-887C-70D1C4CDD0BF}">
      <dsp:nvSpPr>
        <dsp:cNvPr id="0" name=""/>
        <dsp:cNvSpPr/>
      </dsp:nvSpPr>
      <dsp:spPr>
        <a:xfrm>
          <a:off x="7817996" y="2726321"/>
          <a:ext cx="33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 dirty="0">
              <a:latin typeface="Calibri"/>
              <a:cs typeface="Calibri"/>
            </a:rPr>
            <a:t>Control cost of transaction. </a:t>
          </a:r>
          <a:endParaRPr lang="en-US" sz="2300" kern="1200" dirty="0">
            <a:latin typeface="Calibri"/>
            <a:cs typeface="Calibri"/>
          </a:endParaRPr>
        </a:p>
      </dsp:txBody>
      <dsp:txXfrm>
        <a:off x="7817996" y="2726321"/>
        <a:ext cx="3318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4T19:10:29.92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18680 5657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4T19:10:29.92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10954 5805 16383 0 0,'0'0'0'0'0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2-04T19:10:30.053"/>
    </inkml:context>
    <inkml:brush xml:id="br0">
      <inkml:brushProperty name="width" value="0.1" units="cm"/>
      <inkml:brushProperty name="height" value="0.1" units="cm"/>
    </inkml:brush>
  </inkml:definitions>
  <inkml:trace contextRef="#ctx0" brushRef="#br0">5747 4112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7AA473-D82F-4EFF-9DF7-AE6D83C51288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811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78474-CC00-4A95-9D50-A41C12D1EEC4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856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8C8B4-7FBB-408F-BDB9-F0496874AFB2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072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B8EE20-A5E2-47D3-8F6D-A2BA7AB2E093}" type="datetime1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733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F4AA536-072F-4374-926E-17E038EC7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3382CF99-132F-413F-B7EF-71A5C33F2ED6}" type="datetime1">
              <a:rPr lang="en-US" smtClean="0"/>
              <a:t>2/7/2023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220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7AE06-98E0-4D9F-A059-92C3548821BB}" type="datetime1">
              <a:rPr lang="en-US" smtClean="0"/>
              <a:t>2/7/2023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481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BA00CA-3DDC-4705-B840-978EF5EA0707}" type="datetime1">
              <a:rPr lang="en-US" smtClean="0"/>
              <a:t>2/7/2023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02858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66D49-0BBA-4C5A-AD96-6448CA63451A}" type="datetime1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3147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EB293-A316-472D-A8B4-6947CF1A12B7}" type="datetime1">
              <a:rPr lang="en-US" smtClean="0"/>
              <a:t>2/7/2023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51E4AC6-B446-4768-97EF-CA4B8261433B}"/>
              </a:ext>
            </a:extLst>
          </p:cNvPr>
          <p:cNvCxnSpPr>
            <a:cxnSpLocks/>
          </p:cNvCxnSpPr>
          <p:nvPr/>
        </p:nvCxnSpPr>
        <p:spPr>
          <a:xfrm>
            <a:off x="11689174" y="2172428"/>
            <a:ext cx="0" cy="33547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910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12F1F0-FE2D-4C1C-B320-8CB9BE735F0F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6777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7BD47B-C187-494C-812F-46BE0040B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7995"/>
          </a:xfrm>
          <a:prstGeom prst="rect">
            <a:avLst/>
          </a:prstGeom>
          <a:solidFill>
            <a:schemeClr val="bg2">
              <a:lumMod val="9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F1B96C-10FD-4EBC-9029-9652B7535D02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249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734BCCD4-CEB1-405B-A443-DD9CBCBEA552}" type="datetime1">
              <a:rPr lang="en-US" smtClean="0"/>
              <a:t>2/7/2023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594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diagramLayout" Target="../diagrams/layout5.xml"/><Relationship Id="rId7" Type="http://schemas.openxmlformats.org/officeDocument/2006/relationships/customXml" Target="../ink/ink1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Relationship Id="rId9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customXml" Target="../ink/ink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2" name="Picture 3">
            <a:extLst>
              <a:ext uri="{FF2B5EF4-FFF2-40B4-BE49-F238E27FC236}">
                <a16:creationId xmlns:a16="http://schemas.microsoft.com/office/drawing/2014/main" id="{A683B009-A557-66F2-89D8-62ECBAA9EE5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-2" b="14791"/>
          <a:stretch/>
        </p:blipFill>
        <p:spPr>
          <a:xfrm>
            <a:off x="-301927" y="-201287"/>
            <a:ext cx="12192001" cy="6858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FFFFFF"/>
                </a:solidFill>
                <a:latin typeface="Calibri"/>
                <a:cs typeface="Calibri Light"/>
              </a:rPr>
              <a:t>Hello my name is Francesca </a:t>
            </a:r>
            <a:r>
              <a:rPr lang="en-GB" sz="2800" dirty="0" err="1">
                <a:solidFill>
                  <a:srgbClr val="FFFFFF"/>
                </a:solidFill>
                <a:latin typeface="Calibri"/>
                <a:cs typeface="Calibri Light"/>
              </a:rPr>
              <a:t>Cirpaci</a:t>
            </a:r>
            <a:r>
              <a:rPr lang="en-GB" sz="2800" dirty="0">
                <a:solidFill>
                  <a:srgbClr val="FFFFFF"/>
                </a:solidFill>
                <a:latin typeface="Calibri"/>
                <a:cs typeface="Calibri Light"/>
              </a:rPr>
              <a:t> and today I will be presenting the role and importance of quality service, hospitality and guest service in the hotel industry.</a:t>
            </a:r>
            <a:endParaRPr lang="en-GB" sz="2800" dirty="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366" y="4017818"/>
            <a:ext cx="5040785" cy="1828799"/>
          </a:xfrm>
        </p:spPr>
        <p:txBody>
          <a:bodyPr anchor="b">
            <a:normAutofit/>
          </a:bodyPr>
          <a:lstStyle/>
          <a:p>
            <a:r>
              <a:rPr lang="en-GB" sz="2500" dirty="0">
                <a:solidFill>
                  <a:srgbClr val="FFFFFF"/>
                </a:solidFill>
                <a:latin typeface="Calibri"/>
                <a:cs typeface="Calibri"/>
              </a:rPr>
              <a:t>The hotel I have chosen is Hotel Marriott and the hotel brand I have decided to go with is </a:t>
            </a:r>
            <a:r>
              <a:rPr lang="en-GB" sz="2500" dirty="0" err="1">
                <a:solidFill>
                  <a:srgbClr val="FFFFFF"/>
                </a:solidFill>
                <a:latin typeface="Calibri"/>
                <a:cs typeface="Calibri"/>
              </a:rPr>
              <a:t>Bvlgari</a:t>
            </a:r>
            <a:r>
              <a:rPr lang="en-GB" sz="2500" dirty="0">
                <a:solidFill>
                  <a:srgbClr val="FFFFFF"/>
                </a:solidFill>
                <a:latin typeface="Calibri"/>
                <a:cs typeface="Calibri"/>
              </a:rPr>
              <a:t> hotels and resorts.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4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8D7907-8AB9-4E98-A576-1A13AECED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73252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F1D57E-566E-B6AA-2C7E-4DCC1F733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001" y="1246004"/>
            <a:ext cx="8686799" cy="59780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500" dirty="0">
                <a:latin typeface="Calibri"/>
                <a:cs typeface="Calibri"/>
              </a:rPr>
              <a:t>In 1927, j.willard Marriott opened the root beer stand that grew into a restaurant chain (the hot shoppes) and after that it became into today's Marriot International hotel company, and for the next 60 years he built the Marriott brand on a foundation of guiding principles that remain embedded in the company's culture today. </a:t>
            </a:r>
          </a:p>
          <a:p>
            <a:pPr marL="342900" indent="-342900">
              <a:buChar char="•"/>
            </a:pPr>
            <a:r>
              <a:rPr lang="en-GB" sz="2500" dirty="0">
                <a:latin typeface="Calibri"/>
                <a:cs typeface="Calibri"/>
              </a:rPr>
              <a:t>As the leader of the company, the chairperson says the company's main goal is lead to offering lodging services in the world 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F83CD3-3C08-AE8C-2B04-451580712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 flipV="1">
            <a:off x="-2713551" y="-1152908"/>
            <a:ext cx="2598818" cy="172875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152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B5FC5-593F-E33A-03A9-1DD836E31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63641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As the world's top collection of luxury hotels and resorts, Bulgari hotel and resorts strives to achieve this.</a:t>
            </a:r>
            <a:br>
              <a:rPr lang="en-GB" sz="2600"/>
            </a:br>
            <a:r>
              <a:rPr lang="en-GB" sz="2600"/>
              <a:t>The Bulgari brand is designed to be represented through s small group of establishment's located in well-known global cities 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551FEE9D-CCD3-100F-1B9D-150104F8DB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3311744"/>
              </p:ext>
            </p:extLst>
          </p:nvPr>
        </p:nvGraphicFramePr>
        <p:xfrm>
          <a:off x="528320" y="27805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5442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5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26F6EF-1869-5F3A-BD1E-D41ECB718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24528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/>
              <a:t>How did bvlgari become bulgari hotel and resorts</a:t>
            </a:r>
          </a:p>
        </p:txBody>
      </p:sp>
      <p:sp>
        <p:nvSpPr>
          <p:cNvPr id="22" name="Rectangle 17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A25886CD-F337-A3DE-CC29-B7C31A318C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0472989"/>
              </p:ext>
            </p:extLst>
          </p:nvPr>
        </p:nvGraphicFramePr>
        <p:xfrm>
          <a:off x="6662738" y="969963"/>
          <a:ext cx="5021262" cy="4870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5546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C441D-A2EC-B5A9-79DF-4481EC066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9121" y="976160"/>
            <a:ext cx="6144230" cy="1934172"/>
          </a:xfrm>
        </p:spPr>
        <p:txBody>
          <a:bodyPr>
            <a:normAutofit fontScale="90000"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100" dirty="0">
                <a:latin typeface="Calibri"/>
                <a:cs typeface="Calibri"/>
              </a:rPr>
              <a:t>Marriotts five core values </a:t>
            </a:r>
            <a:br>
              <a:rPr lang="en-GB" sz="2100" dirty="0">
                <a:latin typeface="Calibri"/>
              </a:rPr>
            </a:br>
            <a:br>
              <a:rPr lang="en-GB" sz="2100" dirty="0">
                <a:latin typeface="Calibri"/>
              </a:rPr>
            </a:br>
            <a:r>
              <a:rPr lang="en-GB" sz="2100" dirty="0">
                <a:latin typeface="Calibri"/>
                <a:cs typeface="Calibri"/>
              </a:rPr>
              <a:t>putting people first</a:t>
            </a:r>
            <a:br>
              <a:rPr lang="en-GB" sz="2100" dirty="0">
                <a:latin typeface="Calibri"/>
              </a:rPr>
            </a:br>
            <a:r>
              <a:rPr lang="en-GB" sz="2100" dirty="0">
                <a:latin typeface="Calibri"/>
                <a:cs typeface="Calibri"/>
              </a:rPr>
              <a:t>pursing excellence </a:t>
            </a:r>
            <a:br>
              <a:rPr lang="en-GB" sz="2100" dirty="0">
                <a:latin typeface="Calibri"/>
              </a:rPr>
            </a:br>
            <a:r>
              <a:rPr lang="en-GB" sz="2100" dirty="0">
                <a:latin typeface="Calibri"/>
                <a:cs typeface="Calibri"/>
              </a:rPr>
              <a:t>embracing change</a:t>
            </a:r>
            <a:br>
              <a:rPr lang="en-GB" sz="2100" dirty="0">
                <a:latin typeface="Calibri"/>
              </a:rPr>
            </a:br>
            <a:r>
              <a:rPr lang="en-GB" sz="2100" dirty="0">
                <a:latin typeface="Calibri"/>
                <a:cs typeface="Calibri"/>
              </a:rPr>
              <a:t>acting with integrity </a:t>
            </a:r>
            <a:br>
              <a:rPr lang="en-GB" sz="2100" dirty="0">
                <a:latin typeface="Calibri"/>
              </a:rPr>
            </a:br>
            <a:r>
              <a:rPr lang="en-GB" sz="2100" dirty="0">
                <a:latin typeface="Calibri"/>
                <a:cs typeface="Calibri"/>
              </a:rPr>
              <a:t>serving our world </a:t>
            </a:r>
            <a:br>
              <a:rPr lang="en-GB" sz="1400" dirty="0">
                <a:latin typeface="Calibri"/>
              </a:rPr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endParaRPr lang="en-GB" sz="14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6871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DD236893-6E65-582D-A03A-7B25A9D9F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70" y="1974903"/>
            <a:ext cx="4023360" cy="40233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14D8-C77E-E9E4-C187-C3571FF0E1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9121" y="3172570"/>
            <a:ext cx="6144230" cy="301629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GB" sz="2500" dirty="0">
                <a:latin typeface="Calibri"/>
                <a:cs typeface="Calibri"/>
              </a:rPr>
              <a:t>The total quality management indicates the general quality actions taken by company, such as quality control and quality development</a:t>
            </a:r>
          </a:p>
          <a:p>
            <a:pPr marL="342900" indent="-342900">
              <a:buChar char="•"/>
            </a:pPr>
            <a:r>
              <a:rPr lang="en-GB" sz="2500" dirty="0">
                <a:latin typeface="Calibri"/>
                <a:cs typeface="Calibri"/>
              </a:rPr>
              <a:t>The hotel has made extra efforts to ensure that every section of the hotel is equipped with quality services </a:t>
            </a:r>
          </a:p>
          <a:p>
            <a:pPr marL="342900" indent="-342900">
              <a:buChar char="•"/>
            </a:pPr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AF664E-956D-40D1-9B64-72A78570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402336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4950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AA3B297-9683-4E38-89FA-062C53E13F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B9A5BE-D059-F48F-1136-0B6522132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26" y="976160"/>
            <a:ext cx="8687143" cy="193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>
                <a:latin typeface="Calibri"/>
                <a:cs typeface="Calibri"/>
              </a:rPr>
              <a:t>What makes Marriot successful in terms of managing quality service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F74692-AE31-4A00-B5F9-994E8D519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868680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916087-02A6-4A46-0E23-56991024F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482401"/>
              </p:ext>
            </p:extLst>
          </p:nvPr>
        </p:nvGraphicFramePr>
        <p:xfrm>
          <a:off x="517526" y="3177072"/>
          <a:ext cx="8686800" cy="30371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82328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E01FDF-72B7-1C74-01A4-34288491A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9121" y="976160"/>
            <a:ext cx="6144230" cy="193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>
                <a:latin typeface="Calibri"/>
                <a:cs typeface="Calibri"/>
              </a:rPr>
              <a:t>Characteristics of service </a:t>
            </a:r>
            <a:br>
              <a:rPr lang="en-GB" sz="4200">
                <a:latin typeface="Calibri"/>
                <a:cs typeface="Calibri"/>
              </a:rPr>
            </a:br>
            <a:endParaRPr lang="en-GB" sz="4200">
              <a:latin typeface="Calibri"/>
              <a:cs typeface="Calibri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6871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Graphic 13" descr="Waiter">
            <a:extLst>
              <a:ext uri="{FF2B5EF4-FFF2-40B4-BE49-F238E27FC236}">
                <a16:creationId xmlns:a16="http://schemas.microsoft.com/office/drawing/2014/main" id="{E808C341-EE8D-B969-6393-C11CBEB09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17870" y="1974903"/>
            <a:ext cx="4023360" cy="40233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FBC37-AA0A-3436-A3AB-6FABC420C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9121" y="3172570"/>
            <a:ext cx="6144230" cy="30162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>
                <a:latin typeface="Calibri"/>
                <a:cs typeface="Calibri"/>
              </a:rPr>
              <a:t>Guest and server are both part of transaction </a:t>
            </a:r>
            <a:endParaRPr lang="en-US">
              <a:latin typeface="Calibri"/>
              <a:cs typeface="Calibri"/>
            </a:endParaRPr>
          </a:p>
          <a:p>
            <a:pPr marL="342900" indent="-342900">
              <a:buChar char="•"/>
            </a:pPr>
            <a:r>
              <a:rPr lang="en-GB" dirty="0">
                <a:latin typeface="Calibri"/>
                <a:cs typeface="Calibri"/>
              </a:rPr>
              <a:t>`involves guests experience and the staff performance</a:t>
            </a:r>
          </a:p>
          <a:p>
            <a:pPr marL="342900" indent="-342900">
              <a:buChar char="•"/>
            </a:pPr>
            <a:r>
              <a:rPr lang="en-GB" dirty="0"/>
              <a:t>Standard</a:t>
            </a:r>
            <a:r>
              <a:rPr lang="en-GB" dirty="0">
                <a:latin typeface="Calibri"/>
                <a:cs typeface="Calibri"/>
              </a:rPr>
              <a:t> must be zero defects</a:t>
            </a:r>
          </a:p>
          <a:p>
            <a:pPr marL="342900" indent="-342900">
              <a:buChar char="•"/>
            </a:pPr>
            <a:r>
              <a:rPr lang="en-GB" dirty="0">
                <a:latin typeface="Calibri"/>
                <a:cs typeface="Calibri"/>
              </a:rPr>
              <a:t>Quality control is difficult </a:t>
            </a:r>
          </a:p>
          <a:p>
            <a:pPr marL="342900" indent="-342900">
              <a:buChar char="•"/>
            </a:pPr>
            <a:r>
              <a:rPr lang="en-GB" dirty="0">
                <a:latin typeface="Calibri"/>
                <a:cs typeface="Calibri"/>
              </a:rPr>
              <a:t>Production and consumption 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2AF664E-956D-40D1-9B64-72A7857083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9925"/>
            <a:ext cx="402336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830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17D949E-564D-4503-A64E-D22FA3232C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518423-FA05-4F4B-E120-471B214CE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2452840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Type of service transaction</a:t>
            </a:r>
            <a:r>
              <a:rPr lang="en-GB" dirty="0"/>
              <a:t> 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51808AB-2943-464C-A710-F2A18D869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37C7BC5-CEEE-EF44-C219-97FB7EDDE9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2042120"/>
              </p:ext>
            </p:extLst>
          </p:nvPr>
        </p:nvGraphicFramePr>
        <p:xfrm>
          <a:off x="6662738" y="969963"/>
          <a:ext cx="5021262" cy="4870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497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213918-F1EB-4BCE-BE23-F5E9851EE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26356-B147-5F65-D57A-9294DC346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6160"/>
            <a:ext cx="11155680" cy="1636411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Product view of service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62E862-C7F7-4CA1-B929-D0B75F5E9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07F70A-7803-D3D2-6CFF-4BF4E2D5EB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429315"/>
              </p:ext>
            </p:extLst>
          </p:nvPr>
        </p:nvGraphicFramePr>
        <p:xfrm>
          <a:off x="416261" y="2971021"/>
          <a:ext cx="11155680" cy="35176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FE53E17F-0E1B-0D00-44CF-BBD8BF59FA70}"/>
                  </a:ext>
                </a:extLst>
              </p14:cNvPr>
              <p14:cNvContentPartPr/>
              <p14:nvPr/>
            </p14:nvContentPartPr>
            <p14:xfrm>
              <a:off x="9468970" y="2098301"/>
              <a:ext cx="14007" cy="14007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FE53E17F-0E1B-0D00-44CF-BBD8BF59FA7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782627" y="1411958"/>
                <a:ext cx="1400700" cy="14007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82183ADE-FC1B-6E6F-A5EC-D140000C24B4}"/>
                  </a:ext>
                </a:extLst>
              </p14:cNvPr>
              <p14:cNvContentPartPr/>
              <p14:nvPr/>
            </p14:nvContentPartPr>
            <p14:xfrm>
              <a:off x="5378823" y="2176742"/>
              <a:ext cx="14007" cy="14007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82183ADE-FC1B-6E6F-A5EC-D140000C24B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92480" y="1490399"/>
                <a:ext cx="1400700" cy="14007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662520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2EADA-5BB5-585D-1B4D-4B61A5141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/>
              <a:t>Why is high service quality very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622C8C-08FF-9A8A-953D-552F8D526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Char char="•"/>
            </a:pPr>
            <a:r>
              <a:rPr lang="en-GB" dirty="0"/>
              <a:t>It can boost sales. Customers that perceive a company's services as being high quality services often are more likely to do business with that company.</a:t>
            </a:r>
          </a:p>
          <a:p>
            <a:pPr marL="342900" indent="-342900">
              <a:buChar char="•"/>
            </a:pPr>
            <a:r>
              <a:rPr lang="en-GB" dirty="0"/>
              <a:t>It can save marketing money. Retaining customers  by offering them high quality services is typically less expensive than appealing to new ones. </a:t>
            </a:r>
          </a:p>
          <a:p>
            <a:pPr marL="342900" indent="-342900">
              <a:buChar char="•"/>
            </a:pPr>
            <a:r>
              <a:rPr lang="en-GB" dirty="0"/>
              <a:t>It could attract quality employees. Highly performing workers usually prefer to work for companies with high service quality like Marriott hotel </a:t>
            </a:r>
          </a:p>
          <a:p>
            <a:endParaRPr lang="en-GB" i="1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FB73F8C-4FB4-2F9B-D17D-4C9D72393CD8}"/>
                  </a:ext>
                </a:extLst>
              </p14:cNvPr>
              <p14:cNvContentPartPr/>
              <p14:nvPr/>
            </p14:nvContentPartPr>
            <p14:xfrm>
              <a:off x="2622176" y="1280271"/>
              <a:ext cx="14007" cy="14007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FB73F8C-4FB4-2F9B-D17D-4C9D72393CD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935833" y="593928"/>
                <a:ext cx="1400700" cy="14007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89285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A41029-ECA1-8D94-9C2B-0BB375494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6160"/>
            <a:ext cx="5021183" cy="1934172"/>
          </a:xfrm>
        </p:spPr>
        <p:txBody>
          <a:bodyPr>
            <a:normAutofit fontScale="90000"/>
          </a:bodyPr>
          <a:lstStyle/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GB" sz="2000" dirty="0">
                <a:latin typeface="Calibri"/>
                <a:cs typeface="Calibri"/>
              </a:rPr>
              <a:t>It can also lead to repeat business. Customers who see that their complaints and issues dealt with swiftly and resolved fast are likely to buy from that company again.</a:t>
            </a:r>
            <a:br>
              <a:rPr lang="en-GB" sz="2000" dirty="0">
                <a:latin typeface="Calibri"/>
                <a:cs typeface="Calibri"/>
              </a:rPr>
            </a:br>
            <a:r>
              <a:rPr lang="en-GB" sz="2000" dirty="0">
                <a:latin typeface="Calibri"/>
                <a:cs typeface="Calibri"/>
              </a:rPr>
              <a:t> </a:t>
            </a:r>
            <a:br>
              <a:rPr lang="en-GB" sz="1400" dirty="0">
                <a:latin typeface="Calibri"/>
                <a:cs typeface="Calibri"/>
              </a:rPr>
            </a:br>
            <a:br>
              <a:rPr lang="en-GB" sz="1400" dirty="0">
                <a:latin typeface="Calibri"/>
                <a:cs typeface="Calibri"/>
              </a:rPr>
            </a:br>
            <a:br>
              <a:rPr lang="en-GB" sz="1400" dirty="0">
                <a:latin typeface="Calibri"/>
                <a:cs typeface="Calibri"/>
              </a:rPr>
            </a:br>
            <a:endParaRPr lang="en-GB" sz="1400">
              <a:latin typeface="Calibri"/>
              <a:cs typeface="Calibri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2049A-0C46-3876-C8D2-5FA7D9318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0" y="3172570"/>
            <a:ext cx="4945183" cy="301629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It can strengthen the company's bond. The reputation of the company with above average service quality can boost sales by attracting new customers or retain exiting once's</a:t>
            </a:r>
            <a:endParaRPr lang="en-US" dirty="0"/>
          </a:p>
          <a:p>
            <a:pPr marL="342900" indent="-342900">
              <a:buChar char="•"/>
            </a:pPr>
            <a:r>
              <a:rPr lang="en-GB" dirty="0"/>
              <a:t>It cancels barriers to buying. High service quality can convince a hesitant customer to make a purchase </a:t>
            </a:r>
          </a:p>
          <a:p>
            <a:pPr marL="342900" indent="-342900"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7" name="Graphic 6" descr="Bar Graph with Upward Trend">
            <a:extLst>
              <a:ext uri="{FF2B5EF4-FFF2-40B4-BE49-F238E27FC236}">
                <a16:creationId xmlns:a16="http://schemas.microsoft.com/office/drawing/2014/main" id="{2ADC937E-7787-7F22-168E-0C397E224E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62168" y="1063707"/>
            <a:ext cx="5028041" cy="5028041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97B17300-4063-4FCF-8D7A-59C263BDA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3877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FCDFC-3995-CCE4-1404-785085215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8" y="976160"/>
            <a:ext cx="6144231" cy="193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Why is hospitality important in the hotel industry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1264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33035C-46AF-4B6B-A264-C0D48C50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8379" y="610900"/>
            <a:ext cx="3939220" cy="4646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FF82BA4F-3C67-F38D-424D-60324C97F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18888" y="3086100"/>
            <a:ext cx="3142191" cy="314219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36262-E236-9528-B83D-A1BD23982F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477" y="976160"/>
            <a:ext cx="3927651" cy="52127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r>
              <a:rPr lang="en-GB" dirty="0"/>
              <a:t>Improved customer retention because happy customers are loyal customers </a:t>
            </a:r>
          </a:p>
          <a:p>
            <a:pPr marL="342900" indent="-342900">
              <a:buChar char="•"/>
            </a:pPr>
            <a:r>
              <a:rPr lang="en-GB" dirty="0"/>
              <a:t>Good brand reputation </a:t>
            </a:r>
          </a:p>
          <a:p>
            <a:pPr marL="342900" indent="-342900">
              <a:buChar char="•"/>
            </a:pPr>
            <a:r>
              <a:rPr lang="en-GB" dirty="0"/>
              <a:t>Lasting impact and memories for guests</a:t>
            </a:r>
          </a:p>
          <a:p>
            <a:pPr marL="342900" indent="-342900"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856023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AnalogousFromDarkSeedLeftStep">
      <a:dk1>
        <a:srgbClr val="000000"/>
      </a:dk1>
      <a:lt1>
        <a:srgbClr val="FFFFFF"/>
      </a:lt1>
      <a:dk2>
        <a:srgbClr val="34261D"/>
      </a:dk2>
      <a:lt2>
        <a:srgbClr val="E6E2E8"/>
      </a:lt2>
      <a:accent1>
        <a:srgbClr val="6CB246"/>
      </a:accent1>
      <a:accent2>
        <a:srgbClr val="91AB39"/>
      </a:accent2>
      <a:accent3>
        <a:srgbClr val="B4A047"/>
      </a:accent3>
      <a:accent4>
        <a:srgbClr val="B1693B"/>
      </a:accent4>
      <a:accent5>
        <a:srgbClr val="C34D4F"/>
      </a:accent5>
      <a:accent6>
        <a:srgbClr val="B13B6F"/>
      </a:accent6>
      <a:hlink>
        <a:srgbClr val="BF513F"/>
      </a:hlink>
      <a:folHlink>
        <a:srgbClr val="7F7F7F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GestaltVTI</vt:lpstr>
      <vt:lpstr>Hello my name is Francesca Cirpaci and today I will be presenting the role and importance of quality service, hospitality and guest service in the hotel industry.</vt:lpstr>
      <vt:lpstr>PowerPoint Presentation</vt:lpstr>
      <vt:lpstr>As the world's top collection of luxury hotels and resorts, Bulgari hotel and resorts strives to achieve this. The Bulgari brand is designed to be represented through s small group of establishment's located in well-known global cities </vt:lpstr>
      <vt:lpstr>How did bvlgari become bulgari hotel and resorts</vt:lpstr>
      <vt:lpstr>Marriotts five core values   putting people first pursing excellence  embracing change acting with integrity  serving our world       </vt:lpstr>
      <vt:lpstr>What makes Marriot successful in terms of managing quality service </vt:lpstr>
      <vt:lpstr>Characteristics of service  </vt:lpstr>
      <vt:lpstr>Type of service transaction </vt:lpstr>
      <vt:lpstr>Product view of service </vt:lpstr>
      <vt:lpstr>Why is high service quality very important?</vt:lpstr>
      <vt:lpstr>It can also lead to repeat business. Customers who see that their complaints and issues dealt with swiftly and resolved fast are likely to buy from that company again.     </vt:lpstr>
      <vt:lpstr>Why is hospitality important in the hotel industry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775</cp:revision>
  <dcterms:created xsi:type="dcterms:W3CDTF">2023-01-30T15:44:57Z</dcterms:created>
  <dcterms:modified xsi:type="dcterms:W3CDTF">2023-02-07T19:31:21Z</dcterms:modified>
</cp:coreProperties>
</file>