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ACC250-8E4E-8A1D-7866-1269CF0D064D}" v="71" dt="2026-06-21T15:05:19.8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i Robarobalevu (2512324)" userId="S::2512324@student.uwtsd.ac.uk::b71a9986-22b6-4fb7-b2c6-2f06ae23334a" providerId="AD" clId="Web-{27ACC250-8E4E-8A1D-7866-1269CF0D064D}"/>
    <pc:docChg chg="addSld modSld">
      <pc:chgData name="Joni Robarobalevu (2512324)" userId="S::2512324@student.uwtsd.ac.uk::b71a9986-22b6-4fb7-b2c6-2f06ae23334a" providerId="AD" clId="Web-{27ACC250-8E4E-8A1D-7866-1269CF0D064D}" dt="2026-06-21T15:05:19.849" v="71" actId="20577"/>
      <pc:docMkLst>
        <pc:docMk/>
      </pc:docMkLst>
      <pc:sldChg chg="addSp modSp">
        <pc:chgData name="Joni Robarobalevu (2512324)" userId="S::2512324@student.uwtsd.ac.uk::b71a9986-22b6-4fb7-b2c6-2f06ae23334a" providerId="AD" clId="Web-{27ACC250-8E4E-8A1D-7866-1269CF0D064D}" dt="2026-06-21T12:50:21.411" v="8" actId="1076"/>
        <pc:sldMkLst>
          <pc:docMk/>
          <pc:sldMk cId="109857222" sldId="256"/>
        </pc:sldMkLst>
        <pc:spChg chg="mod">
          <ac:chgData name="Joni Robarobalevu (2512324)" userId="S::2512324@student.uwtsd.ac.uk::b71a9986-22b6-4fb7-b2c6-2f06ae23334a" providerId="AD" clId="Web-{27ACC250-8E4E-8A1D-7866-1269CF0D064D}" dt="2026-06-21T12:50:08.348" v="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oni Robarobalevu (2512324)" userId="S::2512324@student.uwtsd.ac.uk::b71a9986-22b6-4fb7-b2c6-2f06ae23334a" providerId="AD" clId="Web-{27ACC250-8E4E-8A1D-7866-1269CF0D064D}" dt="2026-06-21T12:49:47.753" v="5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Joni Robarobalevu (2512324)" userId="S::2512324@student.uwtsd.ac.uk::b71a9986-22b6-4fb7-b2c6-2f06ae23334a" providerId="AD" clId="Web-{27ACC250-8E4E-8A1D-7866-1269CF0D064D}" dt="2026-06-21T12:50:21.411" v="8" actId="1076"/>
          <ac:picMkLst>
            <pc:docMk/>
            <pc:sldMk cId="109857222" sldId="256"/>
            <ac:picMk id="4" creationId="{A67CA197-BC1A-9CFD-1316-AEC919649E01}"/>
          </ac:picMkLst>
        </pc:picChg>
      </pc:sldChg>
      <pc:sldChg chg="modSp new">
        <pc:chgData name="Joni Robarobalevu (2512324)" userId="S::2512324@student.uwtsd.ac.uk::b71a9986-22b6-4fb7-b2c6-2f06ae23334a" providerId="AD" clId="Web-{27ACC250-8E4E-8A1D-7866-1269CF0D064D}" dt="2026-06-21T13:44:07.656" v="48" actId="20577"/>
        <pc:sldMkLst>
          <pc:docMk/>
          <pc:sldMk cId="2255986769" sldId="257"/>
        </pc:sldMkLst>
        <pc:spChg chg="mod">
          <ac:chgData name="Joni Robarobalevu (2512324)" userId="S::2512324@student.uwtsd.ac.uk::b71a9986-22b6-4fb7-b2c6-2f06ae23334a" providerId="AD" clId="Web-{27ACC250-8E4E-8A1D-7866-1269CF0D064D}" dt="2026-06-21T13:44:07.656" v="48" actId="20577"/>
          <ac:spMkLst>
            <pc:docMk/>
            <pc:sldMk cId="2255986769" sldId="257"/>
            <ac:spMk id="3" creationId="{E7C3F2B4-06F5-4CEF-8316-7F4E6333BF3B}"/>
          </ac:spMkLst>
        </pc:spChg>
      </pc:sldChg>
      <pc:sldChg chg="modSp new">
        <pc:chgData name="Joni Robarobalevu (2512324)" userId="S::2512324@student.uwtsd.ac.uk::b71a9986-22b6-4fb7-b2c6-2f06ae23334a" providerId="AD" clId="Web-{27ACC250-8E4E-8A1D-7866-1269CF0D064D}" dt="2026-06-21T13:42:42.418" v="19" actId="20577"/>
        <pc:sldMkLst>
          <pc:docMk/>
          <pc:sldMk cId="352432049" sldId="258"/>
        </pc:sldMkLst>
        <pc:spChg chg="mod">
          <ac:chgData name="Joni Robarobalevu (2512324)" userId="S::2512324@student.uwtsd.ac.uk::b71a9986-22b6-4fb7-b2c6-2f06ae23334a" providerId="AD" clId="Web-{27ACC250-8E4E-8A1D-7866-1269CF0D064D}" dt="2026-06-21T13:42:42.418" v="19" actId="20577"/>
          <ac:spMkLst>
            <pc:docMk/>
            <pc:sldMk cId="352432049" sldId="258"/>
            <ac:spMk id="2" creationId="{EA6CE389-FCC6-7AEF-520E-852FC431CB6E}"/>
          </ac:spMkLst>
        </pc:spChg>
        <pc:spChg chg="mod">
          <ac:chgData name="Joni Robarobalevu (2512324)" userId="S::2512324@student.uwtsd.ac.uk::b71a9986-22b6-4fb7-b2c6-2f06ae23334a" providerId="AD" clId="Web-{27ACC250-8E4E-8A1D-7866-1269CF0D064D}" dt="2026-06-21T13:42:02.838" v="14" actId="20577"/>
          <ac:spMkLst>
            <pc:docMk/>
            <pc:sldMk cId="352432049" sldId="258"/>
            <ac:spMk id="3" creationId="{BAB79728-8293-78D4-4B73-EBB9DDF63B70}"/>
          </ac:spMkLst>
        </pc:spChg>
      </pc:sldChg>
      <pc:sldChg chg="addSp modSp new">
        <pc:chgData name="Joni Robarobalevu (2512324)" userId="S::2512324@student.uwtsd.ac.uk::b71a9986-22b6-4fb7-b2c6-2f06ae23334a" providerId="AD" clId="Web-{27ACC250-8E4E-8A1D-7866-1269CF0D064D}" dt="2026-06-21T14:45:33.456" v="56" actId="14100"/>
        <pc:sldMkLst>
          <pc:docMk/>
          <pc:sldMk cId="2572603849" sldId="259"/>
        </pc:sldMkLst>
        <pc:spChg chg="mod">
          <ac:chgData name="Joni Robarobalevu (2512324)" userId="S::2512324@student.uwtsd.ac.uk::b71a9986-22b6-4fb7-b2c6-2f06ae23334a" providerId="AD" clId="Web-{27ACC250-8E4E-8A1D-7866-1269CF0D064D}" dt="2026-06-21T13:59:31.459" v="50" actId="20577"/>
          <ac:spMkLst>
            <pc:docMk/>
            <pc:sldMk cId="2572603849" sldId="259"/>
            <ac:spMk id="3" creationId="{A32E6353-1BF4-276B-DEA4-F6C8141CAEA6}"/>
          </ac:spMkLst>
        </pc:spChg>
        <pc:spChg chg="add mod">
          <ac:chgData name="Joni Robarobalevu (2512324)" userId="S::2512324@student.uwtsd.ac.uk::b71a9986-22b6-4fb7-b2c6-2f06ae23334a" providerId="AD" clId="Web-{27ACC250-8E4E-8A1D-7866-1269CF0D064D}" dt="2026-06-21T14:12:51.460" v="53" actId="14100"/>
          <ac:spMkLst>
            <pc:docMk/>
            <pc:sldMk cId="2572603849" sldId="259"/>
            <ac:spMk id="4" creationId="{6E5D530D-6B58-CC7F-B9D1-E2BCFE6C5E33}"/>
          </ac:spMkLst>
        </pc:spChg>
        <pc:spChg chg="add mod">
          <ac:chgData name="Joni Robarobalevu (2512324)" userId="S::2512324@student.uwtsd.ac.uk::b71a9986-22b6-4fb7-b2c6-2f06ae23334a" providerId="AD" clId="Web-{27ACC250-8E4E-8A1D-7866-1269CF0D064D}" dt="2026-06-21T14:45:33.456" v="56" actId="14100"/>
          <ac:spMkLst>
            <pc:docMk/>
            <pc:sldMk cId="2572603849" sldId="259"/>
            <ac:spMk id="5" creationId="{0FA8AD09-6DD5-0D2F-EC80-87C450AAE1B1}"/>
          </ac:spMkLst>
        </pc:spChg>
      </pc:sldChg>
      <pc:sldChg chg="modSp new">
        <pc:chgData name="Joni Robarobalevu (2512324)" userId="S::2512324@student.uwtsd.ac.uk::b71a9986-22b6-4fb7-b2c6-2f06ae23334a" providerId="AD" clId="Web-{27ACC250-8E4E-8A1D-7866-1269CF0D064D}" dt="2026-06-21T14:55:11.532" v="67" actId="20577"/>
        <pc:sldMkLst>
          <pc:docMk/>
          <pc:sldMk cId="2118500399" sldId="260"/>
        </pc:sldMkLst>
        <pc:spChg chg="mod">
          <ac:chgData name="Joni Robarobalevu (2512324)" userId="S::2512324@student.uwtsd.ac.uk::b71a9986-22b6-4fb7-b2c6-2f06ae23334a" providerId="AD" clId="Web-{27ACC250-8E4E-8A1D-7866-1269CF0D064D}" dt="2026-06-21T14:55:11.532" v="67" actId="20577"/>
          <ac:spMkLst>
            <pc:docMk/>
            <pc:sldMk cId="2118500399" sldId="260"/>
            <ac:spMk id="3" creationId="{6CA1F0F1-1580-E5C2-E7A3-D4FF6D7EDC90}"/>
          </ac:spMkLst>
        </pc:spChg>
      </pc:sldChg>
      <pc:sldChg chg="modSp new">
        <pc:chgData name="Joni Robarobalevu (2512324)" userId="S::2512324@student.uwtsd.ac.uk::b71a9986-22b6-4fb7-b2c6-2f06ae23334a" providerId="AD" clId="Web-{27ACC250-8E4E-8A1D-7866-1269CF0D064D}" dt="2026-06-21T15:05:19.849" v="71" actId="20577"/>
        <pc:sldMkLst>
          <pc:docMk/>
          <pc:sldMk cId="166646976" sldId="261"/>
        </pc:sldMkLst>
        <pc:spChg chg="mod">
          <ac:chgData name="Joni Robarobalevu (2512324)" userId="S::2512324@student.uwtsd.ac.uk::b71a9986-22b6-4fb7-b2c6-2f06ae23334a" providerId="AD" clId="Web-{27ACC250-8E4E-8A1D-7866-1269CF0D064D}" dt="2026-06-21T15:05:19.849" v="71" actId="20577"/>
          <ac:spMkLst>
            <pc:docMk/>
            <pc:sldMk cId="166646976" sldId="261"/>
            <ac:spMk id="3" creationId="{85C10268-42E9-DAFD-41DD-170EC567717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" TargetMode="External"/><Relationship Id="rId2" Type="http://schemas.openxmlformats.org/officeDocument/2006/relationships/hyperlink" Target="https://www.simplypsychology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762929"/>
            <a:ext cx="9144000" cy="2387600"/>
          </a:xfrm>
        </p:spPr>
        <p:txBody>
          <a:bodyPr/>
          <a:lstStyle/>
          <a:p>
            <a:pPr algn="l">
              <a:spcBef>
                <a:spcPts val="1000"/>
              </a:spcBef>
            </a:pPr>
            <a:r>
              <a:rPr lang="en-GB" sz="1200" u="sng" dirty="0">
                <a:highlight>
                  <a:srgbClr val="FFFFFF"/>
                </a:highlight>
                <a:latin typeface="Arial Nova"/>
              </a:rPr>
              <a:t>Name</a:t>
            </a:r>
            <a:r>
              <a:rPr lang="en-GB" sz="1200" dirty="0">
                <a:highlight>
                  <a:srgbClr val="FFFFFF"/>
                </a:highlight>
                <a:latin typeface="Arial Nova"/>
              </a:rPr>
              <a:t>: Joni Bativia </a:t>
            </a:r>
            <a:r>
              <a:rPr lang="en-GB" sz="1200" dirty="0" err="1">
                <a:highlight>
                  <a:srgbClr val="FFFFFF"/>
                </a:highlight>
                <a:latin typeface="Arial Nova"/>
              </a:rPr>
              <a:t>Robarobalevu</a:t>
            </a:r>
            <a:r>
              <a:rPr lang="en-GB" sz="1200" dirty="0">
                <a:highlight>
                  <a:srgbClr val="FFFFFF"/>
                </a:highlight>
                <a:latin typeface="Arial Nova"/>
              </a:rPr>
              <a:t> </a:t>
            </a:r>
            <a:endParaRPr lang="en-GB" sz="1200" dirty="0">
              <a:latin typeface="Arial Nova"/>
            </a:endParaRPr>
          </a:p>
          <a:p>
            <a:pPr algn="l">
              <a:spcBef>
                <a:spcPts val="1000"/>
              </a:spcBef>
            </a:pPr>
            <a:r>
              <a:rPr lang="en-GB" sz="1200" u="sng">
                <a:highlight>
                  <a:srgbClr val="FFFFFF"/>
                </a:highlight>
                <a:latin typeface="Arial Nova"/>
              </a:rPr>
              <a:t>Student ID Number</a:t>
            </a:r>
            <a:r>
              <a:rPr lang="en-GB" sz="1200">
                <a:highlight>
                  <a:srgbClr val="FFFFFF"/>
                </a:highlight>
                <a:latin typeface="Arial Nova"/>
              </a:rPr>
              <a:t>:2512324</a:t>
            </a:r>
            <a:endParaRPr lang="en-GB" sz="1200">
              <a:latin typeface="Arial Nova"/>
            </a:endParaRPr>
          </a:p>
          <a:p>
            <a:pPr algn="l">
              <a:spcBef>
                <a:spcPts val="1000"/>
              </a:spcBef>
            </a:pPr>
            <a:r>
              <a:rPr lang="en-GB" sz="1200" u="sng">
                <a:highlight>
                  <a:srgbClr val="FFFFFF"/>
                </a:highlight>
                <a:latin typeface="Arial Nova"/>
              </a:rPr>
              <a:t>Module</a:t>
            </a:r>
            <a:r>
              <a:rPr lang="en-GB" sz="1200">
                <a:highlight>
                  <a:srgbClr val="FFFFFF"/>
                </a:highlight>
                <a:latin typeface="Arial Nova"/>
              </a:rPr>
              <a:t>: LCHS 4010</a:t>
            </a:r>
            <a:endParaRPr lang="en-GB" sz="1200">
              <a:latin typeface="Arial Nova"/>
            </a:endParaRPr>
          </a:p>
          <a:p>
            <a:pPr algn="l">
              <a:spcBef>
                <a:spcPts val="1000"/>
              </a:spcBef>
            </a:pPr>
            <a:r>
              <a:rPr lang="en-GB" sz="1200" u="sng">
                <a:highlight>
                  <a:srgbClr val="FFFFFF"/>
                </a:highlight>
                <a:latin typeface="Arial Nova"/>
              </a:rPr>
              <a:t>Lecturer</a:t>
            </a:r>
            <a:r>
              <a:rPr lang="en-GB" sz="1200">
                <a:highlight>
                  <a:srgbClr val="FFFFFF"/>
                </a:highlight>
                <a:latin typeface="Arial Nova"/>
              </a:rPr>
              <a:t>: Helen Parson</a:t>
            </a:r>
            <a:endParaRPr lang="en-GB" sz="1200">
              <a:latin typeface="Arial Nova"/>
            </a:endParaRPr>
          </a:p>
          <a:p>
            <a:pPr algn="l">
              <a:spcBef>
                <a:spcPts val="1000"/>
              </a:spcBef>
            </a:pPr>
            <a:r>
              <a:rPr lang="en-GB" sz="1200" u="sng">
                <a:highlight>
                  <a:srgbClr val="FFFFFF"/>
                </a:highlight>
                <a:latin typeface="Arial Nova"/>
              </a:rPr>
              <a:t>Assignment Title</a:t>
            </a:r>
            <a:r>
              <a:rPr lang="en-GB" sz="1200">
                <a:highlight>
                  <a:srgbClr val="FFFFFF"/>
                </a:highlight>
                <a:latin typeface="Arial Nova"/>
              </a:rPr>
              <a:t>: Presentation Component 1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7CA197-BC1A-9CFD-1316-AEC919649E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899" y="766672"/>
            <a:ext cx="1809750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E8E50-2024-D27B-D615-B61BD1F823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3F2B4-06F5-4CEF-8316-7F4E6333BF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 u="sng">
                <a:highlight>
                  <a:srgbClr val="FFFFFF"/>
                </a:highlight>
                <a:latin typeface="Arial Nova"/>
              </a:rPr>
              <a:t>Table of content</a:t>
            </a:r>
            <a:endParaRPr lang="en-GB" sz="1200">
              <a:latin typeface="Arial Nova"/>
            </a:endParaRPr>
          </a:p>
          <a:p>
            <a:r>
              <a:rPr lang="en-GB" sz="1200">
                <a:highlight>
                  <a:srgbClr val="FFFFFF"/>
                </a:highlight>
                <a:latin typeface="Arial Nova"/>
              </a:rPr>
              <a:t>Title Page</a:t>
            </a:r>
            <a:endParaRPr lang="en-GB" sz="1200">
              <a:latin typeface="Arial Nova"/>
            </a:endParaRPr>
          </a:p>
          <a:p>
            <a:r>
              <a:rPr lang="en-GB" sz="1200">
                <a:highlight>
                  <a:srgbClr val="FFFFFF"/>
                </a:highlight>
                <a:latin typeface="Arial Nova"/>
              </a:rPr>
              <a:t>Content Page</a:t>
            </a:r>
            <a:endParaRPr lang="en-GB" sz="1200">
              <a:latin typeface="Arial Nova"/>
            </a:endParaRPr>
          </a:p>
          <a:p>
            <a:r>
              <a:rPr lang="en-GB" sz="1200">
                <a:highlight>
                  <a:srgbClr val="FFFFFF"/>
                </a:highlight>
                <a:latin typeface="Arial Nova"/>
              </a:rPr>
              <a:t>The Bandura’s Social Theory, The Life Span</a:t>
            </a:r>
            <a:endParaRPr lang="en-GB" sz="1200">
              <a:latin typeface="Arial Nova"/>
            </a:endParaRPr>
          </a:p>
          <a:p>
            <a:r>
              <a:rPr lang="en-GB" sz="1200" dirty="0">
                <a:highlight>
                  <a:srgbClr val="FFFFFF"/>
                </a:highlight>
                <a:latin typeface="Arial Nova"/>
              </a:rPr>
              <a:t>Theory explanation on Issac's </a:t>
            </a:r>
            <a:r>
              <a:rPr lang="en-GB" sz="1200">
                <a:highlight>
                  <a:srgbClr val="FFFFFF"/>
                </a:highlight>
                <a:latin typeface="Arial Nova"/>
              </a:rPr>
              <a:t>experiences</a:t>
            </a:r>
            <a:endParaRPr lang="en-GB" sz="1200">
              <a:latin typeface="Arial Nova"/>
            </a:endParaRPr>
          </a:p>
          <a:p>
            <a:r>
              <a:rPr lang="en-GB" sz="1200">
                <a:highlight>
                  <a:srgbClr val="FFFFFF"/>
                </a:highlight>
                <a:latin typeface="Arial Nova"/>
              </a:rPr>
              <a:t>Issac’s theory</a:t>
            </a:r>
            <a:endParaRPr lang="en-GB" sz="1200">
              <a:latin typeface="Arial Nova"/>
            </a:endParaRPr>
          </a:p>
          <a:p>
            <a:r>
              <a:rPr lang="en-GB" sz="1200">
                <a:highlight>
                  <a:srgbClr val="FFFFFF"/>
                </a:highlight>
                <a:latin typeface="Arial Nova"/>
              </a:rPr>
              <a:t>Nature and Nurture</a:t>
            </a:r>
            <a:endParaRPr lang="en-GB" sz="1200">
              <a:latin typeface="Arial Nova"/>
            </a:endParaRPr>
          </a:p>
          <a:p>
            <a:r>
              <a:rPr lang="en-GB" sz="1200">
                <a:highlight>
                  <a:srgbClr val="FFFFFF"/>
                </a:highlight>
                <a:latin typeface="Arial Nova"/>
              </a:rPr>
              <a:t>Proposal Practical theory</a:t>
            </a:r>
            <a:endParaRPr lang="en-GB" sz="1200">
              <a:latin typeface="Arial Nova"/>
            </a:endParaRPr>
          </a:p>
          <a:p>
            <a:r>
              <a:rPr lang="en-GB" sz="1200">
                <a:highlight>
                  <a:srgbClr val="FFFFFF"/>
                </a:highlight>
                <a:latin typeface="Arial Nova"/>
              </a:rPr>
              <a:t>Evaluation</a:t>
            </a:r>
            <a:endParaRPr lang="en-GB" sz="1200">
              <a:latin typeface="Arial Nova"/>
            </a:endParaRPr>
          </a:p>
          <a:p>
            <a:r>
              <a:rPr lang="en-GB" sz="1200">
                <a:highlight>
                  <a:srgbClr val="FFFFFF"/>
                </a:highlight>
                <a:latin typeface="Arial Nova"/>
              </a:rPr>
              <a:t>References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986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CE389-FCC6-7AEF-520E-852FC431CB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 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79728-8293-78D4-4B73-EBB9DDF63B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200">
                <a:highlight>
                  <a:srgbClr val="FFFFFF"/>
                </a:highlight>
                <a:latin typeface="Arial Nova"/>
              </a:rPr>
              <a:t>Bandura’s theory explanation on </a:t>
            </a:r>
            <a:endParaRPr lang="en-GB" sz="1200">
              <a:highlight>
                <a:srgbClr val="C6C6C6"/>
              </a:highlight>
              <a:latin typeface="Arial Nova"/>
            </a:endParaRPr>
          </a:p>
          <a:p>
            <a:r>
              <a:rPr lang="en-GB" sz="1200">
                <a:highlight>
                  <a:srgbClr val="FFFFFF"/>
                </a:highlight>
                <a:latin typeface="Arial Nova"/>
              </a:rPr>
              <a:t>                               1- Key Concepts- in this case for Issacs, through the fact on Bandura’s theory, Issacs seems to learn and observe People around him including their behavioural concepts, because people live with us brings a big impact on our behaviour especially at early childhood.</a:t>
            </a:r>
            <a:endParaRPr lang="en-GB" sz="1200">
              <a:highlight>
                <a:srgbClr val="C6C6C6"/>
              </a:highlight>
              <a:latin typeface="Arial Nova"/>
            </a:endParaRPr>
          </a:p>
          <a:p>
            <a:r>
              <a:rPr lang="en-GB" sz="1200">
                <a:highlight>
                  <a:srgbClr val="FFFFFF"/>
                </a:highlight>
                <a:latin typeface="Arial Nova"/>
              </a:rPr>
              <a:t>                             2- development Assumptions: In this Case, something that I learned from the Issacs case that he learned through observations which is a big impact in his life, also by learning socially through direct observations in various interactions through environment.</a:t>
            </a:r>
            <a:endParaRPr lang="en-GB" sz="1200">
              <a:highlight>
                <a:srgbClr val="C6C6C6"/>
              </a:highlight>
              <a:latin typeface="Arial Nova"/>
            </a:endParaRPr>
          </a:p>
          <a:p>
            <a:r>
              <a:rPr lang="en-GB" sz="1200">
                <a:highlight>
                  <a:srgbClr val="FFFFFF"/>
                </a:highlight>
                <a:latin typeface="Arial Nova"/>
              </a:rPr>
              <a:t>                             3- relevance to early childhood- for this case on Issacs Lifelong physical mental health and readiness to succeed is very important. </a:t>
            </a:r>
            <a:endParaRPr lang="en-GB" sz="1200">
              <a:highlight>
                <a:srgbClr val="C6C6C6"/>
              </a:highlight>
              <a:latin typeface="Arial Nova"/>
            </a:endParaRPr>
          </a:p>
          <a:p>
            <a:r>
              <a:rPr lang="en-GB" sz="1200">
                <a:highlight>
                  <a:srgbClr val="FFFFFF"/>
                </a:highlight>
                <a:latin typeface="Arial Nova"/>
              </a:rPr>
              <a:t>                             4- why this theory is appropriate for understanding Issac’s situation. - at an early stage, by connecting the brain to the rest of the body is extremely important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4320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8943A-3EF1-108E-AC6F-687EF959F1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E6353-1BF4-276B-DEA4-F6C8141CAE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>
                <a:highlight>
                  <a:srgbClr val="FFFFFF"/>
                </a:highlight>
                <a:latin typeface="Arial Nova"/>
              </a:rPr>
              <a:t>Theory’s explanations on Issac’s case, Issac’s physical cognitive and emotional neglected probably family like mother is sick and this is a contributed factor on Issacs wellbeing and because of this their body is produce stress hormones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5D530D-6B58-CC7F-B9D1-E2BCFE6C5E33}"/>
              </a:ext>
            </a:extLst>
          </p:cNvPr>
          <p:cNvSpPr txBox="1"/>
          <p:nvPr/>
        </p:nvSpPr>
        <p:spPr>
          <a:xfrm>
            <a:off x="1063925" y="2681378"/>
            <a:ext cx="8080075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 Nova"/>
              </a:rPr>
              <a:t>Nature side or Nurture, the inheritance of human is they accept that early trauma and deprivations can impact brain development, leading to potentially vulnerabilities in mental health later in life</a:t>
            </a:r>
            <a:r>
              <a:rPr sz="1400">
                <a:latin typeface="Arial Nova"/>
                <a:ea typeface="Arial Nova"/>
                <a:cs typeface="Arial Nova"/>
              </a:rPr>
              <a:t> </a:t>
            </a:r>
            <a:endParaRPr lang="en-GB"/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A8AD09-6DD5-0D2F-EC80-87C450AAE1B1}"/>
              </a:ext>
            </a:extLst>
          </p:cNvPr>
          <p:cNvSpPr txBox="1"/>
          <p:nvPr/>
        </p:nvSpPr>
        <p:spPr>
          <a:xfrm>
            <a:off x="1049548" y="3615905"/>
            <a:ext cx="8094452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 Nova"/>
                <a:ea typeface="Arial Nova"/>
                <a:cs typeface="Arial Nova"/>
              </a:rPr>
              <a:t>Proposed practical theory- Affective disorder, anxiety disorder, eating disorder clinical, first stages treatment is so important, trauma and attachment problem, structure of his life, including his learning environment need to change, supporting a child and family relationship are among the most important factors in building up a child.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603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16FAD-CF5F-417F-B320-3E3699FB2B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10268-42E9-DAFD-41DD-170EC56771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>
                <a:highlight>
                  <a:srgbClr val="FFFFFF"/>
                </a:highlight>
                <a:latin typeface="Arial Nova"/>
              </a:rPr>
              <a:t>     </a:t>
            </a:r>
            <a:r>
              <a:rPr lang="en-GB" sz="1400" u="sng" dirty="0">
                <a:highlight>
                  <a:srgbClr val="FFFFFF"/>
                </a:highlight>
                <a:latin typeface="Arial Nova"/>
              </a:rPr>
              <a:t> </a:t>
            </a:r>
            <a:r>
              <a:rPr lang="en-GB" sz="1400" u="sng">
                <a:highlight>
                  <a:srgbClr val="FFFFFF"/>
                </a:highlight>
                <a:latin typeface="Arial Nova"/>
              </a:rPr>
              <a:t>Evaluations</a:t>
            </a:r>
            <a:endParaRPr lang="en-GB" sz="1400">
              <a:highlight>
                <a:srgbClr val="FFFFFF"/>
              </a:highlight>
              <a:latin typeface="Arial Nova"/>
            </a:endParaRPr>
          </a:p>
          <a:p>
            <a:r>
              <a:rPr lang="en-GB" sz="1400">
                <a:highlight>
                  <a:srgbClr val="FFFFFF"/>
                </a:highlight>
                <a:latin typeface="Arial Nova"/>
              </a:rPr>
              <a:t>On Issacs case transformed early childhood educations like in the 20</a:t>
            </a:r>
            <a:r>
              <a:rPr lang="en-GB" sz="1400" baseline="30000">
                <a:highlight>
                  <a:srgbClr val="FFFFFF"/>
                </a:highlight>
                <a:latin typeface="Arial Nova"/>
              </a:rPr>
              <a:t>th</a:t>
            </a:r>
            <a:r>
              <a:rPr lang="en-GB" sz="1400">
                <a:highlight>
                  <a:srgbClr val="FFFFFF"/>
                </a:highlight>
                <a:latin typeface="Arial Nova"/>
              </a:rPr>
              <a:t> century is crucial, the use of more observations and emotional development continue to shape early years practice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469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DF1F0-EA54-FA74-12B3-E83D96829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A1F0F1-1580-E5C2-E7A3-D4FF6D7EDC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400" dirty="0">
                <a:highlight>
                  <a:srgbClr val="FFFFFF"/>
                </a:highlight>
                <a:latin typeface="Arial Nova"/>
              </a:rPr>
              <a:t>  </a:t>
            </a:r>
            <a:r>
              <a:rPr lang="en-GB" sz="1400" u="sng">
                <a:highlight>
                  <a:srgbClr val="FFFFFF"/>
                </a:highlight>
                <a:latin typeface="Arial Nova"/>
              </a:rPr>
              <a:t>References</a:t>
            </a:r>
            <a:endParaRPr lang="en-GB" sz="1400">
              <a:highlight>
                <a:srgbClr val="FFFFFF"/>
              </a:highlight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1400">
                <a:highlight>
                  <a:srgbClr val="FFFFFF"/>
                </a:highlight>
                <a:latin typeface="Arial Nova"/>
              </a:rPr>
              <a:t>The nature and nurture debate 4</a:t>
            </a:r>
            <a:r>
              <a:rPr lang="en-GB" sz="1400" baseline="30000">
                <a:highlight>
                  <a:srgbClr val="FFFFFF"/>
                </a:highlight>
                <a:latin typeface="Arial Nova"/>
              </a:rPr>
              <a:t>th</a:t>
            </a:r>
            <a:r>
              <a:rPr lang="en-GB" sz="1400">
                <a:highlight>
                  <a:srgbClr val="FFFFFF"/>
                </a:highlight>
                <a:latin typeface="Arial Nova"/>
              </a:rPr>
              <a:t> Feb 2024</a:t>
            </a:r>
            <a:endParaRPr lang="en-GB" sz="1400">
              <a:highlight>
                <a:srgbClr val="C6C6C6"/>
              </a:highlight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1400">
                <a:highlight>
                  <a:srgbClr val="FFFFFF"/>
                </a:highlight>
                <a:latin typeface="Arial Nova"/>
              </a:rPr>
              <a:t>Harvard University centre on developing a child 1</a:t>
            </a:r>
            <a:r>
              <a:rPr lang="en-GB" sz="1400" baseline="30000">
                <a:highlight>
                  <a:srgbClr val="FFFFFF"/>
                </a:highlight>
                <a:latin typeface="Arial Nova"/>
              </a:rPr>
              <a:t>st</a:t>
            </a:r>
            <a:r>
              <a:rPr lang="en-GB" sz="1400">
                <a:highlight>
                  <a:srgbClr val="FFFFFF"/>
                </a:highlight>
                <a:latin typeface="Arial Nova"/>
              </a:rPr>
              <a:t> June 2021</a:t>
            </a:r>
            <a:endParaRPr lang="en-GB" sz="1400">
              <a:highlight>
                <a:srgbClr val="C6C6C6"/>
              </a:highlight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1200" u="sng" dirty="0">
                <a:highlight>
                  <a:srgbClr val="FFFFFF"/>
                </a:highlight>
                <a:latin typeface="Arial Nova"/>
                <a:hlinkClick r:id="rId2"/>
              </a:rPr>
              <a:t>www.simplypsychology.org.uk</a:t>
            </a:r>
            <a:endParaRPr lang="en-GB" sz="1400">
              <a:highlight>
                <a:srgbClr val="C6C6C6"/>
              </a:highlight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1400">
                <a:highlight>
                  <a:srgbClr val="FFFFFF"/>
                </a:highlight>
                <a:latin typeface="Arial Nova"/>
              </a:rPr>
              <a:t>The Role of Albert Bandura’s social learning theory</a:t>
            </a:r>
            <a:endParaRPr lang="en-GB" sz="1400">
              <a:highlight>
                <a:srgbClr val="C6C6C6"/>
              </a:highlight>
              <a:latin typeface="Arial Nova"/>
            </a:endParaRPr>
          </a:p>
          <a:p>
            <a:pPr>
              <a:buFont typeface="Arial"/>
              <a:buChar char="•"/>
            </a:pPr>
            <a:r>
              <a:rPr lang="en-GB" sz="1400" dirty="0">
                <a:highlight>
                  <a:srgbClr val="FFFFFF"/>
                </a:highlight>
                <a:latin typeface="Arial Nova"/>
                <a:hlinkClick r:id="rId3"/>
              </a:rPr>
              <a:t>https://link.springer.com</a:t>
            </a:r>
            <a:endParaRPr lang="en-GB" sz="1400">
              <a:highlight>
                <a:srgbClr val="C6C6C6"/>
              </a:highlight>
              <a:latin typeface="Arial Nova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85003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Name: Joni Bativia Robarobalevu  Student ID Number:2512324 Module: LCHS 4010 Lecturer: Helen Parson Assignment Title: Presentation Component 1</vt:lpstr>
      <vt:lpstr>PowerPoint Presentation</vt:lpstr>
      <vt:lpstr> 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42</cp:revision>
  <dcterms:created xsi:type="dcterms:W3CDTF">2026-06-21T12:36:38Z</dcterms:created>
  <dcterms:modified xsi:type="dcterms:W3CDTF">2026-06-21T15:05:30Z</dcterms:modified>
</cp:coreProperties>
</file>