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08" r:id="rId3"/>
    <p:sldMasterId id="2147483720" r:id="rId4"/>
  </p:sldMasterIdLst>
  <p:notesMasterIdLst>
    <p:notesMasterId r:id="rId34"/>
  </p:notesMasterIdLst>
  <p:sldIdLst>
    <p:sldId id="280" r:id="rId5"/>
    <p:sldId id="279" r:id="rId6"/>
    <p:sldId id="257" r:id="rId7"/>
    <p:sldId id="310" r:id="rId8"/>
    <p:sldId id="282" r:id="rId9"/>
    <p:sldId id="265" r:id="rId10"/>
    <p:sldId id="259" r:id="rId11"/>
    <p:sldId id="273" r:id="rId12"/>
    <p:sldId id="260" r:id="rId13"/>
    <p:sldId id="291" r:id="rId14"/>
    <p:sldId id="305" r:id="rId15"/>
    <p:sldId id="307" r:id="rId16"/>
    <p:sldId id="313" r:id="rId17"/>
    <p:sldId id="308" r:id="rId18"/>
    <p:sldId id="309" r:id="rId19"/>
    <p:sldId id="261" r:id="rId20"/>
    <p:sldId id="292" r:id="rId21"/>
    <p:sldId id="311" r:id="rId22"/>
    <p:sldId id="272" r:id="rId23"/>
    <p:sldId id="262" r:id="rId24"/>
    <p:sldId id="276" r:id="rId25"/>
    <p:sldId id="278" r:id="rId26"/>
    <p:sldId id="266" r:id="rId27"/>
    <p:sldId id="312" r:id="rId28"/>
    <p:sldId id="267" r:id="rId29"/>
    <p:sldId id="271" r:id="rId30"/>
    <p:sldId id="299" r:id="rId31"/>
    <p:sldId id="306" r:id="rId32"/>
    <p:sldId id="30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E2A452-4826-4891-8626-3D42A731B31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20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t>27/01/2020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t>27/01/2020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C7411-A41F-4FB6-A252-97FB8AE3684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3585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B4A7C-BEB5-4CAD-89CB-8DF49128739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8560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949C-1695-4050-A478-AB4C5E5100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2685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85417-F89E-4ED1-B954-7CFD513BDE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3841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B79C-EC39-4BCC-9D2A-4B6B4A61FF1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7021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5FB1B-1963-49A9-AE4C-AFBE368346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5350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3A5F8-30EC-4E73-960A-B1E7BCC8B38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6826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C3D8-E38F-4C2C-97BF-4FEB9B91FF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9663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82E7A-364E-4263-B1C4-607C43F82A9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276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0ED97-8E7F-4291-BBCC-0E1E05F628D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7654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86344-393C-482E-A8DF-64BE27BEC2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5340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2477B-482D-4C32-8D03-820DAD7ECF0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80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DC6F8-1AA2-4CBA-B73E-A67EE58FC27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57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20624-9C0A-4924-9361-77CE456C4EF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7088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BF087-1F27-496F-A938-B0A9C1EE104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8155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AF69-977A-4C22-87DC-16C73EDA29B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4382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A3F-8D8B-4CC9-A900-0EB6930687E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640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93844-0A3F-4629-9584-1503C91790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6126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1CB1-A9B7-4BA3-A96F-B4289F432E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4241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B94C7-0CED-4901-830B-881D76C1915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98435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6C30-14DF-45EE-BB0F-507662D9C3F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00844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2BCD-34D1-4F18-851A-E91A74EDB1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41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550E1-08F7-4C35-B614-AEDB441E352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245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1C794-A8DD-4672-9600-FCDFCE021C5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27/01/2020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5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ansea.gov.uk/regenerationplan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swanseabaycitydeal.wales/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organisations" TargetMode="External"/><Relationship Id="rId3" Type="http://schemas.openxmlformats.org/officeDocument/2006/relationships/hyperlink" Target="https://www.gov.uk/government/organisations/cabinet-office" TargetMode="External"/><Relationship Id="rId7" Type="http://schemas.openxmlformats.org/officeDocument/2006/relationships/hyperlink" Target="http://www.gov.scot/" TargetMode="External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" TargetMode="External"/><Relationship Id="rId5" Type="http://schemas.openxmlformats.org/officeDocument/2006/relationships/hyperlink" Target="https://www.nao.org.uk/" TargetMode="External"/><Relationship Id="rId4" Type="http://schemas.openxmlformats.org/officeDocument/2006/relationships/hyperlink" Target="http://locality.org.uk/" TargetMode="External"/><Relationship Id="rId9" Type="http://schemas.openxmlformats.org/officeDocument/2006/relationships/hyperlink" Target="http://www.wales.gov.uk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886967"/>
            <a:ext cx="7772400" cy="1470025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Strategic Management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9300" b="1" dirty="0">
                <a:solidFill>
                  <a:schemeClr val="bg1"/>
                </a:solidFill>
              </a:rPr>
              <a:t>2019/20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464592" y="1238678"/>
            <a:ext cx="8354888" cy="44146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US" sz="4400" dirty="0">
                <a:solidFill>
                  <a:schemeClr val="tx1"/>
                </a:solidFill>
                <a:latin typeface="Arial"/>
              </a:rPr>
              <a:t>Strategic Management </a:t>
            </a:r>
          </a:p>
          <a:p>
            <a:pPr lvl="0" algn="ctr">
              <a:buClr>
                <a:srgbClr val="93A299"/>
              </a:buClr>
              <a:defRPr/>
            </a:pPr>
            <a:r>
              <a:rPr lang="en-US" sz="4400" dirty="0">
                <a:solidFill>
                  <a:schemeClr val="tx1"/>
                </a:solidFill>
                <a:latin typeface="Arial"/>
              </a:rPr>
              <a:t>(Public </a:t>
            </a:r>
            <a:r>
              <a:rPr lang="en-US" sz="4400" dirty="0" err="1">
                <a:solidFill>
                  <a:schemeClr val="tx1"/>
                </a:solidFill>
                <a:latin typeface="Arial"/>
              </a:rPr>
              <a:t>Organisations</a:t>
            </a:r>
            <a:r>
              <a:rPr lang="en-US" sz="4400" dirty="0">
                <a:solidFill>
                  <a:schemeClr val="tx1"/>
                </a:solidFill>
                <a:latin typeface="Arial"/>
              </a:rPr>
              <a:t> &amp; Police)</a:t>
            </a:r>
          </a:p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BMPS 6006 &amp; 6011</a:t>
            </a:r>
          </a:p>
          <a:p>
            <a:pPr lvl="0" algn="ctr">
              <a:buClr>
                <a:srgbClr val="93A299"/>
              </a:buClr>
            </a:pPr>
            <a:endParaRPr lang="en-GB" sz="3200" dirty="0">
              <a:solidFill>
                <a:schemeClr val="tx1"/>
              </a:solidFill>
              <a:latin typeface="Arial"/>
              <a:hlinkClick r:id="rId2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2000" dirty="0">
              <a:solidFill>
                <a:schemeClr val="tx1"/>
              </a:solidFill>
              <a:latin typeface="Arial"/>
              <a:hlinkClick r:id="rId3"/>
            </a:endParaRPr>
          </a:p>
          <a:p>
            <a:pPr lvl="0" algn="ctr">
              <a:buClr>
                <a:srgbClr val="93A299"/>
              </a:buClr>
            </a:pPr>
            <a:r>
              <a:rPr lang="en-GB" sz="2000" dirty="0">
                <a:solidFill>
                  <a:schemeClr val="tx1"/>
                </a:solidFill>
                <a:latin typeface="Arial"/>
                <a:hlinkClick r:id="rId3"/>
              </a:rPr>
              <a:t>https://democracy.swansea.gov.uk/mgUserInfo.aspx?UID=392&amp;LLL=-1</a:t>
            </a:r>
            <a:r>
              <a:rPr lang="en-GB" sz="2000" dirty="0">
                <a:solidFill>
                  <a:schemeClr val="tx1"/>
                </a:solidFill>
                <a:latin typeface="Arial"/>
              </a:rPr>
              <a:t> </a:t>
            </a: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Learning Outcomes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98531"/>
            <a:ext cx="8229600" cy="728337"/>
          </a:xfrm>
        </p:spPr>
        <p:txBody>
          <a:bodyPr>
            <a:noAutofit/>
          </a:bodyPr>
          <a:lstStyle/>
          <a:p>
            <a:r>
              <a:rPr lang="en-GB" sz="6000" dirty="0"/>
              <a:t>Overview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00233" y="917798"/>
            <a:ext cx="8743533" cy="2204252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1 – 5 (w/b)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27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January 2020 – 24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February 2020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– Monday 2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nd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 11.59pm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2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nd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 – no classes, activity week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dirty="0">
              <a:solidFill>
                <a:srgbClr val="292934"/>
              </a:solidFill>
              <a:latin typeface="Arial"/>
            </a:endParaRP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00234" y="3264169"/>
            <a:ext cx="8743532" cy="3287054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Weeks 6 - 8 (w/b)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9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 – 27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Easter break 30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 – 17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 9 - 11 (w/b)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 – 4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Assignment 2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- Friday 8</a:t>
            </a:r>
            <a:r>
              <a:rPr kumimoji="0" lang="en-GB" sz="30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May 11.59pm</a:t>
            </a:r>
          </a:p>
        </p:txBody>
      </p:sp>
      <p:sp>
        <p:nvSpPr>
          <p:cNvPr id="4" name="Rectangle 3"/>
          <p:cNvSpPr/>
          <p:nvPr/>
        </p:nvSpPr>
        <p:spPr>
          <a:xfrm>
            <a:off x="6680557" y="78709"/>
            <a:ext cx="20521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818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339" y="1484784"/>
            <a:ext cx="8435280" cy="30557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/>
              <a:t>One weekly session</a:t>
            </a:r>
          </a:p>
          <a:p>
            <a:pPr marL="0" indent="0" algn="ctr">
              <a:buNone/>
            </a:pPr>
            <a:r>
              <a:rPr lang="en-GB" sz="4000" b="1" dirty="0"/>
              <a:t>Fridays</a:t>
            </a:r>
          </a:p>
          <a:p>
            <a:pPr marL="0" indent="0" algn="ctr">
              <a:buNone/>
            </a:pPr>
            <a:r>
              <a:rPr lang="en-GB" sz="4000" b="1" dirty="0"/>
              <a:t>9am – 1pm</a:t>
            </a:r>
          </a:p>
          <a:p>
            <a:pPr marL="0" indent="0" algn="ctr">
              <a:buNone/>
            </a:pPr>
            <a:r>
              <a:rPr lang="en-GB" sz="4000" b="1" dirty="0"/>
              <a:t>AS501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563888" y="4575943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41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2122"/>
            <a:ext cx="8686800" cy="4749573"/>
          </a:xfrm>
        </p:spPr>
        <p:txBody>
          <a:bodyPr>
            <a:noAutofit/>
          </a:bodyPr>
          <a:lstStyle/>
          <a:p>
            <a:r>
              <a:rPr lang="en-US" sz="2800" dirty="0"/>
              <a:t>Achievement at Level 6 reflects the ability to refine and use relevant understanding, methods and skills to address complex problems that have limited definition. </a:t>
            </a:r>
          </a:p>
          <a:p>
            <a:r>
              <a:rPr lang="en-US" sz="2800" dirty="0"/>
              <a:t>It includes taking responsibility for planning and developing courses of action that are able to underpin substantial change or development, as well as exercising broad autonomy and judgement. </a:t>
            </a:r>
          </a:p>
          <a:p>
            <a:r>
              <a:rPr lang="en-US" sz="2800" dirty="0"/>
              <a:t>It also reflects an understanding of different perspectives, approaches or schools of thought and the theories that underpin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507288" cy="4614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/>
              <a:t>To build a systematic understanding and detailed knowledge of the theoretical basis of strategic management;</a:t>
            </a:r>
          </a:p>
          <a:p>
            <a:pPr marL="0" indent="0">
              <a:buNone/>
            </a:pPr>
            <a:r>
              <a:rPr lang="en-US" sz="3200" dirty="0"/>
              <a:t>To develop skills relevant to strategic management for public </a:t>
            </a:r>
            <a:r>
              <a:rPr lang="en-US" sz="3200" dirty="0" err="1"/>
              <a:t>organisations</a:t>
            </a:r>
            <a:r>
              <a:rPr lang="en-US" sz="3200" dirty="0"/>
              <a:t> and the police service, with reference to political imperatives and the challenges of implementation.</a:t>
            </a:r>
          </a:p>
          <a:p>
            <a:pPr marL="0" indent="0">
              <a:buNone/>
            </a:pPr>
            <a:endParaRPr lang="en-US" sz="3200" b="1" dirty="0"/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324133" y="629808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9928"/>
            <a:ext cx="8640960" cy="4743408"/>
          </a:xfrm>
        </p:spPr>
        <p:txBody>
          <a:bodyPr>
            <a:normAutofit/>
          </a:bodyPr>
          <a:lstStyle/>
          <a:p>
            <a:pPr marL="0" lvl="0" indent="0">
              <a:buClr>
                <a:srgbClr val="93A299"/>
              </a:buClr>
              <a:buNone/>
            </a:pPr>
            <a:r>
              <a:rPr lang="en-US" sz="2800" dirty="0">
                <a:solidFill>
                  <a:srgbClr val="292934"/>
                </a:solidFill>
              </a:rPr>
              <a:t>Upon the successful completion of this module, the student should be able to demonstrate the ability to:</a:t>
            </a:r>
          </a:p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systematically  </a:t>
            </a:r>
            <a:r>
              <a:rPr lang="en-US" sz="2800" dirty="0" err="1">
                <a:solidFill>
                  <a:srgbClr val="292934"/>
                </a:solidFill>
              </a:rPr>
              <a:t>analyse</a:t>
            </a:r>
            <a:r>
              <a:rPr lang="en-US" sz="2800" dirty="0">
                <a:solidFill>
                  <a:srgbClr val="292934"/>
                </a:solidFill>
              </a:rPr>
              <a:t> strategic management theories for modern public sector </a:t>
            </a:r>
            <a:r>
              <a:rPr lang="en-US" sz="2800" dirty="0" err="1">
                <a:solidFill>
                  <a:srgbClr val="292934"/>
                </a:solidFill>
              </a:rPr>
              <a:t>organisations</a:t>
            </a:r>
            <a:r>
              <a:rPr lang="en-US" sz="2800" dirty="0">
                <a:solidFill>
                  <a:srgbClr val="292934"/>
                </a:solidFill>
              </a:rPr>
              <a:t>, highlighting the difficulties and limitations in achieving satisfactory outcomes for all stakeholders;</a:t>
            </a:r>
          </a:p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critically evaluate the strategic position of a particular public service, </a:t>
            </a:r>
            <a:r>
              <a:rPr lang="en-US" sz="2800" dirty="0" err="1">
                <a:solidFill>
                  <a:srgbClr val="292934"/>
                </a:solidFill>
              </a:rPr>
              <a:t>utilising</a:t>
            </a:r>
            <a:r>
              <a:rPr lang="en-US" sz="2800" dirty="0">
                <a:solidFill>
                  <a:srgbClr val="292934"/>
                </a:solidFill>
              </a:rPr>
              <a:t> various management tools and models.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711313" y="5697251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24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564498" cy="4608512"/>
          </a:xfrm>
        </p:spPr>
        <p:txBody>
          <a:bodyPr>
            <a:normAutofit/>
          </a:bodyPr>
          <a:lstStyle/>
          <a:p>
            <a:r>
              <a:rPr lang="en-US" sz="2800" dirty="0"/>
              <a:t>The meaning of key concepts to include strategic management, strategy, strategic planning, strategic position and intended and emergent strategy, in the context of modern public services</a:t>
            </a:r>
          </a:p>
          <a:p>
            <a:r>
              <a:rPr lang="en-US" sz="2800" dirty="0"/>
              <a:t>The impact of austerity and the challenge of doing more with less</a:t>
            </a:r>
          </a:p>
          <a:p>
            <a:r>
              <a:rPr lang="en-US" sz="2800" dirty="0"/>
              <a:t>SWOT, PESTEL and MOST analysis.  Strategic capability, comparative analysis, diagnosing and managing strategic capability, </a:t>
            </a:r>
            <a:r>
              <a:rPr lang="en-US" sz="2800" dirty="0" err="1"/>
              <a:t>organisational</a:t>
            </a:r>
            <a:r>
              <a:rPr lang="en-US" sz="2800" dirty="0"/>
              <a:t> purposes and stakeholders’ expectations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17820" y="245593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2111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579296" cy="4392488"/>
          </a:xfrm>
        </p:spPr>
        <p:txBody>
          <a:bodyPr>
            <a:normAutofit/>
          </a:bodyPr>
          <a:lstStyle/>
          <a:p>
            <a:r>
              <a:rPr lang="en-US" sz="2800" dirty="0"/>
              <a:t>The political dimension of strategic management at a national and local government level</a:t>
            </a:r>
          </a:p>
          <a:p>
            <a:r>
              <a:rPr lang="en-US" sz="2800" dirty="0"/>
              <a:t>Statutory bodies and their responsibilities in local and national government, the role and potential of non-governmental </a:t>
            </a:r>
            <a:r>
              <a:rPr lang="en-US" sz="2800" dirty="0" err="1"/>
              <a:t>organisations</a:t>
            </a:r>
            <a:r>
              <a:rPr lang="en-US" sz="2800" dirty="0"/>
              <a:t> in supporting communities</a:t>
            </a:r>
          </a:p>
          <a:p>
            <a:r>
              <a:rPr lang="en-US" sz="2800" dirty="0"/>
              <a:t>Change management, the demand for innovation and meeting the expectations of stakeholders</a:t>
            </a:r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40122" y="297905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2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2111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579296" cy="4392488"/>
          </a:xfrm>
        </p:spPr>
        <p:txBody>
          <a:bodyPr>
            <a:normAutofit/>
          </a:bodyPr>
          <a:lstStyle/>
          <a:p>
            <a:r>
              <a:rPr lang="en-US" sz="2800" dirty="0"/>
              <a:t>Authority, responsibility and delegation: </a:t>
            </a:r>
            <a:r>
              <a:rPr lang="en-US" sz="2800" dirty="0" err="1"/>
              <a:t>organisational</a:t>
            </a:r>
            <a:r>
              <a:rPr lang="en-US" sz="2800" dirty="0"/>
              <a:t> structure, processes and relationships, shape, design and its effect on strategy and the management task</a:t>
            </a:r>
          </a:p>
          <a:p>
            <a:r>
              <a:rPr lang="en-US" sz="2800" dirty="0"/>
              <a:t>Management theory and the management task relevant to strategy </a:t>
            </a:r>
          </a:p>
          <a:p>
            <a:r>
              <a:rPr lang="en-US" sz="2800" dirty="0"/>
              <a:t>Understanding needs and priorities. Use of statistics in shaping services to include the Indices of Multiple-Deprivation and crime-mapping.</a:t>
            </a:r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40122" y="297905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685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548680"/>
            <a:ext cx="4029075" cy="1647825"/>
          </a:xfrm>
          <a:prstGeom prst="rect">
            <a:avLst/>
          </a:prstGeom>
        </p:spPr>
      </p:pic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080410"/>
            <a:ext cx="9144000" cy="4751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4479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B5B257-7435-4C7E-BA6C-32064B965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767C0B-B479-4A98-BE91-B0A7C1533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8922"/>
            <a:ext cx="9144000" cy="6220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434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13726"/>
            <a:ext cx="9144000" cy="403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707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145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16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423665" y="1706512"/>
            <a:ext cx="8507288" cy="2369880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3200" b="1" dirty="0"/>
              <a:t>Assessment Component 1 – 50% Coursework</a:t>
            </a:r>
          </a:p>
          <a:p>
            <a:r>
              <a:rPr lang="en-US" sz="2800" dirty="0"/>
              <a:t>Students are required to write a 3000-word essay on the theory and application of strategic management in the design and delivery of public services.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F25BB9F-91B9-46E6-863D-04857C39E6CF}"/>
              </a:ext>
            </a:extLst>
          </p:cNvPr>
          <p:cNvSpPr/>
          <p:nvPr/>
        </p:nvSpPr>
        <p:spPr>
          <a:xfrm>
            <a:off x="423665" y="4275080"/>
            <a:ext cx="868827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Exemplar</a:t>
            </a:r>
          </a:p>
          <a:p>
            <a:r>
              <a:rPr lang="en-US" sz="2400" dirty="0"/>
              <a:t>This critical evaluation needs to explore a wide range of management concepts as they relate to public services with a focus on the difficulties and limitations public </a:t>
            </a:r>
            <a:r>
              <a:rPr lang="en-US" sz="2400" dirty="0" err="1"/>
              <a:t>organisations</a:t>
            </a:r>
            <a:r>
              <a:rPr lang="en-US" sz="2400" dirty="0"/>
              <a:t> face, alongside the advantages and opportunities which may be exploited.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" y="1700808"/>
            <a:ext cx="8435280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17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078D4E-3425-442A-9518-351028E0C017}"/>
              </a:ext>
            </a:extLst>
          </p:cNvPr>
          <p:cNvSpPr/>
          <p:nvPr/>
        </p:nvSpPr>
        <p:spPr>
          <a:xfrm>
            <a:off x="464104" y="1719970"/>
            <a:ext cx="8435280" cy="2092881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3200" b="1" dirty="0"/>
              <a:t>Assessment Component 2 – 50% Coursework</a:t>
            </a:r>
          </a:p>
          <a:p>
            <a:r>
              <a:rPr lang="en-US" sz="2200" dirty="0"/>
              <a:t>Students are required to produce a 3000-word critical evaluation of the strategic position of a public service, utilizing various strategic management models and tools e.g. SWOT, PESTEL.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30E6F6-2BC0-4030-832E-A36CD4114DC4}"/>
              </a:ext>
            </a:extLst>
          </p:cNvPr>
          <p:cNvSpPr/>
          <p:nvPr/>
        </p:nvSpPr>
        <p:spPr>
          <a:xfrm>
            <a:off x="457200" y="4012237"/>
            <a:ext cx="859804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Exemplar:</a:t>
            </a:r>
          </a:p>
          <a:p>
            <a:r>
              <a:rPr lang="en-US" sz="2000" dirty="0"/>
              <a:t>Students are encouraged to undertake a detailed analysis of a public service and this allows them to explore a broad range of options across the public, private and voluntary and community sectors. While some might want to explore e.g. a police, health, education or social service (or aspects thereof), others might want to undertake research into local and national government, or into modern innovative approaches to public service delivery.</a:t>
            </a:r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88640"/>
            <a:ext cx="8568952" cy="25922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u="sng" dirty="0"/>
              <a:t>Assignment 1 </a:t>
            </a:r>
          </a:p>
          <a:p>
            <a:pPr marL="0" indent="0" algn="ctr">
              <a:buNone/>
            </a:pPr>
            <a:r>
              <a:rPr lang="en-GB" sz="4800" b="1" dirty="0"/>
              <a:t>11.59pm on Monday </a:t>
            </a:r>
          </a:p>
          <a:p>
            <a:pPr marL="0" indent="0" algn="ctr">
              <a:buNone/>
            </a:pPr>
            <a:r>
              <a:rPr lang="en-GB" sz="4800" b="1" dirty="0"/>
              <a:t>2</a:t>
            </a:r>
            <a:r>
              <a:rPr lang="en-GB" sz="4800" b="1" baseline="30000" dirty="0"/>
              <a:t>nd</a:t>
            </a:r>
            <a:r>
              <a:rPr lang="en-GB" sz="4800" b="1" dirty="0"/>
              <a:t> March 2020 </a:t>
            </a:r>
          </a:p>
        </p:txBody>
      </p:sp>
      <p:sp>
        <p:nvSpPr>
          <p:cNvPr id="2" name="Rectangle 1"/>
          <p:cNvSpPr/>
          <p:nvPr/>
        </p:nvSpPr>
        <p:spPr>
          <a:xfrm>
            <a:off x="971600" y="2996952"/>
            <a:ext cx="7272808" cy="26037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Assignment 2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11.59pm on Friday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8</a:t>
            </a:r>
            <a:r>
              <a:rPr kumimoji="0" lang="en-GB" sz="48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May 2020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804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435280" cy="3744416"/>
          </a:xfrm>
        </p:spPr>
        <p:txBody>
          <a:bodyPr/>
          <a:lstStyle/>
          <a:p>
            <a:r>
              <a:rPr lang="en-GB" sz="2800" dirty="0"/>
              <a:t>Without question a key academic skill which needs to be grasped as soon as possible</a:t>
            </a:r>
          </a:p>
          <a:p>
            <a:r>
              <a:rPr lang="en-GB" sz="2800" dirty="0"/>
              <a:t>Once learned it will be a foundation for your studies at HND (level 5), Bachelor’s (level 6), Master’s (level 7) and PhD levels (level 8)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507288" cy="3816424"/>
          </a:xfrm>
        </p:spPr>
        <p:txBody>
          <a:bodyPr>
            <a:normAutofit/>
          </a:bodyPr>
          <a:lstStyle/>
          <a:p>
            <a:r>
              <a:rPr lang="en-GB" dirty="0"/>
              <a:t>You can use campus libraries in this building (Swansea Business School), and others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2520280" cy="1527448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Reading 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List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79512" y="5289627"/>
            <a:ext cx="221159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21</a:t>
            </a:fld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E0288A0-1C18-4C43-A1AD-2D3D6704DD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3105669"/>
              </p:ext>
            </p:extLst>
          </p:nvPr>
        </p:nvGraphicFramePr>
        <p:xfrm>
          <a:off x="2766867" y="908720"/>
          <a:ext cx="6192688" cy="1017270"/>
        </p:xfrm>
        <a:graphic>
          <a:graphicData uri="http://schemas.openxmlformats.org/drawingml/2006/table">
            <a:tbl>
              <a:tblPr firstRow="1" firstCol="1" bandRow="1"/>
              <a:tblGrid>
                <a:gridCol w="1362649">
                  <a:extLst>
                    <a:ext uri="{9D8B030D-6E8A-4147-A177-3AD203B41FA5}">
                      <a16:colId xmlns:a16="http://schemas.microsoft.com/office/drawing/2014/main" val="3280359065"/>
                    </a:ext>
                  </a:extLst>
                </a:gridCol>
                <a:gridCol w="4830039">
                  <a:extLst>
                    <a:ext uri="{9D8B030D-6E8A-4147-A177-3AD203B41FA5}">
                      <a16:colId xmlns:a16="http://schemas.microsoft.com/office/drawing/2014/main" val="1660131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Bovaird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T. and Loffler, E. (2016) Public Management and Governance. London: </a:t>
                      </a: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Routledge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55361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Ferlie, E (2015) Strategic Management in Public Services Organizations, Oxford: Routledge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481840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A6AA328-7D72-41C5-856A-DF8AFD4BC3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2400727"/>
              </p:ext>
            </p:extLst>
          </p:nvPr>
        </p:nvGraphicFramePr>
        <p:xfrm>
          <a:off x="2766867" y="2001297"/>
          <a:ext cx="6192688" cy="4245423"/>
        </p:xfrm>
        <a:graphic>
          <a:graphicData uri="http://schemas.openxmlformats.org/drawingml/2006/table">
            <a:tbl>
              <a:tblPr firstRow="1" firstCol="1" bandRow="1"/>
              <a:tblGrid>
                <a:gridCol w="1362649">
                  <a:extLst>
                    <a:ext uri="{9D8B030D-6E8A-4147-A177-3AD203B41FA5}">
                      <a16:colId xmlns:a16="http://schemas.microsoft.com/office/drawing/2014/main" val="3236501881"/>
                    </a:ext>
                  </a:extLst>
                </a:gridCol>
                <a:gridCol w="4830039">
                  <a:extLst>
                    <a:ext uri="{9D8B030D-6E8A-4147-A177-3AD203B41FA5}">
                      <a16:colId xmlns:a16="http://schemas.microsoft.com/office/drawing/2014/main" val="2495557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Barney, J.B. and Hesterly, S. (2012) Strategic Management and Competitive Advantage: concepts and cases. New Jersey: Pearson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21660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Capon, C. (2008) Understanding Strategic Management. Harlow: Pearson Education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58775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Cornforth, C. (2005) The Governance of Public and Non-Profit Organisations. London: Routledge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31570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David, F.R. (2009) Strategic Management: concepts (12th edition). London: Pearson Education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87152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Flynn, N.  (2012)  Public Sector Management (6th ed) London. Sage Publications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67568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Greener, I. (2009) Public Management:  A Critical Text. London. Palgrave Macmillan Lucas, C (2015) Honourable Friends? Parliament and the fight for change. London: Portobello Books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231706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Lynch, R.L. (2015) Strategic Management (7th edition). Harlow: Pearson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552167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Oborne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P. (2008) The Triumph of the Political Class. Pocket Books: London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73391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" y="481487"/>
            <a:ext cx="8553636" cy="9927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Journals and websites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72928" y="1430563"/>
            <a:ext cx="2177858" cy="992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22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0F21D3-6A68-4E62-935C-E929E7B39A10}"/>
              </a:ext>
            </a:extLst>
          </p:cNvPr>
          <p:cNvSpPr/>
          <p:nvPr/>
        </p:nvSpPr>
        <p:spPr>
          <a:xfrm>
            <a:off x="457200" y="1443640"/>
            <a:ext cx="699512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Journals</a:t>
            </a:r>
            <a:r>
              <a:rPr lang="en-US" sz="2000" dirty="0"/>
              <a:t> </a:t>
            </a:r>
          </a:p>
          <a:p>
            <a:r>
              <a:rPr lang="en-US" sz="2000" dirty="0"/>
              <a:t>Public Administration</a:t>
            </a:r>
          </a:p>
          <a:p>
            <a:r>
              <a:rPr lang="en-US" sz="2000" dirty="0"/>
              <a:t>Public Management Review</a:t>
            </a:r>
          </a:p>
          <a:p>
            <a:r>
              <a:rPr lang="en-US" sz="2000" dirty="0"/>
              <a:t>The International Journal of Public Sector Management</a:t>
            </a:r>
          </a:p>
          <a:p>
            <a:endParaRPr lang="en-US" sz="2000" dirty="0"/>
          </a:p>
          <a:p>
            <a:r>
              <a:rPr lang="en-US" sz="2800" b="1" dirty="0"/>
              <a:t>Websites </a:t>
            </a:r>
          </a:p>
          <a:p>
            <a:r>
              <a:rPr lang="en-US" sz="2000" dirty="0"/>
              <a:t>Cabinet Office: </a:t>
            </a:r>
            <a:r>
              <a:rPr lang="en-US" sz="2000" dirty="0">
                <a:hlinkClick r:id="rId3"/>
              </a:rPr>
              <a:t>https://www.gov.uk/government/organisations/cabinet-office</a:t>
            </a:r>
            <a:r>
              <a:rPr lang="en-US" sz="2000" dirty="0"/>
              <a:t>  </a:t>
            </a:r>
          </a:p>
          <a:p>
            <a:r>
              <a:rPr lang="en-US" sz="2000" dirty="0"/>
              <a:t>Locality – the national network of community-led </a:t>
            </a:r>
            <a:r>
              <a:rPr lang="en-US" sz="2000" dirty="0" err="1"/>
              <a:t>organisations</a:t>
            </a:r>
            <a:r>
              <a:rPr lang="en-US" sz="2000" dirty="0"/>
              <a:t>: </a:t>
            </a:r>
            <a:r>
              <a:rPr lang="en-US" sz="2000" dirty="0">
                <a:hlinkClick r:id="rId4"/>
              </a:rPr>
              <a:t>http://locality.org.uk</a:t>
            </a:r>
            <a:r>
              <a:rPr lang="en-US" sz="2000" dirty="0"/>
              <a:t>  </a:t>
            </a:r>
          </a:p>
          <a:p>
            <a:r>
              <a:rPr lang="en-US" sz="2000" dirty="0"/>
              <a:t>National Audit Office: </a:t>
            </a:r>
            <a:r>
              <a:rPr lang="en-US" sz="2000" dirty="0">
                <a:hlinkClick r:id="rId5"/>
              </a:rPr>
              <a:t>https://www.nao.org.uk</a:t>
            </a:r>
            <a:r>
              <a:rPr lang="en-US" sz="2000" dirty="0"/>
              <a:t>  </a:t>
            </a:r>
          </a:p>
          <a:p>
            <a:r>
              <a:rPr lang="en-US" sz="2000" dirty="0"/>
              <a:t>Office for National Statistics - </a:t>
            </a:r>
            <a:r>
              <a:rPr lang="en-US" sz="2000" dirty="0">
                <a:hlinkClick r:id="rId6"/>
              </a:rPr>
              <a:t>https://www.ons.gov.uk</a:t>
            </a:r>
            <a:r>
              <a:rPr lang="en-US" sz="2000" dirty="0"/>
              <a:t>  </a:t>
            </a:r>
          </a:p>
          <a:p>
            <a:r>
              <a:rPr lang="en-US" sz="2000" dirty="0"/>
              <a:t>Scottish Government: </a:t>
            </a:r>
            <a:r>
              <a:rPr lang="en-US" sz="2000" dirty="0">
                <a:hlinkClick r:id="rId7"/>
              </a:rPr>
              <a:t>http://www.gov.scot</a:t>
            </a:r>
            <a:r>
              <a:rPr lang="en-US" sz="2000" dirty="0"/>
              <a:t>  </a:t>
            </a:r>
          </a:p>
          <a:p>
            <a:r>
              <a:rPr lang="en-US" sz="2000" dirty="0"/>
              <a:t>UK Government agencies, departments and public bodies: </a:t>
            </a:r>
            <a:r>
              <a:rPr lang="en-US" sz="2000" dirty="0">
                <a:hlinkClick r:id="rId8"/>
              </a:rPr>
              <a:t>https://www.gov.uk/government/organisations</a:t>
            </a:r>
            <a:r>
              <a:rPr lang="en-US" sz="2000" dirty="0"/>
              <a:t> </a:t>
            </a:r>
          </a:p>
          <a:p>
            <a:r>
              <a:rPr lang="en-US" sz="2000" dirty="0"/>
              <a:t>Welsh Government: </a:t>
            </a:r>
            <a:r>
              <a:rPr lang="en-US" sz="2000" dirty="0">
                <a:hlinkClick r:id="rId9"/>
              </a:rPr>
              <a:t>www.wales.gov.uk</a:t>
            </a:r>
            <a:r>
              <a:rPr lang="en-US" sz="20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600200"/>
            <a:ext cx="7499176" cy="3989040"/>
          </a:xfrm>
        </p:spPr>
        <p:txBody>
          <a:bodyPr/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Journal Articles / Books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b="1" dirty="0"/>
              <a:t>READING </a:t>
            </a:r>
            <a:r>
              <a:rPr lang="en-GB" b="1" dirty="0" err="1"/>
              <a:t>READING</a:t>
            </a:r>
            <a:r>
              <a:rPr lang="en-GB" b="1" dirty="0"/>
              <a:t> </a:t>
            </a:r>
            <a:r>
              <a:rPr lang="en-GB" b="1" dirty="0" err="1"/>
              <a:t>READING</a:t>
            </a:r>
            <a:endParaRPr lang="en-GB" b="1" dirty="0"/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6084168" y="4048399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611560" y="4054127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F21CE6-0169-4A35-9F63-6EE4F8530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9913"/>
            <a:ext cx="9144000" cy="37141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44680F-349F-4A60-9F4F-B6E233BA1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62" y="4555201"/>
            <a:ext cx="70008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9166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288" y="1524000"/>
            <a:ext cx="8651304" cy="990600"/>
          </a:xfrm>
        </p:spPr>
        <p:txBody>
          <a:bodyPr>
            <a:normAutofit/>
          </a:bodyPr>
          <a:lstStyle/>
          <a:p>
            <a:r>
              <a:rPr lang="en-GB" dirty="0"/>
              <a:t>Accessible by </a:t>
            </a:r>
            <a:r>
              <a:rPr lang="en-GB" b="1" dirty="0"/>
              <a:t>enrolled </a:t>
            </a:r>
            <a:r>
              <a:rPr lang="en-GB" dirty="0"/>
              <a:t>students anywhere in the world using the internet and a web browser.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D3FB4B-1F5E-42C0-9618-2FD6B533F3D2}"/>
              </a:ext>
            </a:extLst>
          </p:cNvPr>
          <p:cNvSpPr txBox="1"/>
          <p:nvPr/>
        </p:nvSpPr>
        <p:spPr>
          <a:xfrm>
            <a:off x="683568" y="2635241"/>
            <a:ext cx="8003232" cy="3416320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Please note: students are studying this module in the context of public services (BMPS 6006) or policing (BMPS 6011)</a:t>
            </a:r>
          </a:p>
          <a:p>
            <a:endParaRPr lang="en-GB" sz="2400" dirty="0"/>
          </a:p>
          <a:p>
            <a:r>
              <a:rPr lang="en-GB" sz="2400" b="1" i="1" dirty="0"/>
              <a:t>All materials for both modules will be placed on BMPS 6006 Strategic Management for Public Organisations</a:t>
            </a:r>
          </a:p>
          <a:p>
            <a:endParaRPr lang="en-GB" sz="2400" dirty="0"/>
          </a:p>
          <a:p>
            <a:r>
              <a:rPr lang="en-GB" sz="2400" dirty="0"/>
              <a:t>All students have been given access to this module code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Your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Focus on what success will look and feel like: timely submission, none late, at least a pass mark!!</a:t>
            </a:r>
          </a:p>
          <a:p>
            <a:endParaRPr lang="en-GB" dirty="0"/>
          </a:p>
          <a:p>
            <a:r>
              <a:rPr lang="en-GB" dirty="0"/>
              <a:t>Attend all lectures and tutorials</a:t>
            </a:r>
          </a:p>
          <a:p>
            <a:endParaRPr lang="en-GB" dirty="0"/>
          </a:p>
          <a:p>
            <a:r>
              <a:rPr lang="en-GB" dirty="0"/>
              <a:t>Actively participate – speak up! There are no wrong answers in class discussions</a:t>
            </a:r>
          </a:p>
          <a:p>
            <a:endParaRPr lang="en-GB" dirty="0"/>
          </a:p>
          <a:p>
            <a:r>
              <a:rPr lang="en-GB" dirty="0"/>
              <a:t>Commit to your studies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186884" y="5257800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D9A97C-9405-4FAA-93BF-390E86D5E43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3747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531DEA-29F6-4C59-86F6-6E27FF4BF5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777E59-38CD-4AB5-BC6F-52043B09C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9D9A97C-9405-4FAA-93BF-390E86D5E43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979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205D939-00C4-4F2E-9797-3170DD040D9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8EE4E44-1403-472B-8C01-D354CB8F5AE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2649" y="480060"/>
            <a:ext cx="409359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F55BB091-5032-4C7B-977B-CB746B3FBA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8" r="2076" b="2"/>
          <a:stretch/>
        </p:blipFill>
        <p:spPr>
          <a:xfrm>
            <a:off x="4815776" y="643467"/>
            <a:ext cx="3847338" cy="557106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83CCE40-4C5F-42D3-86D9-7892AD1E98E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4093590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8" r="5979" b="2"/>
          <a:stretch/>
        </p:blipFill>
        <p:spPr>
          <a:xfrm>
            <a:off x="480885" y="643467"/>
            <a:ext cx="3847338" cy="557106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29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07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1403</Words>
  <Application>Microsoft Office PowerPoint</Application>
  <PresentationFormat>On-screen Show (4:3)</PresentationFormat>
  <Paragraphs>183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Calibri Light</vt:lpstr>
      <vt:lpstr>Myriad Pro</vt:lpstr>
      <vt:lpstr>Clarity</vt:lpstr>
      <vt:lpstr>20140311PresentationUWTSDTemplate</vt:lpstr>
      <vt:lpstr>Office Theme</vt:lpstr>
      <vt:lpstr>1_Office Theme</vt:lpstr>
      <vt:lpstr>Strategic Management</vt:lpstr>
      <vt:lpstr>PowerPoint Presentation</vt:lpstr>
      <vt:lpstr>Contents</vt:lpstr>
      <vt:lpstr>Overview</vt:lpstr>
      <vt:lpstr>PowerPoint Presentation</vt:lpstr>
      <vt:lpstr>Level of Study</vt:lpstr>
      <vt:lpstr>Aims of Module</vt:lpstr>
      <vt:lpstr>Learning Outcomes</vt:lpstr>
      <vt:lpstr>Lesson Content</vt:lpstr>
      <vt:lpstr>Lesson Content</vt:lpstr>
      <vt:lpstr>Lesson Content</vt:lpstr>
      <vt:lpstr>PowerPoint Presentation</vt:lpstr>
      <vt:lpstr>PowerPoint Presentation</vt:lpstr>
      <vt:lpstr>PowerPoint Presentation</vt:lpstr>
      <vt:lpstr>PowerPoint Presentation</vt:lpstr>
      <vt:lpstr>Assessments</vt:lpstr>
      <vt:lpstr>Assessments</vt:lpstr>
      <vt:lpstr>PowerPoint Presentation</vt:lpstr>
      <vt:lpstr>Referencing </vt:lpstr>
      <vt:lpstr>Reading Lists</vt:lpstr>
      <vt:lpstr>Reading  List</vt:lpstr>
      <vt:lpstr>Journals and websites</vt:lpstr>
      <vt:lpstr>You Will Need …</vt:lpstr>
      <vt:lpstr>Virtual Learning Environment </vt:lpstr>
      <vt:lpstr>Virtual Learning Environment </vt:lpstr>
      <vt:lpstr>Your Next Steps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</dc:title>
  <dc:creator>Mike Durke</dc:creator>
  <cp:lastModifiedBy>Mike Durke</cp:lastModifiedBy>
  <cp:revision>11</cp:revision>
  <dcterms:created xsi:type="dcterms:W3CDTF">2019-01-25T11:38:28Z</dcterms:created>
  <dcterms:modified xsi:type="dcterms:W3CDTF">2020-01-27T10:49:53Z</dcterms:modified>
</cp:coreProperties>
</file>