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361" r:id="rId3"/>
    <p:sldId id="294" r:id="rId4"/>
    <p:sldId id="292" r:id="rId5"/>
    <p:sldId id="293" r:id="rId6"/>
    <p:sldId id="295" r:id="rId7"/>
    <p:sldId id="296" r:id="rId8"/>
    <p:sldId id="297" r:id="rId9"/>
    <p:sldId id="298" r:id="rId10"/>
    <p:sldId id="363" r:id="rId11"/>
    <p:sldId id="299" r:id="rId12"/>
    <p:sldId id="300" r:id="rId13"/>
    <p:sldId id="301" r:id="rId14"/>
    <p:sldId id="302" r:id="rId15"/>
    <p:sldId id="352" r:id="rId16"/>
    <p:sldId id="354" r:id="rId17"/>
    <p:sldId id="355" r:id="rId18"/>
    <p:sldId id="356" r:id="rId19"/>
    <p:sldId id="357" r:id="rId20"/>
    <p:sldId id="353" r:id="rId21"/>
    <p:sldId id="308" r:id="rId22"/>
    <p:sldId id="358" r:id="rId23"/>
    <p:sldId id="364" r:id="rId24"/>
    <p:sldId id="310" r:id="rId25"/>
    <p:sldId id="360" r:id="rId26"/>
    <p:sldId id="36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34" autoAdjust="0"/>
    <p:restoredTop sz="61457" autoAdjust="0"/>
  </p:normalViewPr>
  <p:slideViewPr>
    <p:cSldViewPr>
      <p:cViewPr varScale="1">
        <p:scale>
          <a:sx n="66" d="100"/>
          <a:sy n="66" d="100"/>
        </p:scale>
        <p:origin x="274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48C6CB4C-3DA9-47A4-AED6-8B93832DF841}"/>
    <pc:docChg chg="custSel modSld">
      <pc:chgData name="Ewa Kazimierska" userId="8edb7084-dccb-4d8f-9cfb-38098ea1d667" providerId="ADAL" clId="{48C6CB4C-3DA9-47A4-AED6-8B93832DF841}" dt="2025-10-27T23:38:26.183" v="3" actId="729"/>
      <pc:docMkLst>
        <pc:docMk/>
      </pc:docMkLst>
      <pc:sldChg chg="delSp mod">
        <pc:chgData name="Ewa Kazimierska" userId="8edb7084-dccb-4d8f-9cfb-38098ea1d667" providerId="ADAL" clId="{48C6CB4C-3DA9-47A4-AED6-8B93832DF841}" dt="2025-10-27T22:47:18.063" v="0" actId="478"/>
        <pc:sldMkLst>
          <pc:docMk/>
          <pc:sldMk cId="0" sldId="256"/>
        </pc:sldMkLst>
        <pc:spChg chg="del">
          <ac:chgData name="Ewa Kazimierska" userId="8edb7084-dccb-4d8f-9cfb-38098ea1d667" providerId="ADAL" clId="{48C6CB4C-3DA9-47A4-AED6-8B93832DF841}" dt="2025-10-27T22:47:18.063" v="0" actId="478"/>
          <ac:spMkLst>
            <pc:docMk/>
            <pc:sldMk cId="0" sldId="256"/>
            <ac:spMk id="4" creationId="{65E224B7-6195-4A6C-83A5-D8ED7C3E7C70}"/>
          </ac:spMkLst>
        </pc:spChg>
      </pc:sldChg>
      <pc:sldChg chg="delSp mod">
        <pc:chgData name="Ewa Kazimierska" userId="8edb7084-dccb-4d8f-9cfb-38098ea1d667" providerId="ADAL" clId="{48C6CB4C-3DA9-47A4-AED6-8B93832DF841}" dt="2025-10-27T23:31:51.991" v="1" actId="478"/>
        <pc:sldMkLst>
          <pc:docMk/>
          <pc:sldMk cId="1994912599" sldId="355"/>
        </pc:sldMkLst>
        <pc:spChg chg="del">
          <ac:chgData name="Ewa Kazimierska" userId="8edb7084-dccb-4d8f-9cfb-38098ea1d667" providerId="ADAL" clId="{48C6CB4C-3DA9-47A4-AED6-8B93832DF841}" dt="2025-10-27T23:31:51.991" v="1" actId="478"/>
          <ac:spMkLst>
            <pc:docMk/>
            <pc:sldMk cId="1994912599" sldId="355"/>
            <ac:spMk id="6" creationId="{C2225960-DAC2-4CC7-9062-84DFF819A714}"/>
          </ac:spMkLst>
        </pc:spChg>
      </pc:sldChg>
      <pc:sldChg chg="mod modShow">
        <pc:chgData name="Ewa Kazimierska" userId="8edb7084-dccb-4d8f-9cfb-38098ea1d667" providerId="ADAL" clId="{48C6CB4C-3DA9-47A4-AED6-8B93832DF841}" dt="2025-10-27T23:38:09.414" v="2" actId="729"/>
        <pc:sldMkLst>
          <pc:docMk/>
          <pc:sldMk cId="1420143322" sldId="360"/>
        </pc:sldMkLst>
      </pc:sldChg>
      <pc:sldChg chg="mod modShow">
        <pc:chgData name="Ewa Kazimierska" userId="8edb7084-dccb-4d8f-9cfb-38098ea1d667" providerId="ADAL" clId="{48C6CB4C-3DA9-47A4-AED6-8B93832DF841}" dt="2025-10-27T23:38:26.183" v="3" actId="729"/>
        <pc:sldMkLst>
          <pc:docMk/>
          <pc:sldMk cId="2197691997" sldId="3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76BDB37-938F-41A0-A9C2-C9ABD97F0F34}" type="datetimeFigureOut">
              <a:rPr lang="en-GB" smtClean="0"/>
              <a:pPr/>
              <a:t>27/10/2025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467618-18BD-481B-BE96-C687ECB4E50A}" type="slidenum">
              <a:rPr lang="en-GB" smtClean="0"/>
              <a:pPr/>
              <a:t>‹#›</a:t>
            </a:fld>
            <a:endParaRPr lang="en-GB"/>
          </a:p>
        </p:txBody>
      </p:sp>
    </p:spTree>
    <p:extLst>
      <p:ext uri="{BB962C8B-B14F-4D97-AF65-F5344CB8AC3E}">
        <p14:creationId xmlns:p14="http://schemas.microsoft.com/office/powerpoint/2010/main" val="913251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truckinginfo.com/fc_images/articles/m-hdtjune13-tire-3-cr-park.jpg"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212529"/>
                </a:solidFill>
                <a:effectLst/>
              </a:rPr>
              <a:t>Data is the lifeblood of modern organizations, and losing data can cause massive damage and disrupt business operations. This is why backing up your data is critical for all businesses, large and small.</a:t>
            </a:r>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2</a:t>
            </a:fld>
            <a:endParaRPr lang="en-GB"/>
          </a:p>
        </p:txBody>
      </p:sp>
    </p:spTree>
    <p:extLst>
      <p:ext uri="{BB962C8B-B14F-4D97-AF65-F5344CB8AC3E}">
        <p14:creationId xmlns:p14="http://schemas.microsoft.com/office/powerpoint/2010/main" val="357639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Arial" panose="020B0604020202020204" pitchFamily="34" charset="0"/>
              </a:rPr>
              <a:t>Hard drives don’t have an unlimited lifespan and will eventually fail, but even before that point, </a:t>
            </a:r>
            <a:r>
              <a:rPr lang="en-GB" b="1" i="0" dirty="0">
                <a:solidFill>
                  <a:srgbClr val="666666"/>
                </a:solidFill>
                <a:effectLst/>
                <a:latin typeface="Arial" panose="020B0604020202020204" pitchFamily="34" charset="0"/>
              </a:rPr>
              <a:t>a slight knock or bump can cause mechanical faults like motor failures and head crashes. </a:t>
            </a:r>
            <a:r>
              <a:rPr lang="en-GB" b="0" i="0" dirty="0">
                <a:solidFill>
                  <a:srgbClr val="666666"/>
                </a:solidFill>
                <a:effectLst/>
                <a:latin typeface="Arial" panose="020B0604020202020204" pitchFamily="34" charset="0"/>
              </a:rPr>
              <a:t>Solid-state drives, while much more reliable, aren’t immune from damage either. There are also other issues you could face, like computer loss or theft, natural disasters, or plain old-fashioned human error. </a:t>
            </a:r>
          </a:p>
          <a:p>
            <a:endParaRPr lang="en-GB" b="0" i="0" dirty="0">
              <a:solidFill>
                <a:srgbClr val="666666"/>
              </a:solidFill>
              <a:effectLst/>
              <a:latin typeface="Arial" panose="020B0604020202020204" pitchFamily="34" charset="0"/>
            </a:endParaRPr>
          </a:p>
          <a:p>
            <a:r>
              <a:rPr lang="en-GB" b="0" i="0" dirty="0">
                <a:solidFill>
                  <a:srgbClr val="666666"/>
                </a:solidFill>
                <a:effectLst/>
                <a:latin typeface="Arial" panose="020B0604020202020204" pitchFamily="34" charset="0"/>
              </a:rPr>
              <a:t>In today’s data-centric world, backing up all of your precious files is so important. Typically, all of your data will be stored in one place – think music, films and photos. But these are mostly replaceable, albeit with a high cost, and perhaps with the exception of personal memories in the form of photos and videos. But if you’re a student at university or college, your computer or laptop will also contain all of your hard work – and there’s no price you can put on this. However careful you think you are, accidents can and do happen. </a:t>
            </a:r>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4</a:t>
            </a:fld>
            <a:endParaRPr lang="en-GB"/>
          </a:p>
        </p:txBody>
      </p:sp>
    </p:spTree>
    <p:extLst>
      <p:ext uri="{BB962C8B-B14F-4D97-AF65-F5344CB8AC3E}">
        <p14:creationId xmlns:p14="http://schemas.microsoft.com/office/powerpoint/2010/main" val="3287918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85858"/>
                </a:solidFill>
                <a:effectLst/>
                <a:latin typeface="Arial" panose="020B0604020202020204" pitchFamily="34" charset="0"/>
              </a:rPr>
              <a:t>Complete image of your C drive: if the hard drive crashes you can replace it, restore the image and have your system right back to where it was when the image was captured. No need to reinstall windows or your apps.</a:t>
            </a:r>
          </a:p>
          <a:p>
            <a:pPr algn="l"/>
            <a:r>
              <a:rPr lang="en-GB" b="0" i="0" dirty="0">
                <a:solidFill>
                  <a:srgbClr val="585858"/>
                </a:solidFill>
                <a:effectLst/>
                <a:latin typeface="Arial" panose="020B0604020202020204" pitchFamily="34" charset="0"/>
              </a:rPr>
              <a:t>DISADVANTAGE: you cannot restore the backup to </a:t>
            </a:r>
            <a:r>
              <a:rPr lang="en-GB" b="0" i="0" dirty="0" err="1">
                <a:solidFill>
                  <a:srgbClr val="585858"/>
                </a:solidFill>
                <a:effectLst/>
                <a:latin typeface="Arial" panose="020B0604020202020204" pitchFamily="34" charset="0"/>
              </a:rPr>
              <a:t>aanother</a:t>
            </a:r>
            <a:r>
              <a:rPr lang="en-GB" b="0" i="0" dirty="0">
                <a:solidFill>
                  <a:srgbClr val="585858"/>
                </a:solidFill>
                <a:effectLst/>
                <a:latin typeface="Arial" panose="020B0604020202020204" pitchFamily="34" charset="0"/>
              </a:rPr>
              <a:t> PC</a:t>
            </a:r>
          </a:p>
          <a:p>
            <a:pPr algn="l"/>
            <a:endParaRPr lang="en-GB" b="0" i="0" dirty="0">
              <a:solidFill>
                <a:srgbClr val="585858"/>
              </a:solidFill>
              <a:effectLst/>
              <a:latin typeface="Arial" panose="020B0604020202020204" pitchFamily="34" charset="0"/>
            </a:endParaRPr>
          </a:p>
          <a:p>
            <a:pPr algn="l"/>
            <a:r>
              <a:rPr lang="en-GB" b="0" i="0" dirty="0">
                <a:solidFill>
                  <a:srgbClr val="585858"/>
                </a:solidFill>
                <a:effectLst/>
                <a:latin typeface="Arial" panose="020B0604020202020204" pitchFamily="34" charset="0"/>
              </a:rPr>
              <a:t>As a baseline, you should back up anything that can’t be replaced if it’s lost.  For individuals this might include:</a:t>
            </a:r>
          </a:p>
          <a:p>
            <a:pPr algn="l">
              <a:buFont typeface="Arial" panose="020B0604020202020204" pitchFamily="34" charset="0"/>
              <a:buChar char="•"/>
            </a:pPr>
            <a:r>
              <a:rPr lang="en-GB" b="0" i="0" dirty="0">
                <a:solidFill>
                  <a:srgbClr val="585858"/>
                </a:solidFill>
                <a:effectLst/>
                <a:latin typeface="Arial" panose="020B0604020202020204" pitchFamily="34" charset="0"/>
              </a:rPr>
              <a:t>Address books</a:t>
            </a:r>
          </a:p>
          <a:p>
            <a:pPr algn="l">
              <a:buFont typeface="Arial" panose="020B0604020202020204" pitchFamily="34" charset="0"/>
              <a:buChar char="•"/>
            </a:pPr>
            <a:r>
              <a:rPr lang="en-GB" b="0" i="0" dirty="0">
                <a:solidFill>
                  <a:srgbClr val="585858"/>
                </a:solidFill>
                <a:effectLst/>
                <a:latin typeface="Arial" panose="020B0604020202020204" pitchFamily="34" charset="0"/>
              </a:rPr>
              <a:t>Pictures</a:t>
            </a:r>
            <a:br>
              <a:rPr lang="en-GB" b="0" i="0" dirty="0">
                <a:solidFill>
                  <a:srgbClr val="585858"/>
                </a:solidFill>
                <a:effectLst/>
                <a:latin typeface="Arial" panose="020B0604020202020204" pitchFamily="34" charset="0"/>
              </a:rPr>
            </a:br>
            <a:r>
              <a:rPr lang="en-GB" b="0" i="0" dirty="0">
                <a:solidFill>
                  <a:srgbClr val="585858"/>
                </a:solidFill>
                <a:effectLst/>
                <a:latin typeface="Arial" panose="020B0604020202020204" pitchFamily="34" charset="0"/>
              </a:rPr>
              <a:t>Videos</a:t>
            </a:r>
            <a:br>
              <a:rPr lang="en-GB" b="0" i="0" dirty="0">
                <a:solidFill>
                  <a:srgbClr val="585858"/>
                </a:solidFill>
                <a:effectLst/>
                <a:latin typeface="Arial" panose="020B0604020202020204" pitchFamily="34" charset="0"/>
              </a:rPr>
            </a:br>
            <a:r>
              <a:rPr lang="en-GB" b="0" i="0" dirty="0">
                <a:solidFill>
                  <a:srgbClr val="585858"/>
                </a:solidFill>
                <a:effectLst/>
                <a:latin typeface="Arial" panose="020B0604020202020204" pitchFamily="34" charset="0"/>
              </a:rPr>
              <a:t>Music files</a:t>
            </a:r>
            <a:br>
              <a:rPr lang="en-GB" b="0" i="0" dirty="0">
                <a:solidFill>
                  <a:srgbClr val="585858"/>
                </a:solidFill>
                <a:effectLst/>
                <a:latin typeface="Arial" panose="020B0604020202020204" pitchFamily="34" charset="0"/>
              </a:rPr>
            </a:br>
            <a:r>
              <a:rPr lang="en-GB" b="0" i="0" dirty="0">
                <a:solidFill>
                  <a:srgbClr val="585858"/>
                </a:solidFill>
                <a:effectLst/>
                <a:latin typeface="Arial" panose="020B0604020202020204" pitchFamily="34" charset="0"/>
              </a:rPr>
              <a:t>Emails YOU CAN BACK UP MESSAGE FOLDERS</a:t>
            </a:r>
            <a:br>
              <a:rPr lang="en-GB" b="0" i="0" dirty="0">
                <a:solidFill>
                  <a:srgbClr val="585858"/>
                </a:solidFill>
                <a:effectLst/>
                <a:latin typeface="Arial" panose="020B0604020202020204" pitchFamily="34" charset="0"/>
              </a:rPr>
            </a:br>
            <a:r>
              <a:rPr lang="en-GB" b="0" i="0" dirty="0">
                <a:solidFill>
                  <a:srgbClr val="585858"/>
                </a:solidFill>
                <a:effectLst/>
                <a:latin typeface="Arial" panose="020B0604020202020204" pitchFamily="34" charset="0"/>
              </a:rPr>
              <a:t>Documents</a:t>
            </a:r>
            <a:br>
              <a:rPr lang="en-GB" b="0" i="0" dirty="0">
                <a:solidFill>
                  <a:srgbClr val="585858"/>
                </a:solidFill>
                <a:effectLst/>
                <a:latin typeface="Arial" panose="020B0604020202020204" pitchFamily="34" charset="0"/>
              </a:rPr>
            </a:br>
            <a:r>
              <a:rPr lang="en-GB" b="0" i="0" dirty="0">
                <a:solidFill>
                  <a:srgbClr val="585858"/>
                </a:solidFill>
                <a:effectLst/>
                <a:latin typeface="Arial" panose="020B0604020202020204" pitchFamily="34" charset="0"/>
              </a:rPr>
              <a:t>Spreadsheets</a:t>
            </a:r>
            <a:br>
              <a:rPr lang="en-GB" b="0" i="0" dirty="0">
                <a:solidFill>
                  <a:srgbClr val="585858"/>
                </a:solidFill>
                <a:effectLst/>
                <a:latin typeface="Arial" panose="020B0604020202020204" pitchFamily="34" charset="0"/>
              </a:rPr>
            </a:br>
            <a:r>
              <a:rPr lang="en-GB" b="0" i="0" dirty="0">
                <a:solidFill>
                  <a:srgbClr val="585858"/>
                </a:solidFill>
                <a:effectLst/>
                <a:latin typeface="Arial" panose="020B0604020202020204" pitchFamily="34" charset="0"/>
              </a:rPr>
              <a:t>Financial databases</a:t>
            </a:r>
            <a:br>
              <a:rPr lang="en-GB" b="0" i="0" dirty="0">
                <a:solidFill>
                  <a:srgbClr val="585858"/>
                </a:solidFill>
                <a:effectLst/>
                <a:latin typeface="Arial" panose="020B0604020202020204" pitchFamily="34" charset="0"/>
              </a:rPr>
            </a:br>
            <a:endParaRPr lang="en-GB" b="0" i="0" dirty="0">
              <a:solidFill>
                <a:srgbClr val="585858"/>
              </a:solidFill>
              <a:effectLst/>
              <a:latin typeface="Arial" panose="020B0604020202020204" pitchFamily="34" charset="0"/>
            </a:endParaRPr>
          </a:p>
          <a:p>
            <a:pPr algn="l"/>
            <a:r>
              <a:rPr lang="en-GB" b="0" i="0" dirty="0">
                <a:solidFill>
                  <a:srgbClr val="585858"/>
                </a:solidFill>
                <a:effectLst/>
                <a:latin typeface="Arial" panose="020B0604020202020204" pitchFamily="34" charset="0"/>
              </a:rPr>
              <a:t>For businesses, data backups become a bit more technical — think of backing up customer databases, configuration files, machine images, operating systems, and registry files — and there’s typically an IT department in place to manage them.</a:t>
            </a:r>
          </a:p>
          <a:p>
            <a:pPr algn="l"/>
            <a:endParaRPr lang="en-GB" b="0" i="0" dirty="0">
              <a:solidFill>
                <a:srgbClr val="585858"/>
              </a:solidFill>
              <a:effectLst/>
              <a:latin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7</a:t>
            </a:fld>
            <a:endParaRPr lang="en-GB"/>
          </a:p>
        </p:txBody>
      </p:sp>
    </p:spTree>
    <p:extLst>
      <p:ext uri="{BB962C8B-B14F-4D97-AF65-F5344CB8AC3E}">
        <p14:creationId xmlns:p14="http://schemas.microsoft.com/office/powerpoint/2010/main" val="3788621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lgn="l"/>
            <a:r>
              <a:rPr lang="en-GB" b="0" i="0" dirty="0">
                <a:solidFill>
                  <a:srgbClr val="777777"/>
                </a:solidFill>
                <a:effectLst/>
                <a:latin typeface="Segoe UI" panose="020B0502040204020203" pitchFamily="34" charset="0"/>
              </a:rPr>
              <a:t>The answer to this question depends on how often existing data is changed and new files are created. The relevance and originality of the data and also the personal security needs of the user also have to be taken into account when making this decision.</a:t>
            </a:r>
            <a:endParaRPr lang="en-GB" b="0" i="0" u="none" strike="noStrike" dirty="0">
              <a:solidFill>
                <a:srgbClr val="1D2049"/>
              </a:solidFill>
              <a:effectLst/>
              <a:latin typeface="proxima-nova"/>
            </a:endParaRPr>
          </a:p>
          <a:p>
            <a:pPr algn="l"/>
            <a:endParaRPr lang="en-GB" b="0" i="0" u="none" strike="noStrike" dirty="0">
              <a:solidFill>
                <a:srgbClr val="1D2049"/>
              </a:solidFill>
              <a:effectLst/>
              <a:latin typeface="proxima-nova"/>
            </a:endParaRPr>
          </a:p>
          <a:p>
            <a:pPr algn="l"/>
            <a:r>
              <a:rPr lang="en-GB" b="0" i="0" u="none" strike="noStrike" dirty="0">
                <a:solidFill>
                  <a:srgbClr val="1D2049"/>
                </a:solidFill>
                <a:effectLst/>
                <a:latin typeface="proxima-nova"/>
              </a:rPr>
              <a:t>Important data should be backed up at least once a week, but preferably once every twenty-four hours.  </a:t>
            </a:r>
          </a:p>
          <a:p>
            <a:pPr algn="l"/>
            <a:r>
              <a:rPr lang="en-GB" b="0" i="0" u="none" strike="noStrike" dirty="0">
                <a:solidFill>
                  <a:srgbClr val="1D2049"/>
                </a:solidFill>
                <a:effectLst/>
                <a:latin typeface="proxima-nova"/>
              </a:rPr>
              <a:t>These backups can be performed manually or automatically. A lot of automatic software options are available that you can set to make a backup of your data at a set time of the day or week.  </a:t>
            </a:r>
          </a:p>
          <a:p>
            <a:pPr algn="l"/>
            <a:r>
              <a:rPr lang="en-GB" b="0" i="0" u="none" strike="noStrike" dirty="0">
                <a:solidFill>
                  <a:srgbClr val="1D2049"/>
                </a:solidFill>
                <a:effectLst/>
                <a:latin typeface="proxima-nova"/>
              </a:rPr>
              <a:t>By backing up every day, you can be sure you aren’t missing anything important, even if something goes wrong overnight. Daily backups are especially easy if you take advantage of an IT company’s data backup solutions. </a:t>
            </a:r>
          </a:p>
          <a:p>
            <a:endParaRPr lang="en-GB" dirty="0"/>
          </a:p>
          <a:p>
            <a:pPr algn="l" fontAlgn="base"/>
            <a:r>
              <a:rPr lang="en-GB" b="0" i="0" dirty="0">
                <a:solidFill>
                  <a:srgbClr val="000000"/>
                </a:solidFill>
                <a:effectLst/>
                <a:latin typeface="inherit"/>
              </a:rPr>
              <a:t>Occasional users:  </a:t>
            </a:r>
            <a:r>
              <a:rPr lang="en-GB" b="0" i="0" dirty="0">
                <a:solidFill>
                  <a:srgbClr val="000000"/>
                </a:solidFill>
                <a:effectLst/>
                <a:latin typeface="Segoe UI" panose="020B0502040204020203" pitchFamily="34" charset="0"/>
              </a:rPr>
              <a:t>If a computer is only used very rarely to create new documents or documents and files are very rarely changed then a monthly backup would probably suffice under these circumstances.</a:t>
            </a:r>
          </a:p>
          <a:p>
            <a:pPr algn="l" fontAlgn="base"/>
            <a:r>
              <a:rPr lang="en-GB" b="0" i="0" dirty="0">
                <a:solidFill>
                  <a:srgbClr val="000000"/>
                </a:solidFill>
                <a:effectLst/>
                <a:latin typeface="inherit"/>
              </a:rPr>
              <a:t>Regular users and private use: </a:t>
            </a:r>
            <a:r>
              <a:rPr lang="en-GB" b="0" i="0" dirty="0">
                <a:solidFill>
                  <a:srgbClr val="000000"/>
                </a:solidFill>
                <a:effectLst/>
                <a:latin typeface="Segoe UI" panose="020B0502040204020203" pitchFamily="34" charset="0"/>
              </a:rPr>
              <a:t>If a computer is used regularly and documents and data are altered regularly then a backup should be made at least once a week.</a:t>
            </a:r>
          </a:p>
          <a:p>
            <a:pPr algn="l" fontAlgn="base"/>
            <a:r>
              <a:rPr lang="en-GB" b="0" i="0" dirty="0">
                <a:solidFill>
                  <a:srgbClr val="000000"/>
                </a:solidFill>
                <a:effectLst/>
                <a:latin typeface="inherit"/>
              </a:rPr>
              <a:t>Power users and business use: </a:t>
            </a:r>
            <a:r>
              <a:rPr lang="en-GB" b="0" i="0" dirty="0">
                <a:solidFill>
                  <a:srgbClr val="000000"/>
                </a:solidFill>
                <a:effectLst/>
                <a:latin typeface="Segoe UI" panose="020B0502040204020203" pitchFamily="34" charset="0"/>
              </a:rPr>
              <a:t>Should a computer be used heavily on a daily basis or it is used for business and commercial use then it is recommended that a daily backup is carried out. In order to reduce any downtime in the event of a crash or similar then a full system “Image” can be created which can be restored quickly as part of a “Disaster Recovery” strategy.</a:t>
            </a:r>
          </a:p>
          <a:p>
            <a:pPr algn="l" fontAlgn="base"/>
            <a:r>
              <a:rPr lang="en-GB" b="0" i="0" dirty="0">
                <a:solidFill>
                  <a:srgbClr val="000000"/>
                </a:solidFill>
                <a:effectLst/>
                <a:latin typeface="inherit"/>
              </a:rPr>
              <a:t>Recommendation:</a:t>
            </a:r>
          </a:p>
          <a:p>
            <a:pPr algn="l" fontAlgn="base"/>
            <a:r>
              <a:rPr lang="en-GB" b="0" i="0" dirty="0">
                <a:solidFill>
                  <a:srgbClr val="000000"/>
                </a:solidFill>
                <a:effectLst/>
                <a:latin typeface="Segoe UI" panose="020B0502040204020203" pitchFamily="34" charset="0"/>
              </a:rPr>
              <a:t>Back up your computer regularly and save the backup where possible on a separate external hard disk or drive – definitely not on the same disk that you are making a backup from!</a:t>
            </a:r>
            <a:br>
              <a:rPr lang="en-GB" b="0" i="0" dirty="0">
                <a:solidFill>
                  <a:srgbClr val="000000"/>
                </a:solidFill>
                <a:effectLst/>
                <a:latin typeface="Segoe UI" panose="020B0502040204020203" pitchFamily="34" charset="0"/>
              </a:rPr>
            </a:br>
            <a:r>
              <a:rPr lang="en-GB" b="0" i="0" dirty="0">
                <a:solidFill>
                  <a:srgbClr val="000000"/>
                </a:solidFill>
                <a:effectLst/>
                <a:latin typeface="Segoe UI" panose="020B0502040204020203" pitchFamily="34" charset="0"/>
              </a:rPr>
              <a:t>Splitting the backup file into smaller files and saving them in different places also increases security. It also has the effect of offering better protection against damage through theft or flood for instance as not all the backup is held in one single location.</a:t>
            </a:r>
          </a:p>
          <a:p>
            <a:pPr algn="l" fontAlgn="base"/>
            <a:r>
              <a:rPr lang="en-GB" b="0" i="0" dirty="0">
                <a:solidFill>
                  <a:srgbClr val="000000"/>
                </a:solidFill>
                <a:effectLst/>
                <a:latin typeface="Segoe UI" panose="020B0502040204020203" pitchFamily="34" charset="0"/>
              </a:rPr>
              <a:t>Generally the following applies: the more important and valuable your data is, the higher the need to regularly back it up!</a:t>
            </a:r>
          </a:p>
          <a:p>
            <a:br>
              <a:rPr lang="en-GB" b="0" dirty="0">
                <a:solidFill>
                  <a:srgbClr val="000000"/>
                </a:solidFill>
                <a:effectLst/>
                <a:latin typeface="inherit"/>
              </a:rPr>
            </a:br>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8</a:t>
            </a:fld>
            <a:endParaRPr lang="en-GB"/>
          </a:p>
        </p:txBody>
      </p:sp>
    </p:spTree>
    <p:extLst>
      <p:ext uri="{BB962C8B-B14F-4D97-AF65-F5344CB8AC3E}">
        <p14:creationId xmlns:p14="http://schemas.microsoft.com/office/powerpoint/2010/main" val="2239086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l"/>
            <a:r>
              <a:rPr lang="en-GB" b="0" i="0" u="none" strike="noStrike" dirty="0">
                <a:solidFill>
                  <a:srgbClr val="1D2049"/>
                </a:solidFill>
                <a:effectLst/>
                <a:latin typeface="proxima-nova"/>
              </a:rPr>
              <a:t>There are various types of data backups available, depending upon the needs of your organization.  They can each be used alone or in tandem with one another. </a:t>
            </a:r>
          </a:p>
          <a:p>
            <a:pPr algn="l"/>
            <a:r>
              <a:rPr lang="en-GB" b="1" i="0" u="none" strike="noStrike" dirty="0">
                <a:solidFill>
                  <a:srgbClr val="0D2547"/>
                </a:solidFill>
                <a:effectLst/>
                <a:latin typeface="Muli"/>
              </a:rPr>
              <a:t>Full Backup </a:t>
            </a:r>
          </a:p>
          <a:p>
            <a:pPr algn="l"/>
            <a:r>
              <a:rPr lang="en-GB" b="0" i="0" u="none" strike="noStrike" dirty="0">
                <a:solidFill>
                  <a:srgbClr val="1D2049"/>
                </a:solidFill>
                <a:effectLst/>
                <a:latin typeface="proxima-nova"/>
              </a:rPr>
              <a:t>As the name implies, this literally means copying everything. With a full data backup, you have a complete recovery of your company’s assets in the most recent, single backup version. This option requires the most storage space, bandwidth, and time. </a:t>
            </a:r>
          </a:p>
          <a:p>
            <a:pPr algn="l"/>
            <a:r>
              <a:rPr lang="en-GB" b="1" i="0" u="none" strike="noStrike" dirty="0">
                <a:solidFill>
                  <a:srgbClr val="0D2547"/>
                </a:solidFill>
                <a:effectLst/>
                <a:latin typeface="Muli"/>
              </a:rPr>
              <a:t>Incremental Backup </a:t>
            </a:r>
          </a:p>
          <a:p>
            <a:pPr algn="l"/>
            <a:r>
              <a:rPr lang="en-GB" b="0" i="0" u="none" strike="noStrike" dirty="0">
                <a:solidFill>
                  <a:srgbClr val="1D2049"/>
                </a:solidFill>
                <a:effectLst/>
                <a:latin typeface="proxima-nova"/>
              </a:rPr>
              <a:t>As opposed to a full backup, an incremental backup requires the least amount of space, bandwidth, and time. This process involves making copies of files by taking into account the changes that have been made since the last full or incremental backup.  </a:t>
            </a:r>
          </a:p>
          <a:p>
            <a:pPr algn="l"/>
            <a:r>
              <a:rPr lang="en-GB" b="0" i="0" u="none" strike="noStrike" dirty="0">
                <a:solidFill>
                  <a:srgbClr val="1D2049"/>
                </a:solidFill>
                <a:effectLst/>
                <a:latin typeface="proxima-nova"/>
              </a:rPr>
              <a:t>For example, let’s say your business completes a full backup. Then, you create a few more files and then decide to do an incremental backup. This incremental backup detects that the files in the full backup are the same and therefore will only create copies of the two new files. This saves time and space, as there are fewer files to be backed up. </a:t>
            </a:r>
          </a:p>
          <a:p>
            <a:pPr algn="l"/>
            <a:r>
              <a:rPr lang="en-GB" b="1" i="0" u="none" strike="noStrike" dirty="0">
                <a:solidFill>
                  <a:srgbClr val="0D2547"/>
                </a:solidFill>
                <a:effectLst/>
                <a:latin typeface="Muli"/>
              </a:rPr>
              <a:t>Differential Backup </a:t>
            </a:r>
          </a:p>
          <a:p>
            <a:pPr algn="l"/>
            <a:r>
              <a:rPr lang="en-GB" b="0" i="0" u="none" strike="noStrike" dirty="0">
                <a:solidFill>
                  <a:srgbClr val="1D2049"/>
                </a:solidFill>
                <a:effectLst/>
                <a:latin typeface="proxima-nova"/>
              </a:rPr>
              <a:t>A differential backup takes into account updates made since the last full backup and ignores incremental backups. For example, if you complete a full backup on Friday, an incremental backup on Monday and do a differential back up on Tuesday, the differential backup will update anything changed since the full backup on Friday. </a:t>
            </a:r>
          </a:p>
          <a:p>
            <a:endParaRPr lang="en-GB" dirty="0"/>
          </a:p>
          <a:p>
            <a:r>
              <a:rPr lang="en-GB" b="0" i="0" dirty="0">
                <a:solidFill>
                  <a:srgbClr val="202124"/>
                </a:solidFill>
                <a:effectLst/>
                <a:latin typeface="arial" panose="020B0604020202020204" pitchFamily="34" charset="0"/>
              </a:rPr>
              <a:t>The difference in incremental vs. differential backup is that, </a:t>
            </a:r>
            <a:r>
              <a:rPr lang="en-GB" b="1" i="0" dirty="0">
                <a:solidFill>
                  <a:srgbClr val="202124"/>
                </a:solidFill>
                <a:effectLst/>
                <a:latin typeface="arial" panose="020B0604020202020204" pitchFamily="34" charset="0"/>
              </a:rPr>
              <a:t>while an incremental backup only includes the data that has changed since the previous backup, a differential backup contains all of the data that has changed since the last full backup</a:t>
            </a:r>
            <a:r>
              <a:rPr lang="en-GB" b="0" i="0" dirty="0">
                <a:solidFill>
                  <a:srgbClr val="202124"/>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10</a:t>
            </a:fld>
            <a:endParaRPr lang="en-GB"/>
          </a:p>
        </p:txBody>
      </p:sp>
    </p:spTree>
    <p:extLst>
      <p:ext uri="{BB962C8B-B14F-4D97-AF65-F5344CB8AC3E}">
        <p14:creationId xmlns:p14="http://schemas.microsoft.com/office/powerpoint/2010/main" val="967063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15</a:t>
            </a:fld>
            <a:endParaRPr lang="en-GB"/>
          </a:p>
        </p:txBody>
      </p:sp>
    </p:spTree>
    <p:extLst>
      <p:ext uri="{BB962C8B-B14F-4D97-AF65-F5344CB8AC3E}">
        <p14:creationId xmlns:p14="http://schemas.microsoft.com/office/powerpoint/2010/main" val="2961411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b="1" i="0" dirty="0">
                <a:solidFill>
                  <a:srgbClr val="666666"/>
                </a:solidFill>
                <a:effectLst/>
                <a:latin typeface="Arial" panose="020B0604020202020204" pitchFamily="34" charset="0"/>
              </a:rPr>
              <a:t>USB flash drives –USB sticks or thumb drives </a:t>
            </a:r>
            <a:r>
              <a:rPr lang="en-GB" sz="800" b="0" i="0" dirty="0">
                <a:solidFill>
                  <a:srgbClr val="666666"/>
                </a:solidFill>
                <a:effectLst/>
                <a:latin typeface="Arial" panose="020B0604020202020204" pitchFamily="34" charset="0"/>
              </a:rPr>
              <a:t>– are a great way to save your work on-the-fly. In most cases, this is how students tend to back up their data, and there’s nothing wrong with that. They’re cheap, portable, and an easy way to share documents and projects with others. However, their price and portability are also their downfall. Many USB flash drives are made with cheap and flimsy components, meaning they can become damaged incredibly easily, and their small size can also lead to them getting lost. Another potential downside is their storage capacity, Obviously, if you’re just saving small files, a standard USB flash drive will be fine. But for larger files like PDFs and videos, you’re going to use up the storage space pretty quickly. </a:t>
            </a:r>
          </a:p>
          <a:p>
            <a:r>
              <a:rPr lang="en-GB" sz="800" b="1" i="0" dirty="0">
                <a:solidFill>
                  <a:srgbClr val="666666"/>
                </a:solidFill>
                <a:effectLst/>
                <a:latin typeface="Arial" panose="020B0604020202020204" pitchFamily="34" charset="0"/>
              </a:rPr>
              <a:t>Portable or external hard drives </a:t>
            </a:r>
            <a:r>
              <a:rPr lang="en-GB" sz="800" b="0" i="0" dirty="0">
                <a:solidFill>
                  <a:srgbClr val="666666"/>
                </a:solidFill>
                <a:effectLst/>
                <a:latin typeface="Arial" panose="020B0604020202020204" pitchFamily="34" charset="0"/>
              </a:rPr>
              <a:t>are a step up, giving you a lot more storage space at a decent price. They will come in capacities that equal your computer or laptop’s internal storage, so you’ll be able to perform full backups of everything on your system. Alternatively, you might just want to backup particular files that are most important. </a:t>
            </a:r>
            <a:endParaRPr lang="en-GB" sz="800"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16</a:t>
            </a:fld>
            <a:endParaRPr lang="en-GB"/>
          </a:p>
        </p:txBody>
      </p:sp>
    </p:spTree>
    <p:extLst>
      <p:ext uri="{BB962C8B-B14F-4D97-AF65-F5344CB8AC3E}">
        <p14:creationId xmlns:p14="http://schemas.microsoft.com/office/powerpoint/2010/main" val="1025333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Arial" panose="020B0604020202020204" pitchFamily="34" charset="0"/>
              </a:rPr>
              <a:t>The second option is cloud storage, now incredibly popular due to the advent of lower capacity solid-state drives in laptops. Cloud storage entails your data being stored remotely on servers and accessed via the Internet wherever there’s a connection. Many cloud storage services also allow multiple users to access the same data, great for collaborating on presentations and other projects. </a:t>
            </a:r>
          </a:p>
          <a:p>
            <a:endParaRPr lang="en-GB" b="0" i="0" dirty="0">
              <a:solidFill>
                <a:srgbClr val="666666"/>
              </a:solidFill>
              <a:effectLst/>
              <a:latin typeface="Arial" panose="020B0604020202020204" pitchFamily="34" charset="0"/>
            </a:endParaRPr>
          </a:p>
          <a:p>
            <a:r>
              <a:rPr lang="en-GB" b="0" i="0" dirty="0">
                <a:solidFill>
                  <a:srgbClr val="666666"/>
                </a:solidFill>
                <a:effectLst/>
                <a:latin typeface="Arial" panose="020B0604020202020204" pitchFamily="34" charset="0"/>
              </a:rPr>
              <a:t>Even if disaster strikes your data is conveniently safe from them.</a:t>
            </a:r>
          </a:p>
          <a:p>
            <a:r>
              <a:rPr lang="en-GB" b="0" i="0" dirty="0">
                <a:solidFill>
                  <a:srgbClr val="666666"/>
                </a:solidFill>
                <a:effectLst/>
                <a:latin typeface="Arial" panose="020B0604020202020204" pitchFamily="34" charset="0"/>
              </a:rPr>
              <a:t>You can restore it anywhere.</a:t>
            </a:r>
          </a:p>
          <a:p>
            <a:r>
              <a:rPr lang="en-GB" b="0" i="0" dirty="0">
                <a:solidFill>
                  <a:srgbClr val="666666"/>
                </a:solidFill>
                <a:effectLst/>
                <a:latin typeface="Arial" panose="020B0604020202020204" pitchFamily="34" charset="0"/>
              </a:rPr>
              <a:t>The main drawback is that it is heavily dependant on internet speed and you are handing over your data to a third party for safekeeping</a:t>
            </a:r>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17</a:t>
            </a:fld>
            <a:endParaRPr lang="en-GB"/>
          </a:p>
        </p:txBody>
      </p:sp>
    </p:spTree>
    <p:extLst>
      <p:ext uri="{BB962C8B-B14F-4D97-AF65-F5344CB8AC3E}">
        <p14:creationId xmlns:p14="http://schemas.microsoft.com/office/powerpoint/2010/main" val="3082471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Network methods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00B0F0"/>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B0F0"/>
                </a:solidFill>
                <a:effectLst/>
              </a:rPr>
              <a:t>A SAN is a proprietary network of storage devices that provide a shared storage space. </a:t>
            </a:r>
            <a:r>
              <a:rPr lang="en-GB" sz="1200" b="1" i="0" dirty="0">
                <a:solidFill>
                  <a:srgbClr val="00B0F0"/>
                </a:solidFill>
                <a:effectLst/>
              </a:rPr>
              <a:t>Each computer on the network can access storage on the SAN as though they were local disks connected directly to the computer</a:t>
            </a:r>
            <a:r>
              <a:rPr lang="en-GB" sz="1200" b="0" i="0" dirty="0">
                <a:solidFill>
                  <a:srgbClr val="00B0F0"/>
                </a:solidFill>
                <a:effectLst/>
              </a:rPr>
              <a:t>.</a:t>
            </a:r>
          </a:p>
          <a:p>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18</a:t>
            </a:fld>
            <a:endParaRPr lang="en-GB"/>
          </a:p>
        </p:txBody>
      </p:sp>
    </p:spTree>
    <p:extLst>
      <p:ext uri="{BB962C8B-B14F-4D97-AF65-F5344CB8AC3E}">
        <p14:creationId xmlns:p14="http://schemas.microsoft.com/office/powerpoint/2010/main" val="1066011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Compromise. Think smaller and use a proprietary system based on a SOHO type NAS unit.</a:t>
            </a:r>
            <a:r>
              <a:rPr lang="en-US" sz="1200" dirty="0">
                <a:solidFill>
                  <a:srgbClr val="00B0F0"/>
                </a:solidFill>
              </a:rPr>
              <a:t> </a:t>
            </a:r>
          </a:p>
          <a:p>
            <a:r>
              <a:rPr lang="en-US" sz="1200" dirty="0">
                <a:solidFill>
                  <a:srgbClr val="00B0F0"/>
                </a:solidFill>
              </a:rPr>
              <a:t>NAS - </a:t>
            </a:r>
            <a:r>
              <a:rPr lang="en-US" sz="1200" b="1" dirty="0">
                <a:solidFill>
                  <a:srgbClr val="00B0F0"/>
                </a:solidFill>
              </a:rPr>
              <a:t>N</a:t>
            </a:r>
            <a:r>
              <a:rPr lang="en-US" sz="1200" dirty="0">
                <a:solidFill>
                  <a:srgbClr val="00B0F0"/>
                </a:solidFill>
              </a:rPr>
              <a:t>etwork-</a:t>
            </a:r>
            <a:r>
              <a:rPr lang="en-US" sz="1200" b="1" dirty="0">
                <a:solidFill>
                  <a:srgbClr val="00B0F0"/>
                </a:solidFill>
              </a:rPr>
              <a:t>a</a:t>
            </a:r>
            <a:r>
              <a:rPr lang="en-US" sz="1200" dirty="0">
                <a:solidFill>
                  <a:srgbClr val="00B0F0"/>
                </a:solidFill>
              </a:rPr>
              <a:t>ttached </a:t>
            </a:r>
            <a:r>
              <a:rPr lang="en-US" sz="1200" b="1" dirty="0">
                <a:solidFill>
                  <a:srgbClr val="00B0F0"/>
                </a:solidFill>
              </a:rPr>
              <a:t>s</a:t>
            </a:r>
            <a:r>
              <a:rPr lang="en-US" sz="1200" dirty="0">
                <a:solidFill>
                  <a:srgbClr val="00B0F0"/>
                </a:solidFill>
              </a:rPr>
              <a:t>torage devices store and share data for multiple computers, that can be accessed remotely.</a:t>
            </a:r>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19</a:t>
            </a:fld>
            <a:endParaRPr lang="en-GB"/>
          </a:p>
        </p:txBody>
      </p:sp>
    </p:spTree>
    <p:extLst>
      <p:ext uri="{BB962C8B-B14F-4D97-AF65-F5344CB8AC3E}">
        <p14:creationId xmlns:p14="http://schemas.microsoft.com/office/powerpoint/2010/main" val="3241214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algn="l"/>
            <a:r>
              <a:rPr lang="en-US" b="0" i="0" dirty="0">
                <a:solidFill>
                  <a:srgbClr val="282561"/>
                </a:solidFill>
                <a:effectLst/>
                <a:latin typeface="Rawline"/>
              </a:rPr>
              <a:t>What is RAID?</a:t>
            </a:r>
            <a:r>
              <a:rPr lang="en-US" dirty="0"/>
              <a:t> RAID - </a:t>
            </a:r>
            <a:r>
              <a:rPr lang="en-US" b="1" dirty="0"/>
              <a:t>R</a:t>
            </a:r>
            <a:r>
              <a:rPr lang="en-US" dirty="0"/>
              <a:t>edundant </a:t>
            </a:r>
            <a:r>
              <a:rPr lang="en-US" b="1" dirty="0"/>
              <a:t>A</a:t>
            </a:r>
            <a:r>
              <a:rPr lang="en-US" dirty="0"/>
              <a:t>rray of </a:t>
            </a:r>
            <a:r>
              <a:rPr lang="en-US" b="1" dirty="0"/>
              <a:t>I</a:t>
            </a:r>
            <a:r>
              <a:rPr lang="en-US" dirty="0"/>
              <a:t>ndependent </a:t>
            </a:r>
            <a:r>
              <a:rPr lang="en-US" b="1" dirty="0"/>
              <a:t>D</a:t>
            </a:r>
            <a:r>
              <a:rPr lang="en-US" dirty="0"/>
              <a:t>isks</a:t>
            </a:r>
            <a:endParaRPr lang="en-US" b="0" i="0" dirty="0">
              <a:solidFill>
                <a:srgbClr val="282561"/>
              </a:solidFill>
              <a:effectLst/>
              <a:latin typeface="Rawline"/>
            </a:endParaRPr>
          </a:p>
          <a:p>
            <a:pPr algn="l"/>
            <a:r>
              <a:rPr lang="en-US" b="0" i="0" dirty="0">
                <a:solidFill>
                  <a:srgbClr val="3E3D3D"/>
                </a:solidFill>
                <a:effectLst/>
                <a:latin typeface="Rawline"/>
              </a:rPr>
              <a:t>Normally, you have one disk with your data on it. Easy stuff. RAID is having more disks, then duplicating your data across them. If one of the disks fail, the other RAID disks sill have a copy of the data so that nothing is lost.</a:t>
            </a:r>
          </a:p>
          <a:p>
            <a:pPr algn="l"/>
            <a:r>
              <a:rPr lang="en-US" b="0" i="0" dirty="0">
                <a:solidFill>
                  <a:srgbClr val="3E3D3D"/>
                </a:solidFill>
                <a:effectLst/>
                <a:latin typeface="Rawline"/>
              </a:rPr>
              <a:t>Here’s a metaphor: have you ever seen those trucks with </a:t>
            </a:r>
            <a:r>
              <a:rPr lang="en-US" b="0" i="0" u="none" strike="noStrike" dirty="0">
                <a:solidFill>
                  <a:srgbClr val="1E73BE"/>
                </a:solidFill>
                <a:effectLst/>
                <a:latin typeface="Rawline"/>
                <a:hlinkClick r:id="rId3"/>
              </a:rPr>
              <a:t>two sets of tires</a:t>
            </a:r>
            <a:r>
              <a:rPr lang="en-US" b="0" i="0" dirty="0">
                <a:solidFill>
                  <a:srgbClr val="3E3D3D"/>
                </a:solidFill>
                <a:effectLst/>
                <a:latin typeface="Rawline"/>
              </a:rPr>
              <a:t> instead of one? That’s so if one tire bursts on the road, the truck can keep driving as if nothing happened.</a:t>
            </a:r>
          </a:p>
          <a:p>
            <a:pPr algn="l"/>
            <a:r>
              <a:rPr lang="en-US" b="0" i="0" dirty="0">
                <a:solidFill>
                  <a:srgbClr val="3E3D3D"/>
                </a:solidFill>
                <a:effectLst/>
                <a:latin typeface="Rawline"/>
              </a:rPr>
              <a:t>These extra wheels offer </a:t>
            </a:r>
            <a:r>
              <a:rPr lang="en-US" b="1" i="0" dirty="0">
                <a:solidFill>
                  <a:srgbClr val="3E3D3D"/>
                </a:solidFill>
                <a:effectLst/>
                <a:latin typeface="Rawline"/>
              </a:rPr>
              <a:t>redundancy</a:t>
            </a:r>
            <a:r>
              <a:rPr lang="en-US" b="0" i="0" dirty="0">
                <a:solidFill>
                  <a:srgbClr val="3E3D3D"/>
                </a:solidFill>
                <a:effectLst/>
                <a:latin typeface="Rawline"/>
              </a:rPr>
              <a:t> in case a tire fails. That’s what RAID offers you – the ability to keep working and moving forward if one of your drive fails.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questionable, many people use RAID as a backup method.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Minimum requirement is to have two drives to mirror disk 1 on disk 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protects your data against drive failure in real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DOES NOT PROTECT FROM VIRUSES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02122"/>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02122"/>
                </a:solidFill>
                <a:effectLst/>
                <a:latin typeface="Arial" panose="020B0604020202020204" pitchFamily="34" charset="0"/>
              </a:rPr>
              <a:t>Data storage technology that combines multiple physical disk drives into one or more units for the purposes of data redundancy, performance improvement, or both.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20</a:t>
            </a:fld>
            <a:endParaRPr lang="en-GB"/>
          </a:p>
        </p:txBody>
      </p:sp>
    </p:spTree>
    <p:extLst>
      <p:ext uri="{BB962C8B-B14F-4D97-AF65-F5344CB8AC3E}">
        <p14:creationId xmlns:p14="http://schemas.microsoft.com/office/powerpoint/2010/main" val="30261259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212529"/>
                </a:solidFill>
                <a:effectLst/>
              </a:rPr>
              <a:t>Data is the lifeblood of modern organizations, and losing data can cause massive damage and disrupt business operations. This is why backing up your data is critical for all businesses, large and small.</a:t>
            </a:r>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23</a:t>
            </a:fld>
            <a:endParaRPr lang="en-GB"/>
          </a:p>
        </p:txBody>
      </p:sp>
    </p:spTree>
    <p:extLst>
      <p:ext uri="{BB962C8B-B14F-4D97-AF65-F5344CB8AC3E}">
        <p14:creationId xmlns:p14="http://schemas.microsoft.com/office/powerpoint/2010/main" val="40209534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212529"/>
                </a:solidFill>
                <a:effectLst/>
              </a:rPr>
              <a:t>Data is the lifeblood of modern organizations, and losing data can cause massive damage and disrupt business operations. This is why backing up your data is critical for all businesses, large and small.</a:t>
            </a:r>
            <a:endParaRPr lang="en-GB" dirty="0"/>
          </a:p>
        </p:txBody>
      </p:sp>
      <p:sp>
        <p:nvSpPr>
          <p:cNvPr id="4" name="Slide Number Placeholder 3"/>
          <p:cNvSpPr>
            <a:spLocks noGrp="1"/>
          </p:cNvSpPr>
          <p:nvPr>
            <p:ph type="sldNum" sz="quarter" idx="5"/>
          </p:nvPr>
        </p:nvSpPr>
        <p:spPr/>
        <p:txBody>
          <a:bodyPr/>
          <a:lstStyle/>
          <a:p>
            <a:fld id="{28467618-18BD-481B-BE96-C687ECB4E50A}" type="slidenum">
              <a:rPr lang="en-GB" smtClean="0"/>
              <a:pPr/>
              <a:t>26</a:t>
            </a:fld>
            <a:endParaRPr lang="en-GB"/>
          </a:p>
        </p:txBody>
      </p:sp>
    </p:spTree>
    <p:extLst>
      <p:ext uri="{BB962C8B-B14F-4D97-AF65-F5344CB8AC3E}">
        <p14:creationId xmlns:p14="http://schemas.microsoft.com/office/powerpoint/2010/main" val="32610360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DFD6C39-0BED-4FD0-AA59-BFE0E330F776}" type="datetimeFigureOut">
              <a:rPr lang="en-GB" smtClean="0"/>
              <a:pPr/>
              <a:t>27/10/2025</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50F059A-83BA-480F-A085-A9D67750517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FD6C39-0BED-4FD0-AA59-BFE0E330F776}"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0F059A-83BA-480F-A085-A9D677505177}" type="slidenum">
              <a:rPr lang="en-GB" smtClean="0"/>
              <a:pPr/>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DFD6C39-0BED-4FD0-AA59-BFE0E330F776}"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0F059A-83BA-480F-A085-A9D677505177}"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DFD6C39-0BED-4FD0-AA59-BFE0E330F776}" type="datetimeFigureOut">
              <a:rPr lang="en-GB" smtClean="0"/>
              <a:pPr/>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0F059A-83BA-480F-A085-A9D677505177}" type="slidenum">
              <a:rPr lang="en-GB" smtClean="0"/>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DFD6C39-0BED-4FD0-AA59-BFE0E330F776}" type="datetimeFigureOut">
              <a:rPr lang="en-GB" smtClean="0"/>
              <a:pPr/>
              <a:t>27/10/2025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0F059A-83BA-480F-A085-A9D67750517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DFD6C39-0BED-4FD0-AA59-BFE0E330F776}" type="datetimeFigureOut">
              <a:rPr lang="en-GB" smtClean="0"/>
              <a:pPr/>
              <a:t>27/10/2025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0F059A-83BA-480F-A085-A9D677505177}" type="slidenum">
              <a:rPr lang="en-GB" smtClean="0"/>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FD6C39-0BED-4FD0-AA59-BFE0E330F776}" type="datetimeFigureOut">
              <a:rPr lang="en-GB" smtClean="0"/>
              <a:pPr/>
              <a:t>27/10/2025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0F059A-83BA-480F-A085-A9D67750517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8DFD6C39-0BED-4FD0-AA59-BFE0E330F776}" type="datetimeFigureOut">
              <a:rPr lang="en-GB" smtClean="0"/>
              <a:pPr/>
              <a:t>27/10/2025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0F059A-83BA-480F-A085-A9D67750517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DFD6C39-0BED-4FD0-AA59-BFE0E330F776}" type="datetimeFigureOut">
              <a:rPr lang="en-GB" smtClean="0"/>
              <a:pPr/>
              <a:t>27/10/2025</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50F059A-83BA-480F-A085-A9D677505177}"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FD6C39-0BED-4FD0-AA59-BFE0E330F776}"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0F059A-83BA-480F-A085-A9D67750517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FD6C39-0BED-4FD0-AA59-BFE0E330F776}" type="datetimeFigureOut">
              <a:rPr lang="en-GB" smtClean="0"/>
              <a:pPr/>
              <a:t>27/10/2025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0F059A-83BA-480F-A085-A9D67750517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DFD6C39-0BED-4FD0-AA59-BFE0E330F776}" type="datetimeFigureOut">
              <a:rPr lang="en-GB" smtClean="0"/>
              <a:pPr/>
              <a:t>27/10/2025</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50F059A-83BA-480F-A085-A9D67750517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hyperlink" Target="http://en.wikipedia.org/wiki/List_of_disk_cloning_software" TargetMode="External"/><Relationship Id="rId2" Type="http://schemas.openxmlformats.org/officeDocument/2006/relationships/hyperlink" Target="http://www.microsoft.com/en-gb/download/details.aspx?id=15155"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0"/>
            <a:ext cx="8352928" cy="1268760"/>
          </a:xfrm>
        </p:spPr>
        <p:txBody>
          <a:bodyPr/>
          <a:lstStyle/>
          <a:p>
            <a:pPr algn="ctr"/>
            <a:r>
              <a:rPr lang="en-GB" dirty="0"/>
              <a:t>BACKING UP DATA</a:t>
            </a:r>
          </a:p>
        </p:txBody>
      </p:sp>
      <p:pic>
        <p:nvPicPr>
          <p:cNvPr id="1030" name="Picture 6" descr="See the source image">
            <a:extLst>
              <a:ext uri="{FF2B5EF4-FFF2-40B4-BE49-F238E27FC236}">
                <a16:creationId xmlns:a16="http://schemas.microsoft.com/office/drawing/2014/main" id="{02AB4B72-C5B2-445D-9AAB-D734BA350B9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51720" y="1361051"/>
            <a:ext cx="5256584" cy="35043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90E0892-2C70-43A4-8793-12078B86754C}"/>
              </a:ext>
            </a:extLst>
          </p:cNvPr>
          <p:cNvSpPr txBox="1"/>
          <p:nvPr/>
        </p:nvSpPr>
        <p:spPr>
          <a:xfrm>
            <a:off x="6774338" y="6488668"/>
            <a:ext cx="2262158" cy="369332"/>
          </a:xfrm>
          <a:prstGeom prst="rect">
            <a:avLst/>
          </a:prstGeom>
          <a:noFill/>
        </p:spPr>
        <p:txBody>
          <a:bodyPr wrap="none" rtlCol="0">
            <a:spAutoFit/>
          </a:bodyPr>
          <a:lstStyle/>
          <a:p>
            <a:r>
              <a:rPr lang="en-GB" dirty="0"/>
              <a:t>Dr Ewa Kazimierska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2058C8DA-96A2-47BB-A755-F62E3CC1F38C}"/>
              </a:ext>
            </a:extLst>
          </p:cNvPr>
          <p:cNvSpPr>
            <a:spLocks noGrp="1"/>
          </p:cNvSpPr>
          <p:nvPr>
            <p:ph idx="1"/>
          </p:nvPr>
        </p:nvSpPr>
        <p:spPr>
          <a:xfrm>
            <a:off x="143508" y="1166018"/>
            <a:ext cx="8856984" cy="4525963"/>
          </a:xfrm>
        </p:spPr>
        <p:txBody>
          <a:bodyPr/>
          <a:lstStyle/>
          <a:p>
            <a:r>
              <a:rPr lang="en-GB" dirty="0">
                <a:solidFill>
                  <a:srgbClr val="212529"/>
                </a:solidFill>
              </a:rPr>
              <a:t>Data backup is the practice of copying data from a primary to a secondary location, to protect it in case of a disaster, accident or malicious action. </a:t>
            </a:r>
          </a:p>
          <a:p>
            <a:pPr algn="l"/>
            <a:r>
              <a:rPr lang="en-GB" b="0" i="0" dirty="0">
                <a:solidFill>
                  <a:srgbClr val="3B3B3B"/>
                </a:solidFill>
                <a:effectLst/>
              </a:rPr>
              <a:t>The idea of Backup Strategies is very simple - it is about making and storing an extra copy of all of your important files / documents.</a:t>
            </a:r>
          </a:p>
          <a:p>
            <a:pPr algn="l"/>
            <a:r>
              <a:rPr lang="en-GB" b="0" i="0" dirty="0">
                <a:solidFill>
                  <a:srgbClr val="3B3B3B"/>
                </a:solidFill>
                <a:effectLst/>
              </a:rPr>
              <a:t>It is very </a:t>
            </a:r>
            <a:r>
              <a:rPr lang="en-GB" b="1" i="0" dirty="0">
                <a:solidFill>
                  <a:srgbClr val="3B3B3B"/>
                </a:solidFill>
                <a:effectLst/>
              </a:rPr>
              <a:t>IMPORTANT</a:t>
            </a:r>
            <a:r>
              <a:rPr lang="en-GB" b="0" i="0" dirty="0">
                <a:solidFill>
                  <a:srgbClr val="3B3B3B"/>
                </a:solidFill>
                <a:effectLst/>
              </a:rPr>
              <a:t> that you do this, that you do it regularly and you do it efficiently.</a:t>
            </a:r>
          </a:p>
          <a:p>
            <a:endParaRPr lang="en-GB" dirty="0"/>
          </a:p>
          <a:p>
            <a:endParaRPr lang="en-GB" dirty="0"/>
          </a:p>
        </p:txBody>
      </p:sp>
      <p:sp>
        <p:nvSpPr>
          <p:cNvPr id="3" name="Title 2"/>
          <p:cNvSpPr>
            <a:spLocks noGrp="1"/>
          </p:cNvSpPr>
          <p:nvPr>
            <p:ph type="title"/>
          </p:nvPr>
        </p:nvSpPr>
        <p:spPr>
          <a:xfrm>
            <a:off x="-17582" y="0"/>
            <a:ext cx="8229600" cy="1143000"/>
          </a:xfrm>
        </p:spPr>
        <p:txBody>
          <a:bodyPr/>
          <a:lstStyle/>
          <a:p>
            <a:r>
              <a:rPr lang="en-GB" dirty="0"/>
              <a:t>What is Data Backup?</a:t>
            </a:r>
          </a:p>
        </p:txBody>
      </p:sp>
    </p:spTree>
    <p:extLst>
      <p:ext uri="{BB962C8B-B14F-4D97-AF65-F5344CB8AC3E}">
        <p14:creationId xmlns:p14="http://schemas.microsoft.com/office/powerpoint/2010/main" val="1883808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133" y="0"/>
            <a:ext cx="8229600" cy="1143000"/>
          </a:xfrm>
        </p:spPr>
        <p:txBody>
          <a:bodyPr/>
          <a:lstStyle/>
          <a:p>
            <a:r>
              <a:rPr lang="en-GB" dirty="0"/>
              <a:t>About this presentation</a:t>
            </a:r>
          </a:p>
        </p:txBody>
      </p:sp>
      <p:sp>
        <p:nvSpPr>
          <p:cNvPr id="4" name="Rectangle 3">
            <a:extLst>
              <a:ext uri="{FF2B5EF4-FFF2-40B4-BE49-F238E27FC236}">
                <a16:creationId xmlns:a16="http://schemas.microsoft.com/office/drawing/2014/main" id="{FB751125-2E5D-496C-A66B-8D1281B09A38}"/>
              </a:ext>
            </a:extLst>
          </p:cNvPr>
          <p:cNvSpPr txBox="1">
            <a:spLocks noChangeArrowheads="1"/>
          </p:cNvSpPr>
          <p:nvPr/>
        </p:nvSpPr>
        <p:spPr>
          <a:xfrm>
            <a:off x="373244" y="980728"/>
            <a:ext cx="8770756" cy="4625609"/>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marL="109728" indent="0">
              <a:buNone/>
            </a:pPr>
            <a:r>
              <a:rPr lang="en-US" dirty="0"/>
              <a:t>Two distinct purposes:</a:t>
            </a:r>
          </a:p>
          <a:p>
            <a:pPr marL="109728" indent="0">
              <a:buNone/>
            </a:pPr>
            <a:endParaRPr lang="en-US" dirty="0"/>
          </a:p>
          <a:p>
            <a:r>
              <a:rPr lang="en-US" dirty="0"/>
              <a:t>1. To get you to think about backing up data as a student – so you don’t lose assignment work</a:t>
            </a:r>
          </a:p>
          <a:p>
            <a:endParaRPr lang="en-US" dirty="0"/>
          </a:p>
          <a:p>
            <a:pPr marL="109728" indent="0">
              <a:buNone/>
            </a:pPr>
            <a:endParaRPr lang="en-US" dirty="0"/>
          </a:p>
          <a:p>
            <a:pPr marL="109728" indent="0">
              <a:buNone/>
            </a:pPr>
            <a:endParaRPr lang="en-US" dirty="0"/>
          </a:p>
          <a:p>
            <a:r>
              <a:rPr lang="en-US" dirty="0"/>
              <a:t>2. To get you to think about backing up data as a professional – so you don’t lose vital, possibly irreplaceable data  - and your job!</a:t>
            </a:r>
          </a:p>
          <a:p>
            <a:endParaRPr lang="en-US" dirty="0"/>
          </a:p>
        </p:txBody>
      </p:sp>
      <p:sp>
        <p:nvSpPr>
          <p:cNvPr id="5" name="TextBox 4">
            <a:extLst>
              <a:ext uri="{FF2B5EF4-FFF2-40B4-BE49-F238E27FC236}">
                <a16:creationId xmlns:a16="http://schemas.microsoft.com/office/drawing/2014/main" id="{458E3E13-F44A-4825-A47A-90A8149AC118}"/>
              </a:ext>
            </a:extLst>
          </p:cNvPr>
          <p:cNvSpPr txBox="1"/>
          <p:nvPr/>
        </p:nvSpPr>
        <p:spPr>
          <a:xfrm>
            <a:off x="1403647" y="3013501"/>
            <a:ext cx="6336705" cy="830997"/>
          </a:xfrm>
          <a:prstGeom prst="rect">
            <a:avLst/>
          </a:prstGeom>
          <a:noFill/>
          <a:ln>
            <a:solidFill>
              <a:srgbClr val="0070C0"/>
            </a:solidFill>
          </a:ln>
        </p:spPr>
        <p:txBody>
          <a:bodyPr wrap="square">
            <a:spAutoFit/>
          </a:bodyPr>
          <a:lstStyle/>
          <a:p>
            <a:r>
              <a:rPr lang="en-US" sz="2400" dirty="0">
                <a:solidFill>
                  <a:srgbClr val="0070C0"/>
                </a:solidFill>
              </a:rPr>
              <a:t>data loss is generally not acceptable as an excuse for extenuating circumstances</a:t>
            </a:r>
            <a:endParaRPr lang="en-GB" sz="2400" dirty="0"/>
          </a:p>
        </p:txBody>
      </p:sp>
      <p:sp>
        <p:nvSpPr>
          <p:cNvPr id="6" name="TextBox 5">
            <a:extLst>
              <a:ext uri="{FF2B5EF4-FFF2-40B4-BE49-F238E27FC236}">
                <a16:creationId xmlns:a16="http://schemas.microsoft.com/office/drawing/2014/main" id="{487A0B38-ECDA-4B32-9F40-A706B2EB11F6}"/>
              </a:ext>
            </a:extLst>
          </p:cNvPr>
          <p:cNvSpPr txBox="1"/>
          <p:nvPr/>
        </p:nvSpPr>
        <p:spPr>
          <a:xfrm>
            <a:off x="3779912" y="5934670"/>
            <a:ext cx="6084958" cy="923330"/>
          </a:xfrm>
          <a:prstGeom prst="rect">
            <a:avLst/>
          </a:prstGeom>
          <a:noFill/>
        </p:spPr>
        <p:txBody>
          <a:bodyPr wrap="square">
            <a:spAutoFit/>
          </a:bodyPr>
          <a:lstStyle/>
          <a:p>
            <a:r>
              <a:rPr lang="en-US" sz="2700" b="1" dirty="0">
                <a:solidFill>
                  <a:srgbClr val="0000FF"/>
                </a:solidFill>
              </a:rPr>
              <a:t>It is YOUR responsibility to look after your own data !!!</a:t>
            </a:r>
          </a:p>
        </p:txBody>
      </p:sp>
    </p:spTree>
    <p:extLst>
      <p:ext uri="{BB962C8B-B14F-4D97-AF65-F5344CB8AC3E}">
        <p14:creationId xmlns:p14="http://schemas.microsoft.com/office/powerpoint/2010/main" val="3420204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291" y="44624"/>
            <a:ext cx="8229600" cy="1143000"/>
          </a:xfrm>
        </p:spPr>
        <p:txBody>
          <a:bodyPr/>
          <a:lstStyle/>
          <a:p>
            <a:r>
              <a:rPr lang="en-GB" dirty="0"/>
              <a:t>Why?</a:t>
            </a:r>
          </a:p>
        </p:txBody>
      </p:sp>
      <p:sp>
        <p:nvSpPr>
          <p:cNvPr id="4" name="Rectangle 3">
            <a:extLst>
              <a:ext uri="{FF2B5EF4-FFF2-40B4-BE49-F238E27FC236}">
                <a16:creationId xmlns:a16="http://schemas.microsoft.com/office/drawing/2014/main" id="{D02B2A58-3AB9-4DAE-8391-E030F7F8EB0B}"/>
              </a:ext>
            </a:extLst>
          </p:cNvPr>
          <p:cNvSpPr txBox="1">
            <a:spLocks noChangeArrowheads="1"/>
          </p:cNvSpPr>
          <p:nvPr/>
        </p:nvSpPr>
        <p:spPr>
          <a:xfrm>
            <a:off x="323528" y="1268760"/>
            <a:ext cx="8229600" cy="4625609"/>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r>
              <a:rPr lang="en-US" dirty="0"/>
              <a:t>Its not a case of ‘if’ , it’s a case of ‘when’</a:t>
            </a:r>
          </a:p>
          <a:p>
            <a:r>
              <a:rPr lang="en-US" dirty="0"/>
              <a:t>Everything fails.</a:t>
            </a:r>
          </a:p>
          <a:p>
            <a:r>
              <a:rPr lang="en-US" dirty="0"/>
              <a:t>Hard disks are mechanical – WILL wear out</a:t>
            </a:r>
          </a:p>
          <a:p>
            <a:r>
              <a:rPr lang="en-US" dirty="0"/>
              <a:t>USB sticks have a finite R/W limit</a:t>
            </a:r>
          </a:p>
          <a:p>
            <a:r>
              <a:rPr lang="en-US" dirty="0"/>
              <a:t>Solid state drives can fail</a:t>
            </a:r>
          </a:p>
          <a:p>
            <a:pPr marL="109728" indent="0">
              <a:buNone/>
            </a:pPr>
            <a:endParaRPr lang="en-US" dirty="0"/>
          </a:p>
          <a:p>
            <a:r>
              <a:rPr lang="en-US" dirty="0"/>
              <a:t>Theft? Lose? </a:t>
            </a:r>
          </a:p>
          <a:p>
            <a:r>
              <a:rPr lang="en-US" dirty="0"/>
              <a:t>Acts of gods?</a:t>
            </a:r>
          </a:p>
          <a:p>
            <a:r>
              <a:rPr lang="en-US" dirty="0"/>
              <a:t>Virus? Accidental deletion?</a:t>
            </a:r>
          </a:p>
        </p:txBody>
      </p:sp>
    </p:spTree>
    <p:extLst>
      <p:ext uri="{BB962C8B-B14F-4D97-AF65-F5344CB8AC3E}">
        <p14:creationId xmlns:p14="http://schemas.microsoft.com/office/powerpoint/2010/main" val="3027021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918" y="0"/>
            <a:ext cx="8229600" cy="1143000"/>
          </a:xfrm>
        </p:spPr>
        <p:txBody>
          <a:bodyPr/>
          <a:lstStyle/>
          <a:p>
            <a:r>
              <a:rPr lang="en-GB" dirty="0"/>
              <a:t>Why?</a:t>
            </a:r>
          </a:p>
        </p:txBody>
      </p:sp>
      <p:sp>
        <p:nvSpPr>
          <p:cNvPr id="4" name="Rectangle 3">
            <a:extLst>
              <a:ext uri="{FF2B5EF4-FFF2-40B4-BE49-F238E27FC236}">
                <a16:creationId xmlns:a16="http://schemas.microsoft.com/office/drawing/2014/main" id="{F9E170F1-9AF0-4AC8-867C-4EAA3D44BF3C}"/>
              </a:ext>
            </a:extLst>
          </p:cNvPr>
          <p:cNvSpPr txBox="1">
            <a:spLocks noChangeArrowheads="1"/>
          </p:cNvSpPr>
          <p:nvPr/>
        </p:nvSpPr>
        <p:spPr>
          <a:xfrm>
            <a:off x="457200" y="1130559"/>
            <a:ext cx="8229600" cy="4625609"/>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marL="109728" indent="0">
              <a:lnSpc>
                <a:spcPct val="150000"/>
              </a:lnSpc>
              <a:buNone/>
            </a:pPr>
            <a:r>
              <a:rPr lang="en-US" dirty="0"/>
              <a:t>Two distinct purposes:</a:t>
            </a:r>
          </a:p>
          <a:p>
            <a:pPr marL="109728" indent="0">
              <a:lnSpc>
                <a:spcPct val="150000"/>
              </a:lnSpc>
              <a:buNone/>
            </a:pPr>
            <a:r>
              <a:rPr lang="en-US" dirty="0"/>
              <a:t>	1. To recover data after its loss</a:t>
            </a:r>
          </a:p>
          <a:p>
            <a:pPr marL="109728" indent="0">
              <a:lnSpc>
                <a:spcPct val="150000"/>
              </a:lnSpc>
              <a:buNone/>
            </a:pPr>
            <a:r>
              <a:rPr lang="en-US" dirty="0"/>
              <a:t>	2. To recover data from an earlier time</a:t>
            </a:r>
          </a:p>
        </p:txBody>
      </p:sp>
    </p:spTree>
    <p:extLst>
      <p:ext uri="{BB962C8B-B14F-4D97-AF65-F5344CB8AC3E}">
        <p14:creationId xmlns:p14="http://schemas.microsoft.com/office/powerpoint/2010/main" val="104335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8229600" cy="1143000"/>
          </a:xfrm>
        </p:spPr>
        <p:txBody>
          <a:bodyPr/>
          <a:lstStyle/>
          <a:p>
            <a:r>
              <a:rPr lang="en-GB" dirty="0"/>
              <a:t>Things to consider</a:t>
            </a:r>
          </a:p>
        </p:txBody>
      </p:sp>
      <p:sp>
        <p:nvSpPr>
          <p:cNvPr id="4" name="Rectangle 3">
            <a:extLst>
              <a:ext uri="{FF2B5EF4-FFF2-40B4-BE49-F238E27FC236}">
                <a16:creationId xmlns:a16="http://schemas.microsoft.com/office/drawing/2014/main" id="{B19D0DEC-963A-42C1-B2E9-BF26690A6F10}"/>
              </a:ext>
            </a:extLst>
          </p:cNvPr>
          <p:cNvSpPr txBox="1">
            <a:spLocks noChangeArrowheads="1"/>
          </p:cNvSpPr>
          <p:nvPr/>
        </p:nvSpPr>
        <p:spPr>
          <a:xfrm>
            <a:off x="318356" y="1133376"/>
            <a:ext cx="8507288" cy="4964256"/>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a:lnSpc>
                <a:spcPts val="3900"/>
              </a:lnSpc>
            </a:pPr>
            <a:r>
              <a:rPr lang="en-US" dirty="0"/>
              <a:t>What needs to be backed up and what doesn’t</a:t>
            </a:r>
          </a:p>
          <a:p>
            <a:pPr>
              <a:lnSpc>
                <a:spcPts val="3900"/>
              </a:lnSpc>
            </a:pPr>
            <a:r>
              <a:rPr lang="en-US" dirty="0"/>
              <a:t>How often does it need to be done?</a:t>
            </a:r>
          </a:p>
          <a:p>
            <a:pPr>
              <a:lnSpc>
                <a:spcPts val="3900"/>
              </a:lnSpc>
            </a:pPr>
            <a:r>
              <a:rPr lang="en-US" dirty="0"/>
              <a:t>How big will the storage space be?</a:t>
            </a:r>
          </a:p>
          <a:p>
            <a:pPr>
              <a:lnSpc>
                <a:spcPts val="3900"/>
              </a:lnSpc>
            </a:pPr>
            <a:r>
              <a:rPr lang="en-US" dirty="0"/>
              <a:t>How long will it take?</a:t>
            </a:r>
          </a:p>
          <a:p>
            <a:pPr>
              <a:lnSpc>
                <a:spcPts val="3900"/>
              </a:lnSpc>
            </a:pPr>
            <a:r>
              <a:rPr lang="en-US" dirty="0"/>
              <a:t>What hardware &amp; software is needed?</a:t>
            </a:r>
          </a:p>
          <a:p>
            <a:pPr>
              <a:lnSpc>
                <a:spcPts val="3900"/>
              </a:lnSpc>
            </a:pPr>
            <a:r>
              <a:rPr lang="en-US" dirty="0"/>
              <a:t>Who is responsible for backing up?</a:t>
            </a:r>
          </a:p>
          <a:p>
            <a:pPr>
              <a:lnSpc>
                <a:spcPts val="3900"/>
              </a:lnSpc>
            </a:pPr>
            <a:r>
              <a:rPr lang="en-US" dirty="0"/>
              <a:t>Is the backup data valid?</a:t>
            </a:r>
          </a:p>
          <a:p>
            <a:pPr>
              <a:lnSpc>
                <a:spcPts val="3900"/>
              </a:lnSpc>
            </a:pPr>
            <a:r>
              <a:rPr lang="en-US" dirty="0"/>
              <a:t>Is the backup data itself safe?</a:t>
            </a:r>
          </a:p>
          <a:p>
            <a:pPr>
              <a:lnSpc>
                <a:spcPts val="3900"/>
              </a:lnSpc>
            </a:pPr>
            <a:r>
              <a:rPr lang="en-US" dirty="0"/>
              <a:t>How easy/fast is it to restore from disaster?</a:t>
            </a:r>
          </a:p>
        </p:txBody>
      </p:sp>
    </p:spTree>
    <p:extLst>
      <p:ext uri="{BB962C8B-B14F-4D97-AF65-F5344CB8AC3E}">
        <p14:creationId xmlns:p14="http://schemas.microsoft.com/office/powerpoint/2010/main" val="1018470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8229600" cy="1143000"/>
          </a:xfrm>
        </p:spPr>
        <p:txBody>
          <a:bodyPr/>
          <a:lstStyle/>
          <a:p>
            <a:r>
              <a:rPr lang="en-GB" dirty="0"/>
              <a:t>What?</a:t>
            </a:r>
          </a:p>
        </p:txBody>
      </p:sp>
      <p:sp>
        <p:nvSpPr>
          <p:cNvPr id="4" name="Rectangle 3">
            <a:extLst>
              <a:ext uri="{FF2B5EF4-FFF2-40B4-BE49-F238E27FC236}">
                <a16:creationId xmlns:a16="http://schemas.microsoft.com/office/drawing/2014/main" id="{6C8F8DEB-55DE-46A9-9B35-EF4368A76CF6}"/>
              </a:ext>
            </a:extLst>
          </p:cNvPr>
          <p:cNvSpPr txBox="1">
            <a:spLocks noChangeArrowheads="1"/>
          </p:cNvSpPr>
          <p:nvPr/>
        </p:nvSpPr>
        <p:spPr>
          <a:xfrm>
            <a:off x="457200" y="1116195"/>
            <a:ext cx="8229600" cy="4625609"/>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marL="109728" indent="0">
              <a:buNone/>
            </a:pPr>
            <a:r>
              <a:rPr lang="en-US" dirty="0"/>
              <a:t>What need to be backed up and what doesn’t:</a:t>
            </a:r>
          </a:p>
          <a:p>
            <a:endParaRPr lang="en-US" dirty="0"/>
          </a:p>
          <a:p>
            <a:r>
              <a:rPr lang="en-US" dirty="0"/>
              <a:t>Obviously, </a:t>
            </a:r>
            <a:r>
              <a:rPr lang="en-US" u="sng" dirty="0"/>
              <a:t>original</a:t>
            </a:r>
            <a:r>
              <a:rPr lang="en-US" dirty="0"/>
              <a:t> data such as word documents, spreadsheets, images etc. that are generated.</a:t>
            </a:r>
          </a:p>
          <a:p>
            <a:pPr marL="109728" indent="0">
              <a:buNone/>
            </a:pPr>
            <a:endParaRPr lang="en-US" dirty="0"/>
          </a:p>
          <a:p>
            <a:r>
              <a:rPr lang="en-US" dirty="0"/>
              <a:t>What about emails? Address books?</a:t>
            </a:r>
          </a:p>
          <a:p>
            <a:r>
              <a:rPr lang="en-US" dirty="0"/>
              <a:t>A complete image of your C: drive ?</a:t>
            </a:r>
          </a:p>
        </p:txBody>
      </p:sp>
    </p:spTree>
    <p:extLst>
      <p:ext uri="{BB962C8B-B14F-4D97-AF65-F5344CB8AC3E}">
        <p14:creationId xmlns:p14="http://schemas.microsoft.com/office/powerpoint/2010/main" val="265525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283" y="4890"/>
            <a:ext cx="8229600" cy="1143000"/>
          </a:xfrm>
        </p:spPr>
        <p:txBody>
          <a:bodyPr/>
          <a:lstStyle/>
          <a:p>
            <a:r>
              <a:rPr lang="en-GB" dirty="0"/>
              <a:t>When?</a:t>
            </a:r>
          </a:p>
        </p:txBody>
      </p:sp>
      <p:sp>
        <p:nvSpPr>
          <p:cNvPr id="5" name="Rectangle 3">
            <a:extLst>
              <a:ext uri="{FF2B5EF4-FFF2-40B4-BE49-F238E27FC236}">
                <a16:creationId xmlns:a16="http://schemas.microsoft.com/office/drawing/2014/main" id="{1CB81340-7608-4A92-B150-00AC21BF176C}"/>
              </a:ext>
            </a:extLst>
          </p:cNvPr>
          <p:cNvSpPr txBox="1">
            <a:spLocks noChangeArrowheads="1"/>
          </p:cNvSpPr>
          <p:nvPr/>
        </p:nvSpPr>
        <p:spPr>
          <a:xfrm>
            <a:off x="457200" y="1268760"/>
            <a:ext cx="8229600" cy="4625609"/>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marL="109728" indent="0">
              <a:buNone/>
            </a:pPr>
            <a:r>
              <a:rPr lang="en-US" sz="2800" dirty="0"/>
              <a:t>How often?</a:t>
            </a:r>
          </a:p>
          <a:p>
            <a:pPr marL="109728" indent="0">
              <a:buNone/>
            </a:pPr>
            <a:endParaRPr lang="en-US" sz="2800" dirty="0"/>
          </a:p>
          <a:p>
            <a:r>
              <a:rPr lang="en-US" sz="2800" dirty="0"/>
              <a:t>Each month? Each week? Every day? </a:t>
            </a:r>
          </a:p>
          <a:p>
            <a:r>
              <a:rPr lang="en-US" sz="2800" dirty="0"/>
              <a:t>Continual backup so you lose nothing if there is a failure?</a:t>
            </a:r>
          </a:p>
        </p:txBody>
      </p:sp>
    </p:spTree>
    <p:extLst>
      <p:ext uri="{BB962C8B-B14F-4D97-AF65-F5344CB8AC3E}">
        <p14:creationId xmlns:p14="http://schemas.microsoft.com/office/powerpoint/2010/main" val="2850983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41"/>
            <a:ext cx="8229600" cy="1143000"/>
          </a:xfrm>
        </p:spPr>
        <p:txBody>
          <a:bodyPr/>
          <a:lstStyle/>
          <a:p>
            <a:r>
              <a:rPr lang="en-GB" dirty="0"/>
              <a:t>How big?</a:t>
            </a:r>
          </a:p>
        </p:txBody>
      </p:sp>
      <p:sp>
        <p:nvSpPr>
          <p:cNvPr id="4" name="Rectangle 3">
            <a:extLst>
              <a:ext uri="{FF2B5EF4-FFF2-40B4-BE49-F238E27FC236}">
                <a16:creationId xmlns:a16="http://schemas.microsoft.com/office/drawing/2014/main" id="{3986F9E1-E811-4575-B52A-B3526ADF6A24}"/>
              </a:ext>
            </a:extLst>
          </p:cNvPr>
          <p:cNvSpPr txBox="1">
            <a:spLocks noChangeArrowheads="1"/>
          </p:cNvSpPr>
          <p:nvPr/>
        </p:nvSpPr>
        <p:spPr>
          <a:xfrm>
            <a:off x="457200" y="1775191"/>
            <a:ext cx="8229600" cy="4625609"/>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marL="109728" indent="0">
              <a:buNone/>
            </a:pPr>
            <a:r>
              <a:rPr lang="en-US" dirty="0"/>
              <a:t>How big will the storage space be?</a:t>
            </a:r>
          </a:p>
          <a:p>
            <a:endParaRPr lang="en-US" dirty="0"/>
          </a:p>
          <a:p>
            <a:r>
              <a:rPr lang="en-US" dirty="0"/>
              <a:t>If you intend to keep multiple copies, this needs to be factored in (how far back do you want to be able to recover)</a:t>
            </a:r>
          </a:p>
        </p:txBody>
      </p:sp>
    </p:spTree>
    <p:extLst>
      <p:ext uri="{BB962C8B-B14F-4D97-AF65-F5344CB8AC3E}">
        <p14:creationId xmlns:p14="http://schemas.microsoft.com/office/powerpoint/2010/main" val="2232707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92" y="-27414"/>
            <a:ext cx="8229600" cy="1143000"/>
          </a:xfrm>
        </p:spPr>
        <p:txBody>
          <a:bodyPr/>
          <a:lstStyle/>
          <a:p>
            <a:r>
              <a:rPr lang="en-GB" dirty="0"/>
              <a:t>Main types of backup</a:t>
            </a:r>
          </a:p>
        </p:txBody>
      </p:sp>
      <p:sp>
        <p:nvSpPr>
          <p:cNvPr id="5" name="Rectangle 3">
            <a:extLst>
              <a:ext uri="{FF2B5EF4-FFF2-40B4-BE49-F238E27FC236}">
                <a16:creationId xmlns:a16="http://schemas.microsoft.com/office/drawing/2014/main" id="{1CB81340-7608-4A92-B150-00AC21BF176C}"/>
              </a:ext>
            </a:extLst>
          </p:cNvPr>
          <p:cNvSpPr txBox="1">
            <a:spLocks noChangeArrowheads="1"/>
          </p:cNvSpPr>
          <p:nvPr/>
        </p:nvSpPr>
        <p:spPr>
          <a:xfrm>
            <a:off x="-992" y="1081441"/>
            <a:ext cx="9142175" cy="4625609"/>
          </a:xfrm>
          <a:prstGeom prst="rect">
            <a:avLst/>
          </a:prstGeom>
        </p:spPr>
        <p:txBody>
          <a:bodyPr vert="horz">
            <a:no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algn="l"/>
            <a:r>
              <a:rPr lang="en-GB" sz="2600" b="1" i="0" u="none" strike="noStrike" dirty="0">
                <a:solidFill>
                  <a:srgbClr val="0D2547"/>
                </a:solidFill>
                <a:effectLst/>
              </a:rPr>
              <a:t>Full Backup - </a:t>
            </a:r>
            <a:r>
              <a:rPr lang="en-GB" sz="2600" b="0" i="0" u="none" strike="noStrike" dirty="0">
                <a:solidFill>
                  <a:srgbClr val="1D2049"/>
                </a:solidFill>
                <a:effectLst/>
              </a:rPr>
              <a:t>copying everything; provides a complete recovery of data in the most recent, single backup version. </a:t>
            </a:r>
          </a:p>
          <a:p>
            <a:pPr marL="987425" indent="-276225" algn="l">
              <a:buNone/>
            </a:pPr>
            <a:r>
              <a:rPr lang="en-GB" sz="2600" dirty="0">
                <a:solidFill>
                  <a:srgbClr val="1D2049"/>
                </a:solidFill>
              </a:rPr>
              <a:t>	</a:t>
            </a:r>
            <a:r>
              <a:rPr lang="en-GB" sz="2600" b="0" i="1" u="none" strike="noStrike" dirty="0">
                <a:solidFill>
                  <a:srgbClr val="1D2049"/>
                </a:solidFill>
                <a:effectLst/>
              </a:rPr>
              <a:t>requires the most storage space, fast connection, and time</a:t>
            </a:r>
            <a:endParaRPr lang="en-GB" sz="2600" b="0" i="0" u="none" strike="noStrike" dirty="0">
              <a:solidFill>
                <a:srgbClr val="1D2049"/>
              </a:solidFill>
              <a:effectLst/>
            </a:endParaRPr>
          </a:p>
          <a:p>
            <a:r>
              <a:rPr lang="en-GB" sz="2600" b="1" i="0" u="none" strike="noStrike" dirty="0">
                <a:solidFill>
                  <a:srgbClr val="0D2547"/>
                </a:solidFill>
                <a:effectLst/>
              </a:rPr>
              <a:t>Incremental Backup - </a:t>
            </a:r>
            <a:r>
              <a:rPr lang="en-GB" sz="2600" dirty="0">
                <a:solidFill>
                  <a:srgbClr val="1D2049"/>
                </a:solidFill>
              </a:rPr>
              <a:t>involves making copies of files by taking into account the changes that have been made since the last full or incremental backup. </a:t>
            </a:r>
            <a:endParaRPr lang="en-GB" sz="2600" b="1" i="0" u="none" strike="noStrike" dirty="0">
              <a:solidFill>
                <a:srgbClr val="0D2547"/>
              </a:solidFill>
              <a:effectLst/>
            </a:endParaRPr>
          </a:p>
          <a:p>
            <a:pPr marL="987425" indent="-812800" algn="l">
              <a:buNone/>
            </a:pPr>
            <a:r>
              <a:rPr lang="en-GB" sz="2600" b="0" i="1" u="none" strike="noStrike" dirty="0">
                <a:solidFill>
                  <a:srgbClr val="1D2049"/>
                </a:solidFill>
                <a:effectLst/>
              </a:rPr>
              <a:t>	r</a:t>
            </a:r>
            <a:r>
              <a:rPr lang="en-GB" sz="2600" i="1" dirty="0">
                <a:solidFill>
                  <a:srgbClr val="1D2049"/>
                </a:solidFill>
              </a:rPr>
              <a:t>e</a:t>
            </a:r>
            <a:r>
              <a:rPr lang="en-GB" sz="2600" b="0" i="1" u="none" strike="noStrike" dirty="0">
                <a:solidFill>
                  <a:srgbClr val="1D2049"/>
                </a:solidFill>
                <a:effectLst/>
              </a:rPr>
              <a:t>quires the least amount of space, bandwidth, and time </a:t>
            </a:r>
            <a:endParaRPr lang="en-GB" sz="2600" b="0" i="0" u="none" strike="noStrike" dirty="0">
              <a:solidFill>
                <a:srgbClr val="1D2049"/>
              </a:solidFill>
              <a:effectLst/>
            </a:endParaRPr>
          </a:p>
          <a:p>
            <a:pPr algn="l"/>
            <a:r>
              <a:rPr lang="en-GB" sz="2600" b="1" i="0" u="none" strike="noStrike" dirty="0">
                <a:solidFill>
                  <a:srgbClr val="0D2547"/>
                </a:solidFill>
                <a:effectLst/>
              </a:rPr>
              <a:t>Differential Backup - </a:t>
            </a:r>
            <a:r>
              <a:rPr lang="en-GB" sz="2600" b="0" i="0" u="none" strike="noStrike" dirty="0">
                <a:solidFill>
                  <a:srgbClr val="1D2049"/>
                </a:solidFill>
                <a:effectLst/>
              </a:rPr>
              <a:t>takes into account updates made since the last full backup and ignores incremental backups. </a:t>
            </a:r>
            <a:endParaRPr lang="en-US" sz="2600" dirty="0"/>
          </a:p>
        </p:txBody>
      </p:sp>
    </p:spTree>
    <p:extLst>
      <p:ext uri="{BB962C8B-B14F-4D97-AF65-F5344CB8AC3E}">
        <p14:creationId xmlns:p14="http://schemas.microsoft.com/office/powerpoint/2010/main" val="1379792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8229600" cy="1143000"/>
          </a:xfrm>
        </p:spPr>
        <p:txBody>
          <a:bodyPr/>
          <a:lstStyle/>
          <a:p>
            <a:r>
              <a:rPr lang="en-GB" dirty="0"/>
              <a:t>Time?</a:t>
            </a:r>
          </a:p>
        </p:txBody>
      </p:sp>
      <p:sp>
        <p:nvSpPr>
          <p:cNvPr id="4" name="Rectangle 3">
            <a:extLst>
              <a:ext uri="{FF2B5EF4-FFF2-40B4-BE49-F238E27FC236}">
                <a16:creationId xmlns:a16="http://schemas.microsoft.com/office/drawing/2014/main" id="{E8327D3C-E2C9-4ADA-80B8-00311E0FE9E5}"/>
              </a:ext>
            </a:extLst>
          </p:cNvPr>
          <p:cNvSpPr txBox="1">
            <a:spLocks noChangeArrowheads="1"/>
          </p:cNvSpPr>
          <p:nvPr/>
        </p:nvSpPr>
        <p:spPr>
          <a:xfrm>
            <a:off x="445827" y="1484784"/>
            <a:ext cx="8229600" cy="4625609"/>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marL="109728" indent="0">
              <a:buNone/>
            </a:pPr>
            <a:r>
              <a:rPr lang="en-US" dirty="0"/>
              <a:t>How long will it take?</a:t>
            </a:r>
          </a:p>
          <a:p>
            <a:endParaRPr lang="en-US" dirty="0"/>
          </a:p>
          <a:p>
            <a:r>
              <a:rPr lang="en-US" dirty="0"/>
              <a:t>Can the data be backed up in a reasonable time? (e.g. overnight) </a:t>
            </a:r>
          </a:p>
          <a:p>
            <a:r>
              <a:rPr lang="en-US" dirty="0"/>
              <a:t>Some system (e.g. cloud based) might simply be too slow.</a:t>
            </a:r>
          </a:p>
          <a:p>
            <a:pPr marL="109728" indent="0">
              <a:buNone/>
            </a:pPr>
            <a:endParaRPr lang="en-US" dirty="0"/>
          </a:p>
          <a:p>
            <a:r>
              <a:rPr lang="en-US" dirty="0"/>
              <a:t>Often one initial backup is done (long time) then subsequent backups only do partial file copying (only data that has changed)</a:t>
            </a:r>
          </a:p>
        </p:txBody>
      </p:sp>
    </p:spTree>
    <p:extLst>
      <p:ext uri="{BB962C8B-B14F-4D97-AF65-F5344CB8AC3E}">
        <p14:creationId xmlns:p14="http://schemas.microsoft.com/office/powerpoint/2010/main" val="3548383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21095"/>
            <a:ext cx="8229600" cy="1143000"/>
          </a:xfrm>
        </p:spPr>
        <p:txBody>
          <a:bodyPr/>
          <a:lstStyle/>
          <a:p>
            <a:r>
              <a:rPr lang="en-GB" dirty="0"/>
              <a:t>Hardware/Software</a:t>
            </a:r>
          </a:p>
        </p:txBody>
      </p:sp>
      <p:sp>
        <p:nvSpPr>
          <p:cNvPr id="4" name="Rectangle 3">
            <a:extLst>
              <a:ext uri="{FF2B5EF4-FFF2-40B4-BE49-F238E27FC236}">
                <a16:creationId xmlns:a16="http://schemas.microsoft.com/office/drawing/2014/main" id="{43B81F22-DB36-411C-A415-87B635478364}"/>
              </a:ext>
            </a:extLst>
          </p:cNvPr>
          <p:cNvSpPr txBox="1">
            <a:spLocks noChangeArrowheads="1"/>
          </p:cNvSpPr>
          <p:nvPr/>
        </p:nvSpPr>
        <p:spPr>
          <a:xfrm>
            <a:off x="457200" y="1775191"/>
            <a:ext cx="8229600" cy="4625609"/>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r>
              <a:rPr lang="en-US" dirty="0"/>
              <a:t>Many hardware options </a:t>
            </a:r>
          </a:p>
          <a:p>
            <a:pPr lvl="1"/>
            <a:r>
              <a:rPr lang="en-US" dirty="0"/>
              <a:t>Need to factor in cost. Data capacity. Reliability. Speed. Possibly longevity.</a:t>
            </a:r>
            <a:br>
              <a:rPr lang="en-US" dirty="0"/>
            </a:br>
            <a:endParaRPr lang="en-US" dirty="0"/>
          </a:p>
          <a:p>
            <a:r>
              <a:rPr lang="en-US" dirty="0"/>
              <a:t>Software can be useful to:</a:t>
            </a:r>
          </a:p>
          <a:p>
            <a:pPr lvl="1"/>
            <a:r>
              <a:rPr lang="en-US" dirty="0"/>
              <a:t>Automate the procedure on a scheduler</a:t>
            </a:r>
          </a:p>
          <a:p>
            <a:pPr lvl="1"/>
            <a:r>
              <a:rPr lang="en-US" dirty="0"/>
              <a:t>Provide authentication</a:t>
            </a:r>
          </a:p>
          <a:p>
            <a:pPr lvl="1"/>
            <a:r>
              <a:rPr lang="en-US" dirty="0"/>
              <a:t>Compress or encrypt the data</a:t>
            </a:r>
          </a:p>
        </p:txBody>
      </p:sp>
      <p:sp>
        <p:nvSpPr>
          <p:cNvPr id="5" name="TextBox 4">
            <a:extLst>
              <a:ext uri="{FF2B5EF4-FFF2-40B4-BE49-F238E27FC236}">
                <a16:creationId xmlns:a16="http://schemas.microsoft.com/office/drawing/2014/main" id="{89DCE468-9AE2-46CE-9E22-D2FF0319556D}"/>
              </a:ext>
            </a:extLst>
          </p:cNvPr>
          <p:cNvSpPr txBox="1"/>
          <p:nvPr/>
        </p:nvSpPr>
        <p:spPr>
          <a:xfrm>
            <a:off x="4355976" y="6077634"/>
            <a:ext cx="4579256" cy="646331"/>
          </a:xfrm>
          <a:prstGeom prst="rect">
            <a:avLst/>
          </a:prstGeom>
          <a:noFill/>
        </p:spPr>
        <p:txBody>
          <a:bodyPr wrap="square">
            <a:spAutoFit/>
          </a:bodyPr>
          <a:lstStyle/>
          <a:p>
            <a:r>
              <a:rPr lang="en-GB" dirty="0"/>
              <a:t>https://www.lifewire.com/free-backup-software-tools-2617964</a:t>
            </a:r>
          </a:p>
        </p:txBody>
      </p:sp>
    </p:spTree>
    <p:extLst>
      <p:ext uri="{BB962C8B-B14F-4D97-AF65-F5344CB8AC3E}">
        <p14:creationId xmlns:p14="http://schemas.microsoft.com/office/powerpoint/2010/main" val="1557175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27856"/>
            <a:ext cx="8229600" cy="1143000"/>
          </a:xfrm>
        </p:spPr>
        <p:txBody>
          <a:bodyPr/>
          <a:lstStyle/>
          <a:p>
            <a:r>
              <a:rPr lang="en-GB" dirty="0"/>
              <a:t>Who?</a:t>
            </a:r>
          </a:p>
        </p:txBody>
      </p:sp>
      <p:sp>
        <p:nvSpPr>
          <p:cNvPr id="4" name="Rectangle 3">
            <a:extLst>
              <a:ext uri="{FF2B5EF4-FFF2-40B4-BE49-F238E27FC236}">
                <a16:creationId xmlns:a16="http://schemas.microsoft.com/office/drawing/2014/main" id="{E645521D-7F38-48F1-BEDB-DDFB23E77D77}"/>
              </a:ext>
            </a:extLst>
          </p:cNvPr>
          <p:cNvSpPr txBox="1">
            <a:spLocks noChangeArrowheads="1"/>
          </p:cNvSpPr>
          <p:nvPr/>
        </p:nvSpPr>
        <p:spPr>
          <a:xfrm>
            <a:off x="251520" y="980728"/>
            <a:ext cx="8229600" cy="4625609"/>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r>
              <a:rPr lang="en-US" dirty="0"/>
              <a:t>Someone needs to be responsible.</a:t>
            </a:r>
          </a:p>
          <a:p>
            <a:r>
              <a:rPr lang="en-US" dirty="0"/>
              <a:t>Part of an agreed routine</a:t>
            </a:r>
            <a:br>
              <a:rPr lang="en-US" dirty="0"/>
            </a:br>
            <a:br>
              <a:rPr lang="en-US" dirty="0"/>
            </a:br>
            <a:endParaRPr lang="en-US" dirty="0"/>
          </a:p>
          <a:p>
            <a:r>
              <a:rPr lang="en-US" dirty="0"/>
              <a:t>As an individual, its easy to forget – software automation can be invaluable to set up a schedule.</a:t>
            </a:r>
          </a:p>
          <a:p>
            <a:r>
              <a:rPr lang="en-US" dirty="0"/>
              <a:t>(brings its own problems if relied on, e.g. someone has to actually make sure the backup device is switched on!)</a:t>
            </a:r>
          </a:p>
        </p:txBody>
      </p:sp>
      <p:sp>
        <p:nvSpPr>
          <p:cNvPr id="5" name="TextBox 4">
            <a:extLst>
              <a:ext uri="{FF2B5EF4-FFF2-40B4-BE49-F238E27FC236}">
                <a16:creationId xmlns:a16="http://schemas.microsoft.com/office/drawing/2014/main" id="{898CEE1F-36FD-417C-8C84-6E1E79EC0DF5}"/>
              </a:ext>
            </a:extLst>
          </p:cNvPr>
          <p:cNvSpPr txBox="1"/>
          <p:nvPr/>
        </p:nvSpPr>
        <p:spPr>
          <a:xfrm>
            <a:off x="3491880" y="5861085"/>
            <a:ext cx="6084958" cy="923330"/>
          </a:xfrm>
          <a:prstGeom prst="rect">
            <a:avLst/>
          </a:prstGeom>
          <a:noFill/>
        </p:spPr>
        <p:txBody>
          <a:bodyPr wrap="square">
            <a:spAutoFit/>
          </a:bodyPr>
          <a:lstStyle/>
          <a:p>
            <a:r>
              <a:rPr lang="en-US" sz="2700" b="1" dirty="0">
                <a:solidFill>
                  <a:srgbClr val="0000FF"/>
                </a:solidFill>
              </a:rPr>
              <a:t>It is YOUR responsibility to look after your own data !!!</a:t>
            </a:r>
          </a:p>
        </p:txBody>
      </p:sp>
    </p:spTree>
    <p:extLst>
      <p:ext uri="{BB962C8B-B14F-4D97-AF65-F5344CB8AC3E}">
        <p14:creationId xmlns:p14="http://schemas.microsoft.com/office/powerpoint/2010/main" val="154610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Validity of backup data</a:t>
            </a:r>
          </a:p>
        </p:txBody>
      </p:sp>
      <p:sp>
        <p:nvSpPr>
          <p:cNvPr id="4" name="Rectangle 3">
            <a:extLst>
              <a:ext uri="{FF2B5EF4-FFF2-40B4-BE49-F238E27FC236}">
                <a16:creationId xmlns:a16="http://schemas.microsoft.com/office/drawing/2014/main" id="{C1C22470-1E30-40A1-9E08-CB8BA055C7D7}"/>
              </a:ext>
            </a:extLst>
          </p:cNvPr>
          <p:cNvSpPr txBox="1">
            <a:spLocks noChangeArrowheads="1"/>
          </p:cNvSpPr>
          <p:nvPr/>
        </p:nvSpPr>
        <p:spPr>
          <a:xfrm>
            <a:off x="457200" y="1775191"/>
            <a:ext cx="8229600" cy="4625609"/>
          </a:xfrm>
          <a:prstGeom prst="rect">
            <a:avLst/>
          </a:prstGeom>
        </p:spPr>
        <p:txBody>
          <a:bodyPr vert="horz">
            <a:normAutofit/>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r>
              <a:rPr lang="en-US" dirty="0"/>
              <a:t>How do you know that the system is working, and the correct data is being backed up correctly?</a:t>
            </a:r>
          </a:p>
          <a:p>
            <a:r>
              <a:rPr lang="en-US" dirty="0"/>
              <a:t>How confident are you that the data is recoverable?</a:t>
            </a:r>
          </a:p>
          <a:p>
            <a:pPr marL="109728" indent="0">
              <a:buNone/>
            </a:pPr>
            <a:endParaRPr lang="en-US" dirty="0"/>
          </a:p>
          <a:p>
            <a:r>
              <a:rPr lang="en-US" dirty="0"/>
              <a:t>Need to test the integrity of the method and periodically the data BEFORE disaster strikes.</a:t>
            </a:r>
          </a:p>
        </p:txBody>
      </p:sp>
    </p:spTree>
    <p:extLst>
      <p:ext uri="{BB962C8B-B14F-4D97-AF65-F5344CB8AC3E}">
        <p14:creationId xmlns:p14="http://schemas.microsoft.com/office/powerpoint/2010/main" val="2586968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dirty="0"/>
              <a:t>Recovery speed</a:t>
            </a:r>
            <a:endParaRPr lang="en-US" dirty="0"/>
          </a:p>
        </p:txBody>
      </p:sp>
      <p:sp>
        <p:nvSpPr>
          <p:cNvPr id="77827" name="Rectangle 3"/>
          <p:cNvSpPr>
            <a:spLocks noGrp="1" noChangeArrowheads="1"/>
          </p:cNvSpPr>
          <p:nvPr>
            <p:ph type="body" idx="1"/>
          </p:nvPr>
        </p:nvSpPr>
        <p:spPr/>
        <p:txBody>
          <a:bodyPr/>
          <a:lstStyle/>
          <a:p>
            <a:r>
              <a:rPr lang="en-US" dirty="0"/>
              <a:t>How easy/fast is it to restore from disaster?</a:t>
            </a:r>
            <a:br>
              <a:rPr lang="en-US" dirty="0"/>
            </a:br>
            <a:r>
              <a:rPr lang="en-US" dirty="0"/>
              <a:t>(RTO – recovery time objective)</a:t>
            </a:r>
          </a:p>
          <a:p>
            <a:endParaRPr lang="en-US" dirty="0"/>
          </a:p>
          <a:p>
            <a:r>
              <a:rPr lang="en-US" dirty="0"/>
              <a:t>Consider the total time to get the system back. Was the backup constructed from one initial large copy (possibly way back in time) then many incremental/partial  backups have been made. Reconstruction possibly much longer this way.</a:t>
            </a:r>
          </a:p>
        </p:txBody>
      </p:sp>
    </p:spTree>
    <p:extLst>
      <p:ext uri="{BB962C8B-B14F-4D97-AF65-F5344CB8AC3E}">
        <p14:creationId xmlns:p14="http://schemas.microsoft.com/office/powerpoint/2010/main" val="2027036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dirty="0"/>
              <a:t>Some example methods:</a:t>
            </a:r>
            <a:endParaRPr lang="en-US" dirty="0"/>
          </a:p>
        </p:txBody>
      </p:sp>
      <p:sp>
        <p:nvSpPr>
          <p:cNvPr id="77827" name="Rectangle 3"/>
          <p:cNvSpPr>
            <a:spLocks noGrp="1" noChangeArrowheads="1"/>
          </p:cNvSpPr>
          <p:nvPr>
            <p:ph type="body" idx="1"/>
          </p:nvPr>
        </p:nvSpPr>
        <p:spPr/>
        <p:txBody>
          <a:bodyPr>
            <a:normAutofit/>
          </a:bodyPr>
          <a:lstStyle/>
          <a:p>
            <a:r>
              <a:rPr lang="en-US" dirty="0"/>
              <a:t>Use an external Hard disk or USB stick</a:t>
            </a:r>
            <a:br>
              <a:rPr lang="en-US" dirty="0"/>
            </a:br>
            <a:br>
              <a:rPr lang="en-US" dirty="0"/>
            </a:br>
            <a:endParaRPr lang="en-US" dirty="0"/>
          </a:p>
        </p:txBody>
      </p:sp>
      <p:pic>
        <p:nvPicPr>
          <p:cNvPr id="2052" name="Picture 4" descr="Feature | hard drive plugged in to the computer | Ways to Put Your External Drives to Use | storage drives">
            <a:extLst>
              <a:ext uri="{FF2B5EF4-FFF2-40B4-BE49-F238E27FC236}">
                <a16:creationId xmlns:a16="http://schemas.microsoft.com/office/drawing/2014/main" id="{D74EED83-171C-4792-8122-CBA635DF495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2204864"/>
            <a:ext cx="4248472" cy="237943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umb drives">
            <a:extLst>
              <a:ext uri="{FF2B5EF4-FFF2-40B4-BE49-F238E27FC236}">
                <a16:creationId xmlns:a16="http://schemas.microsoft.com/office/drawing/2014/main" id="{C4E526CF-C751-4690-A002-2A376E1869C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05672" y="3501008"/>
            <a:ext cx="4139952" cy="2338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5267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dirty="0"/>
              <a:t>Some example methods:</a:t>
            </a:r>
            <a:endParaRPr lang="en-US" dirty="0"/>
          </a:p>
        </p:txBody>
      </p:sp>
      <p:sp>
        <p:nvSpPr>
          <p:cNvPr id="77827" name="Rectangle 3"/>
          <p:cNvSpPr>
            <a:spLocks noGrp="1" noChangeArrowheads="1"/>
          </p:cNvSpPr>
          <p:nvPr>
            <p:ph type="body" idx="1"/>
          </p:nvPr>
        </p:nvSpPr>
        <p:spPr/>
        <p:txBody>
          <a:bodyPr>
            <a:normAutofit/>
          </a:bodyPr>
          <a:lstStyle/>
          <a:p>
            <a:r>
              <a:rPr lang="en-US" dirty="0"/>
              <a:t>Use Cloud storage</a:t>
            </a:r>
            <a:br>
              <a:rPr lang="en-US" dirty="0"/>
            </a:br>
            <a:endParaRPr lang="en-US" dirty="0"/>
          </a:p>
          <a:p>
            <a:pPr lvl="1"/>
            <a:r>
              <a:rPr lang="en-US" dirty="0"/>
              <a:t>Dropbox</a:t>
            </a:r>
            <a:endParaRPr lang="en-GB" dirty="0"/>
          </a:p>
          <a:p>
            <a:pPr lvl="1"/>
            <a:r>
              <a:rPr lang="en-GB" dirty="0"/>
              <a:t>iCloud</a:t>
            </a:r>
          </a:p>
          <a:p>
            <a:pPr lvl="1"/>
            <a:r>
              <a:rPr lang="en-GB" dirty="0"/>
              <a:t>Google Drive</a:t>
            </a:r>
          </a:p>
          <a:p>
            <a:pPr lvl="1"/>
            <a:r>
              <a:rPr lang="en-GB" dirty="0"/>
              <a:t>Microsoft One Drive</a:t>
            </a:r>
          </a:p>
          <a:p>
            <a:pPr lvl="1"/>
            <a:r>
              <a:rPr lang="en-GB" dirty="0"/>
              <a:t>IDrive</a:t>
            </a:r>
          </a:p>
          <a:p>
            <a:pPr lvl="1"/>
            <a:r>
              <a:rPr lang="en-GB" dirty="0"/>
              <a:t>Mega</a:t>
            </a:r>
          </a:p>
          <a:p>
            <a:pPr lvl="1"/>
            <a:r>
              <a:rPr lang="en-GB" dirty="0"/>
              <a:t>Box</a:t>
            </a:r>
          </a:p>
          <a:p>
            <a:pPr lvl="1"/>
            <a:r>
              <a:rPr lang="en-GB" dirty="0" err="1"/>
              <a:t>pCloud</a:t>
            </a:r>
            <a:endParaRPr lang="en-GB" dirty="0"/>
          </a:p>
          <a:p>
            <a:endParaRPr lang="en-US" dirty="0"/>
          </a:p>
        </p:txBody>
      </p:sp>
      <p:pic>
        <p:nvPicPr>
          <p:cNvPr id="3074" name="Picture 2" descr="What you Should and Should Not Store in Cloud Storage">
            <a:extLst>
              <a:ext uri="{FF2B5EF4-FFF2-40B4-BE49-F238E27FC236}">
                <a16:creationId xmlns:a16="http://schemas.microsoft.com/office/drawing/2014/main" id="{D91977AA-A029-4983-9842-FF97F4168E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1570178"/>
            <a:ext cx="4529539" cy="45295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4912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0" y="0"/>
            <a:ext cx="8229600" cy="1143000"/>
          </a:xfrm>
        </p:spPr>
        <p:txBody>
          <a:bodyPr/>
          <a:lstStyle/>
          <a:p>
            <a:r>
              <a:rPr lang="en-GB" dirty="0"/>
              <a:t>Some example methods:</a:t>
            </a:r>
            <a:endParaRPr lang="en-US" dirty="0"/>
          </a:p>
        </p:txBody>
      </p:sp>
      <p:sp>
        <p:nvSpPr>
          <p:cNvPr id="77827" name="Rectangle 3"/>
          <p:cNvSpPr>
            <a:spLocks noGrp="1" noChangeArrowheads="1"/>
          </p:cNvSpPr>
          <p:nvPr>
            <p:ph type="body" idx="1"/>
          </p:nvPr>
        </p:nvSpPr>
        <p:spPr>
          <a:xfrm>
            <a:off x="71500" y="1268760"/>
            <a:ext cx="9001000" cy="4525963"/>
          </a:xfrm>
        </p:spPr>
        <p:txBody>
          <a:bodyPr>
            <a:normAutofit/>
          </a:bodyPr>
          <a:lstStyle/>
          <a:p>
            <a:r>
              <a:rPr lang="en-US" b="1" dirty="0"/>
              <a:t>SAN</a:t>
            </a:r>
            <a:r>
              <a:rPr lang="en-US" dirty="0"/>
              <a:t> (storage area network) system with a remote mirroring license and fiber data connection.</a:t>
            </a:r>
            <a:br>
              <a:rPr lang="en-US" dirty="0"/>
            </a:br>
            <a:endParaRPr lang="en-US" dirty="0"/>
          </a:p>
          <a:p>
            <a:pPr marL="717550" indent="0">
              <a:buNone/>
            </a:pPr>
            <a:r>
              <a:rPr lang="en-US" sz="1900" dirty="0">
                <a:solidFill>
                  <a:srgbClr val="00B0F0"/>
                </a:solidFill>
              </a:rPr>
              <a:t> </a:t>
            </a:r>
          </a:p>
          <a:p>
            <a:pPr lvl="1"/>
            <a:r>
              <a:rPr lang="en-US" dirty="0"/>
              <a:t>Extremely fast data access with low latency.</a:t>
            </a:r>
          </a:p>
          <a:p>
            <a:pPr lvl="1"/>
            <a:r>
              <a:rPr lang="en-US" dirty="0"/>
              <a:t>Relieves stress on a local area network.</a:t>
            </a:r>
          </a:p>
          <a:p>
            <a:pPr lvl="1"/>
            <a:r>
              <a:rPr lang="en-US" dirty="0"/>
              <a:t>Can be scaled up to the limits of the interconnect.</a:t>
            </a:r>
          </a:p>
          <a:p>
            <a:pPr lvl="1"/>
            <a:r>
              <a:rPr lang="en-US" dirty="0"/>
              <a:t>OS level (“native”) access to files.</a:t>
            </a:r>
          </a:p>
          <a:p>
            <a:pPr lvl="1"/>
            <a:r>
              <a:rPr lang="en-US" dirty="0"/>
              <a:t>Often the only solution for demanding applications requiring concurrent shared access.</a:t>
            </a:r>
          </a:p>
        </p:txBody>
      </p:sp>
      <p:sp>
        <p:nvSpPr>
          <p:cNvPr id="2" name="TextBox 1">
            <a:extLst>
              <a:ext uri="{FF2B5EF4-FFF2-40B4-BE49-F238E27FC236}">
                <a16:creationId xmlns:a16="http://schemas.microsoft.com/office/drawing/2014/main" id="{25979E8C-D1A8-4462-8EB7-D4098DD9CE4B}"/>
              </a:ext>
            </a:extLst>
          </p:cNvPr>
          <p:cNvSpPr txBox="1"/>
          <p:nvPr/>
        </p:nvSpPr>
        <p:spPr>
          <a:xfrm>
            <a:off x="3347864" y="5661248"/>
            <a:ext cx="5622052" cy="954107"/>
          </a:xfrm>
          <a:prstGeom prst="rect">
            <a:avLst/>
          </a:prstGeom>
          <a:noFill/>
        </p:spPr>
        <p:txBody>
          <a:bodyPr wrap="none" rtlCol="0">
            <a:spAutoFit/>
          </a:bodyPr>
          <a:lstStyle/>
          <a:p>
            <a:pPr marL="457200" indent="-457200">
              <a:buFont typeface="Arial" panose="020B0604020202020204" pitchFamily="34" charset="0"/>
              <a:buChar char="•"/>
            </a:pPr>
            <a:r>
              <a:rPr lang="en-GB" sz="2800" dirty="0">
                <a:solidFill>
                  <a:srgbClr val="FF0000"/>
                </a:solidFill>
              </a:rPr>
              <a:t>expensive</a:t>
            </a:r>
          </a:p>
          <a:p>
            <a:pPr marL="457200" indent="-457200">
              <a:buFont typeface="Arial" panose="020B0604020202020204" pitchFamily="34" charset="0"/>
              <a:buChar char="•"/>
            </a:pPr>
            <a:r>
              <a:rPr lang="en-GB" sz="2800" dirty="0">
                <a:solidFill>
                  <a:srgbClr val="FF0000"/>
                </a:solidFill>
              </a:rPr>
              <a:t>administration requirements</a:t>
            </a:r>
          </a:p>
        </p:txBody>
      </p:sp>
    </p:spTree>
    <p:extLst>
      <p:ext uri="{BB962C8B-B14F-4D97-AF65-F5344CB8AC3E}">
        <p14:creationId xmlns:p14="http://schemas.microsoft.com/office/powerpoint/2010/main" val="3348845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0" y="-13513"/>
            <a:ext cx="8229600" cy="1143000"/>
          </a:xfrm>
        </p:spPr>
        <p:txBody>
          <a:bodyPr/>
          <a:lstStyle/>
          <a:p>
            <a:r>
              <a:rPr lang="en-GB" dirty="0"/>
              <a:t>Some example methods:</a:t>
            </a:r>
            <a:endParaRPr lang="en-US" dirty="0"/>
          </a:p>
        </p:txBody>
      </p:sp>
      <p:sp>
        <p:nvSpPr>
          <p:cNvPr id="77827" name="Rectangle 3"/>
          <p:cNvSpPr>
            <a:spLocks noGrp="1" noChangeArrowheads="1"/>
          </p:cNvSpPr>
          <p:nvPr>
            <p:ph type="body" idx="1"/>
          </p:nvPr>
        </p:nvSpPr>
        <p:spPr>
          <a:xfrm>
            <a:off x="107504" y="836712"/>
            <a:ext cx="8928992" cy="4525963"/>
          </a:xfrm>
        </p:spPr>
        <p:txBody>
          <a:bodyPr>
            <a:normAutofit/>
          </a:bodyPr>
          <a:lstStyle/>
          <a:p>
            <a:r>
              <a:rPr lang="en-US" b="1" dirty="0"/>
              <a:t>NAS </a:t>
            </a:r>
            <a:r>
              <a:rPr lang="en-US" dirty="0"/>
              <a:t>(network-attached storage) </a:t>
            </a:r>
          </a:p>
          <a:p>
            <a:pPr marL="717550" indent="0">
              <a:buNone/>
            </a:pPr>
            <a:br>
              <a:rPr lang="en-GB" sz="1800" dirty="0"/>
            </a:br>
            <a:endParaRPr lang="en-US" sz="1700" dirty="0"/>
          </a:p>
        </p:txBody>
      </p:sp>
      <p:pic>
        <p:nvPicPr>
          <p:cNvPr id="4" name="Picture 3">
            <a:extLst>
              <a:ext uri="{FF2B5EF4-FFF2-40B4-BE49-F238E27FC236}">
                <a16:creationId xmlns:a16="http://schemas.microsoft.com/office/drawing/2014/main" id="{821F9C56-3436-4A0F-942B-DB395279741F}"/>
              </a:ext>
            </a:extLst>
          </p:cNvPr>
          <p:cNvPicPr>
            <a:picLocks noChangeAspect="1"/>
          </p:cNvPicPr>
          <p:nvPr/>
        </p:nvPicPr>
        <p:blipFill rotWithShape="1">
          <a:blip r:embed="rId3"/>
          <a:srcRect l="8181" t="12967" r="1363" b="2750"/>
          <a:stretch/>
        </p:blipFill>
        <p:spPr>
          <a:xfrm>
            <a:off x="3059832" y="3082046"/>
            <a:ext cx="5512143" cy="3240361"/>
          </a:xfrm>
          <a:prstGeom prst="rect">
            <a:avLst/>
          </a:prstGeom>
        </p:spPr>
      </p:pic>
      <p:sp>
        <p:nvSpPr>
          <p:cNvPr id="9" name="TextBox 8">
            <a:extLst>
              <a:ext uri="{FF2B5EF4-FFF2-40B4-BE49-F238E27FC236}">
                <a16:creationId xmlns:a16="http://schemas.microsoft.com/office/drawing/2014/main" id="{3E4B1E88-C8BC-405B-8ADA-916B5F08E405}"/>
              </a:ext>
            </a:extLst>
          </p:cNvPr>
          <p:cNvSpPr txBox="1"/>
          <p:nvPr/>
        </p:nvSpPr>
        <p:spPr>
          <a:xfrm>
            <a:off x="251012" y="1428331"/>
            <a:ext cx="8424936" cy="1900520"/>
          </a:xfrm>
          <a:prstGeom prst="rect">
            <a:avLst/>
          </a:prstGeom>
          <a:noFill/>
        </p:spPr>
        <p:txBody>
          <a:bodyPr wrap="square">
            <a:spAutoFit/>
          </a:bodyPr>
          <a:lstStyle/>
          <a:p>
            <a:pPr algn="l">
              <a:lnSpc>
                <a:spcPct val="150000"/>
              </a:lnSpc>
              <a:buFont typeface="Arial" panose="020B0604020202020204" pitchFamily="34" charset="0"/>
              <a:buChar char="•"/>
            </a:pPr>
            <a:r>
              <a:rPr lang="en-US" sz="2000" b="0" i="0" dirty="0">
                <a:effectLst/>
              </a:rPr>
              <a:t> Lower cost options</a:t>
            </a:r>
          </a:p>
          <a:p>
            <a:pPr algn="l">
              <a:lnSpc>
                <a:spcPct val="150000"/>
              </a:lnSpc>
              <a:buFont typeface="Arial" panose="020B0604020202020204" pitchFamily="34" charset="0"/>
              <a:buChar char="•"/>
            </a:pPr>
            <a:r>
              <a:rPr lang="en-US" sz="2000" b="0" i="0" dirty="0">
                <a:effectLst/>
              </a:rPr>
              <a:t> Ease of operation (many small businesses do not have IT staff)</a:t>
            </a:r>
          </a:p>
          <a:p>
            <a:pPr algn="l">
              <a:lnSpc>
                <a:spcPct val="150000"/>
              </a:lnSpc>
              <a:buFont typeface="Arial" panose="020B0604020202020204" pitchFamily="34" charset="0"/>
              <a:buChar char="•"/>
            </a:pPr>
            <a:r>
              <a:rPr lang="en-US" sz="2000" b="0" i="0" dirty="0">
                <a:effectLst/>
              </a:rPr>
              <a:t> Ease of data backup (and it’s always accessible when you need it)</a:t>
            </a:r>
          </a:p>
          <a:p>
            <a:pPr algn="l">
              <a:lnSpc>
                <a:spcPct val="150000"/>
              </a:lnSpc>
              <a:buFont typeface="Arial" panose="020B0604020202020204" pitchFamily="34" charset="0"/>
              <a:buChar char="•"/>
            </a:pPr>
            <a:r>
              <a:rPr lang="en-US" sz="2000" b="0" i="0" dirty="0">
                <a:effectLst/>
              </a:rPr>
              <a:t> Growth capability</a:t>
            </a:r>
          </a:p>
        </p:txBody>
      </p:sp>
      <p:sp>
        <p:nvSpPr>
          <p:cNvPr id="13" name="TextBox 12">
            <a:extLst>
              <a:ext uri="{FF2B5EF4-FFF2-40B4-BE49-F238E27FC236}">
                <a16:creationId xmlns:a16="http://schemas.microsoft.com/office/drawing/2014/main" id="{9CA83E9B-E2A5-46AA-8A26-4E8B8490872D}"/>
              </a:ext>
            </a:extLst>
          </p:cNvPr>
          <p:cNvSpPr txBox="1"/>
          <p:nvPr/>
        </p:nvSpPr>
        <p:spPr>
          <a:xfrm>
            <a:off x="4463480" y="6611779"/>
            <a:ext cx="4680520" cy="246221"/>
          </a:xfrm>
          <a:prstGeom prst="rect">
            <a:avLst/>
          </a:prstGeom>
          <a:noFill/>
        </p:spPr>
        <p:txBody>
          <a:bodyPr wrap="square">
            <a:spAutoFit/>
          </a:bodyPr>
          <a:lstStyle/>
          <a:p>
            <a:r>
              <a:rPr lang="en-GB" sz="1000" dirty="0"/>
              <a:t>https://www.seagate.com/gb/en/tech-insights/what-is-nas-master-ti/</a:t>
            </a:r>
          </a:p>
        </p:txBody>
      </p:sp>
    </p:spTree>
    <p:extLst>
      <p:ext uri="{BB962C8B-B14F-4D97-AF65-F5344CB8AC3E}">
        <p14:creationId xmlns:p14="http://schemas.microsoft.com/office/powerpoint/2010/main" val="1362199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0" y="0"/>
            <a:ext cx="8229600" cy="1143000"/>
          </a:xfrm>
        </p:spPr>
        <p:txBody>
          <a:bodyPr/>
          <a:lstStyle/>
          <a:p>
            <a:r>
              <a:rPr lang="en-GB" dirty="0"/>
              <a:t>Some example methods:</a:t>
            </a:r>
            <a:endParaRPr lang="en-US" dirty="0"/>
          </a:p>
        </p:txBody>
      </p:sp>
      <p:sp>
        <p:nvSpPr>
          <p:cNvPr id="77827" name="Rectangle 3"/>
          <p:cNvSpPr>
            <a:spLocks noGrp="1" noChangeArrowheads="1"/>
          </p:cNvSpPr>
          <p:nvPr>
            <p:ph type="body" idx="1"/>
          </p:nvPr>
        </p:nvSpPr>
        <p:spPr>
          <a:xfrm>
            <a:off x="208121" y="980728"/>
            <a:ext cx="8229600" cy="4525963"/>
          </a:xfrm>
        </p:spPr>
        <p:txBody>
          <a:bodyPr>
            <a:normAutofit/>
          </a:bodyPr>
          <a:lstStyle/>
          <a:p>
            <a:r>
              <a:rPr lang="en-US" dirty="0"/>
              <a:t>Using 2 or more disks  internally in a redundant array of independent disks, </a:t>
            </a:r>
            <a:r>
              <a:rPr lang="en-US" b="1" dirty="0"/>
              <a:t>RAID</a:t>
            </a:r>
            <a:r>
              <a:rPr lang="en-US" dirty="0"/>
              <a:t> configuration for real time protection of hard disk failure:</a:t>
            </a:r>
          </a:p>
          <a:p>
            <a:pPr marL="109728" indent="0">
              <a:buNone/>
            </a:pPr>
            <a:br>
              <a:rPr lang="en-US" dirty="0"/>
            </a:br>
            <a:endParaRPr lang="en-US" dirty="0"/>
          </a:p>
        </p:txBody>
      </p:sp>
      <p:pic>
        <p:nvPicPr>
          <p:cNvPr id="1026" name="Picture 2">
            <a:extLst>
              <a:ext uri="{FF2B5EF4-FFF2-40B4-BE49-F238E27FC236}">
                <a16:creationId xmlns:a16="http://schemas.microsoft.com/office/drawing/2014/main" id="{4AE77AA5-BEF1-4B3D-BFE1-9652AC4B54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34654"/>
            <a:ext cx="5124407" cy="34007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D56F7AE-694D-4BC6-A6BE-F218E6EFA903}"/>
              </a:ext>
            </a:extLst>
          </p:cNvPr>
          <p:cNvSpPr txBox="1"/>
          <p:nvPr/>
        </p:nvSpPr>
        <p:spPr>
          <a:xfrm>
            <a:off x="3357135" y="6165304"/>
            <a:ext cx="5760640" cy="523220"/>
          </a:xfrm>
          <a:prstGeom prst="rect">
            <a:avLst/>
          </a:prstGeom>
          <a:noFill/>
        </p:spPr>
        <p:txBody>
          <a:bodyPr wrap="square">
            <a:spAutoFit/>
          </a:bodyPr>
          <a:lstStyle/>
          <a:p>
            <a:r>
              <a:rPr lang="en-US" sz="1400" b="0" i="0" dirty="0">
                <a:solidFill>
                  <a:srgbClr val="202122"/>
                </a:solidFill>
                <a:effectLst/>
              </a:rPr>
              <a:t>Storage servers with 24 hard disk drives each and built-in hardware RAID controllers supporting various RAID levels</a:t>
            </a:r>
            <a:endParaRPr lang="en-GB" sz="1400" dirty="0"/>
          </a:p>
        </p:txBody>
      </p:sp>
      <p:sp>
        <p:nvSpPr>
          <p:cNvPr id="9" name="TextBox 8">
            <a:extLst>
              <a:ext uri="{FF2B5EF4-FFF2-40B4-BE49-F238E27FC236}">
                <a16:creationId xmlns:a16="http://schemas.microsoft.com/office/drawing/2014/main" id="{921F8143-9C63-4F75-BA45-CC71B6974424}"/>
              </a:ext>
            </a:extLst>
          </p:cNvPr>
          <p:cNvSpPr txBox="1"/>
          <p:nvPr/>
        </p:nvSpPr>
        <p:spPr>
          <a:xfrm>
            <a:off x="5433707" y="2734654"/>
            <a:ext cx="3499783" cy="1900520"/>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rgbClr val="00B0F0"/>
                </a:solidFill>
              </a:rPr>
              <a:t>It protects against drive failure in real time.</a:t>
            </a:r>
          </a:p>
          <a:p>
            <a:pPr marL="0" marR="0" lvl="0" indent="0" algn="l" defTabSz="914400" rtl="0" eaLnBrk="1" fontAlgn="auto" latinLnBrk="0" hangingPunct="1">
              <a:lnSpc>
                <a:spcPct val="150000"/>
              </a:lnSpc>
              <a:spcBef>
                <a:spcPts val="0"/>
              </a:spcBef>
              <a:spcAft>
                <a:spcPts val="0"/>
              </a:spcAft>
              <a:buClrTx/>
              <a:buSzTx/>
              <a:buFontTx/>
              <a:buNone/>
              <a:tabLst/>
              <a:defRPr/>
            </a:pPr>
            <a:r>
              <a:rPr lang="en-GB" sz="2000" b="1" dirty="0">
                <a:solidFill>
                  <a:srgbClr val="00B0F0"/>
                </a:solidFill>
              </a:rPr>
              <a:t>DOES NOT PROTECT FROM VIRUSES</a:t>
            </a:r>
          </a:p>
        </p:txBody>
      </p:sp>
    </p:spTree>
    <p:extLst>
      <p:ext uri="{BB962C8B-B14F-4D97-AF65-F5344CB8AC3E}">
        <p14:creationId xmlns:p14="http://schemas.microsoft.com/office/powerpoint/2010/main" val="3290314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A graphic illustrating the 3 2 1 backup rule">
            <a:extLst>
              <a:ext uri="{FF2B5EF4-FFF2-40B4-BE49-F238E27FC236}">
                <a16:creationId xmlns:a16="http://schemas.microsoft.com/office/drawing/2014/main" id="{1C5C970D-D100-4AB5-9C9E-5C14B85183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96752"/>
            <a:ext cx="9144000" cy="3548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49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dirty="0"/>
              <a:t>Some example methods:</a:t>
            </a:r>
            <a:endParaRPr lang="en-US" dirty="0"/>
          </a:p>
        </p:txBody>
      </p:sp>
      <p:sp>
        <p:nvSpPr>
          <p:cNvPr id="77827" name="Rectangle 3"/>
          <p:cNvSpPr>
            <a:spLocks noGrp="1" noChangeArrowheads="1"/>
          </p:cNvSpPr>
          <p:nvPr>
            <p:ph type="body" idx="1"/>
          </p:nvPr>
        </p:nvSpPr>
        <p:spPr/>
        <p:txBody>
          <a:bodyPr>
            <a:normAutofit/>
          </a:bodyPr>
          <a:lstStyle/>
          <a:p>
            <a:r>
              <a:rPr lang="en-US" dirty="0"/>
              <a:t>There is no single correct backup method or system.</a:t>
            </a:r>
          </a:p>
          <a:p>
            <a:r>
              <a:rPr lang="en-US" dirty="0"/>
              <a:t>It will depend on the individual circumstances and budget.</a:t>
            </a:r>
          </a:p>
          <a:p>
            <a:endParaRPr lang="en-US" dirty="0"/>
          </a:p>
          <a:p>
            <a:r>
              <a:rPr lang="en-US" dirty="0"/>
              <a:t>Remember the saying about data</a:t>
            </a:r>
            <a:br>
              <a:rPr lang="en-US" dirty="0"/>
            </a:br>
            <a:r>
              <a:rPr lang="en-US" dirty="0"/>
              <a:t>“If its not in three places, it doesn’t exist!”</a:t>
            </a:r>
          </a:p>
          <a:p>
            <a:endParaRPr lang="en-US" dirty="0"/>
          </a:p>
          <a:p>
            <a:endParaRPr lang="en-US" dirty="0"/>
          </a:p>
        </p:txBody>
      </p:sp>
    </p:spTree>
    <p:extLst>
      <p:ext uri="{BB962C8B-B14F-4D97-AF65-F5344CB8AC3E}">
        <p14:creationId xmlns:p14="http://schemas.microsoft.com/office/powerpoint/2010/main" val="693007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DBAB03-7D66-479A-B130-F33B74F4345F}"/>
              </a:ext>
            </a:extLst>
          </p:cNvPr>
          <p:cNvSpPr>
            <a:spLocks noGrp="1"/>
          </p:cNvSpPr>
          <p:nvPr>
            <p:ph idx="1"/>
          </p:nvPr>
        </p:nvSpPr>
        <p:spPr>
          <a:xfrm>
            <a:off x="143508" y="1195098"/>
            <a:ext cx="8856984" cy="4525963"/>
          </a:xfrm>
        </p:spPr>
        <p:txBody>
          <a:bodyPr>
            <a:normAutofit fontScale="92500" lnSpcReduction="10000"/>
          </a:bodyPr>
          <a:lstStyle/>
          <a:p>
            <a:pPr>
              <a:lnSpc>
                <a:spcPct val="170000"/>
              </a:lnSpc>
            </a:pPr>
            <a:r>
              <a:rPr lang="en-GB" sz="3200" dirty="0"/>
              <a:t>In groups discuss the best approach to back up your data as a student at UWTSD.</a:t>
            </a:r>
          </a:p>
          <a:p>
            <a:pPr>
              <a:lnSpc>
                <a:spcPct val="170000"/>
              </a:lnSpc>
            </a:pPr>
            <a:r>
              <a:rPr lang="en-GB" sz="3200" dirty="0"/>
              <a:t>Consider minimum three potential causes of data loss and justify how your back up approach can help.</a:t>
            </a:r>
          </a:p>
          <a:p>
            <a:pPr>
              <a:lnSpc>
                <a:spcPct val="170000"/>
              </a:lnSpc>
            </a:pPr>
            <a:r>
              <a:rPr lang="en-GB" sz="3200" dirty="0"/>
              <a:t>Make the notes and store in your e-portfolio</a:t>
            </a:r>
          </a:p>
        </p:txBody>
      </p:sp>
      <p:sp>
        <p:nvSpPr>
          <p:cNvPr id="3" name="Title 2"/>
          <p:cNvSpPr>
            <a:spLocks noGrp="1"/>
          </p:cNvSpPr>
          <p:nvPr>
            <p:ph type="title"/>
          </p:nvPr>
        </p:nvSpPr>
        <p:spPr>
          <a:xfrm>
            <a:off x="0" y="52098"/>
            <a:ext cx="8229600" cy="1143000"/>
          </a:xfrm>
        </p:spPr>
        <p:txBody>
          <a:bodyPr/>
          <a:lstStyle/>
          <a:p>
            <a:r>
              <a:rPr lang="en-GB" dirty="0"/>
              <a:t>Class Activity</a:t>
            </a:r>
          </a:p>
        </p:txBody>
      </p:sp>
      <p:sp>
        <p:nvSpPr>
          <p:cNvPr id="8" name="TextBox 7">
            <a:extLst>
              <a:ext uri="{FF2B5EF4-FFF2-40B4-BE49-F238E27FC236}">
                <a16:creationId xmlns:a16="http://schemas.microsoft.com/office/drawing/2014/main" id="{B8D8F6AE-787C-44B9-9D04-F144CA0345F4}"/>
              </a:ext>
            </a:extLst>
          </p:cNvPr>
          <p:cNvSpPr txBox="1"/>
          <p:nvPr/>
        </p:nvSpPr>
        <p:spPr>
          <a:xfrm>
            <a:off x="5364088" y="6642556"/>
            <a:ext cx="4581236" cy="215444"/>
          </a:xfrm>
          <a:prstGeom prst="rect">
            <a:avLst/>
          </a:prstGeom>
          <a:noFill/>
        </p:spPr>
        <p:txBody>
          <a:bodyPr wrap="square">
            <a:spAutoFit/>
          </a:bodyPr>
          <a:lstStyle/>
          <a:p>
            <a:r>
              <a:rPr lang="en-GB" sz="800" dirty="0"/>
              <a:t>https://us.norton.com/blog/how-to/the-importance-of-data-back-up#</a:t>
            </a:r>
          </a:p>
        </p:txBody>
      </p:sp>
    </p:spTree>
    <p:extLst>
      <p:ext uri="{BB962C8B-B14F-4D97-AF65-F5344CB8AC3E}">
        <p14:creationId xmlns:p14="http://schemas.microsoft.com/office/powerpoint/2010/main" val="227186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6" name="Text Placeholder 5"/>
          <p:cNvSpPr>
            <a:spLocks noGrp="1"/>
          </p:cNvSpPr>
          <p:nvPr>
            <p:ph type="body" idx="1"/>
          </p:nvPr>
        </p:nvSpPr>
        <p:spPr/>
        <p:txBody>
          <a:bodyPr/>
          <a:lstStyle/>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dirty="0"/>
              <a:t>Some useful info/links</a:t>
            </a:r>
            <a:endParaRPr lang="en-US" dirty="0"/>
          </a:p>
        </p:txBody>
      </p:sp>
      <p:sp>
        <p:nvSpPr>
          <p:cNvPr id="77827" name="Rectangle 3"/>
          <p:cNvSpPr>
            <a:spLocks noGrp="1" noChangeArrowheads="1"/>
          </p:cNvSpPr>
          <p:nvPr>
            <p:ph type="body" idx="1"/>
          </p:nvPr>
        </p:nvSpPr>
        <p:spPr/>
        <p:txBody>
          <a:bodyPr>
            <a:normAutofit fontScale="92500" lnSpcReduction="10000"/>
          </a:bodyPr>
          <a:lstStyle/>
          <a:p>
            <a:r>
              <a:rPr lang="en-US" dirty="0"/>
              <a:t>Excellent free backup/file synchronization software from Microsoft: </a:t>
            </a:r>
            <a:r>
              <a:rPr lang="en-US" dirty="0" err="1"/>
              <a:t>Synctoy</a:t>
            </a:r>
            <a:br>
              <a:rPr lang="en-US" dirty="0"/>
            </a:br>
            <a:r>
              <a:rPr lang="en-GB" dirty="0">
                <a:hlinkClick r:id="rId2"/>
              </a:rPr>
              <a:t>http://www.microsoft.com/en-gb/download/details.aspx?id=15155</a:t>
            </a:r>
            <a:endParaRPr lang="en-US" dirty="0"/>
          </a:p>
          <a:p>
            <a:endParaRPr lang="en-US" dirty="0"/>
          </a:p>
          <a:p>
            <a:r>
              <a:rPr lang="en-US" dirty="0"/>
              <a:t>(Mac users often use </a:t>
            </a:r>
            <a:r>
              <a:rPr lang="en-US" dirty="0" err="1"/>
              <a:t>timemachine</a:t>
            </a:r>
            <a:r>
              <a:rPr lang="en-US" dirty="0"/>
              <a:t>)</a:t>
            </a:r>
          </a:p>
          <a:p>
            <a:r>
              <a:rPr lang="en-US" dirty="0"/>
              <a:t>Disk cloning software used for making whole drive images. Some like </a:t>
            </a:r>
            <a:r>
              <a:rPr lang="en-US" dirty="0" err="1"/>
              <a:t>Acronis</a:t>
            </a:r>
            <a:r>
              <a:rPr lang="en-US" dirty="0"/>
              <a:t> </a:t>
            </a:r>
            <a:r>
              <a:rPr lang="en-US" dirty="0" err="1"/>
              <a:t>Trueimage</a:t>
            </a:r>
            <a:r>
              <a:rPr lang="en-US" dirty="0"/>
              <a:t> often free with hard disk purchases.</a:t>
            </a:r>
          </a:p>
          <a:p>
            <a:r>
              <a:rPr lang="en-GB" dirty="0">
                <a:hlinkClick r:id="rId3"/>
              </a:rPr>
              <a:t>http://en.wikipedia.org/wiki/List_of_disk_cloning_software</a:t>
            </a:r>
            <a:endParaRPr lang="en-GB" dirty="0"/>
          </a:p>
          <a:p>
            <a:r>
              <a:rPr lang="en-GB" dirty="0"/>
              <a:t>(Use at your own risk!!)</a:t>
            </a:r>
            <a:endParaRPr lang="en-US" dirty="0"/>
          </a:p>
          <a:p>
            <a:endParaRPr lang="en-US" dirty="0"/>
          </a:p>
        </p:txBody>
      </p:sp>
    </p:spTree>
    <p:extLst>
      <p:ext uri="{BB962C8B-B14F-4D97-AF65-F5344CB8AC3E}">
        <p14:creationId xmlns:p14="http://schemas.microsoft.com/office/powerpoint/2010/main" val="14201433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17582" y="0"/>
            <a:ext cx="8229600" cy="1143000"/>
          </a:xfrm>
        </p:spPr>
        <p:txBody>
          <a:bodyPr/>
          <a:lstStyle/>
          <a:p>
            <a:r>
              <a:rPr lang="en-GB" dirty="0"/>
              <a:t>What is Data Backup?</a:t>
            </a:r>
          </a:p>
        </p:txBody>
      </p:sp>
      <p:pic>
        <p:nvPicPr>
          <p:cNvPr id="1026" name="Picture 2" descr="a definition of a data backup and an explanation of what backing up your data means">
            <a:extLst>
              <a:ext uri="{FF2B5EF4-FFF2-40B4-BE49-F238E27FC236}">
                <a16:creationId xmlns:a16="http://schemas.microsoft.com/office/drawing/2014/main" id="{1F4E1304-8859-465F-8CBC-7DA88F92CE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01" b="8000"/>
          <a:stretch/>
        </p:blipFill>
        <p:spPr bwMode="auto">
          <a:xfrm>
            <a:off x="899592" y="908720"/>
            <a:ext cx="6808787" cy="504056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8D8F6AE-787C-44B9-9D04-F144CA0345F4}"/>
              </a:ext>
            </a:extLst>
          </p:cNvPr>
          <p:cNvSpPr txBox="1"/>
          <p:nvPr/>
        </p:nvSpPr>
        <p:spPr>
          <a:xfrm>
            <a:off x="5364088" y="6642556"/>
            <a:ext cx="4581236" cy="215444"/>
          </a:xfrm>
          <a:prstGeom prst="rect">
            <a:avLst/>
          </a:prstGeom>
          <a:noFill/>
        </p:spPr>
        <p:txBody>
          <a:bodyPr wrap="square">
            <a:spAutoFit/>
          </a:bodyPr>
          <a:lstStyle/>
          <a:p>
            <a:r>
              <a:rPr lang="en-GB" sz="800" dirty="0"/>
              <a:t>https://us.norton.com/blog/how-to/the-importance-of-data-back-up#</a:t>
            </a:r>
          </a:p>
        </p:txBody>
      </p:sp>
    </p:spTree>
    <p:extLst>
      <p:ext uri="{BB962C8B-B14F-4D97-AF65-F5344CB8AC3E}">
        <p14:creationId xmlns:p14="http://schemas.microsoft.com/office/powerpoint/2010/main" val="21976919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3021</Words>
  <Application>Microsoft Office PowerPoint</Application>
  <PresentationFormat>On-screen Show (4:3)</PresentationFormat>
  <Paragraphs>221</Paragraphs>
  <Slides>26</Slides>
  <Notes>13</Notes>
  <HiddenSlides>2</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26</vt:i4>
      </vt:variant>
    </vt:vector>
  </HeadingPairs>
  <TitlesOfParts>
    <vt:vector size="39" baseType="lpstr">
      <vt:lpstr>inherit</vt:lpstr>
      <vt:lpstr>Muli</vt:lpstr>
      <vt:lpstr>proxima-nova</vt:lpstr>
      <vt:lpstr>Rawline</vt:lpstr>
      <vt:lpstr>Arial</vt:lpstr>
      <vt:lpstr>Arial</vt:lpstr>
      <vt:lpstr>Calibri</vt:lpstr>
      <vt:lpstr>Lucida Sans Unicode</vt:lpstr>
      <vt:lpstr>Segoe UI</vt:lpstr>
      <vt:lpstr>Verdana</vt:lpstr>
      <vt:lpstr>Wingdings 2</vt:lpstr>
      <vt:lpstr>Wingdings 3</vt:lpstr>
      <vt:lpstr>Concourse</vt:lpstr>
      <vt:lpstr>BACKING UP DATA</vt:lpstr>
      <vt:lpstr>What is Data Backup?</vt:lpstr>
      <vt:lpstr>About this presentation</vt:lpstr>
      <vt:lpstr>Why?</vt:lpstr>
      <vt:lpstr>Why?</vt:lpstr>
      <vt:lpstr>Things to consider</vt:lpstr>
      <vt:lpstr>What?</vt:lpstr>
      <vt:lpstr>When?</vt:lpstr>
      <vt:lpstr>How big?</vt:lpstr>
      <vt:lpstr>Main types of backup</vt:lpstr>
      <vt:lpstr>Time?</vt:lpstr>
      <vt:lpstr>Hardware/Software</vt:lpstr>
      <vt:lpstr>Who?</vt:lpstr>
      <vt:lpstr>Validity of backup data</vt:lpstr>
      <vt:lpstr>Recovery speed</vt:lpstr>
      <vt:lpstr>Some example methods:</vt:lpstr>
      <vt:lpstr>Some example methods:</vt:lpstr>
      <vt:lpstr>Some example methods:</vt:lpstr>
      <vt:lpstr>Some example methods:</vt:lpstr>
      <vt:lpstr>Some example methods:</vt:lpstr>
      <vt:lpstr>PowerPoint Presentation</vt:lpstr>
      <vt:lpstr>Some example methods:</vt:lpstr>
      <vt:lpstr>Class Activity</vt:lpstr>
      <vt:lpstr>Any Questions?</vt:lpstr>
      <vt:lpstr>Some useful info/links</vt:lpstr>
      <vt:lpstr>What is Data Backup?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&amp; Referencing</dc:title>
  <dc:creator>James Williams</dc:creator>
  <cp:lastModifiedBy>Ewa Kazimierska</cp:lastModifiedBy>
  <cp:revision>67</cp:revision>
  <dcterms:created xsi:type="dcterms:W3CDTF">2012-11-11T17:48:28Z</dcterms:created>
  <dcterms:modified xsi:type="dcterms:W3CDTF">2025-10-27T23:38:28Z</dcterms:modified>
</cp:coreProperties>
</file>