
<file path=[Content_Types].xml><?xml version="1.0" encoding="utf-8"?>
<Types xmlns="http://schemas.openxmlformats.org/package/2006/content-types">
  <Default Extension="rels" ContentType="application/vnd.openxmlformats-package.relationships+xml"/>
  <Override PartName="/ppt/slideLayouts/slideLayout1.xml" ContentType="application/vnd.openxmlformats-officedocument.presentationml.slideLayout+xml"/>
  <Default Extension="png" ContentType="image/png"/>
  <Default Extension="jpeg" ContentType="image/jpeg"/>
  <Default Extension="xml" ContentType="application/xml"/>
  <Override PartName="/ppt/slides/slide9.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8.xml" ContentType="application/vnd.openxmlformats-officedocument.presentationml.slideLayout+xml"/>
  <Override PartName="/ppt/slides/slide7.xml" ContentType="application/vnd.openxmlformats-officedocument.presentationml.slide+xml"/>
  <Override PartName="/ppt/slideLayouts/slideLayout6.xml" ContentType="application/vnd.openxmlformats-officedocument.presentationml.slideLayout+xml"/>
  <Override PartName="/ppt/slides/slide5.xml" ContentType="application/vnd.openxmlformats-officedocument.presentationml.slide+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slides/slide3.xml" ContentType="application/vnd.openxmlformats-officedocument.presentationml.slide+xml"/>
  <Override PartName="/ppt/slideLayouts/slideLayout10.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slideLayouts/slideLayout2.xml" ContentType="application/vnd.openxmlformats-officedocument.presentationml.slideLayout+xml"/>
  <Override PartName="/ppt/slides/slide1.xml" ContentType="application/vnd.openxmlformats-officedocument.presentationml.slide+xml"/>
  <Default Extension="bin" ContentType="application/vnd.openxmlformats-officedocument.presentationml.printerSettings"/>
  <Override PartName="/ppt/slides/slide10.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8.xml" ContentType="application/vnd.openxmlformats-officedocument.presentationml.slide+xml"/>
  <Override PartName="/ppt/presentation.xml" ContentType="application/vnd.openxmlformats-officedocument.presentationml.presentation.main+xml"/>
  <Override PartName="/ppt/slideLayouts/slideLayout7.xml" ContentType="application/vnd.openxmlformats-officedocument.presentationml.slideLayout+xml"/>
  <Override PartName="/ppt/slides/slide6.xml" ContentType="application/vnd.openxmlformats-officedocument.presentationml.slide+xml"/>
  <Override PartName="/ppt/slideLayouts/slideLayout5.xml" ContentType="application/vnd.openxmlformats-officedocument.presentationml.slideLayout+xml"/>
  <Override PartName="/ppt/slides/slide4.xml" ContentType="application/vnd.openxmlformats-officedocument.presentationml.slide+xml"/>
  <Override PartName="/ppt/slideLayouts/slideLayout11.xml" ContentType="application/vnd.openxmlformats-officedocument.presentationml.slideLayout+xml"/>
  <Override PartName="/ppt/theme/theme1.xml" ContentType="application/vnd.openxmlformats-officedocument.theme+xml"/>
  <Override PartName="/ppt/presProps.xml" ContentType="application/vnd.openxmlformats-officedocument.presentationml.presProps+xml"/>
  <Override PartName="/ppt/slideLayouts/slideLayout3.xml" ContentType="application/vnd.openxmlformats-officedocument.presentationml.slideLayout+xml"/>
  <Override PartName="/ppt/slides/slide2.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48" r:id="rId1"/>
  </p:sldMasterIdLst>
  <p:sldIdLst>
    <p:sldId id="256" r:id="rId2"/>
    <p:sldId id="257" r:id="rId3"/>
    <p:sldId id="258" r:id="rId4"/>
    <p:sldId id="259" r:id="rId5"/>
    <p:sldId id="260" r:id="rId6"/>
    <p:sldId id="261" r:id="rId7"/>
    <p:sldId id="263" r:id="rId8"/>
    <p:sldId id="264" r:id="rId9"/>
    <p:sldId id="262" r:id="rId10"/>
    <p:sldId id="265" r:id="rId11"/>
    <p:sldId id="266"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p:restoredLeft sz="15620"/>
    <p:restoredTop sz="94660"/>
  </p:normalViewPr>
  <p:slideViewPr>
    <p:cSldViewPr snapToGrid="0" snapToObjects="1">
      <p:cViewPr varScale="1">
        <p:scale>
          <a:sx n="87" d="100"/>
          <a:sy n="87" d="100"/>
        </p:scale>
        <p:origin x="-856" y="-11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printerSettings" Target="printerSettings/printerSettings1.bin"/><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GB"/>
          </a:p>
        </p:txBody>
      </p:sp>
      <p:sp>
        <p:nvSpPr>
          <p:cNvPr id="4" name="Date Placeholder 3"/>
          <p:cNvSpPr>
            <a:spLocks noGrp="1"/>
          </p:cNvSpPr>
          <p:nvPr>
            <p:ph type="dt" sz="half" idx="10"/>
          </p:nvPr>
        </p:nvSpPr>
        <p:spPr/>
        <p:txBody>
          <a:bodyPr/>
          <a:lstStyle/>
          <a:p>
            <a:fld id="{2283825F-AA2E-AD4B-8965-91F454E3ABCB}" type="datetimeFigureOut">
              <a:rPr lang="en-US" smtClean="0"/>
              <a:t>3/17/20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F3C7E7-3790-7A42-89DD-7C10B84E313B}"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2283825F-AA2E-AD4B-8965-91F454E3ABCB}" type="datetimeFigureOut">
              <a:rPr lang="en-US" smtClean="0"/>
              <a:t>3/17/20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F3C7E7-3790-7A42-89DD-7C10B84E313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283825F-AA2E-AD4B-8965-91F454E3ABCB}" type="datetimeFigureOut">
              <a:rPr lang="en-US" smtClean="0"/>
              <a:t>3/17/20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F3C7E7-3790-7A42-89DD-7C10B84E313B}"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p>
            <a:fld id="{2283825F-AA2E-AD4B-8965-91F454E3ABCB}" type="datetimeFigureOut">
              <a:rPr lang="en-US" smtClean="0"/>
              <a:t>3/17/20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F3C7E7-3790-7A42-89DD-7C10B84E313B}"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p>
            <a:fld id="{2283825F-AA2E-AD4B-8965-91F454E3ABCB}" type="datetimeFigureOut">
              <a:rPr lang="en-US" smtClean="0"/>
              <a:t>3/17/20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F3C7E7-3790-7A42-89DD-7C10B84E313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p>
            <a:fld id="{2283825F-AA2E-AD4B-8965-91F454E3ABCB}" type="datetimeFigureOut">
              <a:rPr lang="en-US" smtClean="0"/>
              <a:t>3/17/20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F3C7E7-3790-7A42-89DD-7C10B84E313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83825F-AA2E-AD4B-8965-91F454E3ABCB}" type="datetimeFigureOut">
              <a:rPr lang="en-US" smtClean="0"/>
              <a:t>3/17/20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F3C7E7-3790-7A42-89DD-7C10B84E313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283825F-AA2E-AD4B-8965-91F454E3ABCB}" type="datetimeFigureOut">
              <a:rPr lang="en-US" smtClean="0"/>
              <a:t>3/17/20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F3C7E7-3790-7A42-89DD-7C10B84E313B}"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283825F-AA2E-AD4B-8965-91F454E3ABCB}" type="datetimeFigureOut">
              <a:rPr lang="en-US" smtClean="0"/>
              <a:t>3/17/20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F3C7E7-3790-7A42-89DD-7C10B84E313B}"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2283825F-AA2E-AD4B-8965-91F454E3ABCB}" type="datetimeFigureOut">
              <a:rPr lang="en-US" smtClean="0"/>
              <a:t>3/17/20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F3C7E7-3790-7A42-89DD-7C10B84E313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2283825F-AA2E-AD4B-8965-91F454E3ABCB}" type="datetimeFigureOut">
              <a:rPr lang="en-US" smtClean="0"/>
              <a:t>3/17/20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F3C7E7-3790-7A42-89DD-7C10B84E313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83825F-AA2E-AD4B-8965-91F454E3ABCB}" type="datetimeFigureOut">
              <a:rPr lang="en-US" smtClean="0"/>
              <a:t>3/17/20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F3C7E7-3790-7A42-89DD-7C10B84E313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Winds, Weather and Geography</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Currents in the Mediterranean</a:t>
            </a:r>
            <a:endParaRPr lang="en-GB" dirty="0"/>
          </a:p>
        </p:txBody>
      </p:sp>
      <p:pic>
        <p:nvPicPr>
          <p:cNvPr id="4" name="Picture 3"/>
          <p:cNvPicPr>
            <a:picLocks noChangeAspect="1"/>
          </p:cNvPicPr>
          <p:nvPr/>
        </p:nvPicPr>
        <p:blipFill>
          <a:blip r:embed="rId2"/>
          <a:stretch>
            <a:fillRect/>
          </a:stretch>
        </p:blipFill>
        <p:spPr>
          <a:xfrm>
            <a:off x="84916" y="1231697"/>
            <a:ext cx="8601884" cy="459340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Depths and currents</a:t>
            </a:r>
            <a:endParaRPr lang="en-GB" dirty="0"/>
          </a:p>
        </p:txBody>
      </p:sp>
      <p:pic>
        <p:nvPicPr>
          <p:cNvPr id="4" name="Picture 3"/>
          <p:cNvPicPr>
            <a:picLocks noChangeAspect="1"/>
          </p:cNvPicPr>
          <p:nvPr/>
        </p:nvPicPr>
        <p:blipFill>
          <a:blip r:embed="rId2"/>
          <a:stretch>
            <a:fillRect/>
          </a:stretch>
        </p:blipFill>
        <p:spPr>
          <a:xfrm>
            <a:off x="892445" y="1417638"/>
            <a:ext cx="7794355" cy="429148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Winds</a:t>
            </a:r>
            <a:endParaRPr lang="en-GB" dirty="0"/>
          </a:p>
        </p:txBody>
      </p:sp>
      <p:pic>
        <p:nvPicPr>
          <p:cNvPr id="5" name="Picture 4"/>
          <p:cNvPicPr>
            <a:picLocks noChangeAspect="1"/>
          </p:cNvPicPr>
          <p:nvPr/>
        </p:nvPicPr>
        <p:blipFill>
          <a:blip r:embed="rId2"/>
          <a:stretch>
            <a:fillRect/>
          </a:stretch>
        </p:blipFill>
        <p:spPr>
          <a:xfrm>
            <a:off x="265329" y="1182539"/>
            <a:ext cx="8369131" cy="462796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Etesian Winds</a:t>
            </a:r>
            <a:endParaRPr lang="en-GB" dirty="0"/>
          </a:p>
        </p:txBody>
      </p:sp>
      <p:pic>
        <p:nvPicPr>
          <p:cNvPr id="4" name="Picture 3"/>
          <p:cNvPicPr>
            <a:picLocks noChangeAspect="1"/>
          </p:cNvPicPr>
          <p:nvPr/>
        </p:nvPicPr>
        <p:blipFill>
          <a:blip r:embed="rId2"/>
          <a:stretch>
            <a:fillRect/>
          </a:stretch>
        </p:blipFill>
        <p:spPr>
          <a:xfrm>
            <a:off x="912066" y="2031999"/>
            <a:ext cx="5310934" cy="4493867"/>
          </a:xfrm>
          <a:prstGeom prst="rect">
            <a:avLst/>
          </a:prstGeom>
        </p:spPr>
      </p:pic>
      <p:sp>
        <p:nvSpPr>
          <p:cNvPr id="5" name="TextBox 4"/>
          <p:cNvSpPr txBox="1"/>
          <p:nvPr/>
        </p:nvSpPr>
        <p:spPr>
          <a:xfrm>
            <a:off x="6223000" y="2031999"/>
            <a:ext cx="2667355" cy="2585323"/>
          </a:xfrm>
          <a:prstGeom prst="rect">
            <a:avLst/>
          </a:prstGeom>
          <a:noFill/>
        </p:spPr>
        <p:txBody>
          <a:bodyPr wrap="square" rtlCol="0">
            <a:spAutoFit/>
          </a:bodyPr>
          <a:lstStyle/>
          <a:p>
            <a:r>
              <a:rPr lang="en-GB" dirty="0" smtClean="0"/>
              <a:t>May to October</a:t>
            </a:r>
          </a:p>
          <a:p>
            <a:r>
              <a:rPr lang="en-GB" dirty="0" smtClean="0"/>
              <a:t>Stronger in August in Aegean</a:t>
            </a:r>
          </a:p>
          <a:p>
            <a:endParaRPr lang="en-GB" dirty="0" smtClean="0"/>
          </a:p>
          <a:p>
            <a:r>
              <a:rPr lang="en-GB" dirty="0" smtClean="0"/>
              <a:t>Steady winds</a:t>
            </a:r>
          </a:p>
          <a:p>
            <a:r>
              <a:rPr lang="en-GB" dirty="0" smtClean="0"/>
              <a:t>Occasional gales</a:t>
            </a:r>
          </a:p>
          <a:p>
            <a:endParaRPr lang="en-GB" dirty="0" smtClean="0"/>
          </a:p>
          <a:p>
            <a:r>
              <a:rPr lang="en-GB" dirty="0" smtClean="0"/>
              <a:t>Bring high seas in Egypt and Levant</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Sirocco winds</a:t>
            </a:r>
            <a:endParaRPr lang="en-GB" dirty="0"/>
          </a:p>
        </p:txBody>
      </p:sp>
      <p:sp>
        <p:nvSpPr>
          <p:cNvPr id="5" name="TextBox 4"/>
          <p:cNvSpPr txBox="1"/>
          <p:nvPr/>
        </p:nvSpPr>
        <p:spPr>
          <a:xfrm>
            <a:off x="457200" y="1094472"/>
            <a:ext cx="2751099" cy="646331"/>
          </a:xfrm>
          <a:prstGeom prst="rect">
            <a:avLst/>
          </a:prstGeom>
          <a:noFill/>
        </p:spPr>
        <p:txBody>
          <a:bodyPr wrap="none" rtlCol="0">
            <a:spAutoFit/>
          </a:bodyPr>
          <a:lstStyle/>
          <a:p>
            <a:r>
              <a:rPr lang="en-GB" dirty="0" err="1" smtClean="0"/>
              <a:t>Khamsin</a:t>
            </a:r>
            <a:r>
              <a:rPr lang="en-GB" dirty="0" smtClean="0"/>
              <a:t>:  Egypt and Levant</a:t>
            </a:r>
          </a:p>
          <a:p>
            <a:r>
              <a:rPr lang="en-GB" dirty="0" smtClean="0"/>
              <a:t>April to June</a:t>
            </a:r>
            <a:endParaRPr lang="en-GB" dirty="0"/>
          </a:p>
        </p:txBody>
      </p:sp>
      <p:pic>
        <p:nvPicPr>
          <p:cNvPr id="6" name="Picture 5"/>
          <p:cNvPicPr>
            <a:picLocks noChangeAspect="1"/>
          </p:cNvPicPr>
          <p:nvPr/>
        </p:nvPicPr>
        <p:blipFill>
          <a:blip r:embed="rId2"/>
          <a:stretch>
            <a:fillRect/>
          </a:stretch>
        </p:blipFill>
        <p:spPr>
          <a:xfrm>
            <a:off x="-1" y="1949449"/>
            <a:ext cx="7380311" cy="4299031"/>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Mare </a:t>
            </a:r>
            <a:r>
              <a:rPr lang="en-GB" dirty="0" err="1" smtClean="0"/>
              <a:t>Clausum</a:t>
            </a:r>
            <a:endParaRPr lang="en-GB" dirty="0"/>
          </a:p>
        </p:txBody>
      </p:sp>
      <p:sp>
        <p:nvSpPr>
          <p:cNvPr id="3" name="Content Placeholder 2"/>
          <p:cNvSpPr>
            <a:spLocks noGrp="1"/>
          </p:cNvSpPr>
          <p:nvPr>
            <p:ph idx="1"/>
          </p:nvPr>
        </p:nvSpPr>
        <p:spPr/>
        <p:txBody>
          <a:bodyPr>
            <a:normAutofit fontScale="85000" lnSpcReduction="20000"/>
          </a:bodyPr>
          <a:lstStyle/>
          <a:p>
            <a:r>
              <a:rPr lang="en-US" dirty="0"/>
              <a:t>But from the month </a:t>
            </a:r>
            <a:r>
              <a:rPr lang="en-US" dirty="0" smtClean="0"/>
              <a:t>of November </a:t>
            </a:r>
            <a:r>
              <a:rPr lang="en-US" dirty="0"/>
              <a:t>the winter setting of the </a:t>
            </a:r>
            <a:r>
              <a:rPr lang="en-US" dirty="0" err="1"/>
              <a:t>Vergiliae</a:t>
            </a:r>
            <a:r>
              <a:rPr lang="en-US" dirty="0"/>
              <a:t> (Pleiades) interrupts shipping </a:t>
            </a:r>
            <a:r>
              <a:rPr lang="en-US" dirty="0" smtClean="0"/>
              <a:t>with frequent </a:t>
            </a:r>
            <a:r>
              <a:rPr lang="en-US" dirty="0"/>
              <a:t>storms. So </a:t>
            </a:r>
            <a:r>
              <a:rPr lang="en-US" dirty="0" smtClean="0"/>
              <a:t>from three </a:t>
            </a:r>
            <a:r>
              <a:rPr lang="en-US" dirty="0"/>
              <a:t>days before the Ides </a:t>
            </a:r>
            <a:r>
              <a:rPr lang="en-US" dirty="0" smtClean="0"/>
              <a:t>of November </a:t>
            </a:r>
            <a:r>
              <a:rPr lang="en-US" dirty="0"/>
              <a:t>(i.e. 11thNovember</a:t>
            </a:r>
            <a:r>
              <a:rPr lang="en-US" dirty="0" smtClean="0"/>
              <a:t>) until </a:t>
            </a:r>
            <a:r>
              <a:rPr lang="en-US" dirty="0"/>
              <a:t>six days before the Ides of March (i.e. 10th March) the seas are closed</a:t>
            </a:r>
            <a:r>
              <a:rPr lang="en-US" dirty="0" smtClean="0"/>
              <a:t>.</a:t>
            </a:r>
          </a:p>
          <a:p>
            <a:r>
              <a:rPr lang="en-US" dirty="0"/>
              <a:t>When </a:t>
            </a:r>
            <a:r>
              <a:rPr lang="en-US" dirty="0" err="1"/>
              <a:t>Pachon</a:t>
            </a:r>
            <a:r>
              <a:rPr lang="en-US" dirty="0"/>
              <a:t> has run its course, that is, after the rising of </a:t>
            </a:r>
            <a:r>
              <a:rPr lang="en-US" dirty="0" smtClean="0"/>
              <a:t>the Pleiades</a:t>
            </a:r>
            <a:r>
              <a:rPr lang="en-US" dirty="0"/>
              <a:t>, from six days before the </a:t>
            </a:r>
            <a:r>
              <a:rPr lang="en-US" dirty="0" err="1"/>
              <a:t>Kalends</a:t>
            </a:r>
            <a:r>
              <a:rPr lang="en-US" dirty="0"/>
              <a:t> of June (i.e. 27th May) until the rising </a:t>
            </a:r>
            <a:r>
              <a:rPr lang="en-US" dirty="0" smtClean="0"/>
              <a:t>of </a:t>
            </a:r>
            <a:r>
              <a:rPr lang="en-US" dirty="0" err="1" smtClean="0"/>
              <a:t>Arcturus</a:t>
            </a:r>
            <a:r>
              <a:rPr lang="en-US" dirty="0"/>
              <a:t>, that is, eighteen days before the </a:t>
            </a:r>
            <a:r>
              <a:rPr lang="en-US" dirty="0" err="1"/>
              <a:t>Kalends</a:t>
            </a:r>
            <a:r>
              <a:rPr lang="en-US" dirty="0"/>
              <a:t> of October (i.e. 14th September)</a:t>
            </a:r>
            <a:r>
              <a:rPr lang="en-US" dirty="0" smtClean="0"/>
              <a:t>, navigation </a:t>
            </a:r>
            <a:r>
              <a:rPr lang="en-US" dirty="0"/>
              <a:t>is deemed safe, because thanks to the summer the roughness of the sea </a:t>
            </a:r>
            <a:r>
              <a:rPr lang="en-US" dirty="0" smtClean="0"/>
              <a:t>is lessened.</a:t>
            </a:r>
          </a:p>
          <a:p>
            <a:r>
              <a:rPr lang="en-US" dirty="0" smtClean="0"/>
              <a:t>Excerpts from </a:t>
            </a:r>
            <a:r>
              <a:rPr lang="en-US" dirty="0" err="1" smtClean="0"/>
              <a:t>Vegetius</a:t>
            </a:r>
            <a:r>
              <a:rPr lang="en-US" dirty="0" smtClean="0"/>
              <a:t> (4</a:t>
            </a:r>
            <a:r>
              <a:rPr lang="en-US" baseline="30000" dirty="0" smtClean="0"/>
              <a:t>th</a:t>
            </a:r>
            <a:r>
              <a:rPr lang="en-US" dirty="0" smtClean="0"/>
              <a:t> C CE)</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Short and safe sailing (in a smaller world)</a:t>
            </a:r>
            <a:endParaRPr lang="en-GB" dirty="0"/>
          </a:p>
        </p:txBody>
      </p:sp>
      <p:sp>
        <p:nvSpPr>
          <p:cNvPr id="3" name="Content Placeholder 2"/>
          <p:cNvSpPr>
            <a:spLocks noGrp="1"/>
          </p:cNvSpPr>
          <p:nvPr>
            <p:ph idx="1"/>
          </p:nvPr>
        </p:nvSpPr>
        <p:spPr>
          <a:xfrm>
            <a:off x="457200" y="1600200"/>
            <a:ext cx="8229600" cy="5257800"/>
          </a:xfrm>
        </p:spPr>
        <p:txBody>
          <a:bodyPr>
            <a:normAutofit fontScale="77500" lnSpcReduction="20000"/>
          </a:bodyPr>
          <a:lstStyle/>
          <a:p>
            <a:pPr>
              <a:buNone/>
            </a:pPr>
            <a:r>
              <a:rPr lang="en-GB" dirty="0"/>
              <a:t>Fifty days after the solstice</a:t>
            </a:r>
            <a:r>
              <a:rPr lang="en-GB" dirty="0" smtClean="0"/>
              <a:t>,</a:t>
            </a:r>
            <a:r>
              <a:rPr lang="en-GB" baseline="30000" dirty="0" smtClean="0"/>
              <a:t> </a:t>
            </a:r>
            <a:r>
              <a:rPr lang="en-GB" dirty="0" smtClean="0"/>
              <a:t>when </a:t>
            </a:r>
            <a:r>
              <a:rPr lang="en-GB" dirty="0"/>
              <a:t>the season of wearisome heat is come to an end, [665] is the right time for men to go sailing. Then you will not wreck your ship, nor will the sea destroy the sailors, unless Poseidon the Earth-Shaker be set upon it, or Zeus, the king of the deathless gods, wish to slay them; for the issues of good and evil alike are with them. [670] At that time the winds are steady, and the sea is harmless. Then trust in the winds without care, and haul your swift ship down to the sea and put all the freight on board; but make all haste you can to return home again and do not wait till the time of the new wine and autumn rain and [675] oncoming storms with the fierce gales of </a:t>
            </a:r>
            <a:r>
              <a:rPr lang="en-GB" dirty="0" err="1"/>
              <a:t>Notus</a:t>
            </a:r>
            <a:r>
              <a:rPr lang="en-GB" dirty="0"/>
              <a:t> who accompanies the heavy autumn rain of Zeus and stirs up the sea and makes the deep </a:t>
            </a:r>
            <a:r>
              <a:rPr lang="en-GB" dirty="0" smtClean="0"/>
              <a:t>dangerous. Hesiod Works and Days – 7</a:t>
            </a:r>
            <a:r>
              <a:rPr lang="en-GB" baseline="30000" dirty="0" smtClean="0"/>
              <a:t>th</a:t>
            </a:r>
            <a:r>
              <a:rPr lang="en-GB" dirty="0" smtClean="0"/>
              <a:t> C BCE</a:t>
            </a:r>
          </a:p>
          <a:p>
            <a:pPr>
              <a:buNone/>
            </a:pP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Practicalities of a different sort</a:t>
            </a:r>
            <a:endParaRPr lang="en-GB" dirty="0"/>
          </a:p>
        </p:txBody>
      </p:sp>
      <p:sp>
        <p:nvSpPr>
          <p:cNvPr id="3" name="Content Placeholder 2"/>
          <p:cNvSpPr>
            <a:spLocks noGrp="1"/>
          </p:cNvSpPr>
          <p:nvPr>
            <p:ph idx="1"/>
          </p:nvPr>
        </p:nvSpPr>
        <p:spPr>
          <a:xfrm>
            <a:off x="457200" y="1150472"/>
            <a:ext cx="8229600" cy="1861669"/>
          </a:xfrm>
        </p:spPr>
        <p:txBody>
          <a:bodyPr>
            <a:normAutofit fontScale="92500"/>
          </a:bodyPr>
          <a:lstStyle/>
          <a:p>
            <a:r>
              <a:rPr lang="en-GB" dirty="0" smtClean="0"/>
              <a:t>Movement of goods is also seasonal</a:t>
            </a:r>
          </a:p>
          <a:p>
            <a:r>
              <a:rPr lang="en-GB" dirty="0" smtClean="0"/>
              <a:t>Agricultural goods + harvest</a:t>
            </a:r>
          </a:p>
          <a:p>
            <a:r>
              <a:rPr lang="en-GB" dirty="0" smtClean="0"/>
              <a:t>Harvest times vary according to area and to crop.</a:t>
            </a:r>
            <a:endParaRPr lang="en-GB" dirty="0"/>
          </a:p>
        </p:txBody>
      </p:sp>
      <p:pic>
        <p:nvPicPr>
          <p:cNvPr id="5" name="Picture 4"/>
          <p:cNvPicPr>
            <a:picLocks noChangeAspect="1"/>
          </p:cNvPicPr>
          <p:nvPr/>
        </p:nvPicPr>
        <p:blipFill>
          <a:blip r:embed="rId2"/>
          <a:stretch>
            <a:fillRect/>
          </a:stretch>
        </p:blipFill>
        <p:spPr>
          <a:xfrm>
            <a:off x="1027842" y="3012141"/>
            <a:ext cx="6741570" cy="36000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Moments in the agricultural year</a:t>
            </a:r>
            <a:endParaRPr lang="en-GB" dirty="0"/>
          </a:p>
        </p:txBody>
      </p:sp>
      <p:sp>
        <p:nvSpPr>
          <p:cNvPr id="3" name="Content Placeholder 2"/>
          <p:cNvSpPr>
            <a:spLocks noGrp="1"/>
          </p:cNvSpPr>
          <p:nvPr>
            <p:ph idx="1"/>
          </p:nvPr>
        </p:nvSpPr>
        <p:spPr/>
        <p:txBody>
          <a:bodyPr>
            <a:normAutofit fontScale="92500" lnSpcReduction="10000"/>
          </a:bodyPr>
          <a:lstStyle/>
          <a:p>
            <a:r>
              <a:rPr lang="en-GB" dirty="0"/>
              <a:t>But when the House-</a:t>
            </a:r>
            <a:r>
              <a:rPr lang="en-GB" dirty="0" smtClean="0"/>
              <a:t>carrier</a:t>
            </a:r>
            <a:r>
              <a:rPr lang="en-GB" baseline="30000" dirty="0"/>
              <a:t> </a:t>
            </a:r>
            <a:r>
              <a:rPr lang="en-GB" dirty="0" smtClean="0"/>
              <a:t>climbs </a:t>
            </a:r>
            <a:r>
              <a:rPr lang="en-GB" dirty="0"/>
              <a:t>up the </a:t>
            </a:r>
            <a:r>
              <a:rPr lang="en-GB" dirty="0" smtClean="0"/>
              <a:t>plants (mid-May) </a:t>
            </a:r>
            <a:r>
              <a:rPr lang="en-GB" dirty="0"/>
              <a:t>from the earth to escape the Pleiades, then it is no longer the season for digging vineyards, but to whet your sickles and rouse up your slaves. </a:t>
            </a:r>
          </a:p>
          <a:p>
            <a:r>
              <a:rPr lang="en-GB" dirty="0" smtClean="0"/>
              <a:t> </a:t>
            </a:r>
            <a:r>
              <a:rPr lang="en-GB" dirty="0"/>
              <a:t>Set your slaves to winnow Demeter's holy grain, when strong </a:t>
            </a:r>
            <a:r>
              <a:rPr lang="en-GB" dirty="0" smtClean="0"/>
              <a:t>Orion (July) </a:t>
            </a:r>
            <a:r>
              <a:rPr lang="en-GB" dirty="0"/>
              <a:t>first appears, on a smooth threshing-floor in an airy place. [600] Then measure it and store it in jars. </a:t>
            </a:r>
          </a:p>
          <a:p>
            <a:r>
              <a:rPr lang="en-GB" dirty="0" smtClean="0"/>
              <a:t> Excerpts Hesiod Works and Days</a:t>
            </a:r>
          </a:p>
          <a:p>
            <a:endParaRPr lang="en-GB" dirty="0" smtClean="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Trade, Weather and Agreements</a:t>
            </a:r>
            <a:endParaRPr lang="en-GB" dirty="0"/>
          </a:p>
        </p:txBody>
      </p:sp>
      <p:sp>
        <p:nvSpPr>
          <p:cNvPr id="3" name="Content Placeholder 2"/>
          <p:cNvSpPr>
            <a:spLocks noGrp="1"/>
          </p:cNvSpPr>
          <p:nvPr>
            <p:ph idx="1"/>
          </p:nvPr>
        </p:nvSpPr>
        <p:spPr>
          <a:xfrm>
            <a:off x="457200" y="1600200"/>
            <a:ext cx="8229600" cy="4911068"/>
          </a:xfrm>
        </p:spPr>
        <p:txBody>
          <a:bodyPr>
            <a:normAutofit fontScale="70000" lnSpcReduction="20000"/>
          </a:bodyPr>
          <a:lstStyle/>
          <a:p>
            <a:r>
              <a:rPr lang="en-GB" dirty="0" err="1"/>
              <a:t>Androcles</a:t>
            </a:r>
            <a:r>
              <a:rPr lang="en-GB" dirty="0"/>
              <a:t> of </a:t>
            </a:r>
            <a:r>
              <a:rPr lang="en-GB" dirty="0" err="1"/>
              <a:t>Sphettus</a:t>
            </a:r>
            <a:r>
              <a:rPr lang="en-GB" dirty="0"/>
              <a:t> and </a:t>
            </a:r>
            <a:r>
              <a:rPr lang="en-GB" dirty="0" err="1"/>
              <a:t>Nausicrates</a:t>
            </a:r>
            <a:r>
              <a:rPr lang="en-GB" dirty="0"/>
              <a:t> of </a:t>
            </a:r>
            <a:r>
              <a:rPr lang="en-GB" dirty="0" err="1"/>
              <a:t>Carystus</a:t>
            </a:r>
            <a:r>
              <a:rPr lang="en-GB" dirty="0"/>
              <a:t> lent to </a:t>
            </a:r>
            <a:r>
              <a:rPr lang="en-GB" dirty="0" err="1"/>
              <a:t>Artemo</a:t>
            </a:r>
            <a:r>
              <a:rPr lang="en-GB" dirty="0"/>
              <a:t> and </a:t>
            </a:r>
            <a:r>
              <a:rPr lang="en-GB" dirty="0" err="1"/>
              <a:t>Apollodorus</a:t>
            </a:r>
            <a:r>
              <a:rPr lang="en-GB" dirty="0"/>
              <a:t>, both of </a:t>
            </a:r>
            <a:r>
              <a:rPr lang="en-GB" dirty="0" err="1"/>
              <a:t>Phaselis</a:t>
            </a:r>
            <a:r>
              <a:rPr lang="en-GB" dirty="0"/>
              <a:t>, three thousand drachmae in silver for a voyage from Athens to </a:t>
            </a:r>
            <a:r>
              <a:rPr lang="en-GB" dirty="0" err="1"/>
              <a:t>Mendê</a:t>
            </a:r>
            <a:r>
              <a:rPr lang="en-GB" dirty="0"/>
              <a:t> or </a:t>
            </a:r>
            <a:r>
              <a:rPr lang="en-GB" dirty="0" err="1"/>
              <a:t>Scionê</a:t>
            </a:r>
            <a:r>
              <a:rPr lang="en-GB" dirty="0" smtClean="0"/>
              <a:t>, </a:t>
            </a:r>
            <a:r>
              <a:rPr lang="en-GB" dirty="0"/>
              <a:t>and thence to Bosporus—or if they so choose, for a voyage to the left parts of the Pontus as far as the </a:t>
            </a:r>
            <a:r>
              <a:rPr lang="en-GB" dirty="0" err="1"/>
              <a:t>Borysthenes</a:t>
            </a:r>
            <a:r>
              <a:rPr lang="en-GB" dirty="0" smtClean="0"/>
              <a:t>,</a:t>
            </a:r>
            <a:r>
              <a:rPr lang="en-GB" baseline="30000" dirty="0" smtClean="0"/>
              <a:t> </a:t>
            </a:r>
            <a:r>
              <a:rPr lang="en-GB" dirty="0" smtClean="0"/>
              <a:t>and </a:t>
            </a:r>
            <a:r>
              <a:rPr lang="en-GB" dirty="0"/>
              <a:t>thence back to Athens, on interest at the rate of two hundred and twenty-five drachmae on the thousand; but, if they should sail out from Pontus to </a:t>
            </a:r>
            <a:r>
              <a:rPr lang="en-GB" dirty="0" err="1" smtClean="0"/>
              <a:t>Hieron</a:t>
            </a:r>
            <a:r>
              <a:rPr lang="en-GB" dirty="0" smtClean="0"/>
              <a:t> </a:t>
            </a:r>
            <a:r>
              <a:rPr lang="en-GB" dirty="0"/>
              <a:t>after the rising of </a:t>
            </a:r>
            <a:r>
              <a:rPr lang="en-GB" dirty="0" err="1"/>
              <a:t>Arcturus</a:t>
            </a:r>
            <a:r>
              <a:rPr lang="en-GB" dirty="0" smtClean="0"/>
              <a:t>, </a:t>
            </a:r>
            <a:r>
              <a:rPr lang="en-GB" dirty="0"/>
              <a:t>at three hundred on the thousand, on the security of three thousand jars of wine of </a:t>
            </a:r>
            <a:r>
              <a:rPr lang="en-GB" dirty="0" err="1"/>
              <a:t>Mendê</a:t>
            </a:r>
            <a:r>
              <a:rPr lang="en-GB" dirty="0"/>
              <a:t>, which shall be conveyed from </a:t>
            </a:r>
            <a:r>
              <a:rPr lang="en-GB" dirty="0" err="1"/>
              <a:t>Mendê</a:t>
            </a:r>
            <a:r>
              <a:rPr lang="en-GB" dirty="0"/>
              <a:t> or </a:t>
            </a:r>
            <a:r>
              <a:rPr lang="en-GB" dirty="0" err="1"/>
              <a:t>Scionê</a:t>
            </a:r>
            <a:r>
              <a:rPr lang="en-GB" dirty="0"/>
              <a:t> in the twenty-oared ship of which </a:t>
            </a:r>
            <a:r>
              <a:rPr lang="en-GB" dirty="0" err="1"/>
              <a:t>Hyblesius</a:t>
            </a:r>
            <a:r>
              <a:rPr lang="en-GB" dirty="0"/>
              <a:t> is owner</a:t>
            </a:r>
            <a:r>
              <a:rPr lang="en-GB" dirty="0" smtClean="0"/>
              <a:t>. Dem. 35.10</a:t>
            </a:r>
          </a:p>
          <a:p>
            <a:endParaRPr lang="en-GB" dirty="0" smtClean="0"/>
          </a:p>
          <a:p>
            <a:r>
              <a:rPr lang="en-GB" dirty="0" smtClean="0"/>
              <a:t>Check the change in interest: Before mid-September 22.5%; after mid-September 30</a:t>
            </a:r>
            <a:r>
              <a:rPr lang="en-GB" smtClean="0"/>
              <a:t>%</a:t>
            </a:r>
          </a:p>
          <a:p>
            <a:pPr>
              <a:buNone/>
            </a:pPr>
            <a:endParaRPr lang="en-GB" smtClean="0"/>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79</TotalTime>
  <Words>674</Words>
  <Application>Microsoft Macintosh PowerPoint</Application>
  <PresentationFormat>On-screen Show (4:3)</PresentationFormat>
  <Paragraphs>33</Paragraphs>
  <Slides>11</Slides>
  <Notes>0</Notes>
  <HiddenSlides>0</HiddenSlides>
  <MMClips>0</MMClips>
  <ScaleCrop>false</ScaleCrop>
  <HeadingPairs>
    <vt:vector size="4" baseType="variant">
      <vt:variant>
        <vt:lpstr>Design Template</vt:lpstr>
      </vt:variant>
      <vt:variant>
        <vt:i4>1</vt:i4>
      </vt:variant>
      <vt:variant>
        <vt:lpstr>Slide Titles</vt:lpstr>
      </vt:variant>
      <vt:variant>
        <vt:i4>11</vt:i4>
      </vt:variant>
    </vt:vector>
  </HeadingPairs>
  <TitlesOfParts>
    <vt:vector size="12" baseType="lpstr">
      <vt:lpstr>Office Theme</vt:lpstr>
      <vt:lpstr>Winds, Weather and Geography</vt:lpstr>
      <vt:lpstr>Currents in the Mediterranean</vt:lpstr>
      <vt:lpstr>Depths and currents</vt:lpstr>
      <vt:lpstr>Winds</vt:lpstr>
      <vt:lpstr>Etesian Winds</vt:lpstr>
      <vt:lpstr>Sirocco winds</vt:lpstr>
      <vt:lpstr>Mare Clausum</vt:lpstr>
      <vt:lpstr>Short and safe sailing (in a smaller world)</vt:lpstr>
      <vt:lpstr>Practicalities of a different sort</vt:lpstr>
      <vt:lpstr>Moments in the agricultural year</vt:lpstr>
      <vt:lpstr>Trade, Weather and Agreements</vt:lpstr>
    </vt:vector>
  </TitlesOfParts>
  <Company>UWL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Winds, Weather and Geography</dc:title>
  <dc:creator>Magdalena Ohrman</dc:creator>
  <cp:lastModifiedBy>Magdalena Ohrman</cp:lastModifiedBy>
  <cp:revision>11</cp:revision>
  <dcterms:created xsi:type="dcterms:W3CDTF">2020-03-17T13:04:44Z</dcterms:created>
  <dcterms:modified xsi:type="dcterms:W3CDTF">2020-03-17T14:24:25Z</dcterms:modified>
</cp:coreProperties>
</file>