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4"/>
  </p:notesMasterIdLst>
  <p:sldIdLst>
    <p:sldId id="256" r:id="rId7"/>
    <p:sldId id="257"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2E1C9D-519F-4E7A-93D2-903DA3BD2B95}" v="2" dt="2025-11-10T15:56:04.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759" autoAdjust="0"/>
  </p:normalViewPr>
  <p:slideViewPr>
    <p:cSldViewPr snapToGrid="0" snapToObjects="1">
      <p:cViewPr varScale="1">
        <p:scale>
          <a:sx n="47" d="100"/>
          <a:sy n="47" d="100"/>
        </p:scale>
        <p:origin x="48" y="1012"/>
      </p:cViewPr>
      <p:guideLst/>
    </p:cSldViewPr>
  </p:slideViewPr>
  <p:notesTextViewPr>
    <p:cViewPr>
      <p:scale>
        <a:sx n="1" d="1"/>
        <a:sy n="1" d="1"/>
      </p:scale>
      <p:origin x="0" y="-136"/>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custSel addSld modSld sldOrd">
      <pc:chgData name="Mark Huntly" userId="2f894ec6-1403-4f17-b28b-5f1f7519461e" providerId="ADAL" clId="{28B19D55-2B64-4018-8539-1453B0FDE5DC}" dt="2025-11-10T15:55:23.240" v="269" actId="20577"/>
      <pc:docMkLst>
        <pc:docMk/>
      </pc:docMkLst>
      <pc:sldChg chg="delSp modSp add mod">
        <pc:chgData name="Mark Huntly" userId="2f894ec6-1403-4f17-b28b-5f1f7519461e" providerId="ADAL" clId="{28B19D55-2B64-4018-8539-1453B0FDE5DC}" dt="2025-11-10T15:37:07.389" v="4"/>
        <pc:sldMkLst>
          <pc:docMk/>
          <pc:sldMk cId="3707167778" sldId="276"/>
        </pc:sldMkLst>
        <pc:spChg chg="mod">
          <ac:chgData name="Mark Huntly" userId="2f894ec6-1403-4f17-b28b-5f1f7519461e" providerId="ADAL" clId="{28B19D55-2B64-4018-8539-1453B0FDE5DC}" dt="2025-11-10T15:36:54.847" v="1"/>
          <ac:spMkLst>
            <pc:docMk/>
            <pc:sldMk cId="3707167778" sldId="276"/>
            <ac:spMk id="4" creationId="{0DA01FD2-140B-3414-6EF3-FBB59871330A}"/>
          </ac:spMkLst>
        </pc:spChg>
        <pc:spChg chg="mod">
          <ac:chgData name="Mark Huntly" userId="2f894ec6-1403-4f17-b28b-5f1f7519461e" providerId="ADAL" clId="{28B19D55-2B64-4018-8539-1453B0FDE5DC}" dt="2025-11-10T15:37:07.389" v="4"/>
          <ac:spMkLst>
            <pc:docMk/>
            <pc:sldMk cId="3707167778" sldId="276"/>
            <ac:spMk id="9" creationId="{849A2257-901B-CB09-CED0-C235DB0F638B}"/>
          </ac:spMkLst>
        </pc:spChg>
        <pc:picChg chg="del">
          <ac:chgData name="Mark Huntly" userId="2f894ec6-1403-4f17-b28b-5f1f7519461e" providerId="ADAL" clId="{28B19D55-2B64-4018-8539-1453B0FDE5DC}" dt="2025-11-10T15:36:56.985" v="2" actId="478"/>
          <ac:picMkLst>
            <pc:docMk/>
            <pc:sldMk cId="3707167778" sldId="276"/>
            <ac:picMk id="2" creationId="{D4D50503-8A56-B587-FE30-294EF659B4F6}"/>
          </ac:picMkLst>
        </pc:picChg>
      </pc:sldChg>
      <pc:sldChg chg="modSp add mod">
        <pc:chgData name="Mark Huntly" userId="2f894ec6-1403-4f17-b28b-5f1f7519461e" providerId="ADAL" clId="{28B19D55-2B64-4018-8539-1453B0FDE5DC}" dt="2025-11-10T15:37:31.429" v="16"/>
        <pc:sldMkLst>
          <pc:docMk/>
          <pc:sldMk cId="3084318750" sldId="277"/>
        </pc:sldMkLst>
        <pc:spChg chg="mod">
          <ac:chgData name="Mark Huntly" userId="2f894ec6-1403-4f17-b28b-5f1f7519461e" providerId="ADAL" clId="{28B19D55-2B64-4018-8539-1453B0FDE5DC}" dt="2025-11-10T15:37:20.912" v="15" actId="20577"/>
          <ac:spMkLst>
            <pc:docMk/>
            <pc:sldMk cId="3084318750" sldId="277"/>
            <ac:spMk id="4" creationId="{B974C3F7-8536-BF4A-99FE-8351BB95B0FC}"/>
          </ac:spMkLst>
        </pc:spChg>
        <pc:spChg chg="mod">
          <ac:chgData name="Mark Huntly" userId="2f894ec6-1403-4f17-b28b-5f1f7519461e" providerId="ADAL" clId="{28B19D55-2B64-4018-8539-1453B0FDE5DC}" dt="2025-11-10T15:37:31.429" v="16"/>
          <ac:spMkLst>
            <pc:docMk/>
            <pc:sldMk cId="3084318750" sldId="277"/>
            <ac:spMk id="9" creationId="{976CC442-2FC5-8BBE-72BC-C86A3683D67E}"/>
          </ac:spMkLst>
        </pc:spChg>
      </pc:sldChg>
      <pc:sldChg chg="modSp add mod">
        <pc:chgData name="Mark Huntly" userId="2f894ec6-1403-4f17-b28b-5f1f7519461e" providerId="ADAL" clId="{28B19D55-2B64-4018-8539-1453B0FDE5DC}" dt="2025-11-10T15:37:59.477" v="29" actId="20577"/>
        <pc:sldMkLst>
          <pc:docMk/>
          <pc:sldMk cId="382954328" sldId="278"/>
        </pc:sldMkLst>
        <pc:spChg chg="mod">
          <ac:chgData name="Mark Huntly" userId="2f894ec6-1403-4f17-b28b-5f1f7519461e" providerId="ADAL" clId="{28B19D55-2B64-4018-8539-1453B0FDE5DC}" dt="2025-11-10T15:37:59.477" v="29" actId="20577"/>
          <ac:spMkLst>
            <pc:docMk/>
            <pc:sldMk cId="382954328" sldId="278"/>
            <ac:spMk id="4" creationId="{81175AD7-30D4-9E4E-CA1C-2B7869F670C3}"/>
          </ac:spMkLst>
        </pc:spChg>
        <pc:spChg chg="mod">
          <ac:chgData name="Mark Huntly" userId="2f894ec6-1403-4f17-b28b-5f1f7519461e" providerId="ADAL" clId="{28B19D55-2B64-4018-8539-1453B0FDE5DC}" dt="2025-11-10T15:37:52.066" v="18"/>
          <ac:spMkLst>
            <pc:docMk/>
            <pc:sldMk cId="382954328" sldId="278"/>
            <ac:spMk id="9" creationId="{61CA56EF-3A3F-E2C0-705D-8C5D317E742A}"/>
          </ac:spMkLst>
        </pc:spChg>
      </pc:sldChg>
      <pc:sldChg chg="modSp add mod">
        <pc:chgData name="Mark Huntly" userId="2f894ec6-1403-4f17-b28b-5f1f7519461e" providerId="ADAL" clId="{28B19D55-2B64-4018-8539-1453B0FDE5DC}" dt="2025-11-10T15:38:19.528" v="40"/>
        <pc:sldMkLst>
          <pc:docMk/>
          <pc:sldMk cId="1794659600" sldId="279"/>
        </pc:sldMkLst>
        <pc:spChg chg="mod">
          <ac:chgData name="Mark Huntly" userId="2f894ec6-1403-4f17-b28b-5f1f7519461e" providerId="ADAL" clId="{28B19D55-2B64-4018-8539-1453B0FDE5DC}" dt="2025-11-10T15:38:13.883" v="39" actId="20577"/>
          <ac:spMkLst>
            <pc:docMk/>
            <pc:sldMk cId="1794659600" sldId="279"/>
            <ac:spMk id="4" creationId="{BB11A4A1-0204-3801-3CAB-639A862CDA80}"/>
          </ac:spMkLst>
        </pc:spChg>
        <pc:spChg chg="mod">
          <ac:chgData name="Mark Huntly" userId="2f894ec6-1403-4f17-b28b-5f1f7519461e" providerId="ADAL" clId="{28B19D55-2B64-4018-8539-1453B0FDE5DC}" dt="2025-11-10T15:38:19.528" v="40"/>
          <ac:spMkLst>
            <pc:docMk/>
            <pc:sldMk cId="1794659600" sldId="279"/>
            <ac:spMk id="9" creationId="{BFD49B17-6546-5BC5-E8B7-A2FD8F2ABFCA}"/>
          </ac:spMkLst>
        </pc:spChg>
      </pc:sldChg>
      <pc:sldChg chg="addSp modSp add mod">
        <pc:chgData name="Mark Huntly" userId="2f894ec6-1403-4f17-b28b-5f1f7519461e" providerId="ADAL" clId="{28B19D55-2B64-4018-8539-1453B0FDE5DC}" dt="2025-11-10T15:39:17.501" v="60" actId="1076"/>
        <pc:sldMkLst>
          <pc:docMk/>
          <pc:sldMk cId="682758343" sldId="280"/>
        </pc:sldMkLst>
        <pc:spChg chg="mod">
          <ac:chgData name="Mark Huntly" userId="2f894ec6-1403-4f17-b28b-5f1f7519461e" providerId="ADAL" clId="{28B19D55-2B64-4018-8539-1453B0FDE5DC}" dt="2025-11-10T15:38:41.220" v="53" actId="20577"/>
          <ac:spMkLst>
            <pc:docMk/>
            <pc:sldMk cId="682758343" sldId="280"/>
            <ac:spMk id="4" creationId="{3E39072A-4E2A-89C1-0DCB-CD87FFED08C1}"/>
          </ac:spMkLst>
        </pc:spChg>
        <pc:spChg chg="mod">
          <ac:chgData name="Mark Huntly" userId="2f894ec6-1403-4f17-b28b-5f1f7519461e" providerId="ADAL" clId="{28B19D55-2B64-4018-8539-1453B0FDE5DC}" dt="2025-11-10T15:38:48.946" v="54"/>
          <ac:spMkLst>
            <pc:docMk/>
            <pc:sldMk cId="682758343" sldId="280"/>
            <ac:spMk id="9" creationId="{BEA76B67-5975-32FA-5C26-494FC3FB5B11}"/>
          </ac:spMkLst>
        </pc:spChg>
        <pc:picChg chg="add mod">
          <ac:chgData name="Mark Huntly" userId="2f894ec6-1403-4f17-b28b-5f1f7519461e" providerId="ADAL" clId="{28B19D55-2B64-4018-8539-1453B0FDE5DC}" dt="2025-11-10T15:39:17.501" v="60" actId="1076"/>
          <ac:picMkLst>
            <pc:docMk/>
            <pc:sldMk cId="682758343" sldId="280"/>
            <ac:picMk id="2" creationId="{26DCD20D-BA84-2871-D6F1-EF98DCB7B0B3}"/>
          </ac:picMkLst>
        </pc:picChg>
      </pc:sldChg>
      <pc:sldChg chg="modSp add mod">
        <pc:chgData name="Mark Huntly" userId="2f894ec6-1403-4f17-b28b-5f1f7519461e" providerId="ADAL" clId="{28B19D55-2B64-4018-8539-1453B0FDE5DC}" dt="2025-11-10T15:40:00.983" v="74" actId="20577"/>
        <pc:sldMkLst>
          <pc:docMk/>
          <pc:sldMk cId="266611015" sldId="281"/>
        </pc:sldMkLst>
        <pc:spChg chg="mod">
          <ac:chgData name="Mark Huntly" userId="2f894ec6-1403-4f17-b28b-5f1f7519461e" providerId="ADAL" clId="{28B19D55-2B64-4018-8539-1453B0FDE5DC}" dt="2025-11-10T15:40:00.983" v="74" actId="20577"/>
          <ac:spMkLst>
            <pc:docMk/>
            <pc:sldMk cId="266611015" sldId="281"/>
            <ac:spMk id="4" creationId="{EDEC6551-98A9-EE56-3BEB-B14CF836EB9D}"/>
          </ac:spMkLst>
        </pc:spChg>
        <pc:spChg chg="mod">
          <ac:chgData name="Mark Huntly" userId="2f894ec6-1403-4f17-b28b-5f1f7519461e" providerId="ADAL" clId="{28B19D55-2B64-4018-8539-1453B0FDE5DC}" dt="2025-11-10T15:39:54.816" v="63" actId="15"/>
          <ac:spMkLst>
            <pc:docMk/>
            <pc:sldMk cId="266611015" sldId="281"/>
            <ac:spMk id="9" creationId="{28FDBED8-229A-F1E9-B146-47F39EC7DFA6}"/>
          </ac:spMkLst>
        </pc:spChg>
      </pc:sldChg>
      <pc:sldChg chg="delSp modSp add mod">
        <pc:chgData name="Mark Huntly" userId="2f894ec6-1403-4f17-b28b-5f1f7519461e" providerId="ADAL" clId="{28B19D55-2B64-4018-8539-1453B0FDE5DC}" dt="2025-11-10T15:40:33.313" v="86" actId="478"/>
        <pc:sldMkLst>
          <pc:docMk/>
          <pc:sldMk cId="3011271955" sldId="282"/>
        </pc:sldMkLst>
        <pc:spChg chg="mod">
          <ac:chgData name="Mark Huntly" userId="2f894ec6-1403-4f17-b28b-5f1f7519461e" providerId="ADAL" clId="{28B19D55-2B64-4018-8539-1453B0FDE5DC}" dt="2025-11-10T15:40:24.555" v="84" actId="20577"/>
          <ac:spMkLst>
            <pc:docMk/>
            <pc:sldMk cId="3011271955" sldId="282"/>
            <ac:spMk id="4" creationId="{95EFA7B1-B865-27DC-458A-6F1428ACCB08}"/>
          </ac:spMkLst>
        </pc:spChg>
        <pc:spChg chg="mod">
          <ac:chgData name="Mark Huntly" userId="2f894ec6-1403-4f17-b28b-5f1f7519461e" providerId="ADAL" clId="{28B19D55-2B64-4018-8539-1453B0FDE5DC}" dt="2025-11-10T15:40:30.793" v="85"/>
          <ac:spMkLst>
            <pc:docMk/>
            <pc:sldMk cId="3011271955" sldId="282"/>
            <ac:spMk id="9" creationId="{8B89CE15-0453-7F84-F6A8-554DEA5E68A5}"/>
          </ac:spMkLst>
        </pc:spChg>
        <pc:picChg chg="del">
          <ac:chgData name="Mark Huntly" userId="2f894ec6-1403-4f17-b28b-5f1f7519461e" providerId="ADAL" clId="{28B19D55-2B64-4018-8539-1453B0FDE5DC}" dt="2025-11-10T15:40:33.313" v="86" actId="478"/>
          <ac:picMkLst>
            <pc:docMk/>
            <pc:sldMk cId="3011271955" sldId="282"/>
            <ac:picMk id="2" creationId="{544F41F2-8DDD-4F1E-7BF0-5E0BC5875D65}"/>
          </ac:picMkLst>
        </pc:picChg>
      </pc:sldChg>
      <pc:sldChg chg="modSp add mod">
        <pc:chgData name="Mark Huntly" userId="2f894ec6-1403-4f17-b28b-5f1f7519461e" providerId="ADAL" clId="{28B19D55-2B64-4018-8539-1453B0FDE5DC}" dt="2025-11-10T15:40:52.046" v="96"/>
        <pc:sldMkLst>
          <pc:docMk/>
          <pc:sldMk cId="3613260034" sldId="283"/>
        </pc:sldMkLst>
        <pc:spChg chg="mod">
          <ac:chgData name="Mark Huntly" userId="2f894ec6-1403-4f17-b28b-5f1f7519461e" providerId="ADAL" clId="{28B19D55-2B64-4018-8539-1453B0FDE5DC}" dt="2025-11-10T15:40:45.761" v="95" actId="20577"/>
          <ac:spMkLst>
            <pc:docMk/>
            <pc:sldMk cId="3613260034" sldId="283"/>
            <ac:spMk id="4" creationId="{0D3BD5DF-5133-BCEA-6420-52DE22FBD861}"/>
          </ac:spMkLst>
        </pc:spChg>
        <pc:spChg chg="mod">
          <ac:chgData name="Mark Huntly" userId="2f894ec6-1403-4f17-b28b-5f1f7519461e" providerId="ADAL" clId="{28B19D55-2B64-4018-8539-1453B0FDE5DC}" dt="2025-11-10T15:40:52.046" v="96"/>
          <ac:spMkLst>
            <pc:docMk/>
            <pc:sldMk cId="3613260034" sldId="283"/>
            <ac:spMk id="9" creationId="{2D2D7ED6-8DBD-DE4C-734E-D5A2ACB1271F}"/>
          </ac:spMkLst>
        </pc:spChg>
      </pc:sldChg>
      <pc:sldChg chg="addSp modSp add">
        <pc:chgData name="Mark Huntly" userId="2f894ec6-1403-4f17-b28b-5f1f7519461e" providerId="ADAL" clId="{28B19D55-2B64-4018-8539-1453B0FDE5DC}" dt="2025-11-10T15:43:45.187" v="100"/>
        <pc:sldMkLst>
          <pc:docMk/>
          <pc:sldMk cId="1843827182" sldId="284"/>
        </pc:sldMkLst>
        <pc:spChg chg="mod">
          <ac:chgData name="Mark Huntly" userId="2f894ec6-1403-4f17-b28b-5f1f7519461e" providerId="ADAL" clId="{28B19D55-2B64-4018-8539-1453B0FDE5DC}" dt="2025-11-10T15:43:45.187" v="100"/>
          <ac:spMkLst>
            <pc:docMk/>
            <pc:sldMk cId="1843827182" sldId="284"/>
            <ac:spMk id="4" creationId="{5335B180-E8C2-B984-E0D4-E037C733339F}"/>
          </ac:spMkLst>
        </pc:spChg>
        <pc:spChg chg="mod">
          <ac:chgData name="Mark Huntly" userId="2f894ec6-1403-4f17-b28b-5f1f7519461e" providerId="ADAL" clId="{28B19D55-2B64-4018-8539-1453B0FDE5DC}" dt="2025-11-10T15:43:26.267" v="98"/>
          <ac:spMkLst>
            <pc:docMk/>
            <pc:sldMk cId="1843827182" sldId="284"/>
            <ac:spMk id="9" creationId="{4630CCFB-8B7F-26C1-AD88-C7CDA83057D5}"/>
          </ac:spMkLst>
        </pc:spChg>
        <pc:picChg chg="add mod">
          <ac:chgData name="Mark Huntly" userId="2f894ec6-1403-4f17-b28b-5f1f7519461e" providerId="ADAL" clId="{28B19D55-2B64-4018-8539-1453B0FDE5DC}" dt="2025-11-10T15:43:31.963" v="99"/>
          <ac:picMkLst>
            <pc:docMk/>
            <pc:sldMk cId="1843827182" sldId="284"/>
            <ac:picMk id="2" creationId="{3E282ED9-0129-DFBA-9048-BAF308D44AA6}"/>
          </ac:picMkLst>
        </pc:picChg>
      </pc:sldChg>
      <pc:sldChg chg="addSp delSp modSp add mod">
        <pc:chgData name="Mark Huntly" userId="2f894ec6-1403-4f17-b28b-5f1f7519461e" providerId="ADAL" clId="{28B19D55-2B64-4018-8539-1453B0FDE5DC}" dt="2025-11-10T15:47:20.973" v="139" actId="403"/>
        <pc:sldMkLst>
          <pc:docMk/>
          <pc:sldMk cId="2075116802" sldId="285"/>
        </pc:sldMkLst>
        <pc:spChg chg="mod">
          <ac:chgData name="Mark Huntly" userId="2f894ec6-1403-4f17-b28b-5f1f7519461e" providerId="ADAL" clId="{28B19D55-2B64-4018-8539-1453B0FDE5DC}" dt="2025-11-10T15:44:07.435" v="104" actId="27636"/>
          <ac:spMkLst>
            <pc:docMk/>
            <pc:sldMk cId="2075116802" sldId="285"/>
            <ac:spMk id="4" creationId="{993A47A0-C877-F512-76CC-9D049E347347}"/>
          </ac:spMkLst>
        </pc:spChg>
        <pc:spChg chg="add mod">
          <ac:chgData name="Mark Huntly" userId="2f894ec6-1403-4f17-b28b-5f1f7519461e" providerId="ADAL" clId="{28B19D55-2B64-4018-8539-1453B0FDE5DC}" dt="2025-11-10T15:45:01.325" v="111"/>
          <ac:spMkLst>
            <pc:docMk/>
            <pc:sldMk cId="2075116802" sldId="285"/>
            <ac:spMk id="5" creationId="{F28CDF89-A827-1393-7980-0F871EFD746F}"/>
          </ac:spMkLst>
        </pc:spChg>
        <pc:spChg chg="add mod">
          <ac:chgData name="Mark Huntly" userId="2f894ec6-1403-4f17-b28b-5f1f7519461e" providerId="ADAL" clId="{28B19D55-2B64-4018-8539-1453B0FDE5DC}" dt="2025-11-10T15:45:01.325" v="111"/>
          <ac:spMkLst>
            <pc:docMk/>
            <pc:sldMk cId="2075116802" sldId="285"/>
            <ac:spMk id="6" creationId="{3786CBFE-EFFB-BD7B-52F1-57A793291D80}"/>
          </ac:spMkLst>
        </pc:spChg>
        <pc:spChg chg="add mod">
          <ac:chgData name="Mark Huntly" userId="2f894ec6-1403-4f17-b28b-5f1f7519461e" providerId="ADAL" clId="{28B19D55-2B64-4018-8539-1453B0FDE5DC}" dt="2025-11-10T15:45:01.325" v="111"/>
          <ac:spMkLst>
            <pc:docMk/>
            <pc:sldMk cId="2075116802" sldId="285"/>
            <ac:spMk id="7" creationId="{86C78AD6-01CB-567D-03CC-9BDC7C35FBB0}"/>
          </ac:spMkLst>
        </pc:spChg>
        <pc:spChg chg="mod">
          <ac:chgData name="Mark Huntly" userId="2f894ec6-1403-4f17-b28b-5f1f7519461e" providerId="ADAL" clId="{28B19D55-2B64-4018-8539-1453B0FDE5DC}" dt="2025-11-10T15:47:20.973" v="139" actId="403"/>
          <ac:spMkLst>
            <pc:docMk/>
            <pc:sldMk cId="2075116802" sldId="285"/>
            <ac:spMk id="9" creationId="{70C7F6E8-B3B0-D88C-2ADF-F5F39495311E}"/>
          </ac:spMkLst>
        </pc:spChg>
        <pc:picChg chg="del">
          <ac:chgData name="Mark Huntly" userId="2f894ec6-1403-4f17-b28b-5f1f7519461e" providerId="ADAL" clId="{28B19D55-2B64-4018-8539-1453B0FDE5DC}" dt="2025-11-10T15:44:10.503" v="105" actId="478"/>
          <ac:picMkLst>
            <pc:docMk/>
            <pc:sldMk cId="2075116802" sldId="285"/>
            <ac:picMk id="2" creationId="{D9FDD4D3-214A-D1B5-1DDF-A8BABDF450A7}"/>
          </ac:picMkLst>
        </pc:picChg>
        <pc:picChg chg="add mod">
          <ac:chgData name="Mark Huntly" userId="2f894ec6-1403-4f17-b28b-5f1f7519461e" providerId="ADAL" clId="{28B19D55-2B64-4018-8539-1453B0FDE5DC}" dt="2025-11-10T15:44:34.181" v="109" actId="14100"/>
          <ac:picMkLst>
            <pc:docMk/>
            <pc:sldMk cId="2075116802" sldId="285"/>
            <ac:picMk id="3" creationId="{B1553AAD-2D62-22D0-D6A5-0D2EF202B7F6}"/>
          </ac:picMkLst>
        </pc:picChg>
      </pc:sldChg>
      <pc:sldChg chg="delSp modSp add mod">
        <pc:chgData name="Mark Huntly" userId="2f894ec6-1403-4f17-b28b-5f1f7519461e" providerId="ADAL" clId="{28B19D55-2B64-4018-8539-1453B0FDE5DC}" dt="2025-11-10T15:46:28.415" v="128" actId="1076"/>
        <pc:sldMkLst>
          <pc:docMk/>
          <pc:sldMk cId="1632029458" sldId="286"/>
        </pc:sldMkLst>
        <pc:spChg chg="mod">
          <ac:chgData name="Mark Huntly" userId="2f894ec6-1403-4f17-b28b-5f1f7519461e" providerId="ADAL" clId="{28B19D55-2B64-4018-8539-1453B0FDE5DC}" dt="2025-11-10T15:46:23.655" v="127"/>
          <ac:spMkLst>
            <pc:docMk/>
            <pc:sldMk cId="1632029458" sldId="286"/>
            <ac:spMk id="4" creationId="{B0E275B6-1F8C-E62A-44A7-7F16DA49636E}"/>
          </ac:spMkLst>
        </pc:spChg>
        <pc:spChg chg="del mod">
          <ac:chgData name="Mark Huntly" userId="2f894ec6-1403-4f17-b28b-5f1f7519461e" providerId="ADAL" clId="{28B19D55-2B64-4018-8539-1453B0FDE5DC}" dt="2025-11-10T15:45:28.894" v="117" actId="478"/>
          <ac:spMkLst>
            <pc:docMk/>
            <pc:sldMk cId="1632029458" sldId="286"/>
            <ac:spMk id="5" creationId="{D3760027-E465-4B1C-91CD-798455794C1B}"/>
          </ac:spMkLst>
        </pc:spChg>
        <pc:spChg chg="del">
          <ac:chgData name="Mark Huntly" userId="2f894ec6-1403-4f17-b28b-5f1f7519461e" providerId="ADAL" clId="{28B19D55-2B64-4018-8539-1453B0FDE5DC}" dt="2025-11-10T15:45:31.020" v="119" actId="478"/>
          <ac:spMkLst>
            <pc:docMk/>
            <pc:sldMk cId="1632029458" sldId="286"/>
            <ac:spMk id="6" creationId="{8469B926-8DA1-0370-5378-959495C35D5D}"/>
          </ac:spMkLst>
        </pc:spChg>
        <pc:spChg chg="del">
          <ac:chgData name="Mark Huntly" userId="2f894ec6-1403-4f17-b28b-5f1f7519461e" providerId="ADAL" clId="{28B19D55-2B64-4018-8539-1453B0FDE5DC}" dt="2025-11-10T15:45:29.668" v="118" actId="478"/>
          <ac:spMkLst>
            <pc:docMk/>
            <pc:sldMk cId="1632029458" sldId="286"/>
            <ac:spMk id="7" creationId="{4C9CE8F3-F78D-3AAF-B72A-681D5BDF1A8A}"/>
          </ac:spMkLst>
        </pc:spChg>
        <pc:spChg chg="mod">
          <ac:chgData name="Mark Huntly" userId="2f894ec6-1403-4f17-b28b-5f1f7519461e" providerId="ADAL" clId="{28B19D55-2B64-4018-8539-1453B0FDE5DC}" dt="2025-11-10T15:46:28.415" v="128" actId="1076"/>
          <ac:spMkLst>
            <pc:docMk/>
            <pc:sldMk cId="1632029458" sldId="286"/>
            <ac:spMk id="9" creationId="{F59A5ADE-587B-88C3-1CBE-CAC39B800479}"/>
          </ac:spMkLst>
        </pc:spChg>
        <pc:picChg chg="del mod">
          <ac:chgData name="Mark Huntly" userId="2f894ec6-1403-4f17-b28b-5f1f7519461e" providerId="ADAL" clId="{28B19D55-2B64-4018-8539-1453B0FDE5DC}" dt="2025-11-10T15:45:25.265" v="115" actId="478"/>
          <ac:picMkLst>
            <pc:docMk/>
            <pc:sldMk cId="1632029458" sldId="286"/>
            <ac:picMk id="3" creationId="{1BB050EB-D136-9DB4-1A16-DAA52B56BCE9}"/>
          </ac:picMkLst>
        </pc:picChg>
      </pc:sldChg>
      <pc:sldChg chg="modSp add mod ord">
        <pc:chgData name="Mark Huntly" userId="2f894ec6-1403-4f17-b28b-5f1f7519461e" providerId="ADAL" clId="{28B19D55-2B64-4018-8539-1453B0FDE5DC}" dt="2025-11-10T15:47:15.528" v="138" actId="403"/>
        <pc:sldMkLst>
          <pc:docMk/>
          <pc:sldMk cId="949910207" sldId="287"/>
        </pc:sldMkLst>
        <pc:spChg chg="mod">
          <ac:chgData name="Mark Huntly" userId="2f894ec6-1403-4f17-b28b-5f1f7519461e" providerId="ADAL" clId="{28B19D55-2B64-4018-8539-1453B0FDE5DC}" dt="2025-11-10T15:47:00.021" v="136" actId="20577"/>
          <ac:spMkLst>
            <pc:docMk/>
            <pc:sldMk cId="949910207" sldId="287"/>
            <ac:spMk id="4" creationId="{AED2F400-74BE-AA50-6141-E0DE9A674F3B}"/>
          </ac:spMkLst>
        </pc:spChg>
        <pc:spChg chg="mod">
          <ac:chgData name="Mark Huntly" userId="2f894ec6-1403-4f17-b28b-5f1f7519461e" providerId="ADAL" clId="{28B19D55-2B64-4018-8539-1453B0FDE5DC}" dt="2025-11-10T15:47:15.528" v="138" actId="403"/>
          <ac:spMkLst>
            <pc:docMk/>
            <pc:sldMk cId="949910207" sldId="287"/>
            <ac:spMk id="9" creationId="{7E307988-BAAF-9D92-B4BB-7AF2C4B8A716}"/>
          </ac:spMkLst>
        </pc:spChg>
      </pc:sldChg>
      <pc:sldChg chg="modSp add mod">
        <pc:chgData name="Mark Huntly" userId="2f894ec6-1403-4f17-b28b-5f1f7519461e" providerId="ADAL" clId="{28B19D55-2B64-4018-8539-1453B0FDE5DC}" dt="2025-11-10T15:47:47.363" v="142" actId="403"/>
        <pc:sldMkLst>
          <pc:docMk/>
          <pc:sldMk cId="3462288561" sldId="288"/>
        </pc:sldMkLst>
        <pc:spChg chg="mod">
          <ac:chgData name="Mark Huntly" userId="2f894ec6-1403-4f17-b28b-5f1f7519461e" providerId="ADAL" clId="{28B19D55-2B64-4018-8539-1453B0FDE5DC}" dt="2025-11-10T15:47:47.363" v="142" actId="403"/>
          <ac:spMkLst>
            <pc:docMk/>
            <pc:sldMk cId="3462288561" sldId="288"/>
            <ac:spMk id="9" creationId="{9570B0C3-5853-A986-E4E7-6E12CECE298A}"/>
          </ac:spMkLst>
        </pc:spChg>
      </pc:sldChg>
      <pc:sldChg chg="modSp add mod ord">
        <pc:chgData name="Mark Huntly" userId="2f894ec6-1403-4f17-b28b-5f1f7519461e" providerId="ADAL" clId="{28B19D55-2B64-4018-8539-1453B0FDE5DC}" dt="2025-11-10T15:48:49.331" v="153" actId="113"/>
        <pc:sldMkLst>
          <pc:docMk/>
          <pc:sldMk cId="854751766" sldId="289"/>
        </pc:sldMkLst>
        <pc:spChg chg="mod">
          <ac:chgData name="Mark Huntly" userId="2f894ec6-1403-4f17-b28b-5f1f7519461e" providerId="ADAL" clId="{28B19D55-2B64-4018-8539-1453B0FDE5DC}" dt="2025-11-10T15:48:11.683" v="146"/>
          <ac:spMkLst>
            <pc:docMk/>
            <pc:sldMk cId="854751766" sldId="289"/>
            <ac:spMk id="4" creationId="{ECBD8984-3CD8-FC1B-4F4F-4C6529368068}"/>
          </ac:spMkLst>
        </pc:spChg>
        <pc:spChg chg="mod">
          <ac:chgData name="Mark Huntly" userId="2f894ec6-1403-4f17-b28b-5f1f7519461e" providerId="ADAL" clId="{28B19D55-2B64-4018-8539-1453B0FDE5DC}" dt="2025-11-10T15:48:49.331" v="153" actId="113"/>
          <ac:spMkLst>
            <pc:docMk/>
            <pc:sldMk cId="854751766" sldId="289"/>
            <ac:spMk id="9" creationId="{F201A63E-D048-F350-6C0D-7BB15C8BE772}"/>
          </ac:spMkLst>
        </pc:spChg>
      </pc:sldChg>
      <pc:sldChg chg="modSp add mod ord">
        <pc:chgData name="Mark Huntly" userId="2f894ec6-1403-4f17-b28b-5f1f7519461e" providerId="ADAL" clId="{28B19D55-2B64-4018-8539-1453B0FDE5DC}" dt="2025-11-10T15:49:26.501" v="160" actId="403"/>
        <pc:sldMkLst>
          <pc:docMk/>
          <pc:sldMk cId="3987132156" sldId="290"/>
        </pc:sldMkLst>
        <pc:spChg chg="mod">
          <ac:chgData name="Mark Huntly" userId="2f894ec6-1403-4f17-b28b-5f1f7519461e" providerId="ADAL" clId="{28B19D55-2B64-4018-8539-1453B0FDE5DC}" dt="2025-11-10T15:49:07.600" v="158" actId="20577"/>
          <ac:spMkLst>
            <pc:docMk/>
            <pc:sldMk cId="3987132156" sldId="290"/>
            <ac:spMk id="4" creationId="{94E7D49F-CC97-A2B0-3D72-9B34F2CD0E50}"/>
          </ac:spMkLst>
        </pc:spChg>
        <pc:spChg chg="mod">
          <ac:chgData name="Mark Huntly" userId="2f894ec6-1403-4f17-b28b-5f1f7519461e" providerId="ADAL" clId="{28B19D55-2B64-4018-8539-1453B0FDE5DC}" dt="2025-11-10T15:49:26.501" v="160" actId="403"/>
          <ac:spMkLst>
            <pc:docMk/>
            <pc:sldMk cId="3987132156" sldId="290"/>
            <ac:spMk id="9" creationId="{74859DE0-109C-3566-9319-ED9CACF2B974}"/>
          </ac:spMkLst>
        </pc:spChg>
      </pc:sldChg>
      <pc:sldChg chg="modSp add mod">
        <pc:chgData name="Mark Huntly" userId="2f894ec6-1403-4f17-b28b-5f1f7519461e" providerId="ADAL" clId="{28B19D55-2B64-4018-8539-1453B0FDE5DC}" dt="2025-11-10T15:50:18.130" v="164" actId="403"/>
        <pc:sldMkLst>
          <pc:docMk/>
          <pc:sldMk cId="3132690478" sldId="291"/>
        </pc:sldMkLst>
        <pc:spChg chg="mod">
          <ac:chgData name="Mark Huntly" userId="2f894ec6-1403-4f17-b28b-5f1f7519461e" providerId="ADAL" clId="{28B19D55-2B64-4018-8539-1453B0FDE5DC}" dt="2025-11-10T15:50:18.130" v="164" actId="403"/>
          <ac:spMkLst>
            <pc:docMk/>
            <pc:sldMk cId="3132690478" sldId="291"/>
            <ac:spMk id="9" creationId="{5B80300E-B832-A8BF-EAE3-FEDB73C3743C}"/>
          </ac:spMkLst>
        </pc:spChg>
      </pc:sldChg>
      <pc:sldChg chg="modSp add mod ord">
        <pc:chgData name="Mark Huntly" userId="2f894ec6-1403-4f17-b28b-5f1f7519461e" providerId="ADAL" clId="{28B19D55-2B64-4018-8539-1453B0FDE5DC}" dt="2025-11-10T15:51:04.410" v="172" actId="403"/>
        <pc:sldMkLst>
          <pc:docMk/>
          <pc:sldMk cId="3063343622" sldId="292"/>
        </pc:sldMkLst>
        <pc:spChg chg="mod">
          <ac:chgData name="Mark Huntly" userId="2f894ec6-1403-4f17-b28b-5f1f7519461e" providerId="ADAL" clId="{28B19D55-2B64-4018-8539-1453B0FDE5DC}" dt="2025-11-10T15:50:41.909" v="168"/>
          <ac:spMkLst>
            <pc:docMk/>
            <pc:sldMk cId="3063343622" sldId="292"/>
            <ac:spMk id="4" creationId="{4F6E9980-7068-7B2B-DF81-295962B93438}"/>
          </ac:spMkLst>
        </pc:spChg>
        <pc:spChg chg="mod">
          <ac:chgData name="Mark Huntly" userId="2f894ec6-1403-4f17-b28b-5f1f7519461e" providerId="ADAL" clId="{28B19D55-2B64-4018-8539-1453B0FDE5DC}" dt="2025-11-10T15:51:04.410" v="172" actId="403"/>
          <ac:spMkLst>
            <pc:docMk/>
            <pc:sldMk cId="3063343622" sldId="292"/>
            <ac:spMk id="9" creationId="{5F3BE508-F3CD-8630-FAB5-45E168C07B5A}"/>
          </ac:spMkLst>
        </pc:spChg>
      </pc:sldChg>
      <pc:sldChg chg="modSp add mod ord">
        <pc:chgData name="Mark Huntly" userId="2f894ec6-1403-4f17-b28b-5f1f7519461e" providerId="ADAL" clId="{28B19D55-2B64-4018-8539-1453B0FDE5DC}" dt="2025-11-10T15:52:17.102" v="179" actId="403"/>
        <pc:sldMkLst>
          <pc:docMk/>
          <pc:sldMk cId="1188949126" sldId="293"/>
        </pc:sldMkLst>
        <pc:spChg chg="mod">
          <ac:chgData name="Mark Huntly" userId="2f894ec6-1403-4f17-b28b-5f1f7519461e" providerId="ADAL" clId="{28B19D55-2B64-4018-8539-1453B0FDE5DC}" dt="2025-11-10T15:52:07.041" v="177" actId="20577"/>
          <ac:spMkLst>
            <pc:docMk/>
            <pc:sldMk cId="1188949126" sldId="293"/>
            <ac:spMk id="4" creationId="{4E0191D2-B939-D37D-F3CA-AFAC49AB9C9B}"/>
          </ac:spMkLst>
        </pc:spChg>
        <pc:spChg chg="mod">
          <ac:chgData name="Mark Huntly" userId="2f894ec6-1403-4f17-b28b-5f1f7519461e" providerId="ADAL" clId="{28B19D55-2B64-4018-8539-1453B0FDE5DC}" dt="2025-11-10T15:52:17.102" v="179" actId="403"/>
          <ac:spMkLst>
            <pc:docMk/>
            <pc:sldMk cId="1188949126" sldId="293"/>
            <ac:spMk id="9" creationId="{0813F550-2754-F8ED-FB08-C4842EA79280}"/>
          </ac:spMkLst>
        </pc:spChg>
      </pc:sldChg>
      <pc:sldChg chg="modSp add mod">
        <pc:chgData name="Mark Huntly" userId="2f894ec6-1403-4f17-b28b-5f1f7519461e" providerId="ADAL" clId="{28B19D55-2B64-4018-8539-1453B0FDE5DC}" dt="2025-11-10T15:52:39.044" v="183" actId="403"/>
        <pc:sldMkLst>
          <pc:docMk/>
          <pc:sldMk cId="4266459310" sldId="294"/>
        </pc:sldMkLst>
        <pc:spChg chg="mod">
          <ac:chgData name="Mark Huntly" userId="2f894ec6-1403-4f17-b28b-5f1f7519461e" providerId="ADAL" clId="{28B19D55-2B64-4018-8539-1453B0FDE5DC}" dt="2025-11-10T15:52:39.044" v="183" actId="403"/>
          <ac:spMkLst>
            <pc:docMk/>
            <pc:sldMk cId="4266459310" sldId="294"/>
            <ac:spMk id="9" creationId="{4554E014-B3BF-3A5C-425C-1284C51410FB}"/>
          </ac:spMkLst>
        </pc:spChg>
      </pc:sldChg>
      <pc:sldChg chg="addSp delSp modSp add mod modNotesTx">
        <pc:chgData name="Mark Huntly" userId="2f894ec6-1403-4f17-b28b-5f1f7519461e" providerId="ADAL" clId="{28B19D55-2B64-4018-8539-1453B0FDE5DC}" dt="2025-11-10T15:54:03.368" v="208" actId="404"/>
        <pc:sldMkLst>
          <pc:docMk/>
          <pc:sldMk cId="3576692285" sldId="295"/>
        </pc:sldMkLst>
        <pc:spChg chg="del mod">
          <ac:chgData name="Mark Huntly" userId="2f894ec6-1403-4f17-b28b-5f1f7519461e" providerId="ADAL" clId="{28B19D55-2B64-4018-8539-1453B0FDE5DC}" dt="2025-11-10T15:53:21.869" v="188" actId="478"/>
          <ac:spMkLst>
            <pc:docMk/>
            <pc:sldMk cId="3576692285" sldId="295"/>
            <ac:spMk id="5" creationId="{49B91F39-4F4F-722A-C83A-B7E50CD8D45C}"/>
          </ac:spMkLst>
        </pc:spChg>
        <pc:spChg chg="del">
          <ac:chgData name="Mark Huntly" userId="2f894ec6-1403-4f17-b28b-5f1f7519461e" providerId="ADAL" clId="{28B19D55-2B64-4018-8539-1453B0FDE5DC}" dt="2025-11-10T15:53:23.747" v="190" actId="478"/>
          <ac:spMkLst>
            <pc:docMk/>
            <pc:sldMk cId="3576692285" sldId="295"/>
            <ac:spMk id="6" creationId="{973989FA-F324-15E0-23E3-B950DA4637D9}"/>
          </ac:spMkLst>
        </pc:spChg>
        <pc:spChg chg="del">
          <ac:chgData name="Mark Huntly" userId="2f894ec6-1403-4f17-b28b-5f1f7519461e" providerId="ADAL" clId="{28B19D55-2B64-4018-8539-1453B0FDE5DC}" dt="2025-11-10T15:53:22.987" v="189" actId="478"/>
          <ac:spMkLst>
            <pc:docMk/>
            <pc:sldMk cId="3576692285" sldId="295"/>
            <ac:spMk id="7" creationId="{CD28B036-B28A-7563-ADF5-5C95A804136F}"/>
          </ac:spMkLst>
        </pc:spChg>
        <pc:spChg chg="mod">
          <ac:chgData name="Mark Huntly" userId="2f894ec6-1403-4f17-b28b-5f1f7519461e" providerId="ADAL" clId="{28B19D55-2B64-4018-8539-1453B0FDE5DC}" dt="2025-11-10T15:54:03.368" v="208" actId="404"/>
          <ac:spMkLst>
            <pc:docMk/>
            <pc:sldMk cId="3576692285" sldId="295"/>
            <ac:spMk id="9" creationId="{AAEE641D-D573-78D1-8C75-F5FC7344037C}"/>
          </ac:spMkLst>
        </pc:spChg>
        <pc:picChg chg="add mod">
          <ac:chgData name="Mark Huntly" userId="2f894ec6-1403-4f17-b28b-5f1f7519461e" providerId="ADAL" clId="{28B19D55-2B64-4018-8539-1453B0FDE5DC}" dt="2025-11-10T15:53:30.106" v="191"/>
          <ac:picMkLst>
            <pc:docMk/>
            <pc:sldMk cId="3576692285" sldId="295"/>
            <ac:picMk id="2" creationId="{F8B69E46-2D4A-570B-ADC4-2F2EE93979F2}"/>
          </ac:picMkLst>
        </pc:picChg>
        <pc:picChg chg="del">
          <ac:chgData name="Mark Huntly" userId="2f894ec6-1403-4f17-b28b-5f1f7519461e" providerId="ADAL" clId="{28B19D55-2B64-4018-8539-1453B0FDE5DC}" dt="2025-11-10T15:53:19.621" v="186" actId="478"/>
          <ac:picMkLst>
            <pc:docMk/>
            <pc:sldMk cId="3576692285" sldId="295"/>
            <ac:picMk id="3" creationId="{ACA68646-C682-1C45-E212-0A9146370E7C}"/>
          </ac:picMkLst>
        </pc:picChg>
      </pc:sldChg>
      <pc:sldChg chg="delSp modSp add mod">
        <pc:chgData name="Mark Huntly" userId="2f894ec6-1403-4f17-b28b-5f1f7519461e" providerId="ADAL" clId="{28B19D55-2B64-4018-8539-1453B0FDE5DC}" dt="2025-11-10T15:55:23.240" v="269" actId="20577"/>
        <pc:sldMkLst>
          <pc:docMk/>
          <pc:sldMk cId="377107998" sldId="296"/>
        </pc:sldMkLst>
        <pc:spChg chg="mod">
          <ac:chgData name="Mark Huntly" userId="2f894ec6-1403-4f17-b28b-5f1f7519461e" providerId="ADAL" clId="{28B19D55-2B64-4018-8539-1453B0FDE5DC}" dt="2025-11-10T15:54:23.644" v="216" actId="20577"/>
          <ac:spMkLst>
            <pc:docMk/>
            <pc:sldMk cId="377107998" sldId="296"/>
            <ac:spMk id="4" creationId="{97579846-C953-DE9A-C415-D265C86FF1A0}"/>
          </ac:spMkLst>
        </pc:spChg>
        <pc:spChg chg="mod">
          <ac:chgData name="Mark Huntly" userId="2f894ec6-1403-4f17-b28b-5f1f7519461e" providerId="ADAL" clId="{28B19D55-2B64-4018-8539-1453B0FDE5DC}" dt="2025-11-10T15:55:23.240" v="269" actId="20577"/>
          <ac:spMkLst>
            <pc:docMk/>
            <pc:sldMk cId="377107998" sldId="296"/>
            <ac:spMk id="9" creationId="{C1483D4C-FF14-8C12-5AF6-75FE5050110D}"/>
          </ac:spMkLst>
        </pc:spChg>
        <pc:picChg chg="del">
          <ac:chgData name="Mark Huntly" userId="2f894ec6-1403-4f17-b28b-5f1f7519461e" providerId="ADAL" clId="{28B19D55-2B64-4018-8539-1453B0FDE5DC}" dt="2025-11-10T15:54:34.154" v="217" actId="478"/>
          <ac:picMkLst>
            <pc:docMk/>
            <pc:sldMk cId="377107998" sldId="296"/>
            <ac:picMk id="2" creationId="{B9730BCC-FA2B-D4C4-0A98-EB19586065A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193556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0621-F3DB-65EC-A1A0-3DB288AEC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0255-57AD-ED27-A6A9-0A00AC0AED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BA97A3-4F98-DCD8-138C-C4E2FA5A5E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C781B8-7A15-756D-8915-279D2F7D1777}"/>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387608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01C4-06CE-1AB5-D182-BE4A8FED92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CA4F7-642F-9981-7A58-E41A9F8E1E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7B3992-2EE5-EC9F-4CB3-51E9C10EC7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297343-65A4-8F6A-CAA1-24C1D88C0F4D}"/>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2359035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0FA34-F2EF-86B5-8D74-2CBB998E82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49F3D4-7ADC-0F47-C7C6-933748CAEB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9FEAA0-EEF2-04BD-FA4B-80AE300312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C11F90-5232-6A4E-40E4-4D09355D606E}"/>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3836645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EF80D-D54F-5393-B572-C9689731CE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B3AB0B-8CB4-08A5-D2C1-E76AF16721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CE4C34-540A-BA44-8F51-F1478ADA33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0942AD-57A3-F1B7-6BA4-CA16B289B17A}"/>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557817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838D6-538E-7CF4-2250-D00B480851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245A7D-FD84-50F5-DA3D-7BE7603267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D08CFF-8B33-7330-0A87-6A2A117B87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5DF009-FFAA-B3A9-9561-1BD8E729840E}"/>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3652273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BA0BF-A0F4-9417-9D12-C12116A332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254453-6315-8D3A-8E1C-88FB92124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14C68A-22FA-1534-3DF9-CEA813445C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E4C7B3-CD5E-7A45-E232-143F21A0AD07}"/>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103141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5C5D8-C70C-C091-5BBE-76473074B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B529E-9E31-E53B-1EDB-DC614BAC5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90F1BD-7A80-BAEC-E727-C38C75C6C4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B07C7E-8FE5-3053-C674-C5A0664270EC}"/>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4097571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EC070-EEB7-4963-A0A1-217FCF40BC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D2FC0C-5D20-5D19-D955-CFFB7E319C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F80A51-4E05-8858-EDE6-393D7C9C79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553F92-C893-D419-FF58-8EEAD9E33B9F}"/>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3087488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A67AB-48C6-F9C2-E0AE-0E28FAFBF9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A4F655-5635-FF9F-F648-EF46CDF9E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694E8-89D5-2266-4F3D-FF6034D476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48D1AC-9105-A2A6-54DD-0CC7DBB9CB74}"/>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1968733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1A385-C1A3-074D-251D-0D45C30CC1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E302B-7DAD-F1AA-7395-E7CFDB5770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BE4B55-B45A-9AE9-6448-5028E6865C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0C8977-2F2E-FF10-FC36-135593B66D1A}"/>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145395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A795D-F14A-2658-0F27-ED30EE8F7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61E1A-A71F-7CCE-A1DE-50D5BD851C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73631D-476B-98FD-819F-AAB3136534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E20785-0353-7E27-A43F-CA222F2A43EF}"/>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1590419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76EC7-BAD2-4225-E7B3-062247BC5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CD543-5469-FEA9-3117-112DA39EF2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AEFC0D-93F9-2F3F-7F4D-77E7B24FB5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7453F1-07CD-392C-B46A-B07D39FEC0D8}"/>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210836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E4B0F-3967-361F-7F0A-75A258DA78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B3339-B894-A98D-261C-3E76130AE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7BE34-0288-545F-A2B0-4EBB3AB0DF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D9DDBC-391C-4F0A-CA3D-A0C85D000813}"/>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1110121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A12FE-A4A7-06D9-BA50-82743B81F5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32CD1E-67E9-3862-77B5-FB4C7FCE86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EC3A62-FC3B-17B4-D5B9-C65F54B037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39DDC0-95B5-9B1D-B25B-CFE4A019B3FC}"/>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3505883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1678FE-8E1D-B7E0-EFE2-1FCC495D10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9A95E7-E56E-8BE9-2184-1CC061DB54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762BD1-E748-0342-76B8-6F5BA5BDE5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4D4DC5-E326-2E01-CCC4-612C0B875628}"/>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29540833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285E8-9D90-AC51-060C-3B0ED8655E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3F3E2F-6B6B-AE38-EDE4-F8512FF707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F2F6BA-F04F-8B27-16D2-A0BED0423BC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ACAB8C-092E-42EB-DED7-3EC2893A5ED5}"/>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18581576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F5934-EDD4-C8C0-67C8-B84F638369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92EB98-24C2-5F98-AF25-730775E009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0AA521-25EC-1388-6F4F-29969A0A7B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B83769-0768-B668-AD28-306D9C057BB3}"/>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11276888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0E3F7-363C-0DB7-E70B-5D5FA1ACBE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EF5BC2-9945-B3F4-E327-A0A0B3709E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0824F1-B139-0486-F1C0-67B6E14768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024A0F-AF35-1712-1F20-FB0F0E315F44}"/>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24631939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C08CA-1CA6-D53C-4C37-048607655D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621E06-9E3A-50B5-90BE-3CCA71037B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0C0CDB-A74D-3417-5CE9-C7FDF2C69C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F45A61-4C32-59A0-F8F2-B25D0CC1592F}"/>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7233250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CD7D8-8E83-867A-9D33-999C45A1CC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818873-0246-D8EA-99C9-7DFC02ABDE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34B5AD-7624-AF4D-9B5E-A16C62B411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8709B1-66EB-8402-09A3-66985DB3770F}"/>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39731943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EA1A0B-533B-BA64-5D56-6FE46C96A8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EF0480-AB57-3C17-3620-259C743BCE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660833-B7AB-68AB-B0D9-2533ABE901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9B74ED-18DE-6522-5B61-3A17E831114C}"/>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2469881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C654C-734E-E633-28C2-64D925944B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41E99C-BEA7-EFFA-70A8-7D57AF3A05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66B48B-8CEB-5CDF-3B17-EE90F7E68A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F4058F-B949-69D8-484B-E321197CD515}"/>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27600574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B585A-A735-B0C2-51A6-F16AA864A9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D7DC29-5332-AC78-EEED-FA5A09E822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EC8318-D8F0-B94D-825D-8D5DFD96BA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070031-917B-2564-3208-1BABDE59E87B}"/>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18074449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3E50C-3CBD-4268-7A47-42859047EF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BCCC39-E2C4-AD56-0B9F-28B006E2CA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19BA71-88CF-D6F2-A729-DA7E556E91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455F50-8C88-F2BC-7B0B-99580EE05EAD}"/>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1959054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2BBF8-79B5-7130-55FD-0F5BE5C4F0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A8A67B-95FF-7291-BC50-A80C9610C1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B2A04A-E50A-4D6A-7FCC-9486903797E5}"/>
              </a:ext>
            </a:extLst>
          </p:cNvPr>
          <p:cNvSpPr>
            <a:spLocks noGrp="1"/>
          </p:cNvSpPr>
          <p:nvPr>
            <p:ph type="body" idx="1"/>
          </p:nvPr>
        </p:nvSpPr>
        <p:spPr/>
        <p:txBody>
          <a:bodyPr/>
          <a:lstStyle/>
          <a:p>
            <a:r>
              <a:rPr lang="en-US" dirty="0"/>
              <a:t>IaaS is on-demand access to cloud-hosted computing infrastructure—servers, storage capacity and networking resources—that customers can provision, configure and use in much the same way as they use on-premises hardware.</a:t>
            </a:r>
          </a:p>
          <a:p>
            <a:endParaRPr lang="en-US" dirty="0"/>
          </a:p>
          <a:p>
            <a:r>
              <a:rPr lang="en-US" dirty="0"/>
              <a:t>The difference is that the cloud service provider hosts, manages and maintains the hardware and computing resources in its own data centers. IaaS customers use the hardware via an internet connection, and pay for that use on a subscription or pay-as-you-go basis.</a:t>
            </a:r>
            <a:endParaRPr lang="en-GB" dirty="0"/>
          </a:p>
          <a:p>
            <a:endParaRPr lang="en-GB" dirty="0"/>
          </a:p>
        </p:txBody>
      </p:sp>
      <p:sp>
        <p:nvSpPr>
          <p:cNvPr id="4" name="Slide Number Placeholder 3">
            <a:extLst>
              <a:ext uri="{FF2B5EF4-FFF2-40B4-BE49-F238E27FC236}">
                <a16:creationId xmlns:a16="http://schemas.microsoft.com/office/drawing/2014/main" id="{9FB05DD5-7126-AAB1-19DD-9AB4EE74E388}"/>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6435595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D7DCE-9D01-4FD9-C553-1314018BA7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BA4F2B-8E5A-BE71-23BF-8D3B89FFC6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1B325F-7DA3-9C44-E2F0-77FE3ECAFFEA}"/>
              </a:ext>
            </a:extLst>
          </p:cNvPr>
          <p:cNvSpPr>
            <a:spLocks noGrp="1"/>
          </p:cNvSpPr>
          <p:nvPr>
            <p:ph type="body" idx="1"/>
          </p:nvPr>
        </p:nvSpPr>
        <p:spPr/>
        <p:txBody>
          <a:bodyPr/>
          <a:lstStyle/>
          <a:p>
            <a:r>
              <a:rPr lang="en-US" dirty="0"/>
              <a:t>IaaS is on-demand access to cloud-hosted computing infrastructure—servers, storage capacity and networking resources—that customers can provision, configure and use in much the same way as they use on-premises hardware.</a:t>
            </a:r>
          </a:p>
          <a:p>
            <a:endParaRPr lang="en-US" dirty="0"/>
          </a:p>
          <a:p>
            <a:r>
              <a:rPr lang="en-US" dirty="0"/>
              <a:t>The difference is that the cloud service provider hosts, manages and maintains the hardware and computing resources in its own data centers. IaaS customers use the hardware via an internet connection, and pay for that use on a subscription or pay-as-you-go basis.</a:t>
            </a:r>
            <a:endParaRPr lang="en-GB" dirty="0"/>
          </a:p>
          <a:p>
            <a:endParaRPr lang="en-GB" dirty="0"/>
          </a:p>
        </p:txBody>
      </p:sp>
      <p:sp>
        <p:nvSpPr>
          <p:cNvPr id="4" name="Slide Number Placeholder 3">
            <a:extLst>
              <a:ext uri="{FF2B5EF4-FFF2-40B4-BE49-F238E27FC236}">
                <a16:creationId xmlns:a16="http://schemas.microsoft.com/office/drawing/2014/main" id="{FCC517E7-6672-F05A-4065-8EA927B1C49B}"/>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27523169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AE08A2-504F-AEA7-EF63-F2982CCF98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37A447-463A-A569-EDBE-F23ADE9872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48F0D1-2969-39A7-EDC9-D525A7EF60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33FF20-F809-A887-8262-6C24482A31E4}"/>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25568602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930ED-EEB7-F02B-10C9-40C53BDA63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80A6B6-8650-24E1-A9B7-4090C56066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8A523B-D361-EED9-5714-25AF5A41DD16}"/>
              </a:ext>
            </a:extLst>
          </p:cNvPr>
          <p:cNvSpPr>
            <a:spLocks noGrp="1"/>
          </p:cNvSpPr>
          <p:nvPr>
            <p:ph type="body" idx="1"/>
          </p:nvPr>
        </p:nvSpPr>
        <p:spPr/>
        <p:txBody>
          <a:bodyPr/>
          <a:lstStyle/>
          <a:p>
            <a:r>
              <a:rPr lang="en-US" dirty="0"/>
              <a:t>PaaS provides a cloud-based platform for developing, running, managing applications. The cloud services provider hosts manages and maintains all the hardware and software included in the platform—servers (for development, testing and deployment), operating system (OS) software, storage, networking, databases, middleware, runtimes, frameworks, development tools—as well as related services for security, operating system and software upgrades, backups and more.</a:t>
            </a:r>
          </a:p>
          <a:p>
            <a:endParaRPr lang="en-US" dirty="0"/>
          </a:p>
          <a:p>
            <a:r>
              <a:rPr lang="en-US" dirty="0"/>
              <a:t>Users access the PaaS through a graphical user interface (GUI), where development or DevOps teams can collaborate on all their work across the entire application lifecycle including coding, integration, testing, delivery, deployment and feedback.</a:t>
            </a:r>
            <a:endParaRPr lang="en-GB" dirty="0"/>
          </a:p>
          <a:p>
            <a:endParaRPr lang="en-GB" dirty="0"/>
          </a:p>
        </p:txBody>
      </p:sp>
      <p:sp>
        <p:nvSpPr>
          <p:cNvPr id="4" name="Slide Number Placeholder 3">
            <a:extLst>
              <a:ext uri="{FF2B5EF4-FFF2-40B4-BE49-F238E27FC236}">
                <a16:creationId xmlns:a16="http://schemas.microsoft.com/office/drawing/2014/main" id="{A69FF707-DB20-D38E-835F-9E3A82159B79}"/>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6842748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DD981-FF93-951A-6F12-80F85211FF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5A2AF3-AC10-8B16-5659-B5CC84DEF9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E20C8A-81B1-3C82-6849-2CBC22690DC7}"/>
              </a:ext>
            </a:extLst>
          </p:cNvPr>
          <p:cNvSpPr>
            <a:spLocks noGrp="1"/>
          </p:cNvSpPr>
          <p:nvPr>
            <p:ph type="body" idx="1"/>
          </p:nvPr>
        </p:nvSpPr>
        <p:spPr/>
        <p:txBody>
          <a:bodyPr/>
          <a:lstStyle/>
          <a:p>
            <a:r>
              <a:rPr lang="en-US" dirty="0"/>
              <a:t>PaaS provides a cloud-based platform for developing, running, managing applications. The cloud services provider hosts manages and maintains all the hardware and software included in the platform—servers (for development, testing and deployment), operating system (OS) software, storage, networking, databases, middleware, runtimes, frameworks, development tools—as well as related services for security, operating system and software upgrades, backups and more.</a:t>
            </a:r>
          </a:p>
          <a:p>
            <a:endParaRPr lang="en-US" dirty="0"/>
          </a:p>
          <a:p>
            <a:r>
              <a:rPr lang="en-US" dirty="0"/>
              <a:t>Users access the PaaS through a graphical user interface (GUI), where development or DevOps teams can collaborate on all their work across the entire application lifecycle including coding, integration, testing, delivery, deployment and feedback.</a:t>
            </a:r>
            <a:endParaRPr lang="en-GB" dirty="0"/>
          </a:p>
          <a:p>
            <a:endParaRPr lang="en-GB" dirty="0"/>
          </a:p>
        </p:txBody>
      </p:sp>
      <p:sp>
        <p:nvSpPr>
          <p:cNvPr id="4" name="Slide Number Placeholder 3">
            <a:extLst>
              <a:ext uri="{FF2B5EF4-FFF2-40B4-BE49-F238E27FC236}">
                <a16:creationId xmlns:a16="http://schemas.microsoft.com/office/drawing/2014/main" id="{DEE8EF50-005D-213D-5C90-FB66BB7A8F42}"/>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17424198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E313F8-376C-93C0-FD77-60A8FA0B09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AAFAC3-9D86-9CB9-2024-6737C70206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59539B-0301-03D3-5783-E484A773C7D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36F381-9C27-E0AE-65B7-A236842A8994}"/>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17116971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3016B-B55D-8EA8-B129-9C4017C78E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390DFE-578F-AD71-7382-BFB6D5C6F1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B9F2E4-7A71-2196-4EA5-2F0BC9EACA5C}"/>
              </a:ext>
            </a:extLst>
          </p:cNvPr>
          <p:cNvSpPr>
            <a:spLocks noGrp="1"/>
          </p:cNvSpPr>
          <p:nvPr>
            <p:ph type="body" idx="1"/>
          </p:nvPr>
        </p:nvSpPr>
        <p:spPr/>
        <p:txBody>
          <a:bodyPr/>
          <a:lstStyle/>
          <a:p>
            <a:r>
              <a:rPr lang="en-US" dirty="0"/>
              <a:t>SaaS (sometimes called cloud application services) is cloud-hosted, ready-to-use application software. Users pay a monthly or annual fee to use a complete application from within a web browser, desktop client or mobile app. The application and all of the infrastructure required to deliver it—servers, storage, networking, middleware, application software, data storage—are hosted and managed by the SaaS vendor.</a:t>
            </a:r>
          </a:p>
          <a:p>
            <a:endParaRPr lang="en-US" dirty="0"/>
          </a:p>
          <a:p>
            <a:r>
              <a:rPr lang="en-US" dirty="0"/>
              <a:t>The vendor manages all upgrades and patches to the software, usually invisibly to customers. Typically, the vendor ensures a level of availability, performance and security as part of a service level agreement (SLA). Customers can add more users and data storage on demand at additional cost.</a:t>
            </a:r>
            <a:endParaRPr lang="en-GB" dirty="0"/>
          </a:p>
          <a:p>
            <a:endParaRPr lang="en-GB" dirty="0"/>
          </a:p>
        </p:txBody>
      </p:sp>
      <p:sp>
        <p:nvSpPr>
          <p:cNvPr id="4" name="Slide Number Placeholder 3">
            <a:extLst>
              <a:ext uri="{FF2B5EF4-FFF2-40B4-BE49-F238E27FC236}">
                <a16:creationId xmlns:a16="http://schemas.microsoft.com/office/drawing/2014/main" id="{E040BEA0-0F06-FF91-4D75-906BB224481F}"/>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37787069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9C6161-D9FF-D1FF-E00A-B65CB71E79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C31E6-39F2-D356-970E-11E0E3DBB6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B47F9E-C0C1-E458-C043-2D6D8C21C2D8}"/>
              </a:ext>
            </a:extLst>
          </p:cNvPr>
          <p:cNvSpPr>
            <a:spLocks noGrp="1"/>
          </p:cNvSpPr>
          <p:nvPr>
            <p:ph type="body" idx="1"/>
          </p:nvPr>
        </p:nvSpPr>
        <p:spPr/>
        <p:txBody>
          <a:bodyPr/>
          <a:lstStyle/>
          <a:p>
            <a:r>
              <a:rPr lang="en-US" dirty="0"/>
              <a:t>SaaS (sometimes called cloud application services) is cloud-hosted, ready-to-use application software. Users pay a monthly or annual fee to use a complete application from within a web browser, desktop client or mobile app. The application and all of the infrastructure required to deliver it—servers, storage, networking, middleware, application software, data storage—are hosted and managed by the SaaS vendor.</a:t>
            </a:r>
          </a:p>
          <a:p>
            <a:endParaRPr lang="en-US" dirty="0"/>
          </a:p>
          <a:p>
            <a:r>
              <a:rPr lang="en-US" dirty="0"/>
              <a:t>The vendor manages all upgrades and patches to the software, usually invisibly to customers. Typically, the vendor ensures a level of availability, performance and security as part of a service level agreement (SLA). Customers can add more users and data storage on demand at additional cost.</a:t>
            </a:r>
            <a:endParaRPr lang="en-GB" dirty="0"/>
          </a:p>
          <a:p>
            <a:endParaRPr lang="en-GB" dirty="0"/>
          </a:p>
        </p:txBody>
      </p:sp>
      <p:sp>
        <p:nvSpPr>
          <p:cNvPr id="4" name="Slide Number Placeholder 3">
            <a:extLst>
              <a:ext uri="{FF2B5EF4-FFF2-40B4-BE49-F238E27FC236}">
                <a16:creationId xmlns:a16="http://schemas.microsoft.com/office/drawing/2014/main" id="{C6A374B1-59FF-6F48-8D77-20DFD8220620}"/>
              </a:ext>
            </a:extLst>
          </p:cNvPr>
          <p:cNvSpPr>
            <a:spLocks noGrp="1"/>
          </p:cNvSpPr>
          <p:nvPr>
            <p:ph type="sldNum" sz="quarter" idx="5"/>
          </p:nvPr>
        </p:nvSpPr>
        <p:spPr/>
        <p:txBody>
          <a:bodyPr/>
          <a:lstStyle/>
          <a:p>
            <a:fld id="{57DEBEB4-0A53-4D6B-A3A8-E3F9C5B05690}" type="slidenum">
              <a:rPr lang="en-GB" smtClean="0"/>
              <a:t>35</a:t>
            </a:fld>
            <a:endParaRPr lang="en-GB"/>
          </a:p>
        </p:txBody>
      </p:sp>
    </p:spTree>
    <p:extLst>
      <p:ext uri="{BB962C8B-B14F-4D97-AF65-F5344CB8AC3E}">
        <p14:creationId xmlns:p14="http://schemas.microsoft.com/office/powerpoint/2010/main" val="37281720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93FDB-50A8-9B37-E0CA-C9E69892DF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651327-83A4-5D68-EC19-D272F3CCB6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765954-E8D3-4875-F0F5-03A5630B8F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75BA6D-F216-7AB8-0907-2B6027997558}"/>
              </a:ext>
            </a:extLst>
          </p:cNvPr>
          <p:cNvSpPr>
            <a:spLocks noGrp="1"/>
          </p:cNvSpPr>
          <p:nvPr>
            <p:ph type="sldNum" sz="quarter" idx="5"/>
          </p:nvPr>
        </p:nvSpPr>
        <p:spPr/>
        <p:txBody>
          <a:bodyPr/>
          <a:lstStyle/>
          <a:p>
            <a:fld id="{57DEBEB4-0A53-4D6B-A3A8-E3F9C5B05690}" type="slidenum">
              <a:rPr lang="en-GB" smtClean="0"/>
              <a:t>36</a:t>
            </a:fld>
            <a:endParaRPr lang="en-GB"/>
          </a:p>
        </p:txBody>
      </p:sp>
    </p:spTree>
    <p:extLst>
      <p:ext uri="{BB962C8B-B14F-4D97-AF65-F5344CB8AC3E}">
        <p14:creationId xmlns:p14="http://schemas.microsoft.com/office/powerpoint/2010/main" val="26102146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FB04A-1BF5-E648-5BDA-39CBB16620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AC410-29BE-D9A7-509D-35FE248500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14DD62-B34B-28FA-345C-179E424864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498054-4158-351D-E464-C20D8A381059}"/>
              </a:ext>
            </a:extLst>
          </p:cNvPr>
          <p:cNvSpPr>
            <a:spLocks noGrp="1"/>
          </p:cNvSpPr>
          <p:nvPr>
            <p:ph type="sldNum" sz="quarter" idx="5"/>
          </p:nvPr>
        </p:nvSpPr>
        <p:spPr/>
        <p:txBody>
          <a:bodyPr/>
          <a:lstStyle/>
          <a:p>
            <a:fld id="{57DEBEB4-0A53-4D6B-A3A8-E3F9C5B05690}" type="slidenum">
              <a:rPr lang="en-GB" smtClean="0"/>
              <a:t>37</a:t>
            </a:fld>
            <a:endParaRPr lang="en-GB"/>
          </a:p>
        </p:txBody>
      </p:sp>
    </p:spTree>
    <p:extLst>
      <p:ext uri="{BB962C8B-B14F-4D97-AF65-F5344CB8AC3E}">
        <p14:creationId xmlns:p14="http://schemas.microsoft.com/office/powerpoint/2010/main" val="1511705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11/10/2025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3" name="TextBox 2">
            <a:extLst>
              <a:ext uri="{FF2B5EF4-FFF2-40B4-BE49-F238E27FC236}">
                <a16:creationId xmlns:a16="http://schemas.microsoft.com/office/drawing/2014/main" id="{D2F74478-4DDF-26C3-ACBF-8B87D9606097}"/>
              </a:ext>
            </a:extLst>
          </p:cNvPr>
          <p:cNvSpPr txBox="1"/>
          <p:nvPr/>
        </p:nvSpPr>
        <p:spPr>
          <a:xfrm>
            <a:off x="2862618" y="1399097"/>
            <a:ext cx="6161964" cy="354456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Cloud Development Models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and Technologies</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normAutofit/>
          </a:bodyPr>
          <a:lstStyle/>
          <a:p>
            <a:r>
              <a:rPr lang="en-GB" sz="6000" b="1" dirty="0"/>
              <a:t>Cloud Computing</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pPr>
              <a:spcBef>
                <a:spcPct val="0"/>
              </a:spcBef>
              <a:buClrTx/>
              <a:buSzTx/>
            </a:pPr>
            <a:r>
              <a:rPr lang="en-GB" altLang="en-US" dirty="0"/>
              <a:t>What is Cloud Computing?</a:t>
            </a:r>
          </a:p>
          <a:p>
            <a:pPr>
              <a:spcBef>
                <a:spcPct val="0"/>
              </a:spcBef>
              <a:buClrTx/>
              <a:buSzTx/>
            </a:pPr>
            <a:r>
              <a:rPr lang="en-GB" altLang="en-US" dirty="0"/>
              <a:t>What do you perceive to be cloud computing?</a:t>
            </a:r>
          </a:p>
          <a:p>
            <a:pPr>
              <a:spcBef>
                <a:spcPct val="0"/>
              </a:spcBef>
              <a:buClrTx/>
              <a:buSzTx/>
            </a:pPr>
            <a:r>
              <a:rPr lang="en-GB" altLang="en-US" dirty="0"/>
              <a:t>Why cloud computing?</a:t>
            </a:r>
          </a:p>
          <a:p>
            <a:pPr>
              <a:spcBef>
                <a:spcPct val="0"/>
              </a:spcBef>
              <a:buClrTx/>
              <a:buSzTx/>
            </a:pPr>
            <a:endParaRPr lang="en-GB" altLang="en-US" dirty="0"/>
          </a:p>
          <a:p>
            <a:pPr>
              <a:spcBef>
                <a:spcPct val="0"/>
              </a:spcBef>
              <a:buClrTx/>
              <a:buSzTx/>
            </a:pPr>
            <a:r>
              <a:rPr lang="en-GB" altLang="en-US" dirty="0"/>
              <a:t>7(</a:t>
            </a:r>
            <a:r>
              <a:rPr lang="en-GB" altLang="en-US" dirty="0" err="1"/>
              <a:t>ish</a:t>
            </a:r>
            <a:r>
              <a:rPr lang="en-GB" altLang="en-US" dirty="0"/>
              <a:t>) Models of Cloud Computing</a:t>
            </a:r>
          </a:p>
          <a:p>
            <a:pPr>
              <a:spcBef>
                <a:spcPct val="0"/>
              </a:spcBef>
              <a:buClrTx/>
              <a:buSzTx/>
            </a:pPr>
            <a:r>
              <a:rPr lang="en-GB" altLang="en-US" dirty="0"/>
              <a:t>X as </a:t>
            </a:r>
            <a:r>
              <a:rPr lang="en-GB" altLang="en-US" dirty="0" err="1"/>
              <a:t>as</a:t>
            </a:r>
            <a:r>
              <a:rPr lang="en-GB" altLang="en-US" dirty="0"/>
              <a:t> Service (</a:t>
            </a:r>
            <a:r>
              <a:rPr lang="en-GB" altLang="en-US" dirty="0" err="1"/>
              <a:t>XaaS</a:t>
            </a:r>
            <a:r>
              <a:rPr lang="en-GB" altLang="en-US" dirty="0"/>
              <a:t>)</a:t>
            </a:r>
          </a:p>
          <a:p>
            <a:endParaRPr lang="en-GB" dirty="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BC6A2-2E20-3B06-6FF4-028838C6FCB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3AEF0A-F5A0-8604-AC85-8712CB42CA3D}"/>
              </a:ext>
            </a:extLst>
          </p:cNvPr>
          <p:cNvSpPr>
            <a:spLocks noGrp="1"/>
          </p:cNvSpPr>
          <p:nvPr>
            <p:ph type="title"/>
          </p:nvPr>
        </p:nvSpPr>
        <p:spPr/>
        <p:txBody>
          <a:bodyPr>
            <a:normAutofit/>
          </a:bodyPr>
          <a:lstStyle/>
          <a:p>
            <a:r>
              <a:rPr lang="en-GB" sz="6000" b="1" dirty="0"/>
              <a:t>Cloud Computing</a:t>
            </a:r>
          </a:p>
        </p:txBody>
      </p:sp>
      <p:sp>
        <p:nvSpPr>
          <p:cNvPr id="9" name="Content Placeholder 8">
            <a:extLst>
              <a:ext uri="{FF2B5EF4-FFF2-40B4-BE49-F238E27FC236}">
                <a16:creationId xmlns:a16="http://schemas.microsoft.com/office/drawing/2014/main" id="{03949412-1943-C82C-80E1-B6B247700FC5}"/>
              </a:ext>
            </a:extLst>
          </p:cNvPr>
          <p:cNvSpPr>
            <a:spLocks noGrp="1"/>
          </p:cNvSpPr>
          <p:nvPr>
            <p:ph idx="1"/>
          </p:nvPr>
        </p:nvSpPr>
        <p:spPr>
          <a:xfrm>
            <a:off x="358219" y="1825625"/>
            <a:ext cx="11481847" cy="4493288"/>
          </a:xfrm>
        </p:spPr>
        <p:txBody>
          <a:bodyPr>
            <a:normAutofit/>
          </a:bodyPr>
          <a:lstStyle/>
          <a:p>
            <a:pPr algn="ctr">
              <a:spcBef>
                <a:spcPct val="0"/>
              </a:spcBef>
              <a:buClrTx/>
              <a:buSzTx/>
              <a:buFontTx/>
              <a:buNone/>
            </a:pPr>
            <a:r>
              <a:rPr lang="en-GB" altLang="en-US" sz="1600" dirty="0"/>
              <a:t> </a:t>
            </a:r>
            <a:r>
              <a:rPr lang="en-GB" altLang="en-US" sz="2400" dirty="0"/>
              <a:t>“</a:t>
            </a:r>
            <a:r>
              <a:rPr lang="en-GB" altLang="en-US" sz="2400" i="1" dirty="0"/>
              <a:t>What’s interesting [now] is that there is an emergent new model,” Schmidt said, “I don’t think people have really understood how big this opportunity really is. It starts with the premise that the data services and architecture should be on servers. We call it </a:t>
            </a:r>
            <a:r>
              <a:rPr lang="en-GB" altLang="en-US" sz="2400" b="1" i="1" dirty="0"/>
              <a:t>cloud computing</a:t>
            </a:r>
            <a:r>
              <a:rPr lang="en-GB" altLang="en-US" sz="2400" i="1" dirty="0"/>
              <a:t>—they should be in a “</a:t>
            </a:r>
            <a:r>
              <a:rPr lang="en-GB" altLang="en-US" sz="2400" b="1" i="1" dirty="0"/>
              <a:t>cloud</a:t>
            </a:r>
            <a:r>
              <a:rPr lang="en-GB" altLang="en-US" sz="2400" i="1" dirty="0"/>
              <a:t>” somewhere.</a:t>
            </a:r>
            <a:r>
              <a:rPr lang="en-GB" altLang="en-US" sz="2400" dirty="0"/>
              <a:t>”</a:t>
            </a:r>
          </a:p>
          <a:p>
            <a:pPr>
              <a:spcBef>
                <a:spcPct val="0"/>
              </a:spcBef>
              <a:buClrTx/>
              <a:buSzTx/>
              <a:buFontTx/>
              <a:buNone/>
            </a:pPr>
            <a:endParaRPr lang="en-GB" altLang="en-US" sz="2400" dirty="0"/>
          </a:p>
          <a:p>
            <a:pPr>
              <a:spcBef>
                <a:spcPct val="0"/>
              </a:spcBef>
            </a:pPr>
            <a:r>
              <a:rPr lang="en-GB" altLang="en-US" sz="2400" dirty="0"/>
              <a:t>The first use of “cloud computing” in its modern context occurred on August 9, 2006, when then Google CEO Eric Schmidt introduced the term to an industry conference. </a:t>
            </a:r>
          </a:p>
          <a:p>
            <a:pPr>
              <a:spcBef>
                <a:spcPct val="0"/>
              </a:spcBef>
              <a:buClrTx/>
              <a:buSzTx/>
              <a:buNone/>
            </a:pPr>
            <a:endParaRPr lang="en-GB" altLang="en-US" sz="2400" dirty="0"/>
          </a:p>
          <a:p>
            <a:pPr lvl="1">
              <a:spcBef>
                <a:spcPct val="0"/>
              </a:spcBef>
            </a:pPr>
            <a:r>
              <a:rPr lang="en-GB" altLang="en-US" sz="2000" dirty="0"/>
              <a:t>It may actually be earlier than this. There is some evidence that in 1996 a small group of technology executives in Compaq Computer were referring to “cloud computing.”</a:t>
            </a:r>
          </a:p>
          <a:p>
            <a:pPr lvl="2">
              <a:spcBef>
                <a:spcPct val="0"/>
              </a:spcBef>
              <a:buClrTx/>
              <a:buSzTx/>
              <a:buNone/>
            </a:pPr>
            <a:r>
              <a:rPr lang="en-GB" altLang="en-US" i="1" dirty="0"/>
              <a:t>https://www.technologyreview.com/2011/10/31/257406/who-coined-cloud-computing/</a:t>
            </a:r>
          </a:p>
          <a:p>
            <a:endParaRPr lang="en-GB" dirty="0"/>
          </a:p>
        </p:txBody>
      </p:sp>
    </p:spTree>
    <p:extLst>
      <p:ext uri="{BB962C8B-B14F-4D97-AF65-F5344CB8AC3E}">
        <p14:creationId xmlns:p14="http://schemas.microsoft.com/office/powerpoint/2010/main" val="2289428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B18A-EA7C-80F5-5E83-58BE48D2DA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98E7FE3-8F88-C138-C1B4-61F1A99BB5B0}"/>
              </a:ext>
            </a:extLst>
          </p:cNvPr>
          <p:cNvSpPr>
            <a:spLocks noGrp="1"/>
          </p:cNvSpPr>
          <p:nvPr>
            <p:ph type="title"/>
          </p:nvPr>
        </p:nvSpPr>
        <p:spPr/>
        <p:txBody>
          <a:bodyPr>
            <a:normAutofit/>
          </a:bodyPr>
          <a:lstStyle/>
          <a:p>
            <a:r>
              <a:rPr lang="en-GB" sz="6000" b="1" dirty="0"/>
              <a:t>Cloud Computing</a:t>
            </a:r>
          </a:p>
        </p:txBody>
      </p:sp>
      <p:sp>
        <p:nvSpPr>
          <p:cNvPr id="9" name="Content Placeholder 8">
            <a:extLst>
              <a:ext uri="{FF2B5EF4-FFF2-40B4-BE49-F238E27FC236}">
                <a16:creationId xmlns:a16="http://schemas.microsoft.com/office/drawing/2014/main" id="{3B6FF36C-D965-A876-2C37-86250C13D2E6}"/>
              </a:ext>
            </a:extLst>
          </p:cNvPr>
          <p:cNvSpPr>
            <a:spLocks noGrp="1"/>
          </p:cNvSpPr>
          <p:nvPr>
            <p:ph idx="1"/>
          </p:nvPr>
        </p:nvSpPr>
        <p:spPr>
          <a:xfrm>
            <a:off x="358219" y="1825625"/>
            <a:ext cx="6397423" cy="4493288"/>
          </a:xfrm>
        </p:spPr>
        <p:txBody>
          <a:bodyPr>
            <a:normAutofit/>
          </a:bodyPr>
          <a:lstStyle/>
          <a:p>
            <a:r>
              <a:rPr lang="en-GB" altLang="en-US" dirty="0"/>
              <a:t>Top ranked job skill since 2014 (LinkedIn)</a:t>
            </a:r>
          </a:p>
          <a:p>
            <a:endParaRPr lang="en-GB" altLang="en-US" sz="2000" dirty="0"/>
          </a:p>
          <a:p>
            <a:r>
              <a:rPr lang="en-GB" dirty="0"/>
              <a:t>“Cloud computing continues to evolve, progressing from being just a technology disruptor, to where, in 2028, it will be a necessity.”</a:t>
            </a:r>
            <a:endParaRPr lang="en-GB" altLang="en-US" sz="3200" dirty="0"/>
          </a:p>
          <a:p>
            <a:r>
              <a:rPr lang="en-GB" dirty="0"/>
              <a:t>“By 2028, cloud-native platforms will serve as the foundation for more than 95% of new digital initiatives” </a:t>
            </a:r>
            <a:r>
              <a:rPr lang="en-GB" sz="2400" dirty="0"/>
              <a:t>[Gartner]</a:t>
            </a:r>
            <a:endParaRPr lang="en-GB" altLang="en-US" sz="3200" dirty="0"/>
          </a:p>
          <a:p>
            <a:endParaRPr lang="en-GB" dirty="0"/>
          </a:p>
        </p:txBody>
      </p:sp>
      <p:pic>
        <p:nvPicPr>
          <p:cNvPr id="3" name="Picture 2">
            <a:extLst>
              <a:ext uri="{FF2B5EF4-FFF2-40B4-BE49-F238E27FC236}">
                <a16:creationId xmlns:a16="http://schemas.microsoft.com/office/drawing/2014/main" id="{8B0D545A-E68B-0A34-BF7C-D18441EA8029}"/>
              </a:ext>
            </a:extLst>
          </p:cNvPr>
          <p:cNvPicPr>
            <a:picLocks noChangeAspect="1"/>
          </p:cNvPicPr>
          <p:nvPr/>
        </p:nvPicPr>
        <p:blipFill>
          <a:blip r:embed="rId3"/>
          <a:srcRect r="8097"/>
          <a:stretch>
            <a:fillRect/>
          </a:stretch>
        </p:blipFill>
        <p:spPr>
          <a:xfrm>
            <a:off x="6623187" y="1262418"/>
            <a:ext cx="5455082" cy="4333163"/>
          </a:xfrm>
          <a:prstGeom prst="rect">
            <a:avLst/>
          </a:prstGeom>
        </p:spPr>
      </p:pic>
    </p:spTree>
    <p:extLst>
      <p:ext uri="{BB962C8B-B14F-4D97-AF65-F5344CB8AC3E}">
        <p14:creationId xmlns:p14="http://schemas.microsoft.com/office/powerpoint/2010/main" val="3804189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9354E-C2E2-13DE-52C7-6E0B9A9860E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DB8046-87ED-4EEF-6E4E-A8A281C99078}"/>
              </a:ext>
            </a:extLst>
          </p:cNvPr>
          <p:cNvSpPr>
            <a:spLocks noGrp="1"/>
          </p:cNvSpPr>
          <p:nvPr>
            <p:ph type="title"/>
          </p:nvPr>
        </p:nvSpPr>
        <p:spPr/>
        <p:txBody>
          <a:bodyPr>
            <a:normAutofit/>
          </a:bodyPr>
          <a:lstStyle/>
          <a:p>
            <a:r>
              <a:rPr lang="en-GB" sz="6000" b="1" dirty="0"/>
              <a:t>Why Cloud Computing?</a:t>
            </a:r>
          </a:p>
        </p:txBody>
      </p:sp>
      <p:sp>
        <p:nvSpPr>
          <p:cNvPr id="9" name="Content Placeholder 8">
            <a:extLst>
              <a:ext uri="{FF2B5EF4-FFF2-40B4-BE49-F238E27FC236}">
                <a16:creationId xmlns:a16="http://schemas.microsoft.com/office/drawing/2014/main" id="{DF2EBCCA-D51E-4419-C3BE-23711C4C5C03}"/>
              </a:ext>
            </a:extLst>
          </p:cNvPr>
          <p:cNvSpPr>
            <a:spLocks noGrp="1"/>
          </p:cNvSpPr>
          <p:nvPr>
            <p:ph idx="1"/>
          </p:nvPr>
        </p:nvSpPr>
        <p:spPr>
          <a:xfrm>
            <a:off x="358219" y="1825625"/>
            <a:ext cx="6397423" cy="4493288"/>
          </a:xfrm>
        </p:spPr>
        <p:txBody>
          <a:bodyPr>
            <a:normAutofit/>
          </a:bodyPr>
          <a:lstStyle/>
          <a:p>
            <a:r>
              <a:rPr lang="en-GB" altLang="en-US" sz="3200" dirty="0"/>
              <a:t>Big Data (4V’s)</a:t>
            </a:r>
          </a:p>
          <a:p>
            <a:r>
              <a:rPr lang="en-GB" altLang="en-US" sz="3200" dirty="0"/>
              <a:t>Scalability</a:t>
            </a:r>
          </a:p>
          <a:p>
            <a:r>
              <a:rPr lang="en-GB" altLang="en-US" sz="3200" dirty="0"/>
              <a:t>Availability</a:t>
            </a:r>
          </a:p>
          <a:p>
            <a:r>
              <a:rPr lang="en-GB" altLang="en-US" sz="3200" dirty="0"/>
              <a:t>Load Balancing (performance)</a:t>
            </a:r>
          </a:p>
          <a:p>
            <a:endParaRPr lang="en-GB" dirty="0"/>
          </a:p>
        </p:txBody>
      </p:sp>
      <p:pic>
        <p:nvPicPr>
          <p:cNvPr id="2" name="Picture 1">
            <a:extLst>
              <a:ext uri="{FF2B5EF4-FFF2-40B4-BE49-F238E27FC236}">
                <a16:creationId xmlns:a16="http://schemas.microsoft.com/office/drawing/2014/main" id="{5903B9C5-9EC9-35F8-0C5B-37EC80B09AEE}"/>
              </a:ext>
            </a:extLst>
          </p:cNvPr>
          <p:cNvPicPr>
            <a:picLocks noChangeAspect="1"/>
          </p:cNvPicPr>
          <p:nvPr/>
        </p:nvPicPr>
        <p:blipFill>
          <a:blip r:embed="rId3"/>
          <a:stretch>
            <a:fillRect/>
          </a:stretch>
        </p:blipFill>
        <p:spPr>
          <a:xfrm>
            <a:off x="5724787" y="1495886"/>
            <a:ext cx="6355885" cy="3866228"/>
          </a:xfrm>
          <a:prstGeom prst="rect">
            <a:avLst/>
          </a:prstGeom>
        </p:spPr>
      </p:pic>
    </p:spTree>
    <p:extLst>
      <p:ext uri="{BB962C8B-B14F-4D97-AF65-F5344CB8AC3E}">
        <p14:creationId xmlns:p14="http://schemas.microsoft.com/office/powerpoint/2010/main" val="4288200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DF4A8-4522-ED56-D748-134F154745A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D26573B-AD3B-1BB4-471A-EBA0008F879E}"/>
              </a:ext>
            </a:extLst>
          </p:cNvPr>
          <p:cNvSpPr>
            <a:spLocks noGrp="1"/>
          </p:cNvSpPr>
          <p:nvPr>
            <p:ph type="title"/>
          </p:nvPr>
        </p:nvSpPr>
        <p:spPr/>
        <p:txBody>
          <a:bodyPr>
            <a:normAutofit/>
          </a:bodyPr>
          <a:lstStyle/>
          <a:p>
            <a:r>
              <a:rPr lang="en-GB" sz="6000" b="1" dirty="0"/>
              <a:t>Why Cloud Computing?</a:t>
            </a:r>
          </a:p>
        </p:txBody>
      </p:sp>
      <p:sp>
        <p:nvSpPr>
          <p:cNvPr id="9" name="Content Placeholder 8">
            <a:extLst>
              <a:ext uri="{FF2B5EF4-FFF2-40B4-BE49-F238E27FC236}">
                <a16:creationId xmlns:a16="http://schemas.microsoft.com/office/drawing/2014/main" id="{42E250B3-E189-3DA4-0D05-547E3190B940}"/>
              </a:ext>
            </a:extLst>
          </p:cNvPr>
          <p:cNvSpPr>
            <a:spLocks noGrp="1"/>
          </p:cNvSpPr>
          <p:nvPr>
            <p:ph idx="1"/>
          </p:nvPr>
        </p:nvSpPr>
        <p:spPr>
          <a:xfrm>
            <a:off x="358219" y="1825625"/>
            <a:ext cx="11481847" cy="4493288"/>
          </a:xfrm>
        </p:spPr>
        <p:txBody>
          <a:bodyPr>
            <a:normAutofit/>
          </a:bodyPr>
          <a:lstStyle/>
          <a:p>
            <a:r>
              <a:rPr lang="en-US" altLang="en-US" sz="3600" dirty="0"/>
              <a:t>Main Considerations</a:t>
            </a:r>
          </a:p>
          <a:p>
            <a:pPr lvl="1"/>
            <a:r>
              <a:rPr lang="en-US" altLang="en-US" sz="3200" dirty="0"/>
              <a:t>Location</a:t>
            </a:r>
          </a:p>
          <a:p>
            <a:pPr lvl="1"/>
            <a:r>
              <a:rPr lang="en-US" altLang="en-US" sz="3200" dirty="0"/>
              <a:t>Costs</a:t>
            </a:r>
          </a:p>
          <a:p>
            <a:r>
              <a:rPr lang="en-US" altLang="en-US" sz="3600" dirty="0"/>
              <a:t>Main Features</a:t>
            </a:r>
          </a:p>
          <a:p>
            <a:pPr lvl="1"/>
            <a:r>
              <a:rPr lang="en-US" altLang="en-US" sz="3200" dirty="0"/>
              <a:t>Availability</a:t>
            </a:r>
          </a:p>
          <a:p>
            <a:pPr lvl="1"/>
            <a:r>
              <a:rPr lang="en-US" altLang="en-US" sz="3200" dirty="0"/>
              <a:t>Scalability</a:t>
            </a:r>
          </a:p>
          <a:p>
            <a:pPr lvl="1"/>
            <a:r>
              <a:rPr lang="en-US" altLang="en-US" sz="3200" dirty="0"/>
              <a:t>Load Balancing</a:t>
            </a:r>
          </a:p>
          <a:p>
            <a:endParaRPr lang="en-GB" dirty="0"/>
          </a:p>
        </p:txBody>
      </p:sp>
    </p:spTree>
    <p:extLst>
      <p:ext uri="{BB962C8B-B14F-4D97-AF65-F5344CB8AC3E}">
        <p14:creationId xmlns:p14="http://schemas.microsoft.com/office/powerpoint/2010/main" val="4003373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46631-B608-9249-B568-F83D2B55C5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9C839C9-874F-3C3E-04CD-483E96EEED54}"/>
              </a:ext>
            </a:extLst>
          </p:cNvPr>
          <p:cNvSpPr>
            <a:spLocks noGrp="1"/>
          </p:cNvSpPr>
          <p:nvPr>
            <p:ph type="title"/>
          </p:nvPr>
        </p:nvSpPr>
        <p:spPr/>
        <p:txBody>
          <a:bodyPr>
            <a:normAutofit/>
          </a:bodyPr>
          <a:lstStyle/>
          <a:p>
            <a:r>
              <a:rPr lang="en-GB" sz="6000" b="1" dirty="0"/>
              <a:t>Why Cloud Computing?</a:t>
            </a:r>
          </a:p>
        </p:txBody>
      </p:sp>
      <p:sp>
        <p:nvSpPr>
          <p:cNvPr id="9" name="Content Placeholder 8">
            <a:extLst>
              <a:ext uri="{FF2B5EF4-FFF2-40B4-BE49-F238E27FC236}">
                <a16:creationId xmlns:a16="http://schemas.microsoft.com/office/drawing/2014/main" id="{3057DAD7-5378-8DD8-9C14-03A53D1B7987}"/>
              </a:ext>
            </a:extLst>
          </p:cNvPr>
          <p:cNvSpPr>
            <a:spLocks noGrp="1"/>
          </p:cNvSpPr>
          <p:nvPr>
            <p:ph idx="1"/>
          </p:nvPr>
        </p:nvSpPr>
        <p:spPr>
          <a:xfrm>
            <a:off x="358219" y="1825625"/>
            <a:ext cx="11481847" cy="4493288"/>
          </a:xfrm>
        </p:spPr>
        <p:txBody>
          <a:bodyPr>
            <a:normAutofit/>
          </a:bodyPr>
          <a:lstStyle/>
          <a:p>
            <a:r>
              <a:rPr lang="en-GB" altLang="en-US" dirty="0"/>
              <a:t>Cost reductions .. Pay as you go</a:t>
            </a:r>
            <a:br>
              <a:rPr lang="en-GB" altLang="en-US" dirty="0"/>
            </a:br>
            <a:r>
              <a:rPr lang="en-GB" altLang="en-US" dirty="0"/>
              <a:t>AWS passes on the cost benefits of the mass efficiency gained by many companies sharing data centres, etc.</a:t>
            </a:r>
          </a:p>
          <a:p>
            <a:r>
              <a:rPr lang="en-GB" altLang="en-US" dirty="0"/>
              <a:t>Agility</a:t>
            </a:r>
          </a:p>
          <a:p>
            <a:r>
              <a:rPr lang="en-GB" altLang="en-US" dirty="0"/>
              <a:t>Scalability…scale up or scale down as you need</a:t>
            </a:r>
          </a:p>
          <a:p>
            <a:r>
              <a:rPr lang="en-GB" altLang="en-US" dirty="0"/>
              <a:t>Storage</a:t>
            </a:r>
          </a:p>
          <a:p>
            <a:r>
              <a:rPr lang="en-GB" altLang="en-US" dirty="0"/>
              <a:t>Compute</a:t>
            </a:r>
          </a:p>
          <a:p>
            <a:r>
              <a:rPr lang="en-GB" altLang="en-US" dirty="0"/>
              <a:t>Networking</a:t>
            </a:r>
          </a:p>
          <a:p>
            <a:endParaRPr lang="en-GB" dirty="0"/>
          </a:p>
        </p:txBody>
      </p:sp>
    </p:spTree>
    <p:extLst>
      <p:ext uri="{BB962C8B-B14F-4D97-AF65-F5344CB8AC3E}">
        <p14:creationId xmlns:p14="http://schemas.microsoft.com/office/powerpoint/2010/main" val="772602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4D8D0-3750-6145-A795-8E6EAB08DF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EABF8D-E7DE-C3E8-1B20-277859A1534D}"/>
              </a:ext>
            </a:extLst>
          </p:cNvPr>
          <p:cNvSpPr>
            <a:spLocks noGrp="1"/>
          </p:cNvSpPr>
          <p:nvPr>
            <p:ph type="title"/>
          </p:nvPr>
        </p:nvSpPr>
        <p:spPr/>
        <p:txBody>
          <a:bodyPr>
            <a:normAutofit/>
          </a:bodyPr>
          <a:lstStyle/>
          <a:p>
            <a:r>
              <a:rPr lang="en-GB" sz="6000" b="1" dirty="0"/>
              <a:t>Why Cloud Computing?</a:t>
            </a:r>
          </a:p>
        </p:txBody>
      </p:sp>
      <p:sp>
        <p:nvSpPr>
          <p:cNvPr id="9" name="Content Placeholder 8">
            <a:extLst>
              <a:ext uri="{FF2B5EF4-FFF2-40B4-BE49-F238E27FC236}">
                <a16:creationId xmlns:a16="http://schemas.microsoft.com/office/drawing/2014/main" id="{FA390753-1E69-05F9-502E-8EA484BFFE23}"/>
              </a:ext>
            </a:extLst>
          </p:cNvPr>
          <p:cNvSpPr>
            <a:spLocks noGrp="1"/>
          </p:cNvSpPr>
          <p:nvPr>
            <p:ph idx="1"/>
          </p:nvPr>
        </p:nvSpPr>
        <p:spPr>
          <a:xfrm>
            <a:off x="358219" y="1825625"/>
            <a:ext cx="11481847" cy="4493288"/>
          </a:xfrm>
        </p:spPr>
        <p:txBody>
          <a:bodyPr>
            <a:normAutofit/>
          </a:bodyPr>
          <a:lstStyle/>
          <a:p>
            <a:r>
              <a:rPr lang="en-GB" altLang="en-US" dirty="0"/>
              <a:t>Innovation…spend more time innovating for you customers</a:t>
            </a:r>
          </a:p>
          <a:p>
            <a:r>
              <a:rPr lang="en-GB" altLang="en-US" dirty="0"/>
              <a:t>Global infrastructure…you can run applications within geographical regions anywhere in the world</a:t>
            </a:r>
          </a:p>
          <a:p>
            <a:endParaRPr lang="en-GB" altLang="en-US" dirty="0"/>
          </a:p>
          <a:p>
            <a:r>
              <a:rPr lang="en-GB" altLang="en-US" dirty="0"/>
              <a:t>Most enterprise servers run at 15% utilisation...hence cloud is much more efficient since you only pay for the 15% usage rather than all the costs of purchasing and maintaining the servers</a:t>
            </a:r>
          </a:p>
          <a:p>
            <a:endParaRPr lang="en-GB" dirty="0"/>
          </a:p>
        </p:txBody>
      </p:sp>
    </p:spTree>
    <p:extLst>
      <p:ext uri="{BB962C8B-B14F-4D97-AF65-F5344CB8AC3E}">
        <p14:creationId xmlns:p14="http://schemas.microsoft.com/office/powerpoint/2010/main" val="3629613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49DF6-00AF-8749-BB35-FECA334C2C9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871E43-00DD-8E76-C7A4-CFEBEB4D174B}"/>
              </a:ext>
            </a:extLst>
          </p:cNvPr>
          <p:cNvSpPr>
            <a:spLocks noGrp="1"/>
          </p:cNvSpPr>
          <p:nvPr>
            <p:ph type="title"/>
          </p:nvPr>
        </p:nvSpPr>
        <p:spPr/>
        <p:txBody>
          <a:bodyPr>
            <a:normAutofit/>
          </a:bodyPr>
          <a:lstStyle/>
          <a:p>
            <a:r>
              <a:rPr lang="en-GB" sz="6000" b="1" dirty="0"/>
              <a:t>Cloud Computing</a:t>
            </a:r>
          </a:p>
        </p:txBody>
      </p:sp>
      <p:sp>
        <p:nvSpPr>
          <p:cNvPr id="9" name="Content Placeholder 8">
            <a:extLst>
              <a:ext uri="{FF2B5EF4-FFF2-40B4-BE49-F238E27FC236}">
                <a16:creationId xmlns:a16="http://schemas.microsoft.com/office/drawing/2014/main" id="{BDA33434-DA62-DEC9-E026-8884E7505E96}"/>
              </a:ext>
            </a:extLst>
          </p:cNvPr>
          <p:cNvSpPr>
            <a:spLocks noGrp="1"/>
          </p:cNvSpPr>
          <p:nvPr>
            <p:ph idx="1"/>
          </p:nvPr>
        </p:nvSpPr>
        <p:spPr>
          <a:xfrm>
            <a:off x="358220" y="1825625"/>
            <a:ext cx="5169124" cy="4493288"/>
          </a:xfrm>
        </p:spPr>
        <p:txBody>
          <a:bodyPr>
            <a:normAutofit/>
          </a:bodyPr>
          <a:lstStyle/>
          <a:p>
            <a:pPr lvl="1">
              <a:spcBef>
                <a:spcPct val="0"/>
              </a:spcBef>
              <a:buClr>
                <a:srgbClr val="7030A0"/>
              </a:buClr>
              <a:buSzTx/>
            </a:pPr>
            <a:r>
              <a:rPr lang="en-US" altLang="en-US" sz="2800" dirty="0"/>
              <a:t>Cloud computing is considered largely under three categories:</a:t>
            </a:r>
          </a:p>
          <a:p>
            <a:pPr lvl="1">
              <a:spcBef>
                <a:spcPct val="0"/>
              </a:spcBef>
              <a:buClrTx/>
              <a:buSzTx/>
            </a:pPr>
            <a:endParaRPr lang="en-US" altLang="en-US" sz="2800" dirty="0"/>
          </a:p>
          <a:p>
            <a:pPr lvl="2">
              <a:spcBef>
                <a:spcPct val="0"/>
              </a:spcBef>
              <a:buClr>
                <a:srgbClr val="7030A0"/>
              </a:buClr>
              <a:buSzTx/>
            </a:pPr>
            <a:r>
              <a:rPr lang="en-GB" altLang="en-US" sz="2800" dirty="0"/>
              <a:t>  Public</a:t>
            </a:r>
          </a:p>
          <a:p>
            <a:pPr lvl="2">
              <a:spcBef>
                <a:spcPct val="0"/>
              </a:spcBef>
              <a:buClr>
                <a:srgbClr val="7030A0"/>
              </a:buClr>
              <a:buSzTx/>
            </a:pPr>
            <a:endParaRPr lang="en-GB" altLang="en-US" sz="2800" dirty="0"/>
          </a:p>
          <a:p>
            <a:pPr lvl="2">
              <a:spcBef>
                <a:spcPct val="0"/>
              </a:spcBef>
              <a:buClr>
                <a:srgbClr val="7030A0"/>
              </a:buClr>
              <a:buSzTx/>
            </a:pPr>
            <a:r>
              <a:rPr lang="en-GB" altLang="en-US" sz="2800" dirty="0"/>
              <a:t>  Private</a:t>
            </a:r>
          </a:p>
          <a:p>
            <a:pPr lvl="2">
              <a:spcBef>
                <a:spcPct val="0"/>
              </a:spcBef>
              <a:buClr>
                <a:srgbClr val="7030A0"/>
              </a:buClr>
              <a:buSzTx/>
            </a:pPr>
            <a:endParaRPr lang="en-GB" altLang="en-US" sz="2800" dirty="0"/>
          </a:p>
          <a:p>
            <a:pPr lvl="2">
              <a:spcBef>
                <a:spcPct val="0"/>
              </a:spcBef>
              <a:buClr>
                <a:srgbClr val="7030A0"/>
              </a:buClr>
              <a:buSzTx/>
            </a:pPr>
            <a:r>
              <a:rPr lang="en-GB" altLang="en-US" sz="2800" dirty="0"/>
              <a:t>  Hybrid</a:t>
            </a:r>
          </a:p>
          <a:p>
            <a:endParaRPr lang="en-GB" dirty="0"/>
          </a:p>
        </p:txBody>
      </p:sp>
      <p:pic>
        <p:nvPicPr>
          <p:cNvPr id="2" name="Picture 1">
            <a:extLst>
              <a:ext uri="{FF2B5EF4-FFF2-40B4-BE49-F238E27FC236}">
                <a16:creationId xmlns:a16="http://schemas.microsoft.com/office/drawing/2014/main" id="{EA3A3027-613C-C3F2-FED4-6E13A3E28AF5}"/>
              </a:ext>
            </a:extLst>
          </p:cNvPr>
          <p:cNvPicPr>
            <a:picLocks noChangeAspect="1"/>
          </p:cNvPicPr>
          <p:nvPr/>
        </p:nvPicPr>
        <p:blipFill>
          <a:blip r:embed="rId3"/>
          <a:stretch>
            <a:fillRect/>
          </a:stretch>
        </p:blipFill>
        <p:spPr>
          <a:xfrm>
            <a:off x="4783015" y="1296237"/>
            <a:ext cx="7344006" cy="4460910"/>
          </a:xfrm>
          <a:prstGeom prst="rect">
            <a:avLst/>
          </a:prstGeom>
        </p:spPr>
      </p:pic>
    </p:spTree>
    <p:extLst>
      <p:ext uri="{BB962C8B-B14F-4D97-AF65-F5344CB8AC3E}">
        <p14:creationId xmlns:p14="http://schemas.microsoft.com/office/powerpoint/2010/main" val="218450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D1CAB-844F-7E2C-5080-093CE7506C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CB95A0-03C5-4D20-0048-11D5F9899FE2}"/>
              </a:ext>
            </a:extLst>
          </p:cNvPr>
          <p:cNvSpPr>
            <a:spLocks noGrp="1"/>
          </p:cNvSpPr>
          <p:nvPr>
            <p:ph type="title"/>
          </p:nvPr>
        </p:nvSpPr>
        <p:spPr/>
        <p:txBody>
          <a:bodyPr>
            <a:normAutofit/>
          </a:bodyPr>
          <a:lstStyle/>
          <a:p>
            <a:r>
              <a:rPr lang="en-GB" sz="6000" b="1" dirty="0"/>
              <a:t>Cloud Computing</a:t>
            </a:r>
          </a:p>
        </p:txBody>
      </p:sp>
      <p:sp>
        <p:nvSpPr>
          <p:cNvPr id="9" name="Content Placeholder 8">
            <a:extLst>
              <a:ext uri="{FF2B5EF4-FFF2-40B4-BE49-F238E27FC236}">
                <a16:creationId xmlns:a16="http://schemas.microsoft.com/office/drawing/2014/main" id="{8A827A21-BD3F-31BE-39D1-8509DF123800}"/>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GB" altLang="en-US" sz="2800" dirty="0"/>
              <a:t>There are other terms to be aware of that may be considered cloud models:</a:t>
            </a:r>
          </a:p>
          <a:p>
            <a:pPr lvl="1">
              <a:spcBef>
                <a:spcPct val="0"/>
              </a:spcBef>
              <a:buClrTx/>
              <a:buSzTx/>
            </a:pPr>
            <a:endParaRPr lang="en-GB" altLang="en-US" sz="3200" dirty="0"/>
          </a:p>
          <a:p>
            <a:pPr lvl="2">
              <a:spcBef>
                <a:spcPct val="0"/>
              </a:spcBef>
              <a:buClr>
                <a:srgbClr val="7030A0"/>
              </a:buClr>
              <a:buSzTx/>
            </a:pPr>
            <a:r>
              <a:rPr lang="en-GB" altLang="en-US" sz="2800" dirty="0"/>
              <a:t>  Community Cloud</a:t>
            </a:r>
          </a:p>
          <a:p>
            <a:pPr lvl="2">
              <a:spcBef>
                <a:spcPct val="0"/>
              </a:spcBef>
              <a:buClr>
                <a:srgbClr val="7030A0"/>
              </a:buClr>
              <a:buSzTx/>
            </a:pPr>
            <a:r>
              <a:rPr lang="en-GB" altLang="en-US" sz="2800" dirty="0"/>
              <a:t>  Multi-Cloud</a:t>
            </a:r>
          </a:p>
          <a:p>
            <a:pPr lvl="2">
              <a:spcBef>
                <a:spcPct val="0"/>
              </a:spcBef>
              <a:buClr>
                <a:srgbClr val="7030A0"/>
              </a:buClr>
              <a:buSzTx/>
            </a:pPr>
            <a:r>
              <a:rPr lang="en-GB" altLang="en-US" sz="2800" dirty="0"/>
              <a:t>  Distributed Cloud</a:t>
            </a:r>
          </a:p>
          <a:p>
            <a:pPr lvl="2">
              <a:spcBef>
                <a:spcPct val="0"/>
              </a:spcBef>
              <a:buClr>
                <a:srgbClr val="7030A0"/>
              </a:buClr>
              <a:buSzTx/>
            </a:pPr>
            <a:r>
              <a:rPr lang="en-GB" altLang="en-US" sz="2800" dirty="0"/>
              <a:t>  Cloud Native</a:t>
            </a:r>
          </a:p>
          <a:p>
            <a:endParaRPr lang="en-GB" dirty="0"/>
          </a:p>
        </p:txBody>
      </p:sp>
      <p:pic>
        <p:nvPicPr>
          <p:cNvPr id="3" name="Picture 2">
            <a:extLst>
              <a:ext uri="{FF2B5EF4-FFF2-40B4-BE49-F238E27FC236}">
                <a16:creationId xmlns:a16="http://schemas.microsoft.com/office/drawing/2014/main" id="{5294A05B-F5E4-013C-C24C-10F9BAB8A5E4}"/>
              </a:ext>
            </a:extLst>
          </p:cNvPr>
          <p:cNvPicPr>
            <a:picLocks noChangeAspect="1"/>
          </p:cNvPicPr>
          <p:nvPr/>
        </p:nvPicPr>
        <p:blipFill>
          <a:blip r:embed="rId3"/>
          <a:stretch>
            <a:fillRect/>
          </a:stretch>
        </p:blipFill>
        <p:spPr>
          <a:xfrm>
            <a:off x="4530378" y="2473623"/>
            <a:ext cx="7538793" cy="31972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67013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72CF4-9BCD-9B26-6C13-DB7791784BB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38BF102-6EC5-D4A6-1043-B3188EBC05F0}"/>
              </a:ext>
            </a:extLst>
          </p:cNvPr>
          <p:cNvSpPr>
            <a:spLocks noGrp="1"/>
          </p:cNvSpPr>
          <p:nvPr>
            <p:ph type="title"/>
          </p:nvPr>
        </p:nvSpPr>
        <p:spPr/>
        <p:txBody>
          <a:bodyPr>
            <a:normAutofit/>
          </a:bodyPr>
          <a:lstStyle/>
          <a:p>
            <a:r>
              <a:rPr lang="en-GB" sz="6000" b="1" dirty="0"/>
              <a:t>Public Cloud</a:t>
            </a:r>
          </a:p>
        </p:txBody>
      </p:sp>
      <p:sp>
        <p:nvSpPr>
          <p:cNvPr id="9" name="Content Placeholder 8">
            <a:extLst>
              <a:ext uri="{FF2B5EF4-FFF2-40B4-BE49-F238E27FC236}">
                <a16:creationId xmlns:a16="http://schemas.microsoft.com/office/drawing/2014/main" id="{1E120406-8EA0-F793-C31C-7548FD72FC58}"/>
              </a:ext>
            </a:extLst>
          </p:cNvPr>
          <p:cNvSpPr>
            <a:spLocks noGrp="1"/>
          </p:cNvSpPr>
          <p:nvPr>
            <p:ph idx="1"/>
          </p:nvPr>
        </p:nvSpPr>
        <p:spPr>
          <a:xfrm>
            <a:off x="358220" y="1825625"/>
            <a:ext cx="7270879" cy="4493288"/>
          </a:xfrm>
        </p:spPr>
        <p:txBody>
          <a:bodyPr>
            <a:normAutofit/>
          </a:bodyPr>
          <a:lstStyle/>
          <a:p>
            <a:r>
              <a:rPr lang="en-GB" altLang="en-US" dirty="0"/>
              <a:t>Cloud services are hosted and delivered over a network for public use by a third-party provider.</a:t>
            </a:r>
          </a:p>
          <a:p>
            <a:endParaRPr lang="en-GB" altLang="en-US" sz="2400" dirty="0"/>
          </a:p>
          <a:p>
            <a:pPr lvl="1"/>
            <a:r>
              <a:rPr lang="en-GB" altLang="en-US" dirty="0"/>
              <a:t>Infrastructure, services and resources are owned by the provider.</a:t>
            </a:r>
          </a:p>
          <a:p>
            <a:pPr lvl="1"/>
            <a:endParaRPr lang="en-GB" altLang="en-US" dirty="0"/>
          </a:p>
          <a:p>
            <a:pPr lvl="1"/>
            <a:r>
              <a:rPr lang="en-GB" altLang="en-US" dirty="0"/>
              <a:t>Resources are shared publicly by multiple tenants over the internet.</a:t>
            </a:r>
          </a:p>
          <a:p>
            <a:endParaRPr lang="en-GB" dirty="0"/>
          </a:p>
        </p:txBody>
      </p:sp>
      <p:pic>
        <p:nvPicPr>
          <p:cNvPr id="2" name="Picture 1">
            <a:extLst>
              <a:ext uri="{FF2B5EF4-FFF2-40B4-BE49-F238E27FC236}">
                <a16:creationId xmlns:a16="http://schemas.microsoft.com/office/drawing/2014/main" id="{C57754E8-AD21-0714-6212-69DE79EE5093}"/>
              </a:ext>
            </a:extLst>
          </p:cNvPr>
          <p:cNvPicPr>
            <a:picLocks noChangeAspect="1"/>
          </p:cNvPicPr>
          <p:nvPr/>
        </p:nvPicPr>
        <p:blipFill>
          <a:blip r:embed="rId3"/>
          <a:srcRect r="59369"/>
          <a:stretch/>
        </p:blipFill>
        <p:spPr>
          <a:xfrm>
            <a:off x="8215952" y="-1"/>
            <a:ext cx="3882265" cy="5801193"/>
          </a:xfrm>
          <a:prstGeom prst="rect">
            <a:avLst/>
          </a:prstGeom>
        </p:spPr>
      </p:pic>
    </p:spTree>
    <p:extLst>
      <p:ext uri="{BB962C8B-B14F-4D97-AF65-F5344CB8AC3E}">
        <p14:creationId xmlns:p14="http://schemas.microsoft.com/office/powerpoint/2010/main" val="3382838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BBBEF-A989-A30D-3C01-43CBD5D3A3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2ED632-70A8-859D-23F2-B17B369830C0}"/>
              </a:ext>
            </a:extLst>
          </p:cNvPr>
          <p:cNvSpPr>
            <a:spLocks noGrp="1"/>
          </p:cNvSpPr>
          <p:nvPr>
            <p:ph type="title"/>
          </p:nvPr>
        </p:nvSpPr>
        <p:spPr/>
        <p:txBody>
          <a:bodyPr>
            <a:normAutofit/>
          </a:bodyPr>
          <a:lstStyle/>
          <a:p>
            <a:r>
              <a:rPr lang="en-GB" sz="6000" b="1" dirty="0"/>
              <a:t>Public Cloud Characteristics</a:t>
            </a:r>
          </a:p>
        </p:txBody>
      </p:sp>
      <p:sp>
        <p:nvSpPr>
          <p:cNvPr id="9" name="Content Placeholder 8">
            <a:extLst>
              <a:ext uri="{FF2B5EF4-FFF2-40B4-BE49-F238E27FC236}">
                <a16:creationId xmlns:a16="http://schemas.microsoft.com/office/drawing/2014/main" id="{C1C69D9A-1FDC-378D-8AA6-17D67D38A823}"/>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b="1" dirty="0"/>
              <a:t>Scalability – </a:t>
            </a:r>
            <a:r>
              <a:rPr lang="en-US" altLang="en-US" sz="2800" dirty="0"/>
              <a:t>The ability to scale resources up or down easily depending on demand.</a:t>
            </a:r>
          </a:p>
          <a:p>
            <a:pPr lvl="1">
              <a:spcBef>
                <a:spcPct val="0"/>
              </a:spcBef>
              <a:buClr>
                <a:srgbClr val="7030A0"/>
              </a:buClr>
              <a:buSzTx/>
            </a:pPr>
            <a:r>
              <a:rPr lang="en-GB" altLang="en-US" sz="2800" b="1" dirty="0"/>
              <a:t>Pay-as-you-go Pricing – </a:t>
            </a:r>
            <a:r>
              <a:rPr lang="en-GB" altLang="en-US" sz="2800" dirty="0"/>
              <a:t>Users are only charged for the resources they utilise.</a:t>
            </a:r>
          </a:p>
          <a:p>
            <a:pPr lvl="2">
              <a:spcBef>
                <a:spcPct val="0"/>
              </a:spcBef>
              <a:buClr>
                <a:srgbClr val="7030A0"/>
              </a:buClr>
              <a:buSzTx/>
            </a:pPr>
            <a:r>
              <a:rPr lang="en-GB" altLang="en-US" sz="2400" b="1" dirty="0"/>
              <a:t>Flexibility – </a:t>
            </a:r>
            <a:r>
              <a:rPr lang="en-GB" altLang="en-US" sz="2400" dirty="0"/>
              <a:t>Allowing users different size and structure of resources as is needed.</a:t>
            </a:r>
          </a:p>
          <a:p>
            <a:pPr lvl="2">
              <a:spcBef>
                <a:spcPct val="0"/>
              </a:spcBef>
              <a:buClr>
                <a:srgbClr val="7030A0"/>
              </a:buClr>
              <a:buSzTx/>
            </a:pPr>
            <a:r>
              <a:rPr lang="en-GB" altLang="en-US" sz="2400" b="1" dirty="0"/>
              <a:t>Cost Saving – </a:t>
            </a:r>
            <a:r>
              <a:rPr lang="en-GB" altLang="en-US" sz="2400" dirty="0"/>
              <a:t>Only pay for what is used, not what might be needed in the future</a:t>
            </a:r>
            <a:r>
              <a:rPr lang="en-GB" altLang="en-US" sz="2400" b="1" dirty="0"/>
              <a:t>.</a:t>
            </a:r>
          </a:p>
          <a:p>
            <a:pPr lvl="1">
              <a:spcBef>
                <a:spcPct val="0"/>
              </a:spcBef>
              <a:buClr>
                <a:srgbClr val="7030A0"/>
              </a:buClr>
              <a:buSzTx/>
            </a:pPr>
            <a:r>
              <a:rPr lang="en-GB" altLang="en-US" sz="2800" b="1" dirty="0"/>
              <a:t>Shared Infrastructure – </a:t>
            </a:r>
            <a:r>
              <a:rPr lang="en-GB" altLang="en-US" sz="2800" dirty="0"/>
              <a:t>The same physical hardware and resources could be shared by multiple users / organisations.</a:t>
            </a:r>
            <a:endParaRPr lang="en-GB" altLang="en-US" sz="2800" b="1" dirty="0"/>
          </a:p>
          <a:p>
            <a:endParaRPr lang="en-GB" dirty="0"/>
          </a:p>
        </p:txBody>
      </p:sp>
    </p:spTree>
    <p:extLst>
      <p:ext uri="{BB962C8B-B14F-4D97-AF65-F5344CB8AC3E}">
        <p14:creationId xmlns:p14="http://schemas.microsoft.com/office/powerpoint/2010/main" val="3315229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34F0D-CDCF-26FD-8CBF-95C9D19E5ED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5883F14-AFF6-E81C-53E8-71E2E1F44D07}"/>
              </a:ext>
            </a:extLst>
          </p:cNvPr>
          <p:cNvSpPr>
            <a:spLocks noGrp="1"/>
          </p:cNvSpPr>
          <p:nvPr>
            <p:ph type="title"/>
          </p:nvPr>
        </p:nvSpPr>
        <p:spPr/>
        <p:txBody>
          <a:bodyPr>
            <a:normAutofit/>
          </a:bodyPr>
          <a:lstStyle/>
          <a:p>
            <a:r>
              <a:rPr lang="en-GB" sz="6000" b="1" dirty="0"/>
              <a:t>Public Cloud Advantages</a:t>
            </a:r>
          </a:p>
        </p:txBody>
      </p:sp>
      <p:sp>
        <p:nvSpPr>
          <p:cNvPr id="9" name="Content Placeholder 8">
            <a:extLst>
              <a:ext uri="{FF2B5EF4-FFF2-40B4-BE49-F238E27FC236}">
                <a16:creationId xmlns:a16="http://schemas.microsoft.com/office/drawing/2014/main" id="{872E5976-6CA3-8354-1290-654B7EC9ECBC}"/>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dirty="0"/>
              <a:t> </a:t>
            </a:r>
            <a:r>
              <a:rPr lang="en-GB" altLang="en-US" sz="2800" dirty="0"/>
              <a:t>Infrastructure and resources are typically   managed by the provider. This can offer:</a:t>
            </a:r>
          </a:p>
          <a:p>
            <a:pPr lvl="1">
              <a:spcBef>
                <a:spcPct val="0"/>
              </a:spcBef>
              <a:buClr>
                <a:srgbClr val="7030A0"/>
              </a:buClr>
              <a:buSzTx/>
            </a:pPr>
            <a:endParaRPr lang="en-GB" altLang="en-US" sz="2800" dirty="0"/>
          </a:p>
          <a:p>
            <a:pPr lvl="2">
              <a:spcBef>
                <a:spcPct val="0"/>
              </a:spcBef>
              <a:buClr>
                <a:srgbClr val="7030A0"/>
              </a:buClr>
              <a:buSzTx/>
            </a:pPr>
            <a:r>
              <a:rPr lang="en-US" altLang="en-US" sz="2400" dirty="0"/>
              <a:t>  </a:t>
            </a:r>
            <a:r>
              <a:rPr lang="en-US" altLang="en-US" sz="2800" dirty="0"/>
              <a:t>Potential cost savings</a:t>
            </a:r>
          </a:p>
          <a:p>
            <a:pPr lvl="2">
              <a:spcBef>
                <a:spcPct val="0"/>
              </a:spcBef>
              <a:buClr>
                <a:srgbClr val="7030A0"/>
              </a:buClr>
              <a:buSzTx/>
            </a:pPr>
            <a:r>
              <a:rPr lang="en-US" altLang="en-US" sz="2800" dirty="0"/>
              <a:t>  Flexibility</a:t>
            </a:r>
          </a:p>
          <a:p>
            <a:pPr lvl="2">
              <a:spcBef>
                <a:spcPct val="0"/>
              </a:spcBef>
              <a:buClr>
                <a:srgbClr val="7030A0"/>
              </a:buClr>
              <a:buSzTx/>
            </a:pPr>
            <a:r>
              <a:rPr lang="en-US" altLang="en-US" sz="2800" dirty="0"/>
              <a:t>  Scalability</a:t>
            </a:r>
          </a:p>
          <a:p>
            <a:pPr lvl="2">
              <a:spcBef>
                <a:spcPct val="0"/>
              </a:spcBef>
              <a:buClr>
                <a:srgbClr val="7030A0"/>
              </a:buClr>
              <a:buSzTx/>
            </a:pPr>
            <a:r>
              <a:rPr lang="en-US" altLang="en-US" sz="2800" dirty="0"/>
              <a:t>  Easy and straight forward deployment</a:t>
            </a:r>
          </a:p>
          <a:p>
            <a:pPr lvl="2">
              <a:spcBef>
                <a:spcPct val="0"/>
              </a:spcBef>
              <a:buClr>
                <a:srgbClr val="7030A0"/>
              </a:buClr>
              <a:buSzTx/>
            </a:pPr>
            <a:r>
              <a:rPr lang="en-US" altLang="en-US" sz="2800" dirty="0"/>
              <a:t>  Availability</a:t>
            </a:r>
          </a:p>
          <a:p>
            <a:pPr lvl="2">
              <a:spcBef>
                <a:spcPct val="0"/>
              </a:spcBef>
              <a:buClr>
                <a:srgbClr val="7030A0"/>
              </a:buClr>
              <a:buSzTx/>
            </a:pPr>
            <a:r>
              <a:rPr lang="en-US" altLang="en-US" sz="2800" dirty="0"/>
              <a:t>  Up to date technology</a:t>
            </a:r>
          </a:p>
          <a:p>
            <a:pPr lvl="2">
              <a:spcBef>
                <a:spcPct val="0"/>
              </a:spcBef>
              <a:buClr>
                <a:srgbClr val="7030A0"/>
              </a:buClr>
              <a:buSzTx/>
            </a:pPr>
            <a:r>
              <a:rPr lang="en-US" altLang="en-US" sz="2800" dirty="0"/>
              <a:t>  Disaster recovery</a:t>
            </a:r>
          </a:p>
          <a:p>
            <a:endParaRPr lang="en-GB" dirty="0"/>
          </a:p>
        </p:txBody>
      </p:sp>
    </p:spTree>
    <p:extLst>
      <p:ext uri="{BB962C8B-B14F-4D97-AF65-F5344CB8AC3E}">
        <p14:creationId xmlns:p14="http://schemas.microsoft.com/office/powerpoint/2010/main" val="2854239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22010-684C-CECE-DD1F-9AE82F8BAA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C6CE076-AE9B-8BA9-16A4-BA306E8F8314}"/>
              </a:ext>
            </a:extLst>
          </p:cNvPr>
          <p:cNvSpPr>
            <a:spLocks noGrp="1"/>
          </p:cNvSpPr>
          <p:nvPr>
            <p:ph type="title"/>
          </p:nvPr>
        </p:nvSpPr>
        <p:spPr/>
        <p:txBody>
          <a:bodyPr>
            <a:normAutofit/>
          </a:bodyPr>
          <a:lstStyle/>
          <a:p>
            <a:r>
              <a:rPr lang="en-GB" sz="6000" b="1" dirty="0"/>
              <a:t>Public Cloud Limitations</a:t>
            </a:r>
          </a:p>
        </p:txBody>
      </p:sp>
      <p:sp>
        <p:nvSpPr>
          <p:cNvPr id="9" name="Content Placeholder 8">
            <a:extLst>
              <a:ext uri="{FF2B5EF4-FFF2-40B4-BE49-F238E27FC236}">
                <a16:creationId xmlns:a16="http://schemas.microsoft.com/office/drawing/2014/main" id="{7E7109BB-B3D2-2C1E-B5EC-0CA59B6F681E}"/>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dirty="0"/>
              <a:t> </a:t>
            </a:r>
            <a:r>
              <a:rPr lang="en-GB" altLang="en-US" sz="2800" dirty="0"/>
              <a:t>Due to public clouds being shared environments, there are limitations such as:</a:t>
            </a:r>
          </a:p>
          <a:p>
            <a:pPr lvl="1">
              <a:spcBef>
                <a:spcPct val="0"/>
              </a:spcBef>
              <a:buClr>
                <a:srgbClr val="7030A0"/>
              </a:buClr>
              <a:buSzTx/>
            </a:pPr>
            <a:endParaRPr lang="en-GB" altLang="en-US" sz="2800" dirty="0"/>
          </a:p>
          <a:p>
            <a:pPr lvl="2">
              <a:spcBef>
                <a:spcPct val="0"/>
              </a:spcBef>
              <a:buClr>
                <a:srgbClr val="7030A0"/>
              </a:buClr>
              <a:buSzTx/>
            </a:pPr>
            <a:r>
              <a:rPr lang="en-US" altLang="en-US" sz="2400" dirty="0"/>
              <a:t>  </a:t>
            </a:r>
            <a:r>
              <a:rPr lang="en-US" altLang="en-US" sz="2800" dirty="0"/>
              <a:t>Potential security issues</a:t>
            </a:r>
          </a:p>
          <a:p>
            <a:pPr lvl="2">
              <a:spcBef>
                <a:spcPct val="0"/>
              </a:spcBef>
              <a:buClr>
                <a:srgbClr val="7030A0"/>
              </a:buClr>
              <a:buSzTx/>
            </a:pPr>
            <a:r>
              <a:rPr lang="en-US" altLang="en-US" sz="2800" dirty="0"/>
              <a:t>  Restricted </a:t>
            </a:r>
            <a:r>
              <a:rPr lang="en-US" altLang="en-US" sz="2800" dirty="0" err="1"/>
              <a:t>customisation</a:t>
            </a:r>
            <a:r>
              <a:rPr lang="en-US" altLang="en-US" sz="2800" dirty="0"/>
              <a:t> and control</a:t>
            </a:r>
          </a:p>
          <a:p>
            <a:endParaRPr lang="en-GB" dirty="0"/>
          </a:p>
        </p:txBody>
      </p:sp>
    </p:spTree>
    <p:extLst>
      <p:ext uri="{BB962C8B-B14F-4D97-AF65-F5344CB8AC3E}">
        <p14:creationId xmlns:p14="http://schemas.microsoft.com/office/powerpoint/2010/main" val="2374094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B14B1-3885-21AE-D041-C65F9DC76A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CBAFED-C11F-1BBC-DA18-2BEA1238F668}"/>
              </a:ext>
            </a:extLst>
          </p:cNvPr>
          <p:cNvSpPr>
            <a:spLocks noGrp="1"/>
          </p:cNvSpPr>
          <p:nvPr>
            <p:ph type="title"/>
          </p:nvPr>
        </p:nvSpPr>
        <p:spPr/>
        <p:txBody>
          <a:bodyPr>
            <a:normAutofit/>
          </a:bodyPr>
          <a:lstStyle/>
          <a:p>
            <a:r>
              <a:rPr lang="en-GB" sz="6000" b="1" dirty="0"/>
              <a:t>Public Cloud Use Cases</a:t>
            </a:r>
          </a:p>
        </p:txBody>
      </p:sp>
      <p:sp>
        <p:nvSpPr>
          <p:cNvPr id="9" name="Content Placeholder 8">
            <a:extLst>
              <a:ext uri="{FF2B5EF4-FFF2-40B4-BE49-F238E27FC236}">
                <a16:creationId xmlns:a16="http://schemas.microsoft.com/office/drawing/2014/main" id="{9F4E577C-5C4F-6ABB-D81E-DAF0D9C4B835}"/>
              </a:ext>
            </a:extLst>
          </p:cNvPr>
          <p:cNvSpPr>
            <a:spLocks noGrp="1"/>
          </p:cNvSpPr>
          <p:nvPr>
            <p:ph idx="1"/>
          </p:nvPr>
        </p:nvSpPr>
        <p:spPr>
          <a:xfrm>
            <a:off x="358220" y="1825625"/>
            <a:ext cx="11481846" cy="4493288"/>
          </a:xfrm>
        </p:spPr>
        <p:txBody>
          <a:bodyPr>
            <a:normAutofit/>
          </a:bodyPr>
          <a:lstStyle/>
          <a:p>
            <a:pPr lvl="1">
              <a:buClr>
                <a:srgbClr val="7030A0"/>
              </a:buClr>
            </a:pPr>
            <a:r>
              <a:rPr lang="en-GB" altLang="en-US" sz="2800" dirty="0"/>
              <a:t> Web Hosting</a:t>
            </a:r>
          </a:p>
          <a:p>
            <a:pPr lvl="1">
              <a:buClr>
                <a:srgbClr val="7030A0"/>
              </a:buClr>
            </a:pPr>
            <a:r>
              <a:rPr lang="en-GB" altLang="en-US" sz="2800" dirty="0"/>
              <a:t>  Development</a:t>
            </a:r>
          </a:p>
          <a:p>
            <a:pPr lvl="1">
              <a:buClr>
                <a:srgbClr val="7030A0"/>
              </a:buClr>
            </a:pPr>
            <a:r>
              <a:rPr lang="en-GB" altLang="en-US" sz="2800" dirty="0"/>
              <a:t>  Testing and QA</a:t>
            </a:r>
          </a:p>
          <a:p>
            <a:pPr lvl="1">
              <a:buClr>
                <a:srgbClr val="7030A0"/>
              </a:buClr>
            </a:pPr>
            <a:r>
              <a:rPr lang="en-GB" altLang="en-US" sz="2800" dirty="0"/>
              <a:t>  Short term projects</a:t>
            </a:r>
          </a:p>
          <a:p>
            <a:pPr lvl="1">
              <a:buClr>
                <a:srgbClr val="7030A0"/>
              </a:buClr>
            </a:pPr>
            <a:r>
              <a:rPr lang="en-GB" altLang="en-US" sz="2800" dirty="0"/>
              <a:t>  Global application</a:t>
            </a:r>
          </a:p>
          <a:p>
            <a:pPr lvl="1">
              <a:buClr>
                <a:srgbClr val="7030A0"/>
              </a:buClr>
            </a:pPr>
            <a:r>
              <a:rPr lang="en-GB" altLang="en-US" sz="2800" dirty="0"/>
              <a:t>  Data related resources and tasks</a:t>
            </a:r>
          </a:p>
          <a:p>
            <a:pPr lvl="2">
              <a:buClr>
                <a:srgbClr val="7030A0"/>
              </a:buClr>
            </a:pPr>
            <a:r>
              <a:rPr lang="en-GB" altLang="en-US" sz="2400" dirty="0"/>
              <a:t>Big Data</a:t>
            </a:r>
          </a:p>
          <a:p>
            <a:pPr lvl="2">
              <a:buClr>
                <a:srgbClr val="7030A0"/>
              </a:buClr>
            </a:pPr>
            <a:r>
              <a:rPr lang="en-GB" altLang="en-US" sz="2400" dirty="0"/>
              <a:t>AI and Machine Learning</a:t>
            </a:r>
          </a:p>
          <a:p>
            <a:pPr lvl="2">
              <a:buClr>
                <a:srgbClr val="7030A0"/>
              </a:buClr>
            </a:pPr>
            <a:r>
              <a:rPr lang="en-GB" altLang="en-US" sz="2400" dirty="0"/>
              <a:t>Data Translation / ETL</a:t>
            </a:r>
            <a:endParaRPr lang="en-GB" dirty="0"/>
          </a:p>
        </p:txBody>
      </p:sp>
    </p:spTree>
    <p:extLst>
      <p:ext uri="{BB962C8B-B14F-4D97-AF65-F5344CB8AC3E}">
        <p14:creationId xmlns:p14="http://schemas.microsoft.com/office/powerpoint/2010/main" val="331504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486F3-6AF3-96D2-DFB5-F209026A7E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D53078-7EB7-4D2A-36FC-A8BAC7791772}"/>
              </a:ext>
            </a:extLst>
          </p:cNvPr>
          <p:cNvSpPr>
            <a:spLocks noGrp="1"/>
          </p:cNvSpPr>
          <p:nvPr>
            <p:ph type="title"/>
          </p:nvPr>
        </p:nvSpPr>
        <p:spPr/>
        <p:txBody>
          <a:bodyPr>
            <a:normAutofit/>
          </a:bodyPr>
          <a:lstStyle/>
          <a:p>
            <a:r>
              <a:rPr lang="en-GB" sz="6000" b="1" dirty="0"/>
              <a:t>Private Cloud</a:t>
            </a:r>
          </a:p>
        </p:txBody>
      </p:sp>
      <p:sp>
        <p:nvSpPr>
          <p:cNvPr id="9" name="Content Placeholder 8">
            <a:extLst>
              <a:ext uri="{FF2B5EF4-FFF2-40B4-BE49-F238E27FC236}">
                <a16:creationId xmlns:a16="http://schemas.microsoft.com/office/drawing/2014/main" id="{3D6E8E90-7196-66A6-52EF-57E6DE6CA133}"/>
              </a:ext>
            </a:extLst>
          </p:cNvPr>
          <p:cNvSpPr>
            <a:spLocks noGrp="1"/>
          </p:cNvSpPr>
          <p:nvPr>
            <p:ph idx="1"/>
          </p:nvPr>
        </p:nvSpPr>
        <p:spPr>
          <a:xfrm>
            <a:off x="358220" y="1825625"/>
            <a:ext cx="7107105" cy="4493288"/>
          </a:xfrm>
        </p:spPr>
        <p:txBody>
          <a:bodyPr>
            <a:normAutofit/>
          </a:bodyPr>
          <a:lstStyle/>
          <a:p>
            <a:r>
              <a:rPr lang="en-GB" altLang="en-US" sz="2400" dirty="0"/>
              <a:t>Cloud infrastructure and services are solely reserved for a single organisation for exclusive use.</a:t>
            </a:r>
          </a:p>
          <a:p>
            <a:endParaRPr lang="en-GB" altLang="en-US" sz="2400" dirty="0"/>
          </a:p>
          <a:p>
            <a:pPr lvl="1"/>
            <a:r>
              <a:rPr lang="en-GB" altLang="en-US" dirty="0"/>
              <a:t>Infrastructure, services and resources are maintained on a private network.</a:t>
            </a:r>
          </a:p>
          <a:p>
            <a:pPr lvl="1"/>
            <a:endParaRPr lang="en-GB" altLang="en-US" dirty="0"/>
          </a:p>
          <a:p>
            <a:pPr lvl="1"/>
            <a:r>
              <a:rPr lang="en-GB" altLang="en-US" dirty="0"/>
              <a:t>Typically on-premises hosting, but can be hosted externally.</a:t>
            </a:r>
          </a:p>
        </p:txBody>
      </p:sp>
      <p:pic>
        <p:nvPicPr>
          <p:cNvPr id="2" name="Picture 1">
            <a:extLst>
              <a:ext uri="{FF2B5EF4-FFF2-40B4-BE49-F238E27FC236}">
                <a16:creationId xmlns:a16="http://schemas.microsoft.com/office/drawing/2014/main" id="{30F4EAFB-A97F-2A15-0223-AB6BEFEEC6BD}"/>
              </a:ext>
            </a:extLst>
          </p:cNvPr>
          <p:cNvPicPr>
            <a:picLocks noChangeAspect="1"/>
          </p:cNvPicPr>
          <p:nvPr/>
        </p:nvPicPr>
        <p:blipFill>
          <a:blip r:embed="rId3"/>
          <a:srcRect l="53657" r="-777"/>
          <a:stretch>
            <a:fillRect/>
          </a:stretch>
        </p:blipFill>
        <p:spPr>
          <a:xfrm>
            <a:off x="7724634" y="0"/>
            <a:ext cx="4467366" cy="5756314"/>
          </a:xfrm>
          <a:prstGeom prst="rect">
            <a:avLst/>
          </a:prstGeom>
        </p:spPr>
      </p:pic>
    </p:spTree>
    <p:extLst>
      <p:ext uri="{BB962C8B-B14F-4D97-AF65-F5344CB8AC3E}">
        <p14:creationId xmlns:p14="http://schemas.microsoft.com/office/powerpoint/2010/main" val="501050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F9D33-302C-C11E-54AA-E6FAC9291D8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DA01FD2-140B-3414-6EF3-FBB59871330A}"/>
              </a:ext>
            </a:extLst>
          </p:cNvPr>
          <p:cNvSpPr>
            <a:spLocks noGrp="1"/>
          </p:cNvSpPr>
          <p:nvPr>
            <p:ph type="title"/>
          </p:nvPr>
        </p:nvSpPr>
        <p:spPr/>
        <p:txBody>
          <a:bodyPr>
            <a:normAutofit/>
          </a:bodyPr>
          <a:lstStyle/>
          <a:p>
            <a:r>
              <a:rPr lang="en-US" sz="6000" b="1" dirty="0"/>
              <a:t>Private Cloud Characteristics</a:t>
            </a:r>
            <a:endParaRPr lang="en-GB" sz="6000" b="1" dirty="0"/>
          </a:p>
        </p:txBody>
      </p:sp>
      <p:sp>
        <p:nvSpPr>
          <p:cNvPr id="9" name="Content Placeholder 8">
            <a:extLst>
              <a:ext uri="{FF2B5EF4-FFF2-40B4-BE49-F238E27FC236}">
                <a16:creationId xmlns:a16="http://schemas.microsoft.com/office/drawing/2014/main" id="{849A2257-901B-CB09-CED0-C235DB0F638B}"/>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b="1" dirty="0"/>
              <a:t>Dedicated resources – </a:t>
            </a:r>
            <a:r>
              <a:rPr lang="en-US" altLang="en-US" sz="2800" dirty="0"/>
              <a:t>The resources are exclusively assigned to an organization / user.</a:t>
            </a:r>
          </a:p>
          <a:p>
            <a:pPr lvl="1">
              <a:spcBef>
                <a:spcPct val="0"/>
              </a:spcBef>
              <a:buClr>
                <a:srgbClr val="7030A0"/>
              </a:buClr>
              <a:buSzTx/>
            </a:pPr>
            <a:r>
              <a:rPr lang="en-GB" altLang="en-US" sz="2800" b="1" dirty="0"/>
              <a:t>  Controllable infrastructure– </a:t>
            </a:r>
            <a:r>
              <a:rPr lang="en-GB" altLang="en-US" sz="2800" dirty="0"/>
              <a:t>The     infrastructure and resources are specifically designed, tailored and deployed for the organisation. This gives:</a:t>
            </a:r>
          </a:p>
          <a:p>
            <a:pPr lvl="2">
              <a:spcBef>
                <a:spcPct val="0"/>
              </a:spcBef>
              <a:buClr>
                <a:srgbClr val="7030A0"/>
              </a:buClr>
              <a:buSzTx/>
            </a:pPr>
            <a:r>
              <a:rPr lang="en-GB" altLang="en-US" b="1" dirty="0"/>
              <a:t>  </a:t>
            </a:r>
            <a:r>
              <a:rPr lang="en-GB" altLang="en-US" sz="2400" b="1" dirty="0"/>
              <a:t>Adaptability</a:t>
            </a:r>
          </a:p>
          <a:p>
            <a:pPr lvl="2">
              <a:spcBef>
                <a:spcPct val="0"/>
              </a:spcBef>
              <a:buClr>
                <a:srgbClr val="7030A0"/>
              </a:buClr>
              <a:buSzTx/>
            </a:pPr>
            <a:r>
              <a:rPr lang="en-GB" altLang="en-US" sz="2400" b="1" dirty="0"/>
              <a:t>  Customisation</a:t>
            </a:r>
          </a:p>
          <a:p>
            <a:pPr lvl="2">
              <a:spcBef>
                <a:spcPct val="0"/>
              </a:spcBef>
              <a:buClr>
                <a:srgbClr val="7030A0"/>
              </a:buClr>
              <a:buSzTx/>
            </a:pPr>
            <a:r>
              <a:rPr lang="en-GB" altLang="en-US" sz="2400" b="1" dirty="0"/>
              <a:t>  Better control</a:t>
            </a:r>
          </a:p>
          <a:p>
            <a:pPr lvl="1">
              <a:spcBef>
                <a:spcPct val="0"/>
              </a:spcBef>
              <a:buClr>
                <a:srgbClr val="7030A0"/>
              </a:buClr>
              <a:buSzTx/>
            </a:pPr>
            <a:r>
              <a:rPr lang="en-GB" altLang="en-US" sz="2800" b="1" dirty="0"/>
              <a:t>Enhanced Security and Privacy</a:t>
            </a:r>
          </a:p>
        </p:txBody>
      </p:sp>
    </p:spTree>
    <p:extLst>
      <p:ext uri="{BB962C8B-B14F-4D97-AF65-F5344CB8AC3E}">
        <p14:creationId xmlns:p14="http://schemas.microsoft.com/office/powerpoint/2010/main" val="3707167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3BB60-332D-0DC0-B569-831A36EE1C3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974C3F7-8536-BF4A-99FE-8351BB95B0FC}"/>
              </a:ext>
            </a:extLst>
          </p:cNvPr>
          <p:cNvSpPr>
            <a:spLocks noGrp="1"/>
          </p:cNvSpPr>
          <p:nvPr>
            <p:ph type="title"/>
          </p:nvPr>
        </p:nvSpPr>
        <p:spPr/>
        <p:txBody>
          <a:bodyPr>
            <a:normAutofit/>
          </a:bodyPr>
          <a:lstStyle/>
          <a:p>
            <a:r>
              <a:rPr lang="en-US" sz="6000" b="1" dirty="0"/>
              <a:t>Private Cloud Advantages</a:t>
            </a:r>
            <a:endParaRPr lang="en-GB" sz="6000" b="1" dirty="0"/>
          </a:p>
        </p:txBody>
      </p:sp>
      <p:sp>
        <p:nvSpPr>
          <p:cNvPr id="9" name="Content Placeholder 8">
            <a:extLst>
              <a:ext uri="{FF2B5EF4-FFF2-40B4-BE49-F238E27FC236}">
                <a16:creationId xmlns:a16="http://schemas.microsoft.com/office/drawing/2014/main" id="{976CC442-2FC5-8BBE-72BC-C86A3683D67E}"/>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b="1" dirty="0"/>
              <a:t> </a:t>
            </a:r>
            <a:r>
              <a:rPr lang="en-US" altLang="en-US" sz="2800" dirty="0"/>
              <a:t>With dedicated resources, typically managed by the </a:t>
            </a:r>
            <a:r>
              <a:rPr lang="en-US" altLang="en-US" sz="2800" dirty="0" err="1"/>
              <a:t>organisation</a:t>
            </a:r>
            <a:r>
              <a:rPr lang="en-US" altLang="en-US" sz="2800" dirty="0"/>
              <a:t>, this can offer:</a:t>
            </a:r>
          </a:p>
          <a:p>
            <a:pPr lvl="1">
              <a:spcBef>
                <a:spcPct val="0"/>
              </a:spcBef>
              <a:buClr>
                <a:srgbClr val="7030A0"/>
              </a:buClr>
              <a:buSzTx/>
            </a:pPr>
            <a:r>
              <a:rPr lang="en-GB" altLang="en-US" sz="2800" b="1" dirty="0"/>
              <a:t>  Better control</a:t>
            </a:r>
          </a:p>
          <a:p>
            <a:pPr lvl="1">
              <a:spcBef>
                <a:spcPct val="0"/>
              </a:spcBef>
              <a:buClr>
                <a:srgbClr val="7030A0"/>
              </a:buClr>
              <a:buSzTx/>
            </a:pPr>
            <a:r>
              <a:rPr lang="en-GB" altLang="en-US" b="1" dirty="0"/>
              <a:t>  </a:t>
            </a:r>
            <a:r>
              <a:rPr lang="en-GB" altLang="en-US" sz="2800" b="1" dirty="0"/>
              <a:t>More customisation</a:t>
            </a:r>
          </a:p>
          <a:p>
            <a:pPr lvl="1">
              <a:spcBef>
                <a:spcPct val="0"/>
              </a:spcBef>
              <a:buClr>
                <a:srgbClr val="7030A0"/>
              </a:buClr>
              <a:buSzTx/>
            </a:pPr>
            <a:r>
              <a:rPr lang="en-GB" altLang="en-US" sz="2800" b="1" dirty="0"/>
              <a:t>  Higher security over:</a:t>
            </a:r>
          </a:p>
          <a:p>
            <a:pPr lvl="2">
              <a:spcBef>
                <a:spcPct val="0"/>
              </a:spcBef>
              <a:buClr>
                <a:srgbClr val="7030A0"/>
              </a:buClr>
              <a:buSzTx/>
            </a:pPr>
            <a:r>
              <a:rPr lang="en-GB" altLang="en-US" sz="2400" b="1" dirty="0"/>
              <a:t>  Data</a:t>
            </a:r>
          </a:p>
          <a:p>
            <a:pPr lvl="2">
              <a:spcBef>
                <a:spcPct val="0"/>
              </a:spcBef>
              <a:buClr>
                <a:srgbClr val="7030A0"/>
              </a:buClr>
              <a:buSzTx/>
            </a:pPr>
            <a:r>
              <a:rPr lang="en-GB" altLang="en-US" sz="2400" b="1" dirty="0"/>
              <a:t>  Governance</a:t>
            </a:r>
          </a:p>
          <a:p>
            <a:pPr lvl="2">
              <a:spcBef>
                <a:spcPct val="0"/>
              </a:spcBef>
              <a:buClr>
                <a:srgbClr val="7030A0"/>
              </a:buClr>
              <a:buSzTx/>
            </a:pPr>
            <a:r>
              <a:rPr lang="en-GB" altLang="en-US" sz="2400" b="1" dirty="0"/>
              <a:t>  Storage location</a:t>
            </a:r>
          </a:p>
          <a:p>
            <a:pPr lvl="2">
              <a:spcBef>
                <a:spcPct val="0"/>
              </a:spcBef>
              <a:buClr>
                <a:srgbClr val="7030A0"/>
              </a:buClr>
              <a:buSzTx/>
            </a:pPr>
            <a:r>
              <a:rPr lang="en-GB" altLang="en-US" sz="2400" b="1" dirty="0"/>
              <a:t>  Authentication</a:t>
            </a:r>
          </a:p>
          <a:p>
            <a:pPr lvl="2">
              <a:spcBef>
                <a:spcPct val="0"/>
              </a:spcBef>
              <a:buClr>
                <a:srgbClr val="7030A0"/>
              </a:buClr>
              <a:buSzTx/>
            </a:pPr>
            <a:r>
              <a:rPr lang="en-GB" altLang="en-US" sz="2400" b="1" dirty="0"/>
              <a:t>  Access</a:t>
            </a:r>
            <a:endParaRPr lang="en-GB" altLang="en-US" sz="2800" b="1" dirty="0"/>
          </a:p>
        </p:txBody>
      </p:sp>
    </p:spTree>
    <p:extLst>
      <p:ext uri="{BB962C8B-B14F-4D97-AF65-F5344CB8AC3E}">
        <p14:creationId xmlns:p14="http://schemas.microsoft.com/office/powerpoint/2010/main" val="3084318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747F0-4F4D-DA6D-8E9B-48A4AED88BF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175AD7-30D4-9E4E-CA1C-2B7869F670C3}"/>
              </a:ext>
            </a:extLst>
          </p:cNvPr>
          <p:cNvSpPr>
            <a:spLocks noGrp="1"/>
          </p:cNvSpPr>
          <p:nvPr>
            <p:ph type="title"/>
          </p:nvPr>
        </p:nvSpPr>
        <p:spPr/>
        <p:txBody>
          <a:bodyPr>
            <a:normAutofit/>
          </a:bodyPr>
          <a:lstStyle/>
          <a:p>
            <a:r>
              <a:rPr lang="en-US" sz="6000" b="1" dirty="0"/>
              <a:t>Private Cloud Limitations</a:t>
            </a:r>
            <a:endParaRPr lang="en-GB" sz="6000" b="1" dirty="0"/>
          </a:p>
        </p:txBody>
      </p:sp>
      <p:sp>
        <p:nvSpPr>
          <p:cNvPr id="9" name="Content Placeholder 8">
            <a:extLst>
              <a:ext uri="{FF2B5EF4-FFF2-40B4-BE49-F238E27FC236}">
                <a16:creationId xmlns:a16="http://schemas.microsoft.com/office/drawing/2014/main" id="{61CA56EF-3A3F-E2C0-705D-8C5D317E742A}"/>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b="1" dirty="0"/>
              <a:t> Potentially higher expense – </a:t>
            </a:r>
            <a:r>
              <a:rPr lang="en-US" altLang="en-US" sz="2800" dirty="0"/>
              <a:t>Dedicated hardware and infrastructure even when the use / demand might not reach the potential.</a:t>
            </a:r>
          </a:p>
          <a:p>
            <a:pPr lvl="1">
              <a:spcBef>
                <a:spcPct val="0"/>
              </a:spcBef>
              <a:buClr>
                <a:srgbClr val="7030A0"/>
              </a:buClr>
              <a:buSzTx/>
            </a:pPr>
            <a:endParaRPr lang="en-US" altLang="en-US" sz="2800" dirty="0"/>
          </a:p>
          <a:p>
            <a:pPr lvl="1">
              <a:spcBef>
                <a:spcPct val="0"/>
              </a:spcBef>
              <a:buClr>
                <a:srgbClr val="7030A0"/>
              </a:buClr>
              <a:buSzTx/>
            </a:pPr>
            <a:r>
              <a:rPr lang="en-US" altLang="en-US" sz="2800" dirty="0"/>
              <a:t>  </a:t>
            </a:r>
            <a:r>
              <a:rPr lang="en-US" altLang="en-US" sz="2800" b="1" dirty="0"/>
              <a:t>Required Expertise – </a:t>
            </a:r>
            <a:r>
              <a:rPr lang="en-US" altLang="en-US" sz="2800" dirty="0"/>
              <a:t>There is a need for dedicated expertise to design, deploy, manage and host the resources provided in-house.</a:t>
            </a:r>
          </a:p>
          <a:p>
            <a:pPr lvl="1">
              <a:spcBef>
                <a:spcPct val="0"/>
              </a:spcBef>
              <a:buClr>
                <a:srgbClr val="7030A0"/>
              </a:buClr>
              <a:buSzTx/>
            </a:pPr>
            <a:endParaRPr lang="en-US" altLang="en-US" sz="2800" dirty="0"/>
          </a:p>
          <a:p>
            <a:pPr lvl="1">
              <a:spcBef>
                <a:spcPct val="0"/>
              </a:spcBef>
              <a:buClr>
                <a:srgbClr val="7030A0"/>
              </a:buClr>
              <a:buSzTx/>
            </a:pPr>
            <a:r>
              <a:rPr lang="en-US" altLang="en-US" sz="2800" b="1" dirty="0"/>
              <a:t>  Arguably less scalable.</a:t>
            </a:r>
            <a:endParaRPr lang="en-GB" altLang="en-US" sz="2800" b="1" dirty="0"/>
          </a:p>
        </p:txBody>
      </p:sp>
    </p:spTree>
    <p:extLst>
      <p:ext uri="{BB962C8B-B14F-4D97-AF65-F5344CB8AC3E}">
        <p14:creationId xmlns:p14="http://schemas.microsoft.com/office/powerpoint/2010/main" val="382954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D2DB5-59D4-19BF-32BF-FB09DC77D6F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B11A4A1-0204-3801-3CAB-639A862CDA80}"/>
              </a:ext>
            </a:extLst>
          </p:cNvPr>
          <p:cNvSpPr>
            <a:spLocks noGrp="1"/>
          </p:cNvSpPr>
          <p:nvPr>
            <p:ph type="title"/>
          </p:nvPr>
        </p:nvSpPr>
        <p:spPr/>
        <p:txBody>
          <a:bodyPr>
            <a:normAutofit/>
          </a:bodyPr>
          <a:lstStyle/>
          <a:p>
            <a:r>
              <a:rPr lang="en-US" sz="6000" b="1" dirty="0"/>
              <a:t>Private Cloud Use Cases</a:t>
            </a:r>
            <a:endParaRPr lang="en-GB" sz="6000" b="1" dirty="0"/>
          </a:p>
        </p:txBody>
      </p:sp>
      <p:sp>
        <p:nvSpPr>
          <p:cNvPr id="9" name="Content Placeholder 8">
            <a:extLst>
              <a:ext uri="{FF2B5EF4-FFF2-40B4-BE49-F238E27FC236}">
                <a16:creationId xmlns:a16="http://schemas.microsoft.com/office/drawing/2014/main" id="{BFD49B17-6546-5BC5-E8B7-A2FD8F2ABFCA}"/>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dirty="0"/>
              <a:t> Government agencies</a:t>
            </a:r>
          </a:p>
          <a:p>
            <a:pPr lvl="1">
              <a:spcBef>
                <a:spcPct val="0"/>
              </a:spcBef>
              <a:buClr>
                <a:srgbClr val="7030A0"/>
              </a:buClr>
              <a:buSzTx/>
            </a:pPr>
            <a:r>
              <a:rPr lang="en-US" altLang="en-US" sz="2800" dirty="0"/>
              <a:t>  Healthcare and patient data  </a:t>
            </a:r>
          </a:p>
          <a:p>
            <a:pPr lvl="1">
              <a:spcBef>
                <a:spcPct val="0"/>
              </a:spcBef>
              <a:buClr>
                <a:srgbClr val="7030A0"/>
              </a:buClr>
              <a:buSzTx/>
            </a:pPr>
            <a:r>
              <a:rPr lang="en-US" altLang="en-US" sz="2800" dirty="0"/>
              <a:t>  Strict security requirements</a:t>
            </a:r>
          </a:p>
          <a:p>
            <a:pPr lvl="1">
              <a:spcBef>
                <a:spcPct val="0"/>
              </a:spcBef>
              <a:buClr>
                <a:srgbClr val="7030A0"/>
              </a:buClr>
              <a:buSzTx/>
            </a:pPr>
            <a:r>
              <a:rPr lang="en-US" altLang="en-US" sz="2800" dirty="0"/>
              <a:t>  Compliance requirements</a:t>
            </a:r>
          </a:p>
          <a:p>
            <a:pPr lvl="1">
              <a:spcBef>
                <a:spcPct val="0"/>
              </a:spcBef>
              <a:buClr>
                <a:srgbClr val="7030A0"/>
              </a:buClr>
              <a:buSzTx/>
            </a:pPr>
            <a:r>
              <a:rPr lang="en-US" altLang="en-US" sz="2800" dirty="0"/>
              <a:t>  Processing and storage of confidential and sensitive data</a:t>
            </a:r>
          </a:p>
          <a:p>
            <a:pPr lvl="1">
              <a:spcBef>
                <a:spcPct val="0"/>
              </a:spcBef>
              <a:buClr>
                <a:srgbClr val="7030A0"/>
              </a:buClr>
              <a:buSzTx/>
            </a:pPr>
            <a:r>
              <a:rPr lang="en-US" altLang="en-US" sz="2800" dirty="0"/>
              <a:t>  Data protection and governance</a:t>
            </a:r>
            <a:endParaRPr lang="en-GB" altLang="en-US" sz="2800" b="1" dirty="0"/>
          </a:p>
        </p:txBody>
      </p:sp>
    </p:spTree>
    <p:extLst>
      <p:ext uri="{BB962C8B-B14F-4D97-AF65-F5344CB8AC3E}">
        <p14:creationId xmlns:p14="http://schemas.microsoft.com/office/powerpoint/2010/main" val="1794659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BABFAD-BC24-7895-E6F2-B5B0A649D10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E39072A-4E2A-89C1-0DCB-CD87FFED08C1}"/>
              </a:ext>
            </a:extLst>
          </p:cNvPr>
          <p:cNvSpPr>
            <a:spLocks noGrp="1"/>
          </p:cNvSpPr>
          <p:nvPr>
            <p:ph type="title"/>
          </p:nvPr>
        </p:nvSpPr>
        <p:spPr/>
        <p:txBody>
          <a:bodyPr>
            <a:normAutofit/>
          </a:bodyPr>
          <a:lstStyle/>
          <a:p>
            <a:r>
              <a:rPr lang="en-US" sz="6000" b="1" dirty="0"/>
              <a:t>Hybrid Cloud</a:t>
            </a:r>
            <a:endParaRPr lang="en-GB" sz="6000" b="1" dirty="0"/>
          </a:p>
        </p:txBody>
      </p:sp>
      <p:sp>
        <p:nvSpPr>
          <p:cNvPr id="9" name="Content Placeholder 8">
            <a:extLst>
              <a:ext uri="{FF2B5EF4-FFF2-40B4-BE49-F238E27FC236}">
                <a16:creationId xmlns:a16="http://schemas.microsoft.com/office/drawing/2014/main" id="{BEA76B67-5975-32FA-5C26-494FC3FB5B11}"/>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GB" altLang="en-US" sz="2800" dirty="0"/>
              <a:t>The use of both private and public clouds.</a:t>
            </a:r>
          </a:p>
          <a:p>
            <a:pPr lvl="1">
              <a:spcBef>
                <a:spcPct val="0"/>
              </a:spcBef>
              <a:buClrTx/>
              <a:buSzTx/>
            </a:pPr>
            <a:endParaRPr lang="en-GB" altLang="en-US" sz="3200" dirty="0"/>
          </a:p>
          <a:p>
            <a:pPr lvl="2">
              <a:spcBef>
                <a:spcPct val="0"/>
              </a:spcBef>
              <a:buClr>
                <a:srgbClr val="7030A0"/>
              </a:buClr>
              <a:buSzTx/>
            </a:pPr>
            <a:r>
              <a:rPr lang="en-GB" altLang="en-US" sz="2800" dirty="0"/>
              <a:t>  These can remain separate entities</a:t>
            </a:r>
          </a:p>
          <a:p>
            <a:pPr lvl="2">
              <a:spcBef>
                <a:spcPct val="0"/>
              </a:spcBef>
              <a:buClr>
                <a:srgbClr val="7030A0"/>
              </a:buClr>
              <a:buSzTx/>
            </a:pPr>
            <a:r>
              <a:rPr lang="en-GB" altLang="en-US" sz="2800" dirty="0"/>
              <a:t>  Resources can be provided and managed internally or externally</a:t>
            </a:r>
          </a:p>
          <a:p>
            <a:pPr lvl="2">
              <a:spcBef>
                <a:spcPct val="0"/>
              </a:spcBef>
              <a:buClr>
                <a:srgbClr val="7030A0"/>
              </a:buClr>
              <a:buSzTx/>
            </a:pPr>
            <a:endParaRPr lang="en-GB" altLang="en-US" sz="1200" dirty="0"/>
          </a:p>
          <a:p>
            <a:pPr lvl="2">
              <a:spcBef>
                <a:spcPct val="0"/>
              </a:spcBef>
              <a:buClr>
                <a:srgbClr val="7030A0"/>
              </a:buClr>
              <a:buSzTx/>
            </a:pPr>
            <a:r>
              <a:rPr lang="en-GB" altLang="en-US" sz="2800" dirty="0"/>
              <a:t>  Best of both worlds:</a:t>
            </a:r>
          </a:p>
          <a:p>
            <a:pPr lvl="3">
              <a:spcBef>
                <a:spcPct val="0"/>
              </a:spcBef>
              <a:buClr>
                <a:srgbClr val="7030A0"/>
              </a:buClr>
            </a:pPr>
            <a:r>
              <a:rPr lang="en-GB" altLang="en-US" sz="2400" dirty="0"/>
              <a:t>Scalability</a:t>
            </a:r>
          </a:p>
          <a:p>
            <a:pPr lvl="3">
              <a:spcBef>
                <a:spcPct val="0"/>
              </a:spcBef>
              <a:buClr>
                <a:srgbClr val="7030A0"/>
              </a:buClr>
            </a:pPr>
            <a:r>
              <a:rPr lang="en-GB" altLang="en-US" sz="2400" dirty="0"/>
              <a:t>Flexibility</a:t>
            </a:r>
          </a:p>
          <a:p>
            <a:pPr lvl="3">
              <a:spcBef>
                <a:spcPct val="0"/>
              </a:spcBef>
              <a:buClr>
                <a:srgbClr val="7030A0"/>
              </a:buClr>
            </a:pPr>
            <a:r>
              <a:rPr lang="en-GB" altLang="en-US" sz="2400" dirty="0"/>
              <a:t>Security</a:t>
            </a:r>
          </a:p>
          <a:p>
            <a:pPr lvl="3">
              <a:spcBef>
                <a:spcPct val="0"/>
              </a:spcBef>
              <a:buClr>
                <a:srgbClr val="7030A0"/>
              </a:buClr>
            </a:pPr>
            <a:endParaRPr lang="en-GB" altLang="en-US" sz="1200" dirty="0"/>
          </a:p>
          <a:p>
            <a:pPr lvl="2">
              <a:spcBef>
                <a:spcPct val="0"/>
              </a:spcBef>
              <a:buClr>
                <a:srgbClr val="7030A0"/>
              </a:buClr>
            </a:pPr>
            <a:r>
              <a:rPr lang="en-GB" altLang="en-US" sz="2600" dirty="0"/>
              <a:t> Can be difficult to manage</a:t>
            </a:r>
          </a:p>
        </p:txBody>
      </p:sp>
      <p:pic>
        <p:nvPicPr>
          <p:cNvPr id="2" name="Picture 1">
            <a:extLst>
              <a:ext uri="{FF2B5EF4-FFF2-40B4-BE49-F238E27FC236}">
                <a16:creationId xmlns:a16="http://schemas.microsoft.com/office/drawing/2014/main" id="{26DCD20D-BA84-2871-D6F1-EF98DCB7B0B3}"/>
              </a:ext>
            </a:extLst>
          </p:cNvPr>
          <p:cNvPicPr>
            <a:picLocks noChangeAspect="1"/>
          </p:cNvPicPr>
          <p:nvPr/>
        </p:nvPicPr>
        <p:blipFill>
          <a:blip r:embed="rId3"/>
          <a:srcRect t="13199"/>
          <a:stretch/>
        </p:blipFill>
        <p:spPr>
          <a:xfrm>
            <a:off x="5377218" y="3278010"/>
            <a:ext cx="6814782" cy="2508730"/>
          </a:xfrm>
          <a:prstGeom prst="rect">
            <a:avLst/>
          </a:prstGeom>
        </p:spPr>
      </p:pic>
    </p:spTree>
    <p:extLst>
      <p:ext uri="{BB962C8B-B14F-4D97-AF65-F5344CB8AC3E}">
        <p14:creationId xmlns:p14="http://schemas.microsoft.com/office/powerpoint/2010/main" val="682758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11727-DE52-A703-3B41-577A2600850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DEC6551-98A9-EE56-3BEB-B14CF836EB9D}"/>
              </a:ext>
            </a:extLst>
          </p:cNvPr>
          <p:cNvSpPr>
            <a:spLocks noGrp="1"/>
          </p:cNvSpPr>
          <p:nvPr>
            <p:ph type="title"/>
          </p:nvPr>
        </p:nvSpPr>
        <p:spPr/>
        <p:txBody>
          <a:bodyPr>
            <a:normAutofit/>
          </a:bodyPr>
          <a:lstStyle/>
          <a:p>
            <a:r>
              <a:rPr lang="en-US" sz="6000" b="1" dirty="0"/>
              <a:t>Hybrid Cloud Advantages</a:t>
            </a:r>
            <a:endParaRPr lang="en-GB" sz="6000" b="1" dirty="0"/>
          </a:p>
        </p:txBody>
      </p:sp>
      <p:sp>
        <p:nvSpPr>
          <p:cNvPr id="9" name="Content Placeholder 8">
            <a:extLst>
              <a:ext uri="{FF2B5EF4-FFF2-40B4-BE49-F238E27FC236}">
                <a16:creationId xmlns:a16="http://schemas.microsoft.com/office/drawing/2014/main" id="{28FDBED8-229A-F1E9-B146-47F39EC7DFA6}"/>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GB" altLang="en-US" sz="2800" dirty="0"/>
              <a:t> </a:t>
            </a:r>
            <a:r>
              <a:rPr lang="en-GB" altLang="en-US" sz="2800" b="1" dirty="0"/>
              <a:t>Policy Driven – </a:t>
            </a:r>
            <a:r>
              <a:rPr lang="en-GB" altLang="en-US" sz="2800" dirty="0"/>
              <a:t>Flexible deployment can be policy-driven to distribute workloads across public and private infrastructure.</a:t>
            </a:r>
          </a:p>
          <a:p>
            <a:pPr lvl="2">
              <a:spcBef>
                <a:spcPct val="0"/>
              </a:spcBef>
              <a:buClr>
                <a:srgbClr val="7030A0"/>
              </a:buClr>
            </a:pPr>
            <a:r>
              <a:rPr lang="en-GB" altLang="en-US" sz="2400" b="1" dirty="0"/>
              <a:t>  Scalability – </a:t>
            </a:r>
            <a:r>
              <a:rPr lang="en-GB" altLang="en-US" sz="2400" dirty="0"/>
              <a:t>Provided by public cloud infrastructure.</a:t>
            </a:r>
          </a:p>
          <a:p>
            <a:pPr lvl="2">
              <a:spcBef>
                <a:spcPct val="0"/>
              </a:spcBef>
              <a:buClr>
                <a:srgbClr val="7030A0"/>
              </a:buClr>
            </a:pPr>
            <a:r>
              <a:rPr lang="en-GB" altLang="en-US" sz="2400" b="1" dirty="0"/>
              <a:t>  Security – </a:t>
            </a:r>
            <a:r>
              <a:rPr lang="en-GB" altLang="en-US" sz="2400" dirty="0"/>
              <a:t>Sensitive IT workloads are not exposed.</a:t>
            </a:r>
          </a:p>
          <a:p>
            <a:pPr lvl="2">
              <a:spcBef>
                <a:spcPct val="0"/>
              </a:spcBef>
              <a:buClr>
                <a:srgbClr val="7030A0"/>
              </a:buClr>
            </a:pPr>
            <a:r>
              <a:rPr lang="en-GB" altLang="en-US" sz="2400" b="1" dirty="0"/>
              <a:t>  Reliability</a:t>
            </a:r>
          </a:p>
          <a:p>
            <a:pPr lvl="2">
              <a:spcBef>
                <a:spcPct val="0"/>
              </a:spcBef>
              <a:buClr>
                <a:srgbClr val="7030A0"/>
              </a:buClr>
            </a:pPr>
            <a:r>
              <a:rPr lang="en-GB" altLang="en-US" sz="2400" b="1" dirty="0"/>
              <a:t>  Efficiency</a:t>
            </a:r>
          </a:p>
          <a:p>
            <a:pPr lvl="2">
              <a:spcBef>
                <a:spcPct val="0"/>
              </a:spcBef>
              <a:buClr>
                <a:srgbClr val="7030A0"/>
              </a:buClr>
            </a:pPr>
            <a:r>
              <a:rPr lang="en-GB" altLang="en-US" sz="2400" b="1" dirty="0"/>
              <a:t>  Cost control</a:t>
            </a:r>
          </a:p>
          <a:p>
            <a:pPr lvl="2">
              <a:spcBef>
                <a:spcPct val="0"/>
              </a:spcBef>
              <a:buClr>
                <a:srgbClr val="7030A0"/>
              </a:buClr>
            </a:pPr>
            <a:r>
              <a:rPr lang="en-GB" altLang="en-US" sz="2400" b="1" dirty="0"/>
              <a:t>  Interoperability</a:t>
            </a:r>
          </a:p>
          <a:p>
            <a:pPr lvl="2">
              <a:spcBef>
                <a:spcPct val="0"/>
              </a:spcBef>
              <a:buClr>
                <a:srgbClr val="7030A0"/>
              </a:buClr>
            </a:pPr>
            <a:r>
              <a:rPr lang="en-GB" altLang="en-US" sz="2400" b="1" dirty="0"/>
              <a:t>  Mobility</a:t>
            </a:r>
          </a:p>
          <a:p>
            <a:pPr lvl="2">
              <a:spcBef>
                <a:spcPct val="0"/>
              </a:spcBef>
              <a:buClr>
                <a:srgbClr val="7030A0"/>
              </a:buClr>
            </a:pPr>
            <a:r>
              <a:rPr lang="en-GB" altLang="en-US" sz="2400" b="1" dirty="0"/>
              <a:t>  Optimisation</a:t>
            </a:r>
          </a:p>
          <a:p>
            <a:pPr lvl="2">
              <a:spcBef>
                <a:spcPct val="0"/>
              </a:spcBef>
              <a:buClr>
                <a:srgbClr val="7030A0"/>
              </a:buClr>
            </a:pPr>
            <a:r>
              <a:rPr lang="en-GB" altLang="en-US" sz="2400" b="1" dirty="0"/>
              <a:t>  Business continuity</a:t>
            </a:r>
            <a:endParaRPr lang="en-GB" altLang="en-US" sz="2200" dirty="0"/>
          </a:p>
        </p:txBody>
      </p:sp>
      <p:pic>
        <p:nvPicPr>
          <p:cNvPr id="2" name="Picture 1">
            <a:extLst>
              <a:ext uri="{FF2B5EF4-FFF2-40B4-BE49-F238E27FC236}">
                <a16:creationId xmlns:a16="http://schemas.microsoft.com/office/drawing/2014/main" id="{B0C8A651-C93F-8170-1C90-7661C4A0E82C}"/>
              </a:ext>
            </a:extLst>
          </p:cNvPr>
          <p:cNvPicPr>
            <a:picLocks noChangeAspect="1"/>
          </p:cNvPicPr>
          <p:nvPr/>
        </p:nvPicPr>
        <p:blipFill>
          <a:blip r:embed="rId3"/>
          <a:srcRect t="13199"/>
          <a:stretch/>
        </p:blipFill>
        <p:spPr>
          <a:xfrm>
            <a:off x="5377218" y="3278010"/>
            <a:ext cx="6814782" cy="2508730"/>
          </a:xfrm>
          <a:prstGeom prst="rect">
            <a:avLst/>
          </a:prstGeom>
        </p:spPr>
      </p:pic>
    </p:spTree>
    <p:extLst>
      <p:ext uri="{BB962C8B-B14F-4D97-AF65-F5344CB8AC3E}">
        <p14:creationId xmlns:p14="http://schemas.microsoft.com/office/powerpoint/2010/main" val="266611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98518-7114-A65B-0428-D6710FD1E71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5EFA7B1-B865-27DC-458A-6F1428ACCB08}"/>
              </a:ext>
            </a:extLst>
          </p:cNvPr>
          <p:cNvSpPr>
            <a:spLocks noGrp="1"/>
          </p:cNvSpPr>
          <p:nvPr>
            <p:ph type="title"/>
          </p:nvPr>
        </p:nvSpPr>
        <p:spPr/>
        <p:txBody>
          <a:bodyPr>
            <a:normAutofit/>
          </a:bodyPr>
          <a:lstStyle/>
          <a:p>
            <a:r>
              <a:rPr lang="en-US" sz="6000" b="1" dirty="0"/>
              <a:t>Hybrid Cloud Drawbacks</a:t>
            </a:r>
            <a:endParaRPr lang="en-GB" sz="6000" b="1" dirty="0"/>
          </a:p>
        </p:txBody>
      </p:sp>
      <p:sp>
        <p:nvSpPr>
          <p:cNvPr id="9" name="Content Placeholder 8">
            <a:extLst>
              <a:ext uri="{FF2B5EF4-FFF2-40B4-BE49-F238E27FC236}">
                <a16:creationId xmlns:a16="http://schemas.microsoft.com/office/drawing/2014/main" id="{8B89CE15-0453-7F84-F6A8-554DEA5E68A5}"/>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GB" altLang="en-US" sz="2800" dirty="0"/>
              <a:t> </a:t>
            </a:r>
            <a:r>
              <a:rPr lang="en-GB" altLang="en-US" sz="2800" b="1" dirty="0"/>
              <a:t>Security risks– </a:t>
            </a:r>
            <a:r>
              <a:rPr lang="en-GB" altLang="en-US" sz="2800" dirty="0"/>
              <a:t>Data transfer between clouds can lead to vulnerability.</a:t>
            </a:r>
          </a:p>
          <a:p>
            <a:pPr lvl="1">
              <a:spcBef>
                <a:spcPct val="0"/>
              </a:spcBef>
              <a:buClr>
                <a:srgbClr val="7030A0"/>
              </a:buClr>
              <a:buSzTx/>
            </a:pPr>
            <a:endParaRPr lang="en-GB" altLang="en-US" sz="1200" dirty="0"/>
          </a:p>
          <a:p>
            <a:pPr lvl="1">
              <a:spcBef>
                <a:spcPct val="0"/>
              </a:spcBef>
              <a:buClr>
                <a:srgbClr val="7030A0"/>
              </a:buClr>
              <a:buSzTx/>
            </a:pPr>
            <a:r>
              <a:rPr lang="en-GB" altLang="en-US" sz="2800" b="1" dirty="0"/>
              <a:t>  Cost management – </a:t>
            </a:r>
            <a:r>
              <a:rPr lang="en-GB" altLang="en-US" sz="2800" dirty="0"/>
              <a:t>Complicated tracking between pubic and private spend.</a:t>
            </a:r>
          </a:p>
          <a:p>
            <a:pPr lvl="1">
              <a:spcBef>
                <a:spcPct val="0"/>
              </a:spcBef>
              <a:buClr>
                <a:srgbClr val="7030A0"/>
              </a:buClr>
              <a:buSzTx/>
            </a:pPr>
            <a:endParaRPr lang="en-GB" altLang="en-US" sz="1200" b="1" dirty="0"/>
          </a:p>
          <a:p>
            <a:pPr lvl="1">
              <a:spcBef>
                <a:spcPct val="0"/>
              </a:spcBef>
              <a:buClr>
                <a:srgbClr val="7030A0"/>
              </a:buClr>
              <a:buSzTx/>
            </a:pPr>
            <a:r>
              <a:rPr lang="en-GB" altLang="en-US" sz="2800" b="1" dirty="0"/>
              <a:t>  Complexity – </a:t>
            </a:r>
            <a:r>
              <a:rPr lang="en-GB" altLang="en-US" sz="2800" dirty="0"/>
              <a:t>Managing an evolving mix of infrastructure.</a:t>
            </a:r>
          </a:p>
          <a:p>
            <a:pPr lvl="1">
              <a:spcBef>
                <a:spcPct val="0"/>
              </a:spcBef>
              <a:buClr>
                <a:srgbClr val="7030A0"/>
              </a:buClr>
              <a:buSzTx/>
            </a:pPr>
            <a:endParaRPr lang="en-GB" altLang="en-US" sz="1200" dirty="0"/>
          </a:p>
          <a:p>
            <a:pPr lvl="1">
              <a:spcBef>
                <a:spcPct val="0"/>
              </a:spcBef>
              <a:buClr>
                <a:srgbClr val="7030A0"/>
              </a:buClr>
              <a:buSzTx/>
            </a:pPr>
            <a:r>
              <a:rPr lang="en-GB" altLang="en-US" sz="2800" b="1" dirty="0"/>
              <a:t>  Integration and compatibility – </a:t>
            </a:r>
            <a:r>
              <a:rPr lang="en-GB" altLang="en-US" sz="2800" dirty="0"/>
              <a:t>Managing the integration across categories and locations can be tricky with a potential lack of control of public cloud infrastructure.</a:t>
            </a:r>
            <a:endParaRPr lang="en-GB" altLang="en-US" sz="2200" dirty="0"/>
          </a:p>
        </p:txBody>
      </p:sp>
    </p:spTree>
    <p:extLst>
      <p:ext uri="{BB962C8B-B14F-4D97-AF65-F5344CB8AC3E}">
        <p14:creationId xmlns:p14="http://schemas.microsoft.com/office/powerpoint/2010/main" val="30112719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1BA1C-FB93-E225-8A05-8D7CDFDE300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D3BD5DF-5133-BCEA-6420-52DE22FBD861}"/>
              </a:ext>
            </a:extLst>
          </p:cNvPr>
          <p:cNvSpPr>
            <a:spLocks noGrp="1"/>
          </p:cNvSpPr>
          <p:nvPr>
            <p:ph type="title"/>
          </p:nvPr>
        </p:nvSpPr>
        <p:spPr/>
        <p:txBody>
          <a:bodyPr>
            <a:normAutofit/>
          </a:bodyPr>
          <a:lstStyle/>
          <a:p>
            <a:r>
              <a:rPr lang="en-US" sz="6000" b="1" dirty="0"/>
              <a:t>Hybrid Cloud Use Case</a:t>
            </a:r>
            <a:endParaRPr lang="en-GB" sz="6000" b="1" dirty="0"/>
          </a:p>
        </p:txBody>
      </p:sp>
      <p:sp>
        <p:nvSpPr>
          <p:cNvPr id="9" name="Content Placeholder 8">
            <a:extLst>
              <a:ext uri="{FF2B5EF4-FFF2-40B4-BE49-F238E27FC236}">
                <a16:creationId xmlns:a16="http://schemas.microsoft.com/office/drawing/2014/main" id="{2D2D7ED6-8DBD-DE4C-734E-D5A2ACB1271F}"/>
              </a:ext>
            </a:extLst>
          </p:cNvPr>
          <p:cNvSpPr>
            <a:spLocks noGrp="1"/>
          </p:cNvSpPr>
          <p:nvPr>
            <p:ph idx="1"/>
          </p:nvPr>
        </p:nvSpPr>
        <p:spPr>
          <a:xfrm>
            <a:off x="358220" y="1825625"/>
            <a:ext cx="11481846" cy="4493288"/>
          </a:xfrm>
        </p:spPr>
        <p:txBody>
          <a:bodyPr>
            <a:normAutofit/>
          </a:bodyPr>
          <a:lstStyle/>
          <a:p>
            <a:r>
              <a:rPr lang="en-GB" altLang="en-US" dirty="0"/>
              <a:t> Use of public cloud for customer facing and interaction</a:t>
            </a:r>
          </a:p>
          <a:p>
            <a:endParaRPr lang="en-GB" altLang="en-US" dirty="0"/>
          </a:p>
          <a:p>
            <a:r>
              <a:rPr lang="en-GB" altLang="en-US" dirty="0"/>
              <a:t>  Use of private cloud for secure data and internal application</a:t>
            </a:r>
          </a:p>
          <a:p>
            <a:endParaRPr lang="en-GB" altLang="en-US" dirty="0"/>
          </a:p>
          <a:p>
            <a:r>
              <a:rPr lang="en-GB" altLang="en-US" dirty="0"/>
              <a:t>  Control and authorisation of users and roles</a:t>
            </a:r>
            <a:endParaRPr lang="en-GB" altLang="en-US" sz="2200" dirty="0"/>
          </a:p>
        </p:txBody>
      </p:sp>
    </p:spTree>
    <p:extLst>
      <p:ext uri="{BB962C8B-B14F-4D97-AF65-F5344CB8AC3E}">
        <p14:creationId xmlns:p14="http://schemas.microsoft.com/office/powerpoint/2010/main" val="3613260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25826-FF66-5E85-822C-1954D03111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335B180-E8C2-B984-E0D4-E037C733339F}"/>
              </a:ext>
            </a:extLst>
          </p:cNvPr>
          <p:cNvSpPr>
            <a:spLocks noGrp="1"/>
          </p:cNvSpPr>
          <p:nvPr>
            <p:ph type="title"/>
          </p:nvPr>
        </p:nvSpPr>
        <p:spPr/>
        <p:txBody>
          <a:bodyPr>
            <a:normAutofit/>
          </a:bodyPr>
          <a:lstStyle/>
          <a:p>
            <a:r>
              <a:rPr lang="en-US" sz="6000" b="1" dirty="0"/>
              <a:t>Cloud Computing Service Models</a:t>
            </a:r>
            <a:endParaRPr lang="en-GB" sz="6000" b="1" dirty="0"/>
          </a:p>
        </p:txBody>
      </p:sp>
      <p:sp>
        <p:nvSpPr>
          <p:cNvPr id="9" name="Content Placeholder 8">
            <a:extLst>
              <a:ext uri="{FF2B5EF4-FFF2-40B4-BE49-F238E27FC236}">
                <a16:creationId xmlns:a16="http://schemas.microsoft.com/office/drawing/2014/main" id="{4630CCFB-8B7F-26C1-AD88-C7CDA83057D5}"/>
              </a:ext>
            </a:extLst>
          </p:cNvPr>
          <p:cNvSpPr>
            <a:spLocks noGrp="1"/>
          </p:cNvSpPr>
          <p:nvPr>
            <p:ph idx="1"/>
          </p:nvPr>
        </p:nvSpPr>
        <p:spPr>
          <a:xfrm>
            <a:off x="358220" y="1825625"/>
            <a:ext cx="11481846" cy="4493288"/>
          </a:xfrm>
        </p:spPr>
        <p:txBody>
          <a:bodyPr>
            <a:normAutofit/>
          </a:bodyPr>
          <a:lstStyle/>
          <a:p>
            <a:pPr lvl="1">
              <a:spcBef>
                <a:spcPct val="0"/>
              </a:spcBef>
              <a:buClr>
                <a:srgbClr val="7030A0"/>
              </a:buClr>
              <a:buSzTx/>
            </a:pPr>
            <a:r>
              <a:rPr lang="en-US" altLang="en-US" sz="2800" dirty="0"/>
              <a:t> The way provisioned offerings are consumed within the cloud. </a:t>
            </a:r>
          </a:p>
          <a:p>
            <a:pPr lvl="1">
              <a:spcBef>
                <a:spcPct val="0"/>
              </a:spcBef>
              <a:buClr>
                <a:srgbClr val="7030A0"/>
              </a:buClr>
              <a:buSzTx/>
            </a:pPr>
            <a:r>
              <a:rPr lang="en-US" altLang="en-US" sz="2800" dirty="0"/>
              <a:t>Services can be provided in three forms:</a:t>
            </a:r>
          </a:p>
          <a:p>
            <a:pPr marL="914400" lvl="2" indent="0">
              <a:spcBef>
                <a:spcPct val="0"/>
              </a:spcBef>
              <a:buClr>
                <a:srgbClr val="7030A0"/>
              </a:buClr>
              <a:buSzTx/>
              <a:buNone/>
            </a:pPr>
            <a:r>
              <a:rPr lang="en-US" altLang="en-US" sz="2800" dirty="0"/>
              <a:t>  </a:t>
            </a:r>
          </a:p>
          <a:p>
            <a:pPr lvl="2">
              <a:spcBef>
                <a:spcPct val="0"/>
              </a:spcBef>
              <a:buClr>
                <a:srgbClr val="7030A0"/>
              </a:buClr>
              <a:buSzTx/>
            </a:pPr>
            <a:r>
              <a:rPr lang="en-US" altLang="en-US" sz="2800" dirty="0"/>
              <a:t>  Software as a Service (SaaS)</a:t>
            </a:r>
          </a:p>
          <a:p>
            <a:pPr marL="914400" lvl="2" indent="0">
              <a:spcBef>
                <a:spcPct val="0"/>
              </a:spcBef>
              <a:buClr>
                <a:srgbClr val="7030A0"/>
              </a:buClr>
              <a:buSzTx/>
              <a:buNone/>
            </a:pPr>
            <a:endParaRPr lang="en-US" altLang="en-US" sz="2800" dirty="0"/>
          </a:p>
          <a:p>
            <a:pPr lvl="2">
              <a:spcBef>
                <a:spcPct val="0"/>
              </a:spcBef>
              <a:buClr>
                <a:srgbClr val="7030A0"/>
              </a:buClr>
              <a:buSzTx/>
            </a:pPr>
            <a:r>
              <a:rPr lang="en-US" altLang="en-US" sz="2800" dirty="0"/>
              <a:t>  Platform as a Service (PaaS)</a:t>
            </a:r>
          </a:p>
          <a:p>
            <a:pPr lvl="2">
              <a:spcBef>
                <a:spcPct val="0"/>
              </a:spcBef>
              <a:buClr>
                <a:srgbClr val="7030A0"/>
              </a:buClr>
              <a:buSzTx/>
            </a:pPr>
            <a:endParaRPr lang="en-US" altLang="en-US" sz="2800" dirty="0"/>
          </a:p>
          <a:p>
            <a:pPr lvl="2">
              <a:spcBef>
                <a:spcPct val="0"/>
              </a:spcBef>
              <a:buClr>
                <a:srgbClr val="7030A0"/>
              </a:buClr>
              <a:buSzTx/>
            </a:pPr>
            <a:r>
              <a:rPr lang="en-US" altLang="en-US" sz="2800" dirty="0"/>
              <a:t>  Infrastructure as a Service</a:t>
            </a:r>
          </a:p>
          <a:p>
            <a:pPr marL="914400" lvl="2" indent="0">
              <a:spcBef>
                <a:spcPct val="0"/>
              </a:spcBef>
              <a:buClr>
                <a:srgbClr val="7030A0"/>
              </a:buClr>
              <a:buSzTx/>
              <a:buNone/>
            </a:pPr>
            <a:r>
              <a:rPr lang="en-US" altLang="en-US" sz="2800" dirty="0"/>
              <a:t>    (IaaS) </a:t>
            </a:r>
          </a:p>
          <a:p>
            <a:pPr marL="914400" lvl="2" indent="0">
              <a:spcBef>
                <a:spcPct val="0"/>
              </a:spcBef>
              <a:buClr>
                <a:srgbClr val="7030A0"/>
              </a:buClr>
              <a:buSzTx/>
              <a:buNone/>
            </a:pPr>
            <a:endParaRPr lang="en-US" altLang="en-US" sz="500" dirty="0"/>
          </a:p>
          <a:p>
            <a:pPr lvl="2">
              <a:spcBef>
                <a:spcPct val="0"/>
              </a:spcBef>
              <a:buClr>
                <a:srgbClr val="7030A0"/>
              </a:buClr>
              <a:buSzTx/>
            </a:pPr>
            <a:r>
              <a:rPr lang="en-US" altLang="en-US" sz="2800" dirty="0"/>
              <a:t>  This highlights the difference between traditional IT and Cloud.</a:t>
            </a:r>
          </a:p>
        </p:txBody>
      </p:sp>
      <p:pic>
        <p:nvPicPr>
          <p:cNvPr id="2" name="Picture 1">
            <a:extLst>
              <a:ext uri="{FF2B5EF4-FFF2-40B4-BE49-F238E27FC236}">
                <a16:creationId xmlns:a16="http://schemas.microsoft.com/office/drawing/2014/main" id="{3E282ED9-0129-DFBA-9048-BAF308D44AA6}"/>
              </a:ext>
            </a:extLst>
          </p:cNvPr>
          <p:cNvPicPr>
            <a:picLocks noChangeAspect="1"/>
          </p:cNvPicPr>
          <p:nvPr/>
        </p:nvPicPr>
        <p:blipFill>
          <a:blip r:embed="rId3"/>
          <a:srcRect t="9746"/>
          <a:stretch/>
        </p:blipFill>
        <p:spPr>
          <a:xfrm>
            <a:off x="6762539" y="2357589"/>
            <a:ext cx="5349073" cy="2935648"/>
          </a:xfrm>
          <a:prstGeom prst="rect">
            <a:avLst/>
          </a:prstGeom>
        </p:spPr>
      </p:pic>
    </p:spTree>
    <p:extLst>
      <p:ext uri="{BB962C8B-B14F-4D97-AF65-F5344CB8AC3E}">
        <p14:creationId xmlns:p14="http://schemas.microsoft.com/office/powerpoint/2010/main" val="1843827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21B3C-00EB-6ADC-1603-C76068C6532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93A47A0-C877-F512-76CC-9D049E347347}"/>
              </a:ext>
            </a:extLst>
          </p:cNvPr>
          <p:cNvSpPr>
            <a:spLocks noGrp="1"/>
          </p:cNvSpPr>
          <p:nvPr>
            <p:ph type="title"/>
          </p:nvPr>
        </p:nvSpPr>
        <p:spPr>
          <a:xfrm>
            <a:off x="358219" y="365125"/>
            <a:ext cx="5947047" cy="1325563"/>
          </a:xfrm>
        </p:spPr>
        <p:txBody>
          <a:bodyPr>
            <a:normAutofit fontScale="90000"/>
          </a:bodyPr>
          <a:lstStyle/>
          <a:p>
            <a:r>
              <a:rPr lang="en-US" sz="6000" b="1" dirty="0"/>
              <a:t>Cloud Computing Service Models</a:t>
            </a:r>
            <a:endParaRPr lang="en-GB" sz="6000" b="1" dirty="0"/>
          </a:p>
        </p:txBody>
      </p:sp>
      <p:sp>
        <p:nvSpPr>
          <p:cNvPr id="9" name="Content Placeholder 8">
            <a:extLst>
              <a:ext uri="{FF2B5EF4-FFF2-40B4-BE49-F238E27FC236}">
                <a16:creationId xmlns:a16="http://schemas.microsoft.com/office/drawing/2014/main" id="{70C7F6E8-B3B0-D88C-2ADF-F5F39495311E}"/>
              </a:ext>
            </a:extLst>
          </p:cNvPr>
          <p:cNvSpPr>
            <a:spLocks noGrp="1"/>
          </p:cNvSpPr>
          <p:nvPr>
            <p:ph idx="1"/>
          </p:nvPr>
        </p:nvSpPr>
        <p:spPr>
          <a:xfrm>
            <a:off x="358220" y="1825625"/>
            <a:ext cx="4391201" cy="4493288"/>
          </a:xfrm>
        </p:spPr>
        <p:txBody>
          <a:bodyPr>
            <a:normAutofit/>
          </a:bodyPr>
          <a:lstStyle/>
          <a:p>
            <a:pPr marL="285750" indent="-285750">
              <a:buClr>
                <a:srgbClr val="7030A0"/>
              </a:buClr>
              <a:buFont typeface="Wingdings" panose="05000000000000000000" pitchFamily="2" charset="2"/>
              <a:buChar char="v"/>
            </a:pPr>
            <a:r>
              <a:rPr lang="en-US" sz="2400" b="1" dirty="0"/>
              <a:t>IaaS – </a:t>
            </a:r>
            <a:r>
              <a:rPr lang="en-US" sz="2400" dirty="0"/>
              <a:t>Provision of hardware infrastructure and possibly virtualized OS.</a:t>
            </a:r>
          </a:p>
          <a:p>
            <a:pPr marL="285750" indent="-285750">
              <a:buClr>
                <a:srgbClr val="7030A0"/>
              </a:buClr>
              <a:buFont typeface="Wingdings" panose="05000000000000000000" pitchFamily="2" charset="2"/>
              <a:buChar char="v"/>
            </a:pPr>
            <a:r>
              <a:rPr lang="en-US" sz="2400" b="1" dirty="0"/>
              <a:t>PaaS – </a:t>
            </a:r>
            <a:r>
              <a:rPr lang="en-US" sz="2400" dirty="0"/>
              <a:t>Provision of infrastructure within a hosted environment.</a:t>
            </a:r>
          </a:p>
          <a:p>
            <a:pPr marL="285750" indent="-285750">
              <a:buClr>
                <a:srgbClr val="7030A0"/>
              </a:buClr>
              <a:buFont typeface="Wingdings" panose="05000000000000000000" pitchFamily="2" charset="2"/>
              <a:buChar char="v"/>
            </a:pPr>
            <a:r>
              <a:rPr lang="en-US" sz="2400" b="1" dirty="0"/>
              <a:t>SaaS – </a:t>
            </a:r>
            <a:r>
              <a:rPr lang="en-US" sz="2400" dirty="0"/>
              <a:t>Provision of an application, typically through a web browser</a:t>
            </a:r>
            <a:endParaRPr lang="en-GB" sz="2400" b="1" dirty="0"/>
          </a:p>
          <a:p>
            <a:pPr lvl="1">
              <a:spcBef>
                <a:spcPct val="0"/>
              </a:spcBef>
              <a:buClr>
                <a:srgbClr val="7030A0"/>
              </a:buClr>
              <a:buSzTx/>
            </a:pPr>
            <a:endParaRPr lang="en-US" altLang="en-US" sz="2800" dirty="0"/>
          </a:p>
        </p:txBody>
      </p:sp>
      <p:pic>
        <p:nvPicPr>
          <p:cNvPr id="3" name="Picture 2">
            <a:extLst>
              <a:ext uri="{FF2B5EF4-FFF2-40B4-BE49-F238E27FC236}">
                <a16:creationId xmlns:a16="http://schemas.microsoft.com/office/drawing/2014/main" id="{B1553AAD-2D62-22D0-D6A5-0D2EF202B7F6}"/>
              </a:ext>
            </a:extLst>
          </p:cNvPr>
          <p:cNvPicPr>
            <a:picLocks noChangeAspect="1"/>
          </p:cNvPicPr>
          <p:nvPr/>
        </p:nvPicPr>
        <p:blipFill>
          <a:blip r:embed="rId3"/>
          <a:stretch>
            <a:fillRect/>
          </a:stretch>
        </p:blipFill>
        <p:spPr>
          <a:xfrm>
            <a:off x="4987716" y="1023582"/>
            <a:ext cx="7204284" cy="4701058"/>
          </a:xfrm>
          <a:prstGeom prst="rect">
            <a:avLst/>
          </a:prstGeom>
        </p:spPr>
      </p:pic>
      <p:sp>
        <p:nvSpPr>
          <p:cNvPr id="5" name="TextBox 4">
            <a:extLst>
              <a:ext uri="{FF2B5EF4-FFF2-40B4-BE49-F238E27FC236}">
                <a16:creationId xmlns:a16="http://schemas.microsoft.com/office/drawing/2014/main" id="{F28CDF89-A827-1393-7980-0F871EFD746F}"/>
              </a:ext>
            </a:extLst>
          </p:cNvPr>
          <p:cNvSpPr txBox="1"/>
          <p:nvPr/>
        </p:nvSpPr>
        <p:spPr>
          <a:xfrm>
            <a:off x="5667271" y="5723811"/>
            <a:ext cx="2295926" cy="707886"/>
          </a:xfrm>
          <a:prstGeom prst="rect">
            <a:avLst/>
          </a:prstGeom>
          <a:noFill/>
        </p:spPr>
        <p:txBody>
          <a:bodyPr wrap="square" rtlCol="0">
            <a:spAutoFit/>
          </a:bodyPr>
          <a:lstStyle/>
          <a:p>
            <a:r>
              <a:rPr lang="en-US" sz="2000" b="1" dirty="0">
                <a:solidFill>
                  <a:srgbClr val="FFC000"/>
                </a:solidFill>
              </a:rPr>
              <a:t>Service provisioned</a:t>
            </a:r>
          </a:p>
          <a:p>
            <a:r>
              <a:rPr lang="en-US" sz="2000" b="1" dirty="0">
                <a:solidFill>
                  <a:srgbClr val="FFC000"/>
                </a:solidFill>
              </a:rPr>
              <a:t>Self provisioned</a:t>
            </a:r>
            <a:endParaRPr lang="en-GB" sz="2000" b="1" dirty="0">
              <a:solidFill>
                <a:srgbClr val="FFC000"/>
              </a:solidFill>
            </a:endParaRPr>
          </a:p>
        </p:txBody>
      </p:sp>
      <p:sp>
        <p:nvSpPr>
          <p:cNvPr id="6" name="Rectangle 5">
            <a:extLst>
              <a:ext uri="{FF2B5EF4-FFF2-40B4-BE49-F238E27FC236}">
                <a16:creationId xmlns:a16="http://schemas.microsoft.com/office/drawing/2014/main" id="{3786CBFE-EFFB-BD7B-52F1-57A793291D80}"/>
              </a:ext>
            </a:extLst>
          </p:cNvPr>
          <p:cNvSpPr/>
          <p:nvPr/>
        </p:nvSpPr>
        <p:spPr>
          <a:xfrm>
            <a:off x="5205046" y="5870782"/>
            <a:ext cx="341644" cy="16579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6C78AD6-01CB-567D-03CC-9BDC7C35FBB0}"/>
              </a:ext>
            </a:extLst>
          </p:cNvPr>
          <p:cNvSpPr/>
          <p:nvPr/>
        </p:nvSpPr>
        <p:spPr>
          <a:xfrm>
            <a:off x="5205046" y="6150517"/>
            <a:ext cx="341644" cy="16764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5116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43004-3FA9-012A-7A61-C98A1C03E3D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E275B6-1F8C-E62A-44A7-7F16DA49636E}"/>
              </a:ext>
            </a:extLst>
          </p:cNvPr>
          <p:cNvSpPr>
            <a:spLocks noGrp="1"/>
          </p:cNvSpPr>
          <p:nvPr>
            <p:ph type="title"/>
          </p:nvPr>
        </p:nvSpPr>
        <p:spPr>
          <a:xfrm>
            <a:off x="358219" y="365125"/>
            <a:ext cx="11392502" cy="1325563"/>
          </a:xfrm>
        </p:spPr>
        <p:txBody>
          <a:bodyPr>
            <a:normAutofit/>
          </a:bodyPr>
          <a:lstStyle/>
          <a:p>
            <a:r>
              <a:rPr lang="en-US" sz="6000" b="1" dirty="0"/>
              <a:t>Infrastructure as a Service (IaaS)</a:t>
            </a:r>
            <a:endParaRPr lang="en-GB" sz="6000" b="1" dirty="0"/>
          </a:p>
        </p:txBody>
      </p:sp>
      <p:sp>
        <p:nvSpPr>
          <p:cNvPr id="9" name="Content Placeholder 8">
            <a:extLst>
              <a:ext uri="{FF2B5EF4-FFF2-40B4-BE49-F238E27FC236}">
                <a16:creationId xmlns:a16="http://schemas.microsoft.com/office/drawing/2014/main" id="{F59A5ADE-587B-88C3-1CBE-CAC39B800479}"/>
              </a:ext>
            </a:extLst>
          </p:cNvPr>
          <p:cNvSpPr>
            <a:spLocks noGrp="1"/>
          </p:cNvSpPr>
          <p:nvPr>
            <p:ph idx="1"/>
          </p:nvPr>
        </p:nvSpPr>
        <p:spPr>
          <a:xfrm>
            <a:off x="358220" y="1525375"/>
            <a:ext cx="11392502" cy="4493288"/>
          </a:xfrm>
        </p:spPr>
        <p:txBody>
          <a:bodyPr>
            <a:normAutofit fontScale="92500" lnSpcReduction="10000"/>
          </a:bodyPr>
          <a:lstStyle/>
          <a:p>
            <a:r>
              <a:rPr lang="en-GB" altLang="en-US" sz="2600" dirty="0"/>
              <a:t>Common IaaS services are virtual machines and virtual networks</a:t>
            </a:r>
          </a:p>
          <a:p>
            <a:r>
              <a:rPr lang="en-GB" altLang="en-US" sz="2600" dirty="0"/>
              <a:t>Pools of hypervisors within the cloud operational system can support large numbers of virtual machines and the ability to scale services up and down according to customers' varying requirements.</a:t>
            </a:r>
          </a:p>
          <a:p>
            <a:r>
              <a:rPr lang="en-GB" altLang="en-US" sz="2600" dirty="0"/>
              <a:t>You are able to deploy and run arbitrary software, which can include operating systems and applications. </a:t>
            </a:r>
          </a:p>
          <a:p>
            <a:r>
              <a:rPr lang="en-GB" altLang="en-US" sz="2600" dirty="0"/>
              <a:t>As a customer you do not manage or control the underlying cloud infrastructure but you have control over operating systems, storage, and deployed applications.</a:t>
            </a:r>
          </a:p>
          <a:p>
            <a:r>
              <a:rPr lang="en-GB" altLang="en-US" sz="2600" dirty="0"/>
              <a:t>Advantages: </a:t>
            </a:r>
          </a:p>
          <a:p>
            <a:pPr lvl="1"/>
            <a:r>
              <a:rPr lang="en-GB" altLang="en-US" sz="2200" dirty="0"/>
              <a:t>Security/back up is taken care of for you</a:t>
            </a:r>
          </a:p>
          <a:p>
            <a:pPr lvl="1"/>
            <a:r>
              <a:rPr lang="en-GB" altLang="en-US" sz="2200" dirty="0"/>
              <a:t>You no longer need the hardware (its all in a datacentre)</a:t>
            </a:r>
          </a:p>
          <a:p>
            <a:pPr lvl="1"/>
            <a:r>
              <a:rPr lang="en-GB" altLang="en-US" sz="2200" dirty="0"/>
              <a:t>You can rent more servers as you need them – almost unlimited scalability</a:t>
            </a:r>
          </a:p>
          <a:p>
            <a:pPr lvl="1">
              <a:spcBef>
                <a:spcPct val="0"/>
              </a:spcBef>
              <a:buClr>
                <a:srgbClr val="7030A0"/>
              </a:buClr>
              <a:buSzTx/>
            </a:pPr>
            <a:endParaRPr lang="en-US" altLang="en-US" sz="2800" dirty="0"/>
          </a:p>
        </p:txBody>
      </p:sp>
    </p:spTree>
    <p:extLst>
      <p:ext uri="{BB962C8B-B14F-4D97-AF65-F5344CB8AC3E}">
        <p14:creationId xmlns:p14="http://schemas.microsoft.com/office/powerpoint/2010/main" val="1632029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C28D80-CF18-8D21-BCBE-9F0EEE8D66F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ED2F400-74BE-AA50-6141-E0DE9A674F3B}"/>
              </a:ext>
            </a:extLst>
          </p:cNvPr>
          <p:cNvSpPr>
            <a:spLocks noGrp="1"/>
          </p:cNvSpPr>
          <p:nvPr>
            <p:ph type="title"/>
          </p:nvPr>
        </p:nvSpPr>
        <p:spPr>
          <a:xfrm>
            <a:off x="358219" y="365125"/>
            <a:ext cx="5947047" cy="1325563"/>
          </a:xfrm>
        </p:spPr>
        <p:txBody>
          <a:bodyPr>
            <a:normAutofit/>
          </a:bodyPr>
          <a:lstStyle/>
          <a:p>
            <a:r>
              <a:rPr lang="en-US" sz="6000" b="1" dirty="0"/>
              <a:t>IAAS</a:t>
            </a:r>
            <a:endParaRPr lang="en-GB" sz="6000" b="1" dirty="0"/>
          </a:p>
        </p:txBody>
      </p:sp>
      <p:sp>
        <p:nvSpPr>
          <p:cNvPr id="9" name="Content Placeholder 8">
            <a:extLst>
              <a:ext uri="{FF2B5EF4-FFF2-40B4-BE49-F238E27FC236}">
                <a16:creationId xmlns:a16="http://schemas.microsoft.com/office/drawing/2014/main" id="{7E307988-BAAF-9D92-B4BB-7AF2C4B8A716}"/>
              </a:ext>
            </a:extLst>
          </p:cNvPr>
          <p:cNvSpPr>
            <a:spLocks noGrp="1"/>
          </p:cNvSpPr>
          <p:nvPr>
            <p:ph idx="1"/>
          </p:nvPr>
        </p:nvSpPr>
        <p:spPr>
          <a:xfrm>
            <a:off x="358220" y="1825625"/>
            <a:ext cx="4391201" cy="4493288"/>
          </a:xfrm>
        </p:spPr>
        <p:txBody>
          <a:bodyPr>
            <a:normAutofit/>
          </a:bodyPr>
          <a:lstStyle/>
          <a:p>
            <a:pPr marL="285750" indent="-285750">
              <a:buClr>
                <a:srgbClr val="7030A0"/>
              </a:buClr>
              <a:buFont typeface="Wingdings" panose="05000000000000000000" pitchFamily="2" charset="2"/>
              <a:buChar char="v"/>
            </a:pPr>
            <a:r>
              <a:rPr lang="en-US" sz="3200" b="1" dirty="0"/>
              <a:t>IaaS</a:t>
            </a:r>
            <a:r>
              <a:rPr lang="en-US" b="1" dirty="0"/>
              <a:t> Examples:</a:t>
            </a:r>
          </a:p>
          <a:p>
            <a:pPr marL="742950" lvl="1" indent="-285750">
              <a:buClr>
                <a:srgbClr val="7030A0"/>
              </a:buClr>
              <a:buFont typeface="Wingdings" panose="05000000000000000000" pitchFamily="2" charset="2"/>
              <a:buChar char="v"/>
            </a:pPr>
            <a:r>
              <a:rPr lang="en-US" sz="2800" dirty="0"/>
              <a:t>Google Compute Engine</a:t>
            </a:r>
          </a:p>
          <a:p>
            <a:pPr marL="742950" lvl="1" indent="-285750">
              <a:buClr>
                <a:srgbClr val="7030A0"/>
              </a:buClr>
              <a:buFont typeface="Wingdings" panose="05000000000000000000" pitchFamily="2" charset="2"/>
              <a:buChar char="v"/>
            </a:pPr>
            <a:r>
              <a:rPr lang="en-US" sz="2800" dirty="0"/>
              <a:t>MS Azure</a:t>
            </a:r>
          </a:p>
          <a:p>
            <a:pPr marL="742950" lvl="1" indent="-285750">
              <a:buClr>
                <a:srgbClr val="7030A0"/>
              </a:buClr>
              <a:buFont typeface="Wingdings" panose="05000000000000000000" pitchFamily="2" charset="2"/>
              <a:buChar char="v"/>
            </a:pPr>
            <a:r>
              <a:rPr lang="en-US" sz="2800" dirty="0"/>
              <a:t>AWS (e.g. EC2)</a:t>
            </a:r>
          </a:p>
          <a:p>
            <a:pPr marL="742950" lvl="1" indent="-285750">
              <a:buClr>
                <a:srgbClr val="7030A0"/>
              </a:buClr>
              <a:buFont typeface="Wingdings" panose="05000000000000000000" pitchFamily="2" charset="2"/>
              <a:buChar char="v"/>
            </a:pPr>
            <a:r>
              <a:rPr lang="en-US" sz="2800" dirty="0"/>
              <a:t>IBM Cloud</a:t>
            </a:r>
          </a:p>
          <a:p>
            <a:pPr marL="742950" lvl="1" indent="-285750">
              <a:buClr>
                <a:srgbClr val="7030A0"/>
              </a:buClr>
              <a:buFont typeface="Wingdings" panose="05000000000000000000" pitchFamily="2" charset="2"/>
              <a:buChar char="v"/>
            </a:pPr>
            <a:r>
              <a:rPr lang="en-US" sz="2800" dirty="0"/>
              <a:t>Alibaba</a:t>
            </a:r>
          </a:p>
          <a:p>
            <a:pPr marL="742950" lvl="1" indent="-285750">
              <a:buClr>
                <a:srgbClr val="7030A0"/>
              </a:buClr>
              <a:buFont typeface="Wingdings" panose="05000000000000000000" pitchFamily="2" charset="2"/>
              <a:buChar char="v"/>
            </a:pPr>
            <a:r>
              <a:rPr lang="en-US" sz="2800" dirty="0" err="1"/>
              <a:t>Linode</a:t>
            </a:r>
            <a:endParaRPr lang="en-US" sz="2800" dirty="0"/>
          </a:p>
          <a:p>
            <a:pPr lvl="1">
              <a:spcBef>
                <a:spcPct val="0"/>
              </a:spcBef>
              <a:buClr>
                <a:srgbClr val="7030A0"/>
              </a:buClr>
              <a:buSzTx/>
            </a:pPr>
            <a:endParaRPr lang="en-US" altLang="en-US" sz="2800" dirty="0"/>
          </a:p>
        </p:txBody>
      </p:sp>
      <p:pic>
        <p:nvPicPr>
          <p:cNvPr id="3" name="Picture 2">
            <a:extLst>
              <a:ext uri="{FF2B5EF4-FFF2-40B4-BE49-F238E27FC236}">
                <a16:creationId xmlns:a16="http://schemas.microsoft.com/office/drawing/2014/main" id="{931804A8-B14F-CC2A-8620-D144924D41C7}"/>
              </a:ext>
            </a:extLst>
          </p:cNvPr>
          <p:cNvPicPr>
            <a:picLocks noChangeAspect="1"/>
          </p:cNvPicPr>
          <p:nvPr/>
        </p:nvPicPr>
        <p:blipFill>
          <a:blip r:embed="rId3"/>
          <a:stretch>
            <a:fillRect/>
          </a:stretch>
        </p:blipFill>
        <p:spPr>
          <a:xfrm>
            <a:off x="4987716" y="1023582"/>
            <a:ext cx="7204284" cy="4701058"/>
          </a:xfrm>
          <a:prstGeom prst="rect">
            <a:avLst/>
          </a:prstGeom>
        </p:spPr>
      </p:pic>
      <p:sp>
        <p:nvSpPr>
          <p:cNvPr id="5" name="TextBox 4">
            <a:extLst>
              <a:ext uri="{FF2B5EF4-FFF2-40B4-BE49-F238E27FC236}">
                <a16:creationId xmlns:a16="http://schemas.microsoft.com/office/drawing/2014/main" id="{65E7D4AB-AF4A-6877-883D-C2B3FB883883}"/>
              </a:ext>
            </a:extLst>
          </p:cNvPr>
          <p:cNvSpPr txBox="1"/>
          <p:nvPr/>
        </p:nvSpPr>
        <p:spPr>
          <a:xfrm>
            <a:off x="5667271" y="5723811"/>
            <a:ext cx="2295926" cy="707886"/>
          </a:xfrm>
          <a:prstGeom prst="rect">
            <a:avLst/>
          </a:prstGeom>
          <a:noFill/>
        </p:spPr>
        <p:txBody>
          <a:bodyPr wrap="square" rtlCol="0">
            <a:spAutoFit/>
          </a:bodyPr>
          <a:lstStyle/>
          <a:p>
            <a:r>
              <a:rPr lang="en-US" sz="2000" b="1" dirty="0">
                <a:solidFill>
                  <a:srgbClr val="FFC000"/>
                </a:solidFill>
              </a:rPr>
              <a:t>Service provisioned</a:t>
            </a:r>
          </a:p>
          <a:p>
            <a:r>
              <a:rPr lang="en-US" sz="2000" b="1" dirty="0">
                <a:solidFill>
                  <a:srgbClr val="FFC000"/>
                </a:solidFill>
              </a:rPr>
              <a:t>Self provisioned</a:t>
            </a:r>
            <a:endParaRPr lang="en-GB" sz="2000" b="1" dirty="0">
              <a:solidFill>
                <a:srgbClr val="FFC000"/>
              </a:solidFill>
            </a:endParaRPr>
          </a:p>
        </p:txBody>
      </p:sp>
      <p:sp>
        <p:nvSpPr>
          <p:cNvPr id="6" name="Rectangle 5">
            <a:extLst>
              <a:ext uri="{FF2B5EF4-FFF2-40B4-BE49-F238E27FC236}">
                <a16:creationId xmlns:a16="http://schemas.microsoft.com/office/drawing/2014/main" id="{51B68F3F-B2C7-B68A-33D0-C84AD075B156}"/>
              </a:ext>
            </a:extLst>
          </p:cNvPr>
          <p:cNvSpPr/>
          <p:nvPr/>
        </p:nvSpPr>
        <p:spPr>
          <a:xfrm>
            <a:off x="5205046" y="5870782"/>
            <a:ext cx="341644" cy="16579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DB21F40-E295-6E54-9E82-AFEC0D466FF5}"/>
              </a:ext>
            </a:extLst>
          </p:cNvPr>
          <p:cNvSpPr/>
          <p:nvPr/>
        </p:nvSpPr>
        <p:spPr>
          <a:xfrm>
            <a:off x="5205046" y="6150517"/>
            <a:ext cx="341644" cy="16764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9910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A844F-F28F-B645-B4EF-FB295CF051F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890D42C-2C74-EA3D-6077-381A6F22CDAA}"/>
              </a:ext>
            </a:extLst>
          </p:cNvPr>
          <p:cNvSpPr>
            <a:spLocks noGrp="1"/>
          </p:cNvSpPr>
          <p:nvPr>
            <p:ph type="title"/>
          </p:nvPr>
        </p:nvSpPr>
        <p:spPr>
          <a:xfrm>
            <a:off x="358219" y="365125"/>
            <a:ext cx="5947047" cy="1325563"/>
          </a:xfrm>
        </p:spPr>
        <p:txBody>
          <a:bodyPr>
            <a:normAutofit/>
          </a:bodyPr>
          <a:lstStyle/>
          <a:p>
            <a:r>
              <a:rPr lang="en-US" sz="6000" b="1" dirty="0"/>
              <a:t>IAAS</a:t>
            </a:r>
            <a:endParaRPr lang="en-GB" sz="6000" b="1" dirty="0"/>
          </a:p>
        </p:txBody>
      </p:sp>
      <p:sp>
        <p:nvSpPr>
          <p:cNvPr id="9" name="Content Placeholder 8">
            <a:extLst>
              <a:ext uri="{FF2B5EF4-FFF2-40B4-BE49-F238E27FC236}">
                <a16:creationId xmlns:a16="http://schemas.microsoft.com/office/drawing/2014/main" id="{9570B0C3-5853-A986-E4E7-6E12CECE298A}"/>
              </a:ext>
            </a:extLst>
          </p:cNvPr>
          <p:cNvSpPr>
            <a:spLocks noGrp="1"/>
          </p:cNvSpPr>
          <p:nvPr>
            <p:ph idx="1"/>
          </p:nvPr>
        </p:nvSpPr>
        <p:spPr>
          <a:xfrm>
            <a:off x="358220" y="1825625"/>
            <a:ext cx="4391201" cy="4493288"/>
          </a:xfrm>
        </p:spPr>
        <p:txBody>
          <a:bodyPr>
            <a:normAutofit/>
          </a:bodyPr>
          <a:lstStyle/>
          <a:p>
            <a:pPr marL="285750" indent="-285750">
              <a:buClr>
                <a:srgbClr val="7030A0"/>
              </a:buClr>
              <a:buFont typeface="Wingdings" panose="05000000000000000000" pitchFamily="2" charset="2"/>
              <a:buChar char="v"/>
            </a:pPr>
            <a:r>
              <a:rPr lang="en-US" sz="3200" b="1" dirty="0"/>
              <a:t>IaaS</a:t>
            </a:r>
            <a:r>
              <a:rPr lang="en-US" b="1" dirty="0"/>
              <a:t> Use Cases:</a:t>
            </a:r>
          </a:p>
          <a:p>
            <a:pPr marL="742950" lvl="1" indent="-285750">
              <a:buClr>
                <a:srgbClr val="7030A0"/>
              </a:buClr>
              <a:buFont typeface="Wingdings" panose="05000000000000000000" pitchFamily="2" charset="2"/>
              <a:buChar char="v"/>
            </a:pPr>
            <a:r>
              <a:rPr lang="en-US" dirty="0"/>
              <a:t>IoT Event Processing</a:t>
            </a:r>
          </a:p>
          <a:p>
            <a:pPr marL="742950" lvl="1" indent="-285750">
              <a:buClr>
                <a:srgbClr val="7030A0"/>
              </a:buClr>
              <a:buFont typeface="Wingdings" panose="05000000000000000000" pitchFamily="2" charset="2"/>
              <a:buChar char="v"/>
            </a:pPr>
            <a:r>
              <a:rPr lang="en-US" dirty="0"/>
              <a:t>Startup Provisions</a:t>
            </a:r>
          </a:p>
          <a:p>
            <a:pPr marL="742950" lvl="1" indent="-285750">
              <a:buClr>
                <a:srgbClr val="7030A0"/>
              </a:buClr>
              <a:buFont typeface="Wingdings" panose="05000000000000000000" pitchFamily="2" charset="2"/>
              <a:buChar char="v"/>
            </a:pPr>
            <a:r>
              <a:rPr lang="en-US" dirty="0"/>
              <a:t>Software development</a:t>
            </a:r>
          </a:p>
          <a:p>
            <a:pPr marL="742950" lvl="1" indent="-285750">
              <a:buClr>
                <a:srgbClr val="7030A0"/>
              </a:buClr>
              <a:buFont typeface="Wingdings" panose="05000000000000000000" pitchFamily="2" charset="2"/>
              <a:buChar char="v"/>
            </a:pPr>
            <a:r>
              <a:rPr lang="en-US" dirty="0"/>
              <a:t>Ecommerce development</a:t>
            </a:r>
          </a:p>
          <a:p>
            <a:pPr marL="742950" lvl="1" indent="-285750">
              <a:buClr>
                <a:srgbClr val="7030A0"/>
              </a:buClr>
              <a:buFont typeface="Wingdings" panose="05000000000000000000" pitchFamily="2" charset="2"/>
              <a:buChar char="v"/>
            </a:pPr>
            <a:r>
              <a:rPr lang="en-US" dirty="0"/>
              <a:t>Disaster Recovery</a:t>
            </a:r>
          </a:p>
          <a:p>
            <a:pPr lvl="1">
              <a:spcBef>
                <a:spcPct val="0"/>
              </a:spcBef>
              <a:buClr>
                <a:srgbClr val="7030A0"/>
              </a:buClr>
              <a:buSzTx/>
            </a:pPr>
            <a:endParaRPr lang="en-US" altLang="en-US" sz="2800" dirty="0"/>
          </a:p>
        </p:txBody>
      </p:sp>
      <p:pic>
        <p:nvPicPr>
          <p:cNvPr id="3" name="Picture 2">
            <a:extLst>
              <a:ext uri="{FF2B5EF4-FFF2-40B4-BE49-F238E27FC236}">
                <a16:creationId xmlns:a16="http://schemas.microsoft.com/office/drawing/2014/main" id="{23FB7399-CD13-304A-5D68-B1C2EC21CD7C}"/>
              </a:ext>
            </a:extLst>
          </p:cNvPr>
          <p:cNvPicPr>
            <a:picLocks noChangeAspect="1"/>
          </p:cNvPicPr>
          <p:nvPr/>
        </p:nvPicPr>
        <p:blipFill>
          <a:blip r:embed="rId3"/>
          <a:stretch>
            <a:fillRect/>
          </a:stretch>
        </p:blipFill>
        <p:spPr>
          <a:xfrm>
            <a:off x="4987716" y="1023582"/>
            <a:ext cx="7204284" cy="4701058"/>
          </a:xfrm>
          <a:prstGeom prst="rect">
            <a:avLst/>
          </a:prstGeom>
        </p:spPr>
      </p:pic>
      <p:sp>
        <p:nvSpPr>
          <p:cNvPr id="5" name="TextBox 4">
            <a:extLst>
              <a:ext uri="{FF2B5EF4-FFF2-40B4-BE49-F238E27FC236}">
                <a16:creationId xmlns:a16="http://schemas.microsoft.com/office/drawing/2014/main" id="{99F3F32B-2025-1912-AE12-DE4D10CD2490}"/>
              </a:ext>
            </a:extLst>
          </p:cNvPr>
          <p:cNvSpPr txBox="1"/>
          <p:nvPr/>
        </p:nvSpPr>
        <p:spPr>
          <a:xfrm>
            <a:off x="5667271" y="5723811"/>
            <a:ext cx="2295926" cy="707886"/>
          </a:xfrm>
          <a:prstGeom prst="rect">
            <a:avLst/>
          </a:prstGeom>
          <a:noFill/>
        </p:spPr>
        <p:txBody>
          <a:bodyPr wrap="square" rtlCol="0">
            <a:spAutoFit/>
          </a:bodyPr>
          <a:lstStyle/>
          <a:p>
            <a:r>
              <a:rPr lang="en-US" sz="2000" b="1" dirty="0">
                <a:solidFill>
                  <a:srgbClr val="FFC000"/>
                </a:solidFill>
              </a:rPr>
              <a:t>Service provisioned</a:t>
            </a:r>
          </a:p>
          <a:p>
            <a:r>
              <a:rPr lang="en-US" sz="2000" b="1" dirty="0">
                <a:solidFill>
                  <a:srgbClr val="FFC000"/>
                </a:solidFill>
              </a:rPr>
              <a:t>Self provisioned</a:t>
            </a:r>
            <a:endParaRPr lang="en-GB" sz="2000" b="1" dirty="0">
              <a:solidFill>
                <a:srgbClr val="FFC000"/>
              </a:solidFill>
            </a:endParaRPr>
          </a:p>
        </p:txBody>
      </p:sp>
      <p:sp>
        <p:nvSpPr>
          <p:cNvPr id="6" name="Rectangle 5">
            <a:extLst>
              <a:ext uri="{FF2B5EF4-FFF2-40B4-BE49-F238E27FC236}">
                <a16:creationId xmlns:a16="http://schemas.microsoft.com/office/drawing/2014/main" id="{0AF84231-5ABB-4508-25A1-5781152CC414}"/>
              </a:ext>
            </a:extLst>
          </p:cNvPr>
          <p:cNvSpPr/>
          <p:nvPr/>
        </p:nvSpPr>
        <p:spPr>
          <a:xfrm>
            <a:off x="5205046" y="5870782"/>
            <a:ext cx="341644" cy="16579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8B77667-A8FC-E122-B91C-F935BF28BB55}"/>
              </a:ext>
            </a:extLst>
          </p:cNvPr>
          <p:cNvSpPr/>
          <p:nvPr/>
        </p:nvSpPr>
        <p:spPr>
          <a:xfrm>
            <a:off x="5205046" y="6150517"/>
            <a:ext cx="341644" cy="16764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2288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28053-FEC3-8559-3333-4F021B8E3F0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CBD8984-3CD8-FC1B-4F4F-4C6529368068}"/>
              </a:ext>
            </a:extLst>
          </p:cNvPr>
          <p:cNvSpPr>
            <a:spLocks noGrp="1"/>
          </p:cNvSpPr>
          <p:nvPr>
            <p:ph type="title"/>
          </p:nvPr>
        </p:nvSpPr>
        <p:spPr>
          <a:xfrm>
            <a:off x="358219" y="365125"/>
            <a:ext cx="11392502" cy="1325563"/>
          </a:xfrm>
        </p:spPr>
        <p:txBody>
          <a:bodyPr>
            <a:normAutofit/>
          </a:bodyPr>
          <a:lstStyle/>
          <a:p>
            <a:r>
              <a:rPr lang="en-US" sz="6000" b="1" dirty="0" err="1"/>
              <a:t>Patform</a:t>
            </a:r>
            <a:r>
              <a:rPr lang="en-US" sz="6000" b="1" dirty="0"/>
              <a:t> as a Service (PaaS)</a:t>
            </a:r>
            <a:endParaRPr lang="en-GB" sz="6000" b="1" dirty="0"/>
          </a:p>
        </p:txBody>
      </p:sp>
      <p:sp>
        <p:nvSpPr>
          <p:cNvPr id="9" name="Content Placeholder 8">
            <a:extLst>
              <a:ext uri="{FF2B5EF4-FFF2-40B4-BE49-F238E27FC236}">
                <a16:creationId xmlns:a16="http://schemas.microsoft.com/office/drawing/2014/main" id="{F201A63E-D048-F350-6C0D-7BB15C8BE772}"/>
              </a:ext>
            </a:extLst>
          </p:cNvPr>
          <p:cNvSpPr>
            <a:spLocks noGrp="1"/>
          </p:cNvSpPr>
          <p:nvPr>
            <p:ph idx="1"/>
          </p:nvPr>
        </p:nvSpPr>
        <p:spPr>
          <a:xfrm>
            <a:off x="358220" y="1525375"/>
            <a:ext cx="11392502" cy="4493288"/>
          </a:xfrm>
        </p:spPr>
        <p:txBody>
          <a:bodyPr>
            <a:normAutofit lnSpcReduction="10000"/>
          </a:bodyPr>
          <a:lstStyle/>
          <a:p>
            <a:r>
              <a:rPr lang="en-US" altLang="en-US" dirty="0"/>
              <a:t>Cloud service provider provides a complete development platform, including:</a:t>
            </a:r>
          </a:p>
          <a:p>
            <a:pPr lvl="1"/>
            <a:r>
              <a:rPr lang="en-US" altLang="en-US" sz="2000" dirty="0"/>
              <a:t>Infrastructure</a:t>
            </a:r>
          </a:p>
          <a:p>
            <a:pPr lvl="1"/>
            <a:r>
              <a:rPr lang="en-US" altLang="en-US" sz="2000" dirty="0"/>
              <a:t>operating system</a:t>
            </a:r>
          </a:p>
          <a:p>
            <a:pPr lvl="1"/>
            <a:r>
              <a:rPr lang="en-US" altLang="en-US" sz="2000" dirty="0"/>
              <a:t>programming language</a:t>
            </a:r>
          </a:p>
          <a:p>
            <a:pPr lvl="1"/>
            <a:r>
              <a:rPr lang="en-US" altLang="en-US" sz="2000" dirty="0"/>
              <a:t>library, etc. </a:t>
            </a:r>
          </a:p>
          <a:p>
            <a:r>
              <a:rPr lang="en-US" altLang="en-US" dirty="0"/>
              <a:t>Users can directly develop on this platform</a:t>
            </a:r>
          </a:p>
          <a:p>
            <a:r>
              <a:rPr lang="en-US" altLang="en-US" dirty="0"/>
              <a:t>Users do not have the right to access and manage the infrastructure or the operating system</a:t>
            </a:r>
            <a:endParaRPr lang="en-US" altLang="en-US" sz="1700" dirty="0"/>
          </a:p>
          <a:p>
            <a:r>
              <a:rPr lang="en-US" altLang="en-US" b="1" dirty="0"/>
              <a:t>For example: </a:t>
            </a:r>
            <a:r>
              <a:rPr lang="en-US" altLang="en-US" dirty="0"/>
              <a:t>Web Hosting services where they provide you with tools to create web pages, running PHP and configure a database</a:t>
            </a:r>
            <a:endParaRPr lang="en-GB" altLang="en-US" dirty="0"/>
          </a:p>
          <a:p>
            <a:pPr lvl="1">
              <a:spcBef>
                <a:spcPct val="0"/>
              </a:spcBef>
              <a:buClr>
                <a:srgbClr val="7030A0"/>
              </a:buClr>
              <a:buSzTx/>
            </a:pPr>
            <a:endParaRPr lang="en-US" altLang="en-US" sz="2800" dirty="0"/>
          </a:p>
        </p:txBody>
      </p:sp>
    </p:spTree>
    <p:extLst>
      <p:ext uri="{BB962C8B-B14F-4D97-AF65-F5344CB8AC3E}">
        <p14:creationId xmlns:p14="http://schemas.microsoft.com/office/powerpoint/2010/main" val="8547517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5DF66-EBEE-9157-BA0B-CB08DCC2594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4E7D49F-CC97-A2B0-3D72-9B34F2CD0E50}"/>
              </a:ext>
            </a:extLst>
          </p:cNvPr>
          <p:cNvSpPr>
            <a:spLocks noGrp="1"/>
          </p:cNvSpPr>
          <p:nvPr>
            <p:ph type="title"/>
          </p:nvPr>
        </p:nvSpPr>
        <p:spPr>
          <a:xfrm>
            <a:off x="358219" y="365125"/>
            <a:ext cx="5947047" cy="1325563"/>
          </a:xfrm>
        </p:spPr>
        <p:txBody>
          <a:bodyPr>
            <a:normAutofit/>
          </a:bodyPr>
          <a:lstStyle/>
          <a:p>
            <a:r>
              <a:rPr lang="en-US" sz="6000" b="1" dirty="0"/>
              <a:t>PAAS</a:t>
            </a:r>
            <a:endParaRPr lang="en-GB" sz="6000" b="1" dirty="0"/>
          </a:p>
        </p:txBody>
      </p:sp>
      <p:sp>
        <p:nvSpPr>
          <p:cNvPr id="9" name="Content Placeholder 8">
            <a:extLst>
              <a:ext uri="{FF2B5EF4-FFF2-40B4-BE49-F238E27FC236}">
                <a16:creationId xmlns:a16="http://schemas.microsoft.com/office/drawing/2014/main" id="{74859DE0-109C-3566-9319-ED9CACF2B974}"/>
              </a:ext>
            </a:extLst>
          </p:cNvPr>
          <p:cNvSpPr>
            <a:spLocks noGrp="1"/>
          </p:cNvSpPr>
          <p:nvPr>
            <p:ph idx="1"/>
          </p:nvPr>
        </p:nvSpPr>
        <p:spPr>
          <a:xfrm>
            <a:off x="358220" y="1825625"/>
            <a:ext cx="4391201" cy="4493288"/>
          </a:xfrm>
        </p:spPr>
        <p:txBody>
          <a:bodyPr>
            <a:normAutofit/>
          </a:bodyPr>
          <a:lstStyle/>
          <a:p>
            <a:pPr marL="285750" indent="-285750">
              <a:buClr>
                <a:srgbClr val="7030A0"/>
              </a:buClr>
              <a:buFont typeface="Wingdings" panose="05000000000000000000" pitchFamily="2" charset="2"/>
              <a:buChar char="v"/>
            </a:pPr>
            <a:r>
              <a:rPr lang="en-US" sz="3200" b="1" dirty="0"/>
              <a:t>PaaS</a:t>
            </a:r>
            <a:r>
              <a:rPr lang="en-US" b="1" dirty="0"/>
              <a:t> Examples:</a:t>
            </a:r>
          </a:p>
          <a:p>
            <a:pPr marL="742950" lvl="1" indent="-285750">
              <a:buClr>
                <a:srgbClr val="7030A0"/>
              </a:buClr>
              <a:buFont typeface="Wingdings" panose="05000000000000000000" pitchFamily="2" charset="2"/>
              <a:buChar char="v"/>
            </a:pPr>
            <a:r>
              <a:rPr lang="en-US" sz="2800" dirty="0"/>
              <a:t>IBM Cloud Foundry</a:t>
            </a:r>
          </a:p>
          <a:p>
            <a:pPr marL="742950" lvl="1" indent="-285750">
              <a:buClr>
                <a:srgbClr val="7030A0"/>
              </a:buClr>
              <a:buFont typeface="Wingdings" panose="05000000000000000000" pitchFamily="2" charset="2"/>
              <a:buChar char="v"/>
            </a:pPr>
            <a:r>
              <a:rPr lang="en-US" sz="2800" dirty="0"/>
              <a:t>Google App Engine</a:t>
            </a:r>
          </a:p>
          <a:p>
            <a:pPr marL="742950" lvl="1" indent="-285750">
              <a:buClr>
                <a:srgbClr val="7030A0"/>
              </a:buClr>
              <a:buFont typeface="Wingdings" panose="05000000000000000000" pitchFamily="2" charset="2"/>
              <a:buChar char="v"/>
            </a:pPr>
            <a:r>
              <a:rPr lang="en-US" sz="2800" dirty="0"/>
              <a:t>Engine Yard</a:t>
            </a:r>
          </a:p>
          <a:p>
            <a:pPr marL="742950" lvl="1" indent="-285750">
              <a:buClr>
                <a:srgbClr val="7030A0"/>
              </a:buClr>
              <a:buFont typeface="Wingdings" panose="05000000000000000000" pitchFamily="2" charset="2"/>
              <a:buChar char="v"/>
            </a:pPr>
            <a:r>
              <a:rPr lang="en-US" sz="2800" dirty="0"/>
              <a:t>Heroku</a:t>
            </a:r>
          </a:p>
          <a:p>
            <a:pPr marL="742950" lvl="1" indent="-285750">
              <a:buClr>
                <a:srgbClr val="7030A0"/>
              </a:buClr>
              <a:buFont typeface="Wingdings" panose="05000000000000000000" pitchFamily="2" charset="2"/>
              <a:buChar char="v"/>
            </a:pPr>
            <a:r>
              <a:rPr lang="en-US" sz="2800" dirty="0"/>
              <a:t>OpenShift</a:t>
            </a:r>
          </a:p>
          <a:p>
            <a:pPr lvl="1">
              <a:spcBef>
                <a:spcPct val="0"/>
              </a:spcBef>
              <a:buClr>
                <a:srgbClr val="7030A0"/>
              </a:buClr>
              <a:buSzTx/>
            </a:pPr>
            <a:endParaRPr lang="en-US" altLang="en-US" sz="2800" dirty="0"/>
          </a:p>
        </p:txBody>
      </p:sp>
      <p:pic>
        <p:nvPicPr>
          <p:cNvPr id="3" name="Picture 2">
            <a:extLst>
              <a:ext uri="{FF2B5EF4-FFF2-40B4-BE49-F238E27FC236}">
                <a16:creationId xmlns:a16="http://schemas.microsoft.com/office/drawing/2014/main" id="{E96CCEA8-3491-114D-467C-254998097023}"/>
              </a:ext>
            </a:extLst>
          </p:cNvPr>
          <p:cNvPicPr>
            <a:picLocks noChangeAspect="1"/>
          </p:cNvPicPr>
          <p:nvPr/>
        </p:nvPicPr>
        <p:blipFill>
          <a:blip r:embed="rId3"/>
          <a:stretch>
            <a:fillRect/>
          </a:stretch>
        </p:blipFill>
        <p:spPr>
          <a:xfrm>
            <a:off x="4987716" y="1023582"/>
            <a:ext cx="7204284" cy="4701058"/>
          </a:xfrm>
          <a:prstGeom prst="rect">
            <a:avLst/>
          </a:prstGeom>
        </p:spPr>
      </p:pic>
      <p:sp>
        <p:nvSpPr>
          <p:cNvPr id="5" name="TextBox 4">
            <a:extLst>
              <a:ext uri="{FF2B5EF4-FFF2-40B4-BE49-F238E27FC236}">
                <a16:creationId xmlns:a16="http://schemas.microsoft.com/office/drawing/2014/main" id="{E44E5BBF-775F-9635-F064-058AFD015BAC}"/>
              </a:ext>
            </a:extLst>
          </p:cNvPr>
          <p:cNvSpPr txBox="1"/>
          <p:nvPr/>
        </p:nvSpPr>
        <p:spPr>
          <a:xfrm>
            <a:off x="5667271" y="5723811"/>
            <a:ext cx="2295926" cy="707886"/>
          </a:xfrm>
          <a:prstGeom prst="rect">
            <a:avLst/>
          </a:prstGeom>
          <a:noFill/>
        </p:spPr>
        <p:txBody>
          <a:bodyPr wrap="square" rtlCol="0">
            <a:spAutoFit/>
          </a:bodyPr>
          <a:lstStyle/>
          <a:p>
            <a:r>
              <a:rPr lang="en-US" sz="2000" b="1" dirty="0">
                <a:solidFill>
                  <a:srgbClr val="FFC000"/>
                </a:solidFill>
              </a:rPr>
              <a:t>Service provisioned</a:t>
            </a:r>
          </a:p>
          <a:p>
            <a:r>
              <a:rPr lang="en-US" sz="2000" b="1" dirty="0">
                <a:solidFill>
                  <a:srgbClr val="FFC000"/>
                </a:solidFill>
              </a:rPr>
              <a:t>Self provisioned</a:t>
            </a:r>
            <a:endParaRPr lang="en-GB" sz="2000" b="1" dirty="0">
              <a:solidFill>
                <a:srgbClr val="FFC000"/>
              </a:solidFill>
            </a:endParaRPr>
          </a:p>
        </p:txBody>
      </p:sp>
      <p:sp>
        <p:nvSpPr>
          <p:cNvPr id="6" name="Rectangle 5">
            <a:extLst>
              <a:ext uri="{FF2B5EF4-FFF2-40B4-BE49-F238E27FC236}">
                <a16:creationId xmlns:a16="http://schemas.microsoft.com/office/drawing/2014/main" id="{E85F31A2-69B0-C27A-D19C-0874771D882A}"/>
              </a:ext>
            </a:extLst>
          </p:cNvPr>
          <p:cNvSpPr/>
          <p:nvPr/>
        </p:nvSpPr>
        <p:spPr>
          <a:xfrm>
            <a:off x="5205046" y="5870782"/>
            <a:ext cx="341644" cy="16579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8258AD7-B81B-03EC-AF35-088E9529AF80}"/>
              </a:ext>
            </a:extLst>
          </p:cNvPr>
          <p:cNvSpPr/>
          <p:nvPr/>
        </p:nvSpPr>
        <p:spPr>
          <a:xfrm>
            <a:off x="5205046" y="6150517"/>
            <a:ext cx="341644" cy="16764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7132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AC1D0-029C-6FEC-694D-FD1D91A8207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C5283BB-8DDD-6252-D4EF-9CA416C9D853}"/>
              </a:ext>
            </a:extLst>
          </p:cNvPr>
          <p:cNvSpPr>
            <a:spLocks noGrp="1"/>
          </p:cNvSpPr>
          <p:nvPr>
            <p:ph type="title"/>
          </p:nvPr>
        </p:nvSpPr>
        <p:spPr>
          <a:xfrm>
            <a:off x="358219" y="365125"/>
            <a:ext cx="5947047" cy="1325563"/>
          </a:xfrm>
        </p:spPr>
        <p:txBody>
          <a:bodyPr>
            <a:normAutofit/>
          </a:bodyPr>
          <a:lstStyle/>
          <a:p>
            <a:r>
              <a:rPr lang="en-US" sz="6000" b="1" dirty="0"/>
              <a:t>PAAS</a:t>
            </a:r>
            <a:endParaRPr lang="en-GB" sz="6000" b="1" dirty="0"/>
          </a:p>
        </p:txBody>
      </p:sp>
      <p:sp>
        <p:nvSpPr>
          <p:cNvPr id="9" name="Content Placeholder 8">
            <a:extLst>
              <a:ext uri="{FF2B5EF4-FFF2-40B4-BE49-F238E27FC236}">
                <a16:creationId xmlns:a16="http://schemas.microsoft.com/office/drawing/2014/main" id="{5B80300E-B832-A8BF-EAE3-FEDB73C3743C}"/>
              </a:ext>
            </a:extLst>
          </p:cNvPr>
          <p:cNvSpPr>
            <a:spLocks noGrp="1"/>
          </p:cNvSpPr>
          <p:nvPr>
            <p:ph idx="1"/>
          </p:nvPr>
        </p:nvSpPr>
        <p:spPr>
          <a:xfrm>
            <a:off x="358220" y="1825625"/>
            <a:ext cx="4391201" cy="4493288"/>
          </a:xfrm>
        </p:spPr>
        <p:txBody>
          <a:bodyPr>
            <a:normAutofit/>
          </a:bodyPr>
          <a:lstStyle/>
          <a:p>
            <a:pPr marL="285750" indent="-285750">
              <a:buClr>
                <a:srgbClr val="7030A0"/>
              </a:buClr>
              <a:buFont typeface="Wingdings" panose="05000000000000000000" pitchFamily="2" charset="2"/>
              <a:buChar char="v"/>
            </a:pPr>
            <a:r>
              <a:rPr lang="en-US" sz="3600" b="1" dirty="0"/>
              <a:t>PaaS</a:t>
            </a:r>
            <a:r>
              <a:rPr lang="en-US" sz="3200" b="1" dirty="0"/>
              <a:t> Use Cases:</a:t>
            </a:r>
          </a:p>
          <a:p>
            <a:pPr marL="742950" lvl="1" indent="-285750">
              <a:buClr>
                <a:srgbClr val="7030A0"/>
              </a:buClr>
              <a:buFont typeface="Wingdings" panose="05000000000000000000" pitchFamily="2" charset="2"/>
              <a:buChar char="v"/>
            </a:pPr>
            <a:r>
              <a:rPr lang="en-US" sz="2800" dirty="0"/>
              <a:t>API Development</a:t>
            </a:r>
          </a:p>
          <a:p>
            <a:pPr marL="742950" lvl="1" indent="-285750">
              <a:buClr>
                <a:srgbClr val="7030A0"/>
              </a:buClr>
              <a:buFont typeface="Wingdings" panose="05000000000000000000" pitchFamily="2" charset="2"/>
              <a:buChar char="v"/>
            </a:pPr>
            <a:r>
              <a:rPr lang="en-US" sz="2800" dirty="0"/>
              <a:t>IoT app development</a:t>
            </a:r>
          </a:p>
          <a:p>
            <a:pPr marL="742950" lvl="1" indent="-285750">
              <a:buClr>
                <a:srgbClr val="7030A0"/>
              </a:buClr>
              <a:buFont typeface="Wingdings" panose="05000000000000000000" pitchFamily="2" charset="2"/>
              <a:buChar char="v"/>
            </a:pPr>
            <a:r>
              <a:rPr lang="en-US" sz="2800" dirty="0"/>
              <a:t>DevOps (CI/CD)</a:t>
            </a:r>
          </a:p>
          <a:p>
            <a:pPr marL="742950" lvl="1" indent="-285750">
              <a:buClr>
                <a:srgbClr val="7030A0"/>
              </a:buClr>
              <a:buFont typeface="Wingdings" panose="05000000000000000000" pitchFamily="2" charset="2"/>
              <a:buChar char="v"/>
            </a:pPr>
            <a:r>
              <a:rPr lang="en-US" sz="2800" dirty="0"/>
              <a:t>Cloud-native development (e.g. microservices, containers and serverless)</a:t>
            </a:r>
          </a:p>
          <a:p>
            <a:pPr lvl="1">
              <a:spcBef>
                <a:spcPct val="0"/>
              </a:spcBef>
              <a:buClr>
                <a:srgbClr val="7030A0"/>
              </a:buClr>
              <a:buSzTx/>
            </a:pPr>
            <a:endParaRPr lang="en-US" altLang="en-US" sz="2800" dirty="0"/>
          </a:p>
        </p:txBody>
      </p:sp>
      <p:pic>
        <p:nvPicPr>
          <p:cNvPr id="3" name="Picture 2">
            <a:extLst>
              <a:ext uri="{FF2B5EF4-FFF2-40B4-BE49-F238E27FC236}">
                <a16:creationId xmlns:a16="http://schemas.microsoft.com/office/drawing/2014/main" id="{7CE1B30F-B5B7-BBCD-9AD8-699839038586}"/>
              </a:ext>
            </a:extLst>
          </p:cNvPr>
          <p:cNvPicPr>
            <a:picLocks noChangeAspect="1"/>
          </p:cNvPicPr>
          <p:nvPr/>
        </p:nvPicPr>
        <p:blipFill>
          <a:blip r:embed="rId3"/>
          <a:stretch>
            <a:fillRect/>
          </a:stretch>
        </p:blipFill>
        <p:spPr>
          <a:xfrm>
            <a:off x="4987716" y="1023582"/>
            <a:ext cx="7204284" cy="4701058"/>
          </a:xfrm>
          <a:prstGeom prst="rect">
            <a:avLst/>
          </a:prstGeom>
        </p:spPr>
      </p:pic>
      <p:sp>
        <p:nvSpPr>
          <p:cNvPr id="5" name="TextBox 4">
            <a:extLst>
              <a:ext uri="{FF2B5EF4-FFF2-40B4-BE49-F238E27FC236}">
                <a16:creationId xmlns:a16="http://schemas.microsoft.com/office/drawing/2014/main" id="{AE4B59CB-8BDC-4183-7DAD-EF4F5078526A}"/>
              </a:ext>
            </a:extLst>
          </p:cNvPr>
          <p:cNvSpPr txBox="1"/>
          <p:nvPr/>
        </p:nvSpPr>
        <p:spPr>
          <a:xfrm>
            <a:off x="5667271" y="5723811"/>
            <a:ext cx="2295926" cy="707886"/>
          </a:xfrm>
          <a:prstGeom prst="rect">
            <a:avLst/>
          </a:prstGeom>
          <a:noFill/>
        </p:spPr>
        <p:txBody>
          <a:bodyPr wrap="square" rtlCol="0">
            <a:spAutoFit/>
          </a:bodyPr>
          <a:lstStyle/>
          <a:p>
            <a:r>
              <a:rPr lang="en-US" sz="2000" b="1" dirty="0">
                <a:solidFill>
                  <a:srgbClr val="FFC000"/>
                </a:solidFill>
              </a:rPr>
              <a:t>Service provisioned</a:t>
            </a:r>
          </a:p>
          <a:p>
            <a:r>
              <a:rPr lang="en-US" sz="2000" b="1" dirty="0">
                <a:solidFill>
                  <a:srgbClr val="FFC000"/>
                </a:solidFill>
              </a:rPr>
              <a:t>Self provisioned</a:t>
            </a:r>
            <a:endParaRPr lang="en-GB" sz="2000" b="1" dirty="0">
              <a:solidFill>
                <a:srgbClr val="FFC000"/>
              </a:solidFill>
            </a:endParaRPr>
          </a:p>
        </p:txBody>
      </p:sp>
      <p:sp>
        <p:nvSpPr>
          <p:cNvPr id="6" name="Rectangle 5">
            <a:extLst>
              <a:ext uri="{FF2B5EF4-FFF2-40B4-BE49-F238E27FC236}">
                <a16:creationId xmlns:a16="http://schemas.microsoft.com/office/drawing/2014/main" id="{96C072C2-0EBA-2F76-D187-132FCD8B8C92}"/>
              </a:ext>
            </a:extLst>
          </p:cNvPr>
          <p:cNvSpPr/>
          <p:nvPr/>
        </p:nvSpPr>
        <p:spPr>
          <a:xfrm>
            <a:off x="5205046" y="5870782"/>
            <a:ext cx="341644" cy="16579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E2957A1-8E71-4063-44FE-8C78CF6B752E}"/>
              </a:ext>
            </a:extLst>
          </p:cNvPr>
          <p:cNvSpPr/>
          <p:nvPr/>
        </p:nvSpPr>
        <p:spPr>
          <a:xfrm>
            <a:off x="5205046" y="6150517"/>
            <a:ext cx="341644" cy="16764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2690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12D54-5F46-330C-A688-40FD361B085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F6E9980-7068-7B2B-DF81-295962B93438}"/>
              </a:ext>
            </a:extLst>
          </p:cNvPr>
          <p:cNvSpPr>
            <a:spLocks noGrp="1"/>
          </p:cNvSpPr>
          <p:nvPr>
            <p:ph type="title"/>
          </p:nvPr>
        </p:nvSpPr>
        <p:spPr>
          <a:xfrm>
            <a:off x="358219" y="365125"/>
            <a:ext cx="11392502" cy="1325563"/>
          </a:xfrm>
        </p:spPr>
        <p:txBody>
          <a:bodyPr>
            <a:normAutofit/>
          </a:bodyPr>
          <a:lstStyle/>
          <a:p>
            <a:r>
              <a:rPr lang="en-US" sz="6000" b="1" dirty="0"/>
              <a:t>Software as a Service (SaaS)</a:t>
            </a:r>
            <a:endParaRPr lang="en-GB" sz="6000" b="1" dirty="0"/>
          </a:p>
        </p:txBody>
      </p:sp>
      <p:sp>
        <p:nvSpPr>
          <p:cNvPr id="9" name="Content Placeholder 8">
            <a:extLst>
              <a:ext uri="{FF2B5EF4-FFF2-40B4-BE49-F238E27FC236}">
                <a16:creationId xmlns:a16="http://schemas.microsoft.com/office/drawing/2014/main" id="{5F3BE508-F3CD-8630-FAB5-45E168C07B5A}"/>
              </a:ext>
            </a:extLst>
          </p:cNvPr>
          <p:cNvSpPr>
            <a:spLocks noGrp="1"/>
          </p:cNvSpPr>
          <p:nvPr>
            <p:ph idx="1"/>
          </p:nvPr>
        </p:nvSpPr>
        <p:spPr>
          <a:xfrm>
            <a:off x="358220" y="1525375"/>
            <a:ext cx="11392502" cy="4493288"/>
          </a:xfrm>
        </p:spPr>
        <p:txBody>
          <a:bodyPr>
            <a:normAutofit/>
          </a:bodyPr>
          <a:lstStyle/>
          <a:p>
            <a:r>
              <a:rPr lang="en-GB" altLang="en-US" dirty="0"/>
              <a:t>Cloud service providers provide all computing resources and package these resources into applications for users</a:t>
            </a:r>
          </a:p>
          <a:p>
            <a:endParaRPr lang="en-GB" altLang="en-US" dirty="0"/>
          </a:p>
          <a:p>
            <a:r>
              <a:rPr lang="en-GB" altLang="en-US" dirty="0"/>
              <a:t>Typically, the applications are provided using a subscription </a:t>
            </a:r>
          </a:p>
          <a:p>
            <a:pPr lvl="1"/>
            <a:r>
              <a:rPr lang="en-GB" altLang="en-US" sz="2800" dirty="0"/>
              <a:t>The customers may have some administrative capability at the application level</a:t>
            </a:r>
          </a:p>
          <a:p>
            <a:pPr lvl="2"/>
            <a:r>
              <a:rPr lang="en-GB" altLang="en-US" sz="2400" dirty="0"/>
              <a:t>to create and manage their users</a:t>
            </a:r>
          </a:p>
          <a:p>
            <a:pPr lvl="2"/>
            <a:r>
              <a:rPr lang="en-GB" altLang="en-US" sz="2400" dirty="0"/>
              <a:t>to change images, load text, etc.</a:t>
            </a:r>
          </a:p>
          <a:p>
            <a:pPr lvl="1">
              <a:spcBef>
                <a:spcPct val="0"/>
              </a:spcBef>
              <a:buClr>
                <a:srgbClr val="7030A0"/>
              </a:buClr>
              <a:buSzTx/>
            </a:pPr>
            <a:endParaRPr lang="en-US" altLang="en-US" sz="2800" dirty="0"/>
          </a:p>
        </p:txBody>
      </p:sp>
    </p:spTree>
    <p:extLst>
      <p:ext uri="{BB962C8B-B14F-4D97-AF65-F5344CB8AC3E}">
        <p14:creationId xmlns:p14="http://schemas.microsoft.com/office/powerpoint/2010/main" val="30633436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D0CE2-9D2E-2D75-8DAE-7E7F094568B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E0191D2-B939-D37D-F3CA-AFAC49AB9C9B}"/>
              </a:ext>
            </a:extLst>
          </p:cNvPr>
          <p:cNvSpPr>
            <a:spLocks noGrp="1"/>
          </p:cNvSpPr>
          <p:nvPr>
            <p:ph type="title"/>
          </p:nvPr>
        </p:nvSpPr>
        <p:spPr>
          <a:xfrm>
            <a:off x="358219" y="365125"/>
            <a:ext cx="5947047" cy="1325563"/>
          </a:xfrm>
        </p:spPr>
        <p:txBody>
          <a:bodyPr>
            <a:normAutofit/>
          </a:bodyPr>
          <a:lstStyle/>
          <a:p>
            <a:r>
              <a:rPr lang="en-US" sz="6000" b="1" dirty="0"/>
              <a:t>SAAS</a:t>
            </a:r>
            <a:endParaRPr lang="en-GB" sz="6000" b="1" dirty="0"/>
          </a:p>
        </p:txBody>
      </p:sp>
      <p:sp>
        <p:nvSpPr>
          <p:cNvPr id="9" name="Content Placeholder 8">
            <a:extLst>
              <a:ext uri="{FF2B5EF4-FFF2-40B4-BE49-F238E27FC236}">
                <a16:creationId xmlns:a16="http://schemas.microsoft.com/office/drawing/2014/main" id="{0813F550-2754-F8ED-FB08-C4842EA79280}"/>
              </a:ext>
            </a:extLst>
          </p:cNvPr>
          <p:cNvSpPr>
            <a:spLocks noGrp="1"/>
          </p:cNvSpPr>
          <p:nvPr>
            <p:ph idx="1"/>
          </p:nvPr>
        </p:nvSpPr>
        <p:spPr>
          <a:xfrm>
            <a:off x="358220" y="1825625"/>
            <a:ext cx="4391201" cy="4493288"/>
          </a:xfrm>
        </p:spPr>
        <p:txBody>
          <a:bodyPr>
            <a:normAutofit/>
          </a:bodyPr>
          <a:lstStyle/>
          <a:p>
            <a:pPr marL="285750" indent="-285750">
              <a:buClr>
                <a:srgbClr val="7030A0"/>
              </a:buClr>
              <a:buFont typeface="Wingdings" panose="05000000000000000000" pitchFamily="2" charset="2"/>
              <a:buChar char="v"/>
            </a:pPr>
            <a:r>
              <a:rPr lang="en-US" sz="3200" b="1" dirty="0"/>
              <a:t>SaaS</a:t>
            </a:r>
            <a:r>
              <a:rPr lang="en-US" b="1" dirty="0"/>
              <a:t> Examples:</a:t>
            </a:r>
          </a:p>
          <a:p>
            <a:pPr marL="742950" lvl="1" indent="-285750">
              <a:buClr>
                <a:srgbClr val="7030A0"/>
              </a:buClr>
              <a:buFont typeface="Wingdings" panose="05000000000000000000" pitchFamily="2" charset="2"/>
              <a:buChar char="v"/>
            </a:pPr>
            <a:r>
              <a:rPr lang="en-US" sz="2800" dirty="0"/>
              <a:t>Salesforce</a:t>
            </a:r>
          </a:p>
          <a:p>
            <a:pPr marL="742950" lvl="1" indent="-285750">
              <a:buClr>
                <a:srgbClr val="7030A0"/>
              </a:buClr>
              <a:buFont typeface="Wingdings" panose="05000000000000000000" pitchFamily="2" charset="2"/>
              <a:buChar char="v"/>
            </a:pPr>
            <a:r>
              <a:rPr lang="en-US" sz="2800" dirty="0"/>
              <a:t>Google Docs</a:t>
            </a:r>
          </a:p>
          <a:p>
            <a:pPr marL="742950" lvl="1" indent="-285750">
              <a:buClr>
                <a:srgbClr val="7030A0"/>
              </a:buClr>
              <a:buFont typeface="Wingdings" panose="05000000000000000000" pitchFamily="2" charset="2"/>
              <a:buChar char="v"/>
            </a:pPr>
            <a:r>
              <a:rPr lang="en-US" sz="2800" dirty="0"/>
              <a:t>MS 365</a:t>
            </a:r>
          </a:p>
          <a:p>
            <a:pPr marL="742950" lvl="1" indent="-285750">
              <a:buClr>
                <a:srgbClr val="7030A0"/>
              </a:buClr>
              <a:buFont typeface="Wingdings" panose="05000000000000000000" pitchFamily="2" charset="2"/>
              <a:buChar char="v"/>
            </a:pPr>
            <a:r>
              <a:rPr lang="en-US" sz="2800" dirty="0"/>
              <a:t>Adobe Cloud</a:t>
            </a:r>
          </a:p>
          <a:p>
            <a:pPr marL="742950" lvl="1" indent="-285750">
              <a:buClr>
                <a:srgbClr val="7030A0"/>
              </a:buClr>
              <a:buFont typeface="Wingdings" panose="05000000000000000000" pitchFamily="2" charset="2"/>
              <a:buChar char="v"/>
            </a:pPr>
            <a:r>
              <a:rPr lang="en-US" sz="2800" dirty="0" err="1"/>
              <a:t>DropBox</a:t>
            </a:r>
            <a:endParaRPr lang="en-US" sz="2800" dirty="0"/>
          </a:p>
          <a:p>
            <a:pPr marL="742950" lvl="1" indent="-285750">
              <a:buClr>
                <a:srgbClr val="7030A0"/>
              </a:buClr>
              <a:buFont typeface="Wingdings" panose="05000000000000000000" pitchFamily="2" charset="2"/>
              <a:buChar char="v"/>
            </a:pPr>
            <a:r>
              <a:rPr lang="en-US" sz="2800" dirty="0"/>
              <a:t>Canva</a:t>
            </a:r>
          </a:p>
          <a:p>
            <a:pPr marL="742950" lvl="1" indent="-285750">
              <a:buClr>
                <a:srgbClr val="7030A0"/>
              </a:buClr>
              <a:buFont typeface="Wingdings" panose="05000000000000000000" pitchFamily="2" charset="2"/>
              <a:buChar char="v"/>
            </a:pPr>
            <a:r>
              <a:rPr lang="en-US" sz="2800" dirty="0"/>
              <a:t>Shopify</a:t>
            </a:r>
          </a:p>
          <a:p>
            <a:pPr lvl="1">
              <a:spcBef>
                <a:spcPct val="0"/>
              </a:spcBef>
              <a:buClr>
                <a:srgbClr val="7030A0"/>
              </a:buClr>
              <a:buSzTx/>
            </a:pPr>
            <a:endParaRPr lang="en-US" altLang="en-US" sz="2800" dirty="0"/>
          </a:p>
        </p:txBody>
      </p:sp>
      <p:pic>
        <p:nvPicPr>
          <p:cNvPr id="3" name="Picture 2">
            <a:extLst>
              <a:ext uri="{FF2B5EF4-FFF2-40B4-BE49-F238E27FC236}">
                <a16:creationId xmlns:a16="http://schemas.microsoft.com/office/drawing/2014/main" id="{868DF534-A6A3-1BE4-9AC9-49EC48EA9E63}"/>
              </a:ext>
            </a:extLst>
          </p:cNvPr>
          <p:cNvPicPr>
            <a:picLocks noChangeAspect="1"/>
          </p:cNvPicPr>
          <p:nvPr/>
        </p:nvPicPr>
        <p:blipFill>
          <a:blip r:embed="rId3"/>
          <a:stretch>
            <a:fillRect/>
          </a:stretch>
        </p:blipFill>
        <p:spPr>
          <a:xfrm>
            <a:off x="4987716" y="1023582"/>
            <a:ext cx="7204284" cy="4701058"/>
          </a:xfrm>
          <a:prstGeom prst="rect">
            <a:avLst/>
          </a:prstGeom>
        </p:spPr>
      </p:pic>
      <p:sp>
        <p:nvSpPr>
          <p:cNvPr id="5" name="TextBox 4">
            <a:extLst>
              <a:ext uri="{FF2B5EF4-FFF2-40B4-BE49-F238E27FC236}">
                <a16:creationId xmlns:a16="http://schemas.microsoft.com/office/drawing/2014/main" id="{35013C19-6F34-C7DE-9D81-7AFFD3111EBC}"/>
              </a:ext>
            </a:extLst>
          </p:cNvPr>
          <p:cNvSpPr txBox="1"/>
          <p:nvPr/>
        </p:nvSpPr>
        <p:spPr>
          <a:xfrm>
            <a:off x="5667271" y="5723811"/>
            <a:ext cx="2295926" cy="707886"/>
          </a:xfrm>
          <a:prstGeom prst="rect">
            <a:avLst/>
          </a:prstGeom>
          <a:noFill/>
        </p:spPr>
        <p:txBody>
          <a:bodyPr wrap="square" rtlCol="0">
            <a:spAutoFit/>
          </a:bodyPr>
          <a:lstStyle/>
          <a:p>
            <a:r>
              <a:rPr lang="en-US" sz="2000" b="1" dirty="0">
                <a:solidFill>
                  <a:srgbClr val="FFC000"/>
                </a:solidFill>
              </a:rPr>
              <a:t>Service provisioned</a:t>
            </a:r>
          </a:p>
          <a:p>
            <a:r>
              <a:rPr lang="en-US" sz="2000" b="1" dirty="0">
                <a:solidFill>
                  <a:srgbClr val="FFC000"/>
                </a:solidFill>
              </a:rPr>
              <a:t>Self provisioned</a:t>
            </a:r>
            <a:endParaRPr lang="en-GB" sz="2000" b="1" dirty="0">
              <a:solidFill>
                <a:srgbClr val="FFC000"/>
              </a:solidFill>
            </a:endParaRPr>
          </a:p>
        </p:txBody>
      </p:sp>
      <p:sp>
        <p:nvSpPr>
          <p:cNvPr id="6" name="Rectangle 5">
            <a:extLst>
              <a:ext uri="{FF2B5EF4-FFF2-40B4-BE49-F238E27FC236}">
                <a16:creationId xmlns:a16="http://schemas.microsoft.com/office/drawing/2014/main" id="{6CA5A9F2-30C0-1E1C-F073-A73EFE24A5D6}"/>
              </a:ext>
            </a:extLst>
          </p:cNvPr>
          <p:cNvSpPr/>
          <p:nvPr/>
        </p:nvSpPr>
        <p:spPr>
          <a:xfrm>
            <a:off x="5205046" y="5870782"/>
            <a:ext cx="341644" cy="16579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E977590-9FCB-EDC7-90DA-8058A791A5A0}"/>
              </a:ext>
            </a:extLst>
          </p:cNvPr>
          <p:cNvSpPr/>
          <p:nvPr/>
        </p:nvSpPr>
        <p:spPr>
          <a:xfrm>
            <a:off x="5205046" y="6150517"/>
            <a:ext cx="341644" cy="16764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889491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F1543-B694-9205-C513-966F0A71E55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FA34EB-A15A-2161-9D0B-BEFC9D2CBA4B}"/>
              </a:ext>
            </a:extLst>
          </p:cNvPr>
          <p:cNvSpPr>
            <a:spLocks noGrp="1"/>
          </p:cNvSpPr>
          <p:nvPr>
            <p:ph type="title"/>
          </p:nvPr>
        </p:nvSpPr>
        <p:spPr>
          <a:xfrm>
            <a:off x="358219" y="365125"/>
            <a:ext cx="5947047" cy="1325563"/>
          </a:xfrm>
        </p:spPr>
        <p:txBody>
          <a:bodyPr>
            <a:normAutofit/>
          </a:bodyPr>
          <a:lstStyle/>
          <a:p>
            <a:r>
              <a:rPr lang="en-US" sz="6000" b="1" dirty="0"/>
              <a:t>SAAS</a:t>
            </a:r>
            <a:endParaRPr lang="en-GB" sz="6000" b="1" dirty="0"/>
          </a:p>
        </p:txBody>
      </p:sp>
      <p:sp>
        <p:nvSpPr>
          <p:cNvPr id="9" name="Content Placeholder 8">
            <a:extLst>
              <a:ext uri="{FF2B5EF4-FFF2-40B4-BE49-F238E27FC236}">
                <a16:creationId xmlns:a16="http://schemas.microsoft.com/office/drawing/2014/main" id="{4554E014-B3BF-3A5C-425C-1284C51410FB}"/>
              </a:ext>
            </a:extLst>
          </p:cNvPr>
          <p:cNvSpPr>
            <a:spLocks noGrp="1"/>
          </p:cNvSpPr>
          <p:nvPr>
            <p:ph idx="1"/>
          </p:nvPr>
        </p:nvSpPr>
        <p:spPr>
          <a:xfrm>
            <a:off x="358220" y="1825625"/>
            <a:ext cx="4391201" cy="4493288"/>
          </a:xfrm>
        </p:spPr>
        <p:txBody>
          <a:bodyPr>
            <a:normAutofit/>
          </a:bodyPr>
          <a:lstStyle/>
          <a:p>
            <a:pPr marL="285750" indent="-285750">
              <a:buClr>
                <a:srgbClr val="7030A0"/>
              </a:buClr>
              <a:buFont typeface="Wingdings" panose="05000000000000000000" pitchFamily="2" charset="2"/>
              <a:buChar char="v"/>
            </a:pPr>
            <a:r>
              <a:rPr lang="en-US" sz="3600" b="1" dirty="0"/>
              <a:t>SaaS</a:t>
            </a:r>
            <a:r>
              <a:rPr lang="en-US" sz="3200" b="1" dirty="0"/>
              <a:t> Use Cases:</a:t>
            </a:r>
          </a:p>
          <a:p>
            <a:pPr marL="742950" lvl="1" indent="-285750">
              <a:buClr>
                <a:srgbClr val="7030A0"/>
              </a:buClr>
              <a:buFont typeface="Wingdings" panose="05000000000000000000" pitchFamily="2" charset="2"/>
              <a:buChar char="v"/>
            </a:pPr>
            <a:r>
              <a:rPr lang="en-US" sz="2800" dirty="0"/>
              <a:t> Email</a:t>
            </a:r>
          </a:p>
          <a:p>
            <a:pPr marL="742950" lvl="1" indent="-285750">
              <a:buClr>
                <a:srgbClr val="7030A0"/>
              </a:buClr>
              <a:buFont typeface="Wingdings" panose="05000000000000000000" pitchFamily="2" charset="2"/>
              <a:buChar char="v"/>
            </a:pPr>
            <a:r>
              <a:rPr lang="en-US" sz="2800" dirty="0"/>
              <a:t>Social media</a:t>
            </a:r>
          </a:p>
          <a:p>
            <a:pPr marL="742950" lvl="1" indent="-285750">
              <a:buClr>
                <a:srgbClr val="7030A0"/>
              </a:buClr>
              <a:buFont typeface="Wingdings" panose="05000000000000000000" pitchFamily="2" charset="2"/>
              <a:buChar char="v"/>
            </a:pPr>
            <a:r>
              <a:rPr lang="en-US" sz="2800" dirty="0"/>
              <a:t>Marketing and CRM</a:t>
            </a:r>
          </a:p>
          <a:p>
            <a:pPr marL="742950" lvl="1" indent="-285750">
              <a:buClr>
                <a:srgbClr val="7030A0"/>
              </a:buClr>
              <a:buFont typeface="Wingdings" panose="05000000000000000000" pitchFamily="2" charset="2"/>
              <a:buChar char="v"/>
            </a:pPr>
            <a:r>
              <a:rPr lang="en-US" sz="2800" dirty="0"/>
              <a:t>Messaging</a:t>
            </a:r>
          </a:p>
          <a:p>
            <a:pPr marL="742950" lvl="1" indent="-285750">
              <a:buClr>
                <a:srgbClr val="7030A0"/>
              </a:buClr>
              <a:buFont typeface="Wingdings" panose="05000000000000000000" pitchFamily="2" charset="2"/>
              <a:buChar char="v"/>
            </a:pPr>
            <a:r>
              <a:rPr lang="en-US" sz="2800" dirty="0"/>
              <a:t>Workflow and productivity</a:t>
            </a:r>
          </a:p>
          <a:p>
            <a:pPr marL="742950" lvl="1" indent="-285750">
              <a:buClr>
                <a:srgbClr val="7030A0"/>
              </a:buClr>
              <a:buFont typeface="Wingdings" panose="05000000000000000000" pitchFamily="2" charset="2"/>
              <a:buChar char="v"/>
            </a:pPr>
            <a:r>
              <a:rPr lang="en-US" sz="2800" dirty="0"/>
              <a:t>And many more….</a:t>
            </a:r>
          </a:p>
          <a:p>
            <a:pPr lvl="1">
              <a:spcBef>
                <a:spcPct val="0"/>
              </a:spcBef>
              <a:buClr>
                <a:srgbClr val="7030A0"/>
              </a:buClr>
              <a:buSzTx/>
            </a:pPr>
            <a:endParaRPr lang="en-US" altLang="en-US" sz="2800" dirty="0"/>
          </a:p>
        </p:txBody>
      </p:sp>
      <p:pic>
        <p:nvPicPr>
          <p:cNvPr id="3" name="Picture 2">
            <a:extLst>
              <a:ext uri="{FF2B5EF4-FFF2-40B4-BE49-F238E27FC236}">
                <a16:creationId xmlns:a16="http://schemas.microsoft.com/office/drawing/2014/main" id="{97E0AC77-5783-ED67-7C0D-085CC4586CD0}"/>
              </a:ext>
            </a:extLst>
          </p:cNvPr>
          <p:cNvPicPr>
            <a:picLocks noChangeAspect="1"/>
          </p:cNvPicPr>
          <p:nvPr/>
        </p:nvPicPr>
        <p:blipFill>
          <a:blip r:embed="rId3"/>
          <a:stretch>
            <a:fillRect/>
          </a:stretch>
        </p:blipFill>
        <p:spPr>
          <a:xfrm>
            <a:off x="4987716" y="1023582"/>
            <a:ext cx="7204284" cy="4701058"/>
          </a:xfrm>
          <a:prstGeom prst="rect">
            <a:avLst/>
          </a:prstGeom>
        </p:spPr>
      </p:pic>
      <p:sp>
        <p:nvSpPr>
          <p:cNvPr id="5" name="TextBox 4">
            <a:extLst>
              <a:ext uri="{FF2B5EF4-FFF2-40B4-BE49-F238E27FC236}">
                <a16:creationId xmlns:a16="http://schemas.microsoft.com/office/drawing/2014/main" id="{FAB83D71-AAB8-1EBB-E1E3-1DA7201BCAEE}"/>
              </a:ext>
            </a:extLst>
          </p:cNvPr>
          <p:cNvSpPr txBox="1"/>
          <p:nvPr/>
        </p:nvSpPr>
        <p:spPr>
          <a:xfrm>
            <a:off x="5667271" y="5723811"/>
            <a:ext cx="2295926" cy="707886"/>
          </a:xfrm>
          <a:prstGeom prst="rect">
            <a:avLst/>
          </a:prstGeom>
          <a:noFill/>
        </p:spPr>
        <p:txBody>
          <a:bodyPr wrap="square" rtlCol="0">
            <a:spAutoFit/>
          </a:bodyPr>
          <a:lstStyle/>
          <a:p>
            <a:r>
              <a:rPr lang="en-US" sz="2000" b="1" dirty="0">
                <a:solidFill>
                  <a:srgbClr val="FFC000"/>
                </a:solidFill>
              </a:rPr>
              <a:t>Service provisioned</a:t>
            </a:r>
          </a:p>
          <a:p>
            <a:r>
              <a:rPr lang="en-US" sz="2000" b="1" dirty="0">
                <a:solidFill>
                  <a:srgbClr val="FFC000"/>
                </a:solidFill>
              </a:rPr>
              <a:t>Self provisioned</a:t>
            </a:r>
            <a:endParaRPr lang="en-GB" sz="2000" b="1" dirty="0">
              <a:solidFill>
                <a:srgbClr val="FFC000"/>
              </a:solidFill>
            </a:endParaRPr>
          </a:p>
        </p:txBody>
      </p:sp>
      <p:sp>
        <p:nvSpPr>
          <p:cNvPr id="6" name="Rectangle 5">
            <a:extLst>
              <a:ext uri="{FF2B5EF4-FFF2-40B4-BE49-F238E27FC236}">
                <a16:creationId xmlns:a16="http://schemas.microsoft.com/office/drawing/2014/main" id="{FB66224D-5839-FFEA-DA8B-77ACD79A3A44}"/>
              </a:ext>
            </a:extLst>
          </p:cNvPr>
          <p:cNvSpPr/>
          <p:nvPr/>
        </p:nvSpPr>
        <p:spPr>
          <a:xfrm>
            <a:off x="5205046" y="5870782"/>
            <a:ext cx="341644" cy="16579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DB55B7A-20AA-1BF2-6AE0-791FBE2BFE8A}"/>
              </a:ext>
            </a:extLst>
          </p:cNvPr>
          <p:cNvSpPr/>
          <p:nvPr/>
        </p:nvSpPr>
        <p:spPr>
          <a:xfrm>
            <a:off x="5205046" y="6150517"/>
            <a:ext cx="341644" cy="16764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664593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B0D0E1-346A-2053-B8B2-A5F8C10E00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13FD3AC-E653-EF25-9F8C-15CE6560E9C8}"/>
              </a:ext>
            </a:extLst>
          </p:cNvPr>
          <p:cNvSpPr>
            <a:spLocks noGrp="1"/>
          </p:cNvSpPr>
          <p:nvPr>
            <p:ph type="title"/>
          </p:nvPr>
        </p:nvSpPr>
        <p:spPr>
          <a:xfrm>
            <a:off x="358219" y="365125"/>
            <a:ext cx="5947047" cy="1325563"/>
          </a:xfrm>
        </p:spPr>
        <p:txBody>
          <a:bodyPr>
            <a:normAutofit/>
          </a:bodyPr>
          <a:lstStyle/>
          <a:p>
            <a:r>
              <a:rPr lang="en-US" sz="6000" b="1" dirty="0"/>
              <a:t>SAAS</a:t>
            </a:r>
            <a:endParaRPr lang="en-GB" sz="6000" b="1" dirty="0"/>
          </a:p>
        </p:txBody>
      </p:sp>
      <p:sp>
        <p:nvSpPr>
          <p:cNvPr id="9" name="Content Placeholder 8">
            <a:extLst>
              <a:ext uri="{FF2B5EF4-FFF2-40B4-BE49-F238E27FC236}">
                <a16:creationId xmlns:a16="http://schemas.microsoft.com/office/drawing/2014/main" id="{AAEE641D-D573-78D1-8C75-F5FC7344037C}"/>
              </a:ext>
            </a:extLst>
          </p:cNvPr>
          <p:cNvSpPr>
            <a:spLocks noGrp="1"/>
          </p:cNvSpPr>
          <p:nvPr>
            <p:ph idx="1"/>
          </p:nvPr>
        </p:nvSpPr>
        <p:spPr>
          <a:xfrm>
            <a:off x="358220" y="1825625"/>
            <a:ext cx="8474281" cy="4493288"/>
          </a:xfrm>
        </p:spPr>
        <p:txBody>
          <a:bodyPr>
            <a:normAutofit/>
          </a:bodyPr>
          <a:lstStyle/>
          <a:p>
            <a:r>
              <a:rPr lang="en-GB" altLang="en-US" dirty="0"/>
              <a:t>Multi-tenancy is a principle in software architecture where a single instance of the software serves multiple tenants or customers</a:t>
            </a:r>
          </a:p>
          <a:p>
            <a:r>
              <a:rPr lang="en-GB" altLang="en-US" dirty="0"/>
              <a:t>Often customers are charged based on the level of service they require. The more they are willing to share the lower the cost.</a:t>
            </a:r>
          </a:p>
          <a:p>
            <a:r>
              <a:rPr lang="en-GB" altLang="en-US" dirty="0"/>
              <a:t>Larger companies are more likely to want separate resources for security reasons</a:t>
            </a:r>
          </a:p>
          <a:p>
            <a:r>
              <a:rPr lang="en-GB" altLang="en-US" dirty="0"/>
              <a:t>Most customers want their own database</a:t>
            </a:r>
          </a:p>
          <a:p>
            <a:pPr lvl="1">
              <a:spcBef>
                <a:spcPct val="0"/>
              </a:spcBef>
              <a:buClr>
                <a:srgbClr val="7030A0"/>
              </a:buClr>
              <a:buSzTx/>
            </a:pPr>
            <a:endParaRPr lang="en-US" altLang="en-US" sz="2800" dirty="0"/>
          </a:p>
        </p:txBody>
      </p:sp>
      <p:pic>
        <p:nvPicPr>
          <p:cNvPr id="2" name="Picture 1">
            <a:extLst>
              <a:ext uri="{FF2B5EF4-FFF2-40B4-BE49-F238E27FC236}">
                <a16:creationId xmlns:a16="http://schemas.microsoft.com/office/drawing/2014/main" id="{F8B69E46-2D4A-570B-ADC4-2F2EE93979F2}"/>
              </a:ext>
            </a:extLst>
          </p:cNvPr>
          <p:cNvPicPr>
            <a:picLocks noChangeAspect="1"/>
          </p:cNvPicPr>
          <p:nvPr/>
        </p:nvPicPr>
        <p:blipFill>
          <a:blip r:embed="rId3"/>
          <a:stretch>
            <a:fillRect/>
          </a:stretch>
        </p:blipFill>
        <p:spPr>
          <a:xfrm>
            <a:off x="8832501" y="156737"/>
            <a:ext cx="3259015" cy="6544526"/>
          </a:xfrm>
          <a:prstGeom prst="rect">
            <a:avLst/>
          </a:prstGeom>
        </p:spPr>
      </p:pic>
    </p:spTree>
    <p:extLst>
      <p:ext uri="{BB962C8B-B14F-4D97-AF65-F5344CB8AC3E}">
        <p14:creationId xmlns:p14="http://schemas.microsoft.com/office/powerpoint/2010/main" val="35766922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3AB6A-40C6-EFFD-A584-E009CD32401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579846-C953-DE9A-C415-D265C86FF1A0}"/>
              </a:ext>
            </a:extLst>
          </p:cNvPr>
          <p:cNvSpPr>
            <a:spLocks noGrp="1"/>
          </p:cNvSpPr>
          <p:nvPr>
            <p:ph type="title"/>
          </p:nvPr>
        </p:nvSpPr>
        <p:spPr>
          <a:xfrm>
            <a:off x="358219" y="365125"/>
            <a:ext cx="5947047" cy="1325563"/>
          </a:xfrm>
        </p:spPr>
        <p:txBody>
          <a:bodyPr>
            <a:normAutofit/>
          </a:bodyPr>
          <a:lstStyle/>
          <a:p>
            <a:r>
              <a:rPr lang="en-US" sz="6000" b="1" dirty="0"/>
              <a:t>Summary</a:t>
            </a:r>
            <a:endParaRPr lang="en-GB" sz="6000" b="1" dirty="0"/>
          </a:p>
        </p:txBody>
      </p:sp>
      <p:sp>
        <p:nvSpPr>
          <p:cNvPr id="9" name="Content Placeholder 8">
            <a:extLst>
              <a:ext uri="{FF2B5EF4-FFF2-40B4-BE49-F238E27FC236}">
                <a16:creationId xmlns:a16="http://schemas.microsoft.com/office/drawing/2014/main" id="{C1483D4C-FF14-8C12-5AF6-75FE5050110D}"/>
              </a:ext>
            </a:extLst>
          </p:cNvPr>
          <p:cNvSpPr>
            <a:spLocks noGrp="1"/>
          </p:cNvSpPr>
          <p:nvPr>
            <p:ph idx="1"/>
          </p:nvPr>
        </p:nvSpPr>
        <p:spPr>
          <a:xfrm>
            <a:off x="358220" y="1825625"/>
            <a:ext cx="11119547" cy="4493288"/>
          </a:xfrm>
        </p:spPr>
        <p:txBody>
          <a:bodyPr>
            <a:normAutofit/>
          </a:bodyPr>
          <a:lstStyle/>
          <a:p>
            <a:pPr>
              <a:spcBef>
                <a:spcPct val="0"/>
              </a:spcBef>
              <a:buClrTx/>
              <a:buSzTx/>
            </a:pPr>
            <a:r>
              <a:rPr lang="en-GB" altLang="en-US" dirty="0"/>
              <a:t>Cloud Computing Definitions</a:t>
            </a:r>
          </a:p>
          <a:p>
            <a:pPr>
              <a:spcBef>
                <a:spcPct val="0"/>
              </a:spcBef>
              <a:buClrTx/>
              <a:buSzTx/>
            </a:pPr>
            <a:r>
              <a:rPr lang="en-GB" altLang="en-US" dirty="0"/>
              <a:t>Why cloud computing?</a:t>
            </a:r>
          </a:p>
          <a:p>
            <a:pPr>
              <a:spcBef>
                <a:spcPct val="0"/>
              </a:spcBef>
              <a:buClrTx/>
              <a:buSzTx/>
            </a:pPr>
            <a:r>
              <a:rPr lang="en-GB" altLang="en-US" dirty="0"/>
              <a:t>7(</a:t>
            </a:r>
            <a:r>
              <a:rPr lang="en-GB" altLang="en-US" dirty="0" err="1"/>
              <a:t>ish</a:t>
            </a:r>
            <a:r>
              <a:rPr lang="en-GB" altLang="en-US" dirty="0"/>
              <a:t>) Models of Cloud Computing, three main ones:</a:t>
            </a:r>
          </a:p>
          <a:p>
            <a:pPr lvl="1">
              <a:spcBef>
                <a:spcPct val="0"/>
              </a:spcBef>
              <a:buClrTx/>
              <a:buSzTx/>
            </a:pPr>
            <a:r>
              <a:rPr lang="en-GB" altLang="en-US" sz="2800" dirty="0"/>
              <a:t> Public, Private and Hybrid</a:t>
            </a:r>
          </a:p>
          <a:p>
            <a:pPr lvl="1">
              <a:spcBef>
                <a:spcPct val="0"/>
              </a:spcBef>
              <a:buClrTx/>
              <a:buSzTx/>
            </a:pPr>
            <a:endParaRPr lang="en-GB" altLang="en-US" sz="1200" dirty="0"/>
          </a:p>
          <a:p>
            <a:pPr>
              <a:spcBef>
                <a:spcPct val="0"/>
              </a:spcBef>
              <a:buClrTx/>
              <a:buSzTx/>
            </a:pPr>
            <a:r>
              <a:rPr lang="en-GB" altLang="en-US" dirty="0"/>
              <a:t> Three main service models are provisioned:</a:t>
            </a:r>
          </a:p>
          <a:p>
            <a:pPr lvl="1">
              <a:spcBef>
                <a:spcPct val="0"/>
              </a:spcBef>
              <a:buClrTx/>
              <a:buSzTx/>
            </a:pPr>
            <a:r>
              <a:rPr lang="en-GB" altLang="en-US" sz="2800" dirty="0"/>
              <a:t> IaaS, PaaS and SaaS</a:t>
            </a:r>
          </a:p>
          <a:p>
            <a:pPr lvl="1">
              <a:spcBef>
                <a:spcPct val="0"/>
              </a:spcBef>
              <a:buClrTx/>
              <a:buSzTx/>
            </a:pPr>
            <a:r>
              <a:rPr lang="en-GB" altLang="en-US" sz="2800" dirty="0"/>
              <a:t> The term </a:t>
            </a:r>
            <a:r>
              <a:rPr lang="en-GB" altLang="en-US" sz="2800" dirty="0" err="1"/>
              <a:t>XaaS</a:t>
            </a:r>
            <a:r>
              <a:rPr lang="en-GB" altLang="en-US" sz="2800" dirty="0"/>
              <a:t> refers to Anything or Everything as a Service</a:t>
            </a:r>
          </a:p>
          <a:p>
            <a:pPr lvl="1">
              <a:spcBef>
                <a:spcPct val="0"/>
              </a:spcBef>
              <a:buClr>
                <a:srgbClr val="7030A0"/>
              </a:buClr>
              <a:buSzTx/>
            </a:pPr>
            <a:endParaRPr lang="en-US" altLang="en-US" sz="2800" dirty="0"/>
          </a:p>
        </p:txBody>
      </p:sp>
    </p:spTree>
    <p:extLst>
      <p:ext uri="{BB962C8B-B14F-4D97-AF65-F5344CB8AC3E}">
        <p14:creationId xmlns:p14="http://schemas.microsoft.com/office/powerpoint/2010/main" val="37710799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2386</Words>
  <Application>Microsoft Office PowerPoint</Application>
  <PresentationFormat>Widescreen</PresentationFormat>
  <Paragraphs>340</Paragraphs>
  <Slides>37</Slides>
  <Notes>35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37</vt:i4>
      </vt:variant>
    </vt:vector>
  </HeadingPairs>
  <TitlesOfParts>
    <vt:vector size="45" baseType="lpstr">
      <vt:lpstr>Aptos</vt:lpstr>
      <vt:lpstr>Arial</vt:lpstr>
      <vt:lpstr>Calibri</vt:lpstr>
      <vt:lpstr>Calibri Light</vt:lpstr>
      <vt:lpstr>Wingdings</vt:lpstr>
      <vt:lpstr>UWTSD Holding Page</vt:lpstr>
      <vt:lpstr>UWTSD Text 2</vt:lpstr>
      <vt:lpstr>UWTSD Logo Variations place image in Background</vt:lpstr>
      <vt:lpstr>PowerPoint Presentation</vt:lpstr>
      <vt:lpstr>Cloud Computing</vt:lpstr>
      <vt:lpstr>Cloud Computing</vt:lpstr>
      <vt:lpstr>Cloud Computing</vt:lpstr>
      <vt:lpstr>Why Cloud Computing?</vt:lpstr>
      <vt:lpstr>Why Cloud Computing?</vt:lpstr>
      <vt:lpstr>Why Cloud Computing?</vt:lpstr>
      <vt:lpstr>Why Cloud Computing?</vt:lpstr>
      <vt:lpstr>Cloud Computing</vt:lpstr>
      <vt:lpstr>Cloud Computing</vt:lpstr>
      <vt:lpstr>Public Cloud</vt:lpstr>
      <vt:lpstr>Public Cloud Characteristics</vt:lpstr>
      <vt:lpstr>Public Cloud Advantages</vt:lpstr>
      <vt:lpstr>Public Cloud Limitations</vt:lpstr>
      <vt:lpstr>Public Cloud Use Cases</vt:lpstr>
      <vt:lpstr>Private Cloud</vt:lpstr>
      <vt:lpstr>Private Cloud Characteristics</vt:lpstr>
      <vt:lpstr>Private Cloud Advantages</vt:lpstr>
      <vt:lpstr>Private Cloud Limitations</vt:lpstr>
      <vt:lpstr>Private Cloud Use Cases</vt:lpstr>
      <vt:lpstr>Hybrid Cloud</vt:lpstr>
      <vt:lpstr>Hybrid Cloud Advantages</vt:lpstr>
      <vt:lpstr>Hybrid Cloud Drawbacks</vt:lpstr>
      <vt:lpstr>Hybrid Cloud Use Case</vt:lpstr>
      <vt:lpstr>Cloud Computing Service Models</vt:lpstr>
      <vt:lpstr>Cloud Computing Service Models</vt:lpstr>
      <vt:lpstr>Infrastructure as a Service (IaaS)</vt:lpstr>
      <vt:lpstr>IAAS</vt:lpstr>
      <vt:lpstr>IAAS</vt:lpstr>
      <vt:lpstr>Patform as a Service (PaaS)</vt:lpstr>
      <vt:lpstr>PAAS</vt:lpstr>
      <vt:lpstr>PAAS</vt:lpstr>
      <vt:lpstr>Software as a Service (SaaS)</vt:lpstr>
      <vt:lpstr>SAAS</vt:lpstr>
      <vt:lpstr>SAAS</vt:lpstr>
      <vt:lpstr>SAAS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17</cp:revision>
  <dcterms:created xsi:type="dcterms:W3CDTF">2021-03-09T15:35:42Z</dcterms:created>
  <dcterms:modified xsi:type="dcterms:W3CDTF">2025-11-10T15:56:09Z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