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3" r:id="rId10"/>
    <p:sldId id="265" r:id="rId11"/>
    <p:sldId id="266" r:id="rId12"/>
    <p:sldId id="267" r:id="rId13"/>
    <p:sldId id="268" r:id="rId14"/>
    <p:sldId id="269" r:id="rId15"/>
    <p:sldId id="272" r:id="rId16"/>
    <p:sldId id="270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88" r:id="rId33"/>
    <p:sldId id="289" r:id="rId34"/>
    <p:sldId id="271" r:id="rId3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678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008B262-49F8-4F54-A593-59C934ACD5E7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491EF2D9-94C7-4C00-9EB3-D6C157F832F3}">
      <dgm:prSet/>
      <dgm:spPr/>
      <dgm:t>
        <a:bodyPr/>
        <a:lstStyle/>
        <a:p>
          <a:r>
            <a:rPr lang="en-GB"/>
            <a:t>alcohol and drugs</a:t>
          </a:r>
          <a:endParaRPr lang="en-US"/>
        </a:p>
      </dgm:t>
    </dgm:pt>
    <dgm:pt modelId="{384C86DA-B544-47E6-9FAA-7F7F24CFA8F9}" type="parTrans" cxnId="{D9114142-44D5-4E48-A833-E18C3205D396}">
      <dgm:prSet/>
      <dgm:spPr/>
      <dgm:t>
        <a:bodyPr/>
        <a:lstStyle/>
        <a:p>
          <a:endParaRPr lang="en-US"/>
        </a:p>
      </dgm:t>
    </dgm:pt>
    <dgm:pt modelId="{A50F1E9D-5170-461E-8D18-EBDC49197ADA}" type="sibTrans" cxnId="{D9114142-44D5-4E48-A833-E18C3205D396}">
      <dgm:prSet/>
      <dgm:spPr/>
      <dgm:t>
        <a:bodyPr/>
        <a:lstStyle/>
        <a:p>
          <a:endParaRPr lang="en-US"/>
        </a:p>
      </dgm:t>
    </dgm:pt>
    <dgm:pt modelId="{D2FE1BFA-32AF-4323-BAA0-48E5FA1A95B1}">
      <dgm:prSet/>
      <dgm:spPr/>
      <dgm:t>
        <a:bodyPr/>
        <a:lstStyle/>
        <a:p>
          <a:r>
            <a:rPr lang="en-GB"/>
            <a:t>anti-social behaviour</a:t>
          </a:r>
          <a:endParaRPr lang="en-US"/>
        </a:p>
      </dgm:t>
    </dgm:pt>
    <dgm:pt modelId="{84237499-9364-427B-90BD-01485AFAECB6}" type="parTrans" cxnId="{A42BFCB2-5595-4BE4-B315-8A26BC0E8E39}">
      <dgm:prSet/>
      <dgm:spPr/>
      <dgm:t>
        <a:bodyPr/>
        <a:lstStyle/>
        <a:p>
          <a:endParaRPr lang="en-US"/>
        </a:p>
      </dgm:t>
    </dgm:pt>
    <dgm:pt modelId="{3EA443C8-32A8-4A15-84F1-7AAEFC428728}" type="sibTrans" cxnId="{A42BFCB2-5595-4BE4-B315-8A26BC0E8E39}">
      <dgm:prSet/>
      <dgm:spPr/>
      <dgm:t>
        <a:bodyPr/>
        <a:lstStyle/>
        <a:p>
          <a:endParaRPr lang="en-US"/>
        </a:p>
      </dgm:t>
    </dgm:pt>
    <dgm:pt modelId="{06FCCD84-C025-4E52-A031-64FA5FDA86A0}">
      <dgm:prSet/>
      <dgm:spPr/>
      <dgm:t>
        <a:bodyPr/>
        <a:lstStyle/>
        <a:p>
          <a:r>
            <a:rPr lang="en-GB"/>
            <a:t>children and young people</a:t>
          </a:r>
          <a:endParaRPr lang="en-US"/>
        </a:p>
      </dgm:t>
    </dgm:pt>
    <dgm:pt modelId="{0006D225-454C-4108-AAAB-7865A525B831}" type="parTrans" cxnId="{A19F546A-16BE-4BB3-B9B7-87E899992F18}">
      <dgm:prSet/>
      <dgm:spPr/>
      <dgm:t>
        <a:bodyPr/>
        <a:lstStyle/>
        <a:p>
          <a:endParaRPr lang="en-US"/>
        </a:p>
      </dgm:t>
    </dgm:pt>
    <dgm:pt modelId="{1ABD9C80-CC3E-48D4-8EC0-27B2C56D78BB}" type="sibTrans" cxnId="{A19F546A-16BE-4BB3-B9B7-87E899992F18}">
      <dgm:prSet/>
      <dgm:spPr/>
      <dgm:t>
        <a:bodyPr/>
        <a:lstStyle/>
        <a:p>
          <a:endParaRPr lang="en-US"/>
        </a:p>
      </dgm:t>
    </dgm:pt>
    <dgm:pt modelId="{6A4A417C-9960-4EA6-A235-FBC3BBEBAA69}">
      <dgm:prSet/>
      <dgm:spPr/>
      <dgm:t>
        <a:bodyPr/>
        <a:lstStyle/>
        <a:p>
          <a:r>
            <a:rPr lang="en-GB"/>
            <a:t>city centre violent crime</a:t>
          </a:r>
          <a:endParaRPr lang="en-US"/>
        </a:p>
      </dgm:t>
    </dgm:pt>
    <dgm:pt modelId="{26C60224-AE8C-4F40-A06C-E4AAD90D646B}" type="parTrans" cxnId="{BA40610F-48A7-4588-B10C-4D6C8040CD4A}">
      <dgm:prSet/>
      <dgm:spPr/>
      <dgm:t>
        <a:bodyPr/>
        <a:lstStyle/>
        <a:p>
          <a:endParaRPr lang="en-US"/>
        </a:p>
      </dgm:t>
    </dgm:pt>
    <dgm:pt modelId="{D3EF6C48-A9BB-4ECA-9E51-45CDC0C95FC2}" type="sibTrans" cxnId="{BA40610F-48A7-4588-B10C-4D6C8040CD4A}">
      <dgm:prSet/>
      <dgm:spPr/>
      <dgm:t>
        <a:bodyPr/>
        <a:lstStyle/>
        <a:p>
          <a:endParaRPr lang="en-US"/>
        </a:p>
      </dgm:t>
    </dgm:pt>
    <dgm:pt modelId="{AF3493DF-249D-4347-8E0C-6C07C1EDD4F4}">
      <dgm:prSet/>
      <dgm:spPr/>
      <dgm:t>
        <a:bodyPr/>
        <a:lstStyle/>
        <a:p>
          <a:r>
            <a:rPr lang="en-GB"/>
            <a:t>community cohesion</a:t>
          </a:r>
          <a:endParaRPr lang="en-US"/>
        </a:p>
      </dgm:t>
    </dgm:pt>
    <dgm:pt modelId="{81DF854F-5792-4C70-9A13-86BE6A576AAA}" type="parTrans" cxnId="{45909158-A74E-4421-8471-6A5A3601D296}">
      <dgm:prSet/>
      <dgm:spPr/>
      <dgm:t>
        <a:bodyPr/>
        <a:lstStyle/>
        <a:p>
          <a:endParaRPr lang="en-US"/>
        </a:p>
      </dgm:t>
    </dgm:pt>
    <dgm:pt modelId="{298348D5-DDC3-4FFE-9691-4E7305C18C6B}" type="sibTrans" cxnId="{45909158-A74E-4421-8471-6A5A3601D296}">
      <dgm:prSet/>
      <dgm:spPr/>
      <dgm:t>
        <a:bodyPr/>
        <a:lstStyle/>
        <a:p>
          <a:endParaRPr lang="en-US"/>
        </a:p>
      </dgm:t>
    </dgm:pt>
    <dgm:pt modelId="{E0896A0C-A8D0-402F-8465-E023A28BB238}">
      <dgm:prSet/>
      <dgm:spPr/>
      <dgm:t>
        <a:bodyPr/>
        <a:lstStyle/>
        <a:p>
          <a:r>
            <a:rPr lang="en-GB"/>
            <a:t>safeguarding those at risk</a:t>
          </a:r>
          <a:endParaRPr lang="en-US"/>
        </a:p>
      </dgm:t>
    </dgm:pt>
    <dgm:pt modelId="{5A2C8195-BA7E-4252-AFE3-36F6A940D24D}" type="parTrans" cxnId="{59914F6E-62C7-4A91-957B-B51BAF157B5E}">
      <dgm:prSet/>
      <dgm:spPr/>
      <dgm:t>
        <a:bodyPr/>
        <a:lstStyle/>
        <a:p>
          <a:endParaRPr lang="en-US"/>
        </a:p>
      </dgm:t>
    </dgm:pt>
    <dgm:pt modelId="{3A9260CF-B5ED-4587-86E0-36345EF9D618}" type="sibTrans" cxnId="{59914F6E-62C7-4A91-957B-B51BAF157B5E}">
      <dgm:prSet/>
      <dgm:spPr/>
      <dgm:t>
        <a:bodyPr/>
        <a:lstStyle/>
        <a:p>
          <a:endParaRPr lang="en-US"/>
        </a:p>
      </dgm:t>
    </dgm:pt>
    <dgm:pt modelId="{339F9561-4997-4827-9CFF-89B4E4B470FC}">
      <dgm:prSet/>
      <dgm:spPr/>
      <dgm:t>
        <a:bodyPr/>
        <a:lstStyle/>
        <a:p>
          <a:r>
            <a:rPr lang="en-GB"/>
            <a:t>working together</a:t>
          </a:r>
          <a:endParaRPr lang="en-US"/>
        </a:p>
      </dgm:t>
    </dgm:pt>
    <dgm:pt modelId="{A3C13B96-02D2-4C67-BF5F-F6C5870F7CC3}" type="parTrans" cxnId="{F2EFB13C-8AF3-4B1D-8FF8-CAFBECCDB5D4}">
      <dgm:prSet/>
      <dgm:spPr/>
      <dgm:t>
        <a:bodyPr/>
        <a:lstStyle/>
        <a:p>
          <a:endParaRPr lang="en-US"/>
        </a:p>
      </dgm:t>
    </dgm:pt>
    <dgm:pt modelId="{405B6C02-323B-4029-A045-B99F7EFAE74C}" type="sibTrans" cxnId="{F2EFB13C-8AF3-4B1D-8FF8-CAFBECCDB5D4}">
      <dgm:prSet/>
      <dgm:spPr/>
      <dgm:t>
        <a:bodyPr/>
        <a:lstStyle/>
        <a:p>
          <a:endParaRPr lang="en-US"/>
        </a:p>
      </dgm:t>
    </dgm:pt>
    <dgm:pt modelId="{FC793841-614E-4A8B-BFF7-2941E65BA062}" type="pres">
      <dgm:prSet presAssocID="{8008B262-49F8-4F54-A593-59C934ACD5E7}" presName="linear" presStyleCnt="0">
        <dgm:presLayoutVars>
          <dgm:animLvl val="lvl"/>
          <dgm:resizeHandles val="exact"/>
        </dgm:presLayoutVars>
      </dgm:prSet>
      <dgm:spPr/>
    </dgm:pt>
    <dgm:pt modelId="{6958E84F-E27E-4116-8B70-267DE0A799CD}" type="pres">
      <dgm:prSet presAssocID="{491EF2D9-94C7-4C00-9EB3-D6C157F832F3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13FCFDC8-2E67-48D9-B60E-DE2FEBA4FA23}" type="pres">
      <dgm:prSet presAssocID="{A50F1E9D-5170-461E-8D18-EBDC49197ADA}" presName="spacer" presStyleCnt="0"/>
      <dgm:spPr/>
    </dgm:pt>
    <dgm:pt modelId="{41C752A6-45E5-4C89-92FE-E97D597CD558}" type="pres">
      <dgm:prSet presAssocID="{D2FE1BFA-32AF-4323-BAA0-48E5FA1A95B1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37E0AD54-F94E-4F91-B8F3-69F72540DF23}" type="pres">
      <dgm:prSet presAssocID="{3EA443C8-32A8-4A15-84F1-7AAEFC428728}" presName="spacer" presStyleCnt="0"/>
      <dgm:spPr/>
    </dgm:pt>
    <dgm:pt modelId="{5964566E-A077-493F-9DE0-C3E1F64F3A64}" type="pres">
      <dgm:prSet presAssocID="{06FCCD84-C025-4E52-A031-64FA5FDA86A0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BD7BAD2F-62DC-4497-BA67-9220BCF89A20}" type="pres">
      <dgm:prSet presAssocID="{1ABD9C80-CC3E-48D4-8EC0-27B2C56D78BB}" presName="spacer" presStyleCnt="0"/>
      <dgm:spPr/>
    </dgm:pt>
    <dgm:pt modelId="{D3862132-6509-44C2-A200-0C3BC625C9E1}" type="pres">
      <dgm:prSet presAssocID="{6A4A417C-9960-4EA6-A235-FBC3BBEBAA69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90F1F86C-7580-456D-A4E5-3AF7046C9219}" type="pres">
      <dgm:prSet presAssocID="{D3EF6C48-A9BB-4ECA-9E51-45CDC0C95FC2}" presName="spacer" presStyleCnt="0"/>
      <dgm:spPr/>
    </dgm:pt>
    <dgm:pt modelId="{69923325-F85B-4FE2-9812-C43A4144BB8E}" type="pres">
      <dgm:prSet presAssocID="{AF3493DF-249D-4347-8E0C-6C07C1EDD4F4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1B3B2046-3E25-4DDC-8147-B108BDCA6808}" type="pres">
      <dgm:prSet presAssocID="{298348D5-DDC3-4FFE-9691-4E7305C18C6B}" presName="spacer" presStyleCnt="0"/>
      <dgm:spPr/>
    </dgm:pt>
    <dgm:pt modelId="{2B01FE32-2217-44F0-8607-ECDEB67E389F}" type="pres">
      <dgm:prSet presAssocID="{E0896A0C-A8D0-402F-8465-E023A28BB238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221C748E-BA1D-4C7F-A695-329C2F6E8D02}" type="pres">
      <dgm:prSet presAssocID="{3A9260CF-B5ED-4587-86E0-36345EF9D618}" presName="spacer" presStyleCnt="0"/>
      <dgm:spPr/>
    </dgm:pt>
    <dgm:pt modelId="{D8A8185C-26A7-4F3B-9022-58EBB6E9722B}" type="pres">
      <dgm:prSet presAssocID="{339F9561-4997-4827-9CFF-89B4E4B470FC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034F4A07-1A8A-454D-873F-66E457AEBE8D}" type="presOf" srcId="{491EF2D9-94C7-4C00-9EB3-D6C157F832F3}" destId="{6958E84F-E27E-4116-8B70-267DE0A799CD}" srcOrd="0" destOrd="0" presId="urn:microsoft.com/office/officeart/2005/8/layout/vList2"/>
    <dgm:cxn modelId="{BA40610F-48A7-4588-B10C-4D6C8040CD4A}" srcId="{8008B262-49F8-4F54-A593-59C934ACD5E7}" destId="{6A4A417C-9960-4EA6-A235-FBC3BBEBAA69}" srcOrd="3" destOrd="0" parTransId="{26C60224-AE8C-4F40-A06C-E4AAD90D646B}" sibTransId="{D3EF6C48-A9BB-4ECA-9E51-45CDC0C95FC2}"/>
    <dgm:cxn modelId="{923FA913-5A33-42EF-AF7F-E4ECF72AB555}" type="presOf" srcId="{8008B262-49F8-4F54-A593-59C934ACD5E7}" destId="{FC793841-614E-4A8B-BFF7-2941E65BA062}" srcOrd="0" destOrd="0" presId="urn:microsoft.com/office/officeart/2005/8/layout/vList2"/>
    <dgm:cxn modelId="{600E801F-C27F-4393-90C9-A67895804AE2}" type="presOf" srcId="{06FCCD84-C025-4E52-A031-64FA5FDA86A0}" destId="{5964566E-A077-493F-9DE0-C3E1F64F3A64}" srcOrd="0" destOrd="0" presId="urn:microsoft.com/office/officeart/2005/8/layout/vList2"/>
    <dgm:cxn modelId="{F2EFB13C-8AF3-4B1D-8FF8-CAFBECCDB5D4}" srcId="{8008B262-49F8-4F54-A593-59C934ACD5E7}" destId="{339F9561-4997-4827-9CFF-89B4E4B470FC}" srcOrd="6" destOrd="0" parTransId="{A3C13B96-02D2-4C67-BF5F-F6C5870F7CC3}" sibTransId="{405B6C02-323B-4029-A045-B99F7EFAE74C}"/>
    <dgm:cxn modelId="{D9114142-44D5-4E48-A833-E18C3205D396}" srcId="{8008B262-49F8-4F54-A593-59C934ACD5E7}" destId="{491EF2D9-94C7-4C00-9EB3-D6C157F832F3}" srcOrd="0" destOrd="0" parTransId="{384C86DA-B544-47E6-9FAA-7F7F24CFA8F9}" sibTransId="{A50F1E9D-5170-461E-8D18-EBDC49197ADA}"/>
    <dgm:cxn modelId="{A19F546A-16BE-4BB3-B9B7-87E899992F18}" srcId="{8008B262-49F8-4F54-A593-59C934ACD5E7}" destId="{06FCCD84-C025-4E52-A031-64FA5FDA86A0}" srcOrd="2" destOrd="0" parTransId="{0006D225-454C-4108-AAAB-7865A525B831}" sibTransId="{1ABD9C80-CC3E-48D4-8EC0-27B2C56D78BB}"/>
    <dgm:cxn modelId="{A5D2734B-2598-40AC-BC5C-588F208980B1}" type="presOf" srcId="{6A4A417C-9960-4EA6-A235-FBC3BBEBAA69}" destId="{D3862132-6509-44C2-A200-0C3BC625C9E1}" srcOrd="0" destOrd="0" presId="urn:microsoft.com/office/officeart/2005/8/layout/vList2"/>
    <dgm:cxn modelId="{59914F6E-62C7-4A91-957B-B51BAF157B5E}" srcId="{8008B262-49F8-4F54-A593-59C934ACD5E7}" destId="{E0896A0C-A8D0-402F-8465-E023A28BB238}" srcOrd="5" destOrd="0" parTransId="{5A2C8195-BA7E-4252-AFE3-36F6A940D24D}" sibTransId="{3A9260CF-B5ED-4587-86E0-36345EF9D618}"/>
    <dgm:cxn modelId="{45909158-A74E-4421-8471-6A5A3601D296}" srcId="{8008B262-49F8-4F54-A593-59C934ACD5E7}" destId="{AF3493DF-249D-4347-8E0C-6C07C1EDD4F4}" srcOrd="4" destOrd="0" parTransId="{81DF854F-5792-4C70-9A13-86BE6A576AAA}" sibTransId="{298348D5-DDC3-4FFE-9691-4E7305C18C6B}"/>
    <dgm:cxn modelId="{774C9383-67F6-4C32-B5DA-F465EE16BEED}" type="presOf" srcId="{AF3493DF-249D-4347-8E0C-6C07C1EDD4F4}" destId="{69923325-F85B-4FE2-9812-C43A4144BB8E}" srcOrd="0" destOrd="0" presId="urn:microsoft.com/office/officeart/2005/8/layout/vList2"/>
    <dgm:cxn modelId="{DF872192-BFA4-4FE1-BE14-B346BFB94C64}" type="presOf" srcId="{D2FE1BFA-32AF-4323-BAA0-48E5FA1A95B1}" destId="{41C752A6-45E5-4C89-92FE-E97D597CD558}" srcOrd="0" destOrd="0" presId="urn:microsoft.com/office/officeart/2005/8/layout/vList2"/>
    <dgm:cxn modelId="{A42BFCB2-5595-4BE4-B315-8A26BC0E8E39}" srcId="{8008B262-49F8-4F54-A593-59C934ACD5E7}" destId="{D2FE1BFA-32AF-4323-BAA0-48E5FA1A95B1}" srcOrd="1" destOrd="0" parTransId="{84237499-9364-427B-90BD-01485AFAECB6}" sibTransId="{3EA443C8-32A8-4A15-84F1-7AAEFC428728}"/>
    <dgm:cxn modelId="{840493D0-2051-4F40-B08E-940B8BFF1275}" type="presOf" srcId="{339F9561-4997-4827-9CFF-89B4E4B470FC}" destId="{D8A8185C-26A7-4F3B-9022-58EBB6E9722B}" srcOrd="0" destOrd="0" presId="urn:microsoft.com/office/officeart/2005/8/layout/vList2"/>
    <dgm:cxn modelId="{BC65CDFE-673D-4949-B2CE-1580BCC988CC}" type="presOf" srcId="{E0896A0C-A8D0-402F-8465-E023A28BB238}" destId="{2B01FE32-2217-44F0-8607-ECDEB67E389F}" srcOrd="0" destOrd="0" presId="urn:microsoft.com/office/officeart/2005/8/layout/vList2"/>
    <dgm:cxn modelId="{537C182A-EFE4-4073-93B3-DA636C12D949}" type="presParOf" srcId="{FC793841-614E-4A8B-BFF7-2941E65BA062}" destId="{6958E84F-E27E-4116-8B70-267DE0A799CD}" srcOrd="0" destOrd="0" presId="urn:microsoft.com/office/officeart/2005/8/layout/vList2"/>
    <dgm:cxn modelId="{D41F3BB4-0923-44A1-8FAF-4A678295D344}" type="presParOf" srcId="{FC793841-614E-4A8B-BFF7-2941E65BA062}" destId="{13FCFDC8-2E67-48D9-B60E-DE2FEBA4FA23}" srcOrd="1" destOrd="0" presId="urn:microsoft.com/office/officeart/2005/8/layout/vList2"/>
    <dgm:cxn modelId="{FC695F08-B367-4FC7-B31C-9235D206BCE4}" type="presParOf" srcId="{FC793841-614E-4A8B-BFF7-2941E65BA062}" destId="{41C752A6-45E5-4C89-92FE-E97D597CD558}" srcOrd="2" destOrd="0" presId="urn:microsoft.com/office/officeart/2005/8/layout/vList2"/>
    <dgm:cxn modelId="{7EF4BBED-9668-4F1E-9E33-5A7D2B379681}" type="presParOf" srcId="{FC793841-614E-4A8B-BFF7-2941E65BA062}" destId="{37E0AD54-F94E-4F91-B8F3-69F72540DF23}" srcOrd="3" destOrd="0" presId="urn:microsoft.com/office/officeart/2005/8/layout/vList2"/>
    <dgm:cxn modelId="{40BA1014-7418-4FD7-A9AF-6761532E89CD}" type="presParOf" srcId="{FC793841-614E-4A8B-BFF7-2941E65BA062}" destId="{5964566E-A077-493F-9DE0-C3E1F64F3A64}" srcOrd="4" destOrd="0" presId="urn:microsoft.com/office/officeart/2005/8/layout/vList2"/>
    <dgm:cxn modelId="{8455B9B8-5A33-4F65-A55E-FEABCD701678}" type="presParOf" srcId="{FC793841-614E-4A8B-BFF7-2941E65BA062}" destId="{BD7BAD2F-62DC-4497-BA67-9220BCF89A20}" srcOrd="5" destOrd="0" presId="urn:microsoft.com/office/officeart/2005/8/layout/vList2"/>
    <dgm:cxn modelId="{047FD555-18A0-48CA-8FC8-A9C891929F06}" type="presParOf" srcId="{FC793841-614E-4A8B-BFF7-2941E65BA062}" destId="{D3862132-6509-44C2-A200-0C3BC625C9E1}" srcOrd="6" destOrd="0" presId="urn:microsoft.com/office/officeart/2005/8/layout/vList2"/>
    <dgm:cxn modelId="{C2DE10EB-D2EE-4216-8AAD-9FA4DC42AA97}" type="presParOf" srcId="{FC793841-614E-4A8B-BFF7-2941E65BA062}" destId="{90F1F86C-7580-456D-A4E5-3AF7046C9219}" srcOrd="7" destOrd="0" presId="urn:microsoft.com/office/officeart/2005/8/layout/vList2"/>
    <dgm:cxn modelId="{63430480-82FF-4A01-A551-03267CA64B02}" type="presParOf" srcId="{FC793841-614E-4A8B-BFF7-2941E65BA062}" destId="{69923325-F85B-4FE2-9812-C43A4144BB8E}" srcOrd="8" destOrd="0" presId="urn:microsoft.com/office/officeart/2005/8/layout/vList2"/>
    <dgm:cxn modelId="{87E14469-3520-4C8B-BD0F-881B6EC61C37}" type="presParOf" srcId="{FC793841-614E-4A8B-BFF7-2941E65BA062}" destId="{1B3B2046-3E25-4DDC-8147-B108BDCA6808}" srcOrd="9" destOrd="0" presId="urn:microsoft.com/office/officeart/2005/8/layout/vList2"/>
    <dgm:cxn modelId="{77F6F631-AF2A-4619-A795-8CE981A93C91}" type="presParOf" srcId="{FC793841-614E-4A8B-BFF7-2941E65BA062}" destId="{2B01FE32-2217-44F0-8607-ECDEB67E389F}" srcOrd="10" destOrd="0" presId="urn:microsoft.com/office/officeart/2005/8/layout/vList2"/>
    <dgm:cxn modelId="{0D720BBA-333F-490E-BB3C-92AD68A2D133}" type="presParOf" srcId="{FC793841-614E-4A8B-BFF7-2941E65BA062}" destId="{221C748E-BA1D-4C7F-A695-329C2F6E8D02}" srcOrd="11" destOrd="0" presId="urn:microsoft.com/office/officeart/2005/8/layout/vList2"/>
    <dgm:cxn modelId="{B6E73DD5-E300-401B-808C-C554DBA7A1F3}" type="presParOf" srcId="{FC793841-614E-4A8B-BFF7-2941E65BA062}" destId="{D8A8185C-26A7-4F3B-9022-58EBB6E9722B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2E9C9D8-3B07-487F-9414-B1CDD7BBA9A7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9F807B1-E51D-45BA-A6E2-3FCC9FE47108}">
      <dgm:prSet/>
      <dgm:spPr/>
      <dgm:t>
        <a:bodyPr/>
        <a:lstStyle/>
        <a:p>
          <a:r>
            <a:rPr lang="en-GB"/>
            <a:t>The Minerva Project in Hull</a:t>
          </a:r>
          <a:endParaRPr lang="en-US"/>
        </a:p>
      </dgm:t>
    </dgm:pt>
    <dgm:pt modelId="{8966A737-83C5-4AEB-8134-EBF47D1D5C07}" type="parTrans" cxnId="{26895E59-0067-430E-AFC4-52317BE9E344}">
      <dgm:prSet/>
      <dgm:spPr/>
      <dgm:t>
        <a:bodyPr/>
        <a:lstStyle/>
        <a:p>
          <a:endParaRPr lang="en-US"/>
        </a:p>
      </dgm:t>
    </dgm:pt>
    <dgm:pt modelId="{10B66809-958D-41B9-81E7-62F7569E7198}" type="sibTrans" cxnId="{26895E59-0067-430E-AFC4-52317BE9E344}">
      <dgm:prSet/>
      <dgm:spPr/>
      <dgm:t>
        <a:bodyPr/>
        <a:lstStyle/>
        <a:p>
          <a:endParaRPr lang="en-US"/>
        </a:p>
      </dgm:t>
    </dgm:pt>
    <dgm:pt modelId="{F8AC7590-FFAB-477E-A0CD-A1A1D61B2C32}">
      <dgm:prSet/>
      <dgm:spPr/>
      <dgm:t>
        <a:bodyPr/>
        <a:lstStyle/>
        <a:p>
          <a:r>
            <a:rPr lang="en-GB"/>
            <a:t>715 clients actively with only 102 reoffending within 12 weeks</a:t>
          </a:r>
          <a:endParaRPr lang="en-US"/>
        </a:p>
      </dgm:t>
    </dgm:pt>
    <dgm:pt modelId="{81C2132C-34F5-45E3-B374-D9F325F0DC6F}" type="parTrans" cxnId="{07BA5730-22DA-4AD3-B3FA-EC2B8594EDD6}">
      <dgm:prSet/>
      <dgm:spPr/>
      <dgm:t>
        <a:bodyPr/>
        <a:lstStyle/>
        <a:p>
          <a:endParaRPr lang="en-US"/>
        </a:p>
      </dgm:t>
    </dgm:pt>
    <dgm:pt modelId="{637AEE83-FE26-4208-BA8C-E3CFC64CABD9}" type="sibTrans" cxnId="{07BA5730-22DA-4AD3-B3FA-EC2B8594EDD6}">
      <dgm:prSet/>
      <dgm:spPr/>
      <dgm:t>
        <a:bodyPr/>
        <a:lstStyle/>
        <a:p>
          <a:endParaRPr lang="en-US"/>
        </a:p>
      </dgm:t>
    </dgm:pt>
    <dgm:pt modelId="{CFE7A205-10FA-47F0-A43F-5480014858DD}">
      <dgm:prSet/>
      <dgm:spPr/>
      <dgm:t>
        <a:bodyPr/>
        <a:lstStyle/>
        <a:p>
          <a:r>
            <a:rPr lang="en-GB"/>
            <a:t>Re-offending rate of 14.69 per cent. </a:t>
          </a:r>
          <a:endParaRPr lang="en-US"/>
        </a:p>
      </dgm:t>
    </dgm:pt>
    <dgm:pt modelId="{94337391-B1E7-46FD-A6F4-3EBE128B1F9D}" type="parTrans" cxnId="{DFE4C085-6520-4024-A762-0EB3CE3A553E}">
      <dgm:prSet/>
      <dgm:spPr/>
      <dgm:t>
        <a:bodyPr/>
        <a:lstStyle/>
        <a:p>
          <a:endParaRPr lang="en-US"/>
        </a:p>
      </dgm:t>
    </dgm:pt>
    <dgm:pt modelId="{03230288-F591-45DB-A197-8D2005327C5C}" type="sibTrans" cxnId="{DFE4C085-6520-4024-A762-0EB3CE3A553E}">
      <dgm:prSet/>
      <dgm:spPr/>
      <dgm:t>
        <a:bodyPr/>
        <a:lstStyle/>
        <a:p>
          <a:endParaRPr lang="en-US"/>
        </a:p>
      </dgm:t>
    </dgm:pt>
    <dgm:pt modelId="{3AA48AED-DB81-4E95-9650-3653B5C9A809}">
      <dgm:prSet/>
      <dgm:spPr/>
      <dgm:t>
        <a:bodyPr/>
        <a:lstStyle/>
        <a:p>
          <a:r>
            <a:rPr lang="en-GB" dirty="0"/>
            <a:t>Given the huge costs associated with the criminal justice and rehabilitation process, Hull calculated they have saved the public purse </a:t>
          </a:r>
          <a:r>
            <a:rPr lang="en-GB" b="1" dirty="0"/>
            <a:t>£31,087,939. </a:t>
          </a:r>
          <a:endParaRPr lang="en-US" dirty="0"/>
        </a:p>
      </dgm:t>
    </dgm:pt>
    <dgm:pt modelId="{81843062-CDCE-4AD7-9D57-25E05384BDEA}" type="parTrans" cxnId="{C1C20562-A179-4E2C-88B6-4527C607584F}">
      <dgm:prSet/>
      <dgm:spPr/>
      <dgm:t>
        <a:bodyPr/>
        <a:lstStyle/>
        <a:p>
          <a:endParaRPr lang="en-US"/>
        </a:p>
      </dgm:t>
    </dgm:pt>
    <dgm:pt modelId="{4BC612BC-B413-4AA4-8BFA-A3ECD078CB44}" type="sibTrans" cxnId="{C1C20562-A179-4E2C-88B6-4527C607584F}">
      <dgm:prSet/>
      <dgm:spPr/>
      <dgm:t>
        <a:bodyPr/>
        <a:lstStyle/>
        <a:p>
          <a:endParaRPr lang="en-US"/>
        </a:p>
      </dgm:t>
    </dgm:pt>
    <dgm:pt modelId="{A039F85E-5E70-4712-83D9-49F4E28DAE89}" type="pres">
      <dgm:prSet presAssocID="{A2E9C9D8-3B07-487F-9414-B1CDD7BBA9A7}" presName="linear" presStyleCnt="0">
        <dgm:presLayoutVars>
          <dgm:animLvl val="lvl"/>
          <dgm:resizeHandles val="exact"/>
        </dgm:presLayoutVars>
      </dgm:prSet>
      <dgm:spPr/>
    </dgm:pt>
    <dgm:pt modelId="{E777CAF4-BDBB-4601-93DF-0DC6C1254565}" type="pres">
      <dgm:prSet presAssocID="{29F807B1-E51D-45BA-A6E2-3FCC9FE47108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518B2B01-4491-4DAF-897F-DBC9A26EF9FA}" type="pres">
      <dgm:prSet presAssocID="{10B66809-958D-41B9-81E7-62F7569E7198}" presName="spacer" presStyleCnt="0"/>
      <dgm:spPr/>
    </dgm:pt>
    <dgm:pt modelId="{38186FBB-0E2B-4A70-AB80-75C76564A1E5}" type="pres">
      <dgm:prSet presAssocID="{F8AC7590-FFAB-477E-A0CD-A1A1D61B2C32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3C9D2694-CAD2-46F7-B207-D2BB6A8DFDD6}" type="pres">
      <dgm:prSet presAssocID="{637AEE83-FE26-4208-BA8C-E3CFC64CABD9}" presName="spacer" presStyleCnt="0"/>
      <dgm:spPr/>
    </dgm:pt>
    <dgm:pt modelId="{30779B87-7E97-4148-AB7E-C1270D340248}" type="pres">
      <dgm:prSet presAssocID="{CFE7A205-10FA-47F0-A43F-5480014858DD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34554E4E-82C0-45A6-BBEC-5B1E963FA116}" type="pres">
      <dgm:prSet presAssocID="{03230288-F591-45DB-A197-8D2005327C5C}" presName="spacer" presStyleCnt="0"/>
      <dgm:spPr/>
    </dgm:pt>
    <dgm:pt modelId="{6673B21D-C78E-4919-B5AA-81ECE4423DB5}" type="pres">
      <dgm:prSet presAssocID="{3AA48AED-DB81-4E95-9650-3653B5C9A809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54C72B18-CF98-4D5F-B888-D4FA390E333A}" type="presOf" srcId="{A2E9C9D8-3B07-487F-9414-B1CDD7BBA9A7}" destId="{A039F85E-5E70-4712-83D9-49F4E28DAE89}" srcOrd="0" destOrd="0" presId="urn:microsoft.com/office/officeart/2005/8/layout/vList2"/>
    <dgm:cxn modelId="{07BA5730-22DA-4AD3-B3FA-EC2B8594EDD6}" srcId="{A2E9C9D8-3B07-487F-9414-B1CDD7BBA9A7}" destId="{F8AC7590-FFAB-477E-A0CD-A1A1D61B2C32}" srcOrd="1" destOrd="0" parTransId="{81C2132C-34F5-45E3-B374-D9F325F0DC6F}" sibTransId="{637AEE83-FE26-4208-BA8C-E3CFC64CABD9}"/>
    <dgm:cxn modelId="{82AEF038-DBB7-415C-B784-0CEAC7790BF6}" type="presOf" srcId="{29F807B1-E51D-45BA-A6E2-3FCC9FE47108}" destId="{E777CAF4-BDBB-4601-93DF-0DC6C1254565}" srcOrd="0" destOrd="0" presId="urn:microsoft.com/office/officeart/2005/8/layout/vList2"/>
    <dgm:cxn modelId="{C1C20562-A179-4E2C-88B6-4527C607584F}" srcId="{A2E9C9D8-3B07-487F-9414-B1CDD7BBA9A7}" destId="{3AA48AED-DB81-4E95-9650-3653B5C9A809}" srcOrd="3" destOrd="0" parTransId="{81843062-CDCE-4AD7-9D57-25E05384BDEA}" sibTransId="{4BC612BC-B413-4AA4-8BFA-A3ECD078CB44}"/>
    <dgm:cxn modelId="{85A71578-9C44-4DD0-90A6-3017FC8BA59B}" type="presOf" srcId="{F8AC7590-FFAB-477E-A0CD-A1A1D61B2C32}" destId="{38186FBB-0E2B-4A70-AB80-75C76564A1E5}" srcOrd="0" destOrd="0" presId="urn:microsoft.com/office/officeart/2005/8/layout/vList2"/>
    <dgm:cxn modelId="{26895E59-0067-430E-AFC4-52317BE9E344}" srcId="{A2E9C9D8-3B07-487F-9414-B1CDD7BBA9A7}" destId="{29F807B1-E51D-45BA-A6E2-3FCC9FE47108}" srcOrd="0" destOrd="0" parTransId="{8966A737-83C5-4AEB-8134-EBF47D1D5C07}" sibTransId="{10B66809-958D-41B9-81E7-62F7569E7198}"/>
    <dgm:cxn modelId="{E7BCE059-1834-4AE5-A681-79AFFB71352B}" type="presOf" srcId="{CFE7A205-10FA-47F0-A43F-5480014858DD}" destId="{30779B87-7E97-4148-AB7E-C1270D340248}" srcOrd="0" destOrd="0" presId="urn:microsoft.com/office/officeart/2005/8/layout/vList2"/>
    <dgm:cxn modelId="{8EFF9783-CBC0-4943-9B09-CD1C89FFF94A}" type="presOf" srcId="{3AA48AED-DB81-4E95-9650-3653B5C9A809}" destId="{6673B21D-C78E-4919-B5AA-81ECE4423DB5}" srcOrd="0" destOrd="0" presId="urn:microsoft.com/office/officeart/2005/8/layout/vList2"/>
    <dgm:cxn modelId="{DFE4C085-6520-4024-A762-0EB3CE3A553E}" srcId="{A2E9C9D8-3B07-487F-9414-B1CDD7BBA9A7}" destId="{CFE7A205-10FA-47F0-A43F-5480014858DD}" srcOrd="2" destOrd="0" parTransId="{94337391-B1E7-46FD-A6F4-3EBE128B1F9D}" sibTransId="{03230288-F591-45DB-A197-8D2005327C5C}"/>
    <dgm:cxn modelId="{B1383C92-12B3-4B90-99F1-D1DFE0212064}" type="presParOf" srcId="{A039F85E-5E70-4712-83D9-49F4E28DAE89}" destId="{E777CAF4-BDBB-4601-93DF-0DC6C1254565}" srcOrd="0" destOrd="0" presId="urn:microsoft.com/office/officeart/2005/8/layout/vList2"/>
    <dgm:cxn modelId="{62FDEEEC-0C68-4320-B6B7-7B0B093F8D1D}" type="presParOf" srcId="{A039F85E-5E70-4712-83D9-49F4E28DAE89}" destId="{518B2B01-4491-4DAF-897F-DBC9A26EF9FA}" srcOrd="1" destOrd="0" presId="urn:microsoft.com/office/officeart/2005/8/layout/vList2"/>
    <dgm:cxn modelId="{F184F339-955F-4B9F-AF35-E4BF5955EFD7}" type="presParOf" srcId="{A039F85E-5E70-4712-83D9-49F4E28DAE89}" destId="{38186FBB-0E2B-4A70-AB80-75C76564A1E5}" srcOrd="2" destOrd="0" presId="urn:microsoft.com/office/officeart/2005/8/layout/vList2"/>
    <dgm:cxn modelId="{9F9543E8-430F-4BD1-AD3A-D522F6E8A16F}" type="presParOf" srcId="{A039F85E-5E70-4712-83D9-49F4E28DAE89}" destId="{3C9D2694-CAD2-46F7-B207-D2BB6A8DFDD6}" srcOrd="3" destOrd="0" presId="urn:microsoft.com/office/officeart/2005/8/layout/vList2"/>
    <dgm:cxn modelId="{01263141-91A5-4144-A98A-EB255C5F29D2}" type="presParOf" srcId="{A039F85E-5E70-4712-83D9-49F4E28DAE89}" destId="{30779B87-7E97-4148-AB7E-C1270D340248}" srcOrd="4" destOrd="0" presId="urn:microsoft.com/office/officeart/2005/8/layout/vList2"/>
    <dgm:cxn modelId="{B5D37403-4058-416F-9CE2-DBAE18C69EB8}" type="presParOf" srcId="{A039F85E-5E70-4712-83D9-49F4E28DAE89}" destId="{34554E4E-82C0-45A6-BBEC-5B1E963FA116}" srcOrd="5" destOrd="0" presId="urn:microsoft.com/office/officeart/2005/8/layout/vList2"/>
    <dgm:cxn modelId="{95ADBF7B-451C-43F2-BD7D-2FD945DF31F2}" type="presParOf" srcId="{A039F85E-5E70-4712-83D9-49F4E28DAE89}" destId="{6673B21D-C78E-4919-B5AA-81ECE4423DB5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58E84F-E27E-4116-8B70-267DE0A799CD}">
      <dsp:nvSpPr>
        <dsp:cNvPr id="0" name=""/>
        <dsp:cNvSpPr/>
      </dsp:nvSpPr>
      <dsp:spPr>
        <a:xfrm>
          <a:off x="0" y="67306"/>
          <a:ext cx="6263640" cy="69556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alcohol and drugs</a:t>
          </a:r>
          <a:endParaRPr lang="en-US" sz="2900" kern="1200"/>
        </a:p>
      </dsp:txBody>
      <dsp:txXfrm>
        <a:off x="33955" y="101261"/>
        <a:ext cx="6195730" cy="627655"/>
      </dsp:txXfrm>
    </dsp:sp>
    <dsp:sp modelId="{41C752A6-45E5-4C89-92FE-E97D597CD558}">
      <dsp:nvSpPr>
        <dsp:cNvPr id="0" name=""/>
        <dsp:cNvSpPr/>
      </dsp:nvSpPr>
      <dsp:spPr>
        <a:xfrm>
          <a:off x="0" y="846391"/>
          <a:ext cx="6263640" cy="695565"/>
        </a:xfrm>
        <a:prstGeom prst="roundRect">
          <a:avLst/>
        </a:prstGeom>
        <a:solidFill>
          <a:schemeClr val="accent5">
            <a:hueOff val="-1126424"/>
            <a:satOff val="-2903"/>
            <a:lumOff val="-196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anti-social behaviour</a:t>
          </a:r>
          <a:endParaRPr lang="en-US" sz="2900" kern="1200"/>
        </a:p>
      </dsp:txBody>
      <dsp:txXfrm>
        <a:off x="33955" y="880346"/>
        <a:ext cx="6195730" cy="627655"/>
      </dsp:txXfrm>
    </dsp:sp>
    <dsp:sp modelId="{5964566E-A077-493F-9DE0-C3E1F64F3A64}">
      <dsp:nvSpPr>
        <dsp:cNvPr id="0" name=""/>
        <dsp:cNvSpPr/>
      </dsp:nvSpPr>
      <dsp:spPr>
        <a:xfrm>
          <a:off x="0" y="1625476"/>
          <a:ext cx="6263640" cy="695565"/>
        </a:xfrm>
        <a:prstGeom prst="round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children and young people</a:t>
          </a:r>
          <a:endParaRPr lang="en-US" sz="2900" kern="1200"/>
        </a:p>
      </dsp:txBody>
      <dsp:txXfrm>
        <a:off x="33955" y="1659431"/>
        <a:ext cx="6195730" cy="627655"/>
      </dsp:txXfrm>
    </dsp:sp>
    <dsp:sp modelId="{D3862132-6509-44C2-A200-0C3BC625C9E1}">
      <dsp:nvSpPr>
        <dsp:cNvPr id="0" name=""/>
        <dsp:cNvSpPr/>
      </dsp:nvSpPr>
      <dsp:spPr>
        <a:xfrm>
          <a:off x="0" y="2404561"/>
          <a:ext cx="6263640" cy="695565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city centre violent crime</a:t>
          </a:r>
          <a:endParaRPr lang="en-US" sz="2900" kern="1200"/>
        </a:p>
      </dsp:txBody>
      <dsp:txXfrm>
        <a:off x="33955" y="2438516"/>
        <a:ext cx="6195730" cy="627655"/>
      </dsp:txXfrm>
    </dsp:sp>
    <dsp:sp modelId="{69923325-F85B-4FE2-9812-C43A4144BB8E}">
      <dsp:nvSpPr>
        <dsp:cNvPr id="0" name=""/>
        <dsp:cNvSpPr/>
      </dsp:nvSpPr>
      <dsp:spPr>
        <a:xfrm>
          <a:off x="0" y="3183646"/>
          <a:ext cx="6263640" cy="695565"/>
        </a:xfrm>
        <a:prstGeom prst="roundRect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community cohesion</a:t>
          </a:r>
          <a:endParaRPr lang="en-US" sz="2900" kern="1200"/>
        </a:p>
      </dsp:txBody>
      <dsp:txXfrm>
        <a:off x="33955" y="3217601"/>
        <a:ext cx="6195730" cy="627655"/>
      </dsp:txXfrm>
    </dsp:sp>
    <dsp:sp modelId="{2B01FE32-2217-44F0-8607-ECDEB67E389F}">
      <dsp:nvSpPr>
        <dsp:cNvPr id="0" name=""/>
        <dsp:cNvSpPr/>
      </dsp:nvSpPr>
      <dsp:spPr>
        <a:xfrm>
          <a:off x="0" y="3962731"/>
          <a:ext cx="6263640" cy="695565"/>
        </a:xfrm>
        <a:prstGeom prst="roundRect">
          <a:avLst/>
        </a:prstGeom>
        <a:solidFill>
          <a:schemeClr val="accent5">
            <a:hueOff val="-5632119"/>
            <a:satOff val="-14516"/>
            <a:lumOff val="-980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safeguarding those at risk</a:t>
          </a:r>
          <a:endParaRPr lang="en-US" sz="2900" kern="1200"/>
        </a:p>
      </dsp:txBody>
      <dsp:txXfrm>
        <a:off x="33955" y="3996686"/>
        <a:ext cx="6195730" cy="627655"/>
      </dsp:txXfrm>
    </dsp:sp>
    <dsp:sp modelId="{D8A8185C-26A7-4F3B-9022-58EBB6E9722B}">
      <dsp:nvSpPr>
        <dsp:cNvPr id="0" name=""/>
        <dsp:cNvSpPr/>
      </dsp:nvSpPr>
      <dsp:spPr>
        <a:xfrm>
          <a:off x="0" y="4741816"/>
          <a:ext cx="6263640" cy="695565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working together</a:t>
          </a:r>
          <a:endParaRPr lang="en-US" sz="2900" kern="1200"/>
        </a:p>
      </dsp:txBody>
      <dsp:txXfrm>
        <a:off x="33955" y="4775771"/>
        <a:ext cx="6195730" cy="62765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77CAF4-BDBB-4601-93DF-0DC6C1254565}">
      <dsp:nvSpPr>
        <dsp:cNvPr id="0" name=""/>
        <dsp:cNvSpPr/>
      </dsp:nvSpPr>
      <dsp:spPr>
        <a:xfrm>
          <a:off x="0" y="244302"/>
          <a:ext cx="5972343" cy="1228997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The Minerva Project in Hull</a:t>
          </a:r>
          <a:endParaRPr lang="en-US" sz="2200" kern="1200"/>
        </a:p>
      </dsp:txBody>
      <dsp:txXfrm>
        <a:off x="59995" y="304297"/>
        <a:ext cx="5852353" cy="1109007"/>
      </dsp:txXfrm>
    </dsp:sp>
    <dsp:sp modelId="{38186FBB-0E2B-4A70-AB80-75C76564A1E5}">
      <dsp:nvSpPr>
        <dsp:cNvPr id="0" name=""/>
        <dsp:cNvSpPr/>
      </dsp:nvSpPr>
      <dsp:spPr>
        <a:xfrm>
          <a:off x="0" y="1536659"/>
          <a:ext cx="5972343" cy="1228997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715 clients actively with only 102 reoffending within 12 weeks</a:t>
          </a:r>
          <a:endParaRPr lang="en-US" sz="2200" kern="1200"/>
        </a:p>
      </dsp:txBody>
      <dsp:txXfrm>
        <a:off x="59995" y="1596654"/>
        <a:ext cx="5852353" cy="1109007"/>
      </dsp:txXfrm>
    </dsp:sp>
    <dsp:sp modelId="{30779B87-7E97-4148-AB7E-C1270D340248}">
      <dsp:nvSpPr>
        <dsp:cNvPr id="0" name=""/>
        <dsp:cNvSpPr/>
      </dsp:nvSpPr>
      <dsp:spPr>
        <a:xfrm>
          <a:off x="0" y="2829017"/>
          <a:ext cx="5972343" cy="1228997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Re-offending rate of 14.69 per cent. </a:t>
          </a:r>
          <a:endParaRPr lang="en-US" sz="2200" kern="1200"/>
        </a:p>
      </dsp:txBody>
      <dsp:txXfrm>
        <a:off x="59995" y="2889012"/>
        <a:ext cx="5852353" cy="1109007"/>
      </dsp:txXfrm>
    </dsp:sp>
    <dsp:sp modelId="{6673B21D-C78E-4919-B5AA-81ECE4423DB5}">
      <dsp:nvSpPr>
        <dsp:cNvPr id="0" name=""/>
        <dsp:cNvSpPr/>
      </dsp:nvSpPr>
      <dsp:spPr>
        <a:xfrm>
          <a:off x="0" y="4121374"/>
          <a:ext cx="5972343" cy="1228997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Given the huge costs associated with the criminal justice and rehabilitation process, Hull calculated they have saved the public purse </a:t>
          </a:r>
          <a:r>
            <a:rPr lang="en-GB" sz="2200" b="1" kern="1200" dirty="0"/>
            <a:t>£31,087,939. </a:t>
          </a:r>
          <a:endParaRPr lang="en-US" sz="2200" kern="1200" dirty="0"/>
        </a:p>
      </dsp:txBody>
      <dsp:txXfrm>
        <a:off x="59995" y="4181369"/>
        <a:ext cx="5852353" cy="110900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A3B5ED-F799-490D-8534-4A03941210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50462E-39F8-4934-B179-B8268388C7F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15ECDF-E415-4797-BA0A-4BCDC230CA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C7256-0E41-49C2-BD73-20F36332890A}" type="datetimeFigureOut">
              <a:rPr lang="en-GB" smtClean="0"/>
              <a:t>06/10/2021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F40DA0-6D00-4CCF-A39B-FF8AC8A07A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ED4AEE-CE6F-4DF7-817C-7F79492194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D0ACB-4277-4140-8F8F-336CD06D3B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5925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F1DFB3-DF70-43BC-B1C4-600D210D3C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831E98-B964-45D1-8633-21A232AD2A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F1A82C-670D-4844-9155-6D9C0147F7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C7256-0E41-49C2-BD73-20F36332890A}" type="datetimeFigureOut">
              <a:rPr lang="en-GB" smtClean="0"/>
              <a:t>06/10/2021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A9EEC5-9D77-4FD3-96B4-14303B076A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5F855A-7DF6-49F9-B262-4BBE5CACCB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D0ACB-4277-4140-8F8F-336CD06D3B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35147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C46DAB-CBAF-4B2B-9C76-DD7A1B5BA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0CBA20-3D20-4149-BBB1-B5BC903477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D4A394-4559-47C2-824A-16348E5E8F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C7256-0E41-49C2-BD73-20F36332890A}" type="datetimeFigureOut">
              <a:rPr lang="en-GB" smtClean="0"/>
              <a:t>06/10/2021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43A9B9-47A6-4B35-BA51-73C1BD099C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D59574-DF87-48FA-BBB9-0373DF37F3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D0ACB-4277-4140-8F8F-336CD06D3B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1967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2879AC-66D4-4736-BAEB-93B253C1F8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6B9F61-59A2-489F-BEE8-A863ABD04F5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D6EC55-1D0E-4C59-BA5E-DCF260BC59A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E50F0C-81B3-4E38-B967-00C73BFB2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C7256-0E41-49C2-BD73-20F36332890A}" type="datetimeFigureOut">
              <a:rPr lang="en-GB" smtClean="0"/>
              <a:t>06/10/2021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F52AE9-57D8-4616-A329-AD079669BC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431B73-8945-425D-BC05-39B139DCA7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D0ACB-4277-4140-8F8F-336CD06D3B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66292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0DF5BD-89FB-4BCC-BE4E-FA5F210E2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6FF2C33-3C7C-4094-9801-E29D0463C5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B7BCA1-0230-4919-B965-47D0DEF961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446B85-B58D-476A-8479-DA7C6451167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1BF5DCB-FF24-4CB4-907A-3911AFAF761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687B727-2368-4B50-8911-A3082A9F14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C7256-0E41-49C2-BD73-20F36332890A}" type="datetimeFigureOut">
              <a:rPr lang="en-GB" smtClean="0"/>
              <a:t>06/10/2021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1F2944C-6525-4F01-814B-D2576558EF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E17040-C425-447C-89E0-0E591055CC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D0ACB-4277-4140-8F8F-336CD06D3B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34567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121ECB-C118-4BD9-A7F8-66D81677B2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C6A9237-36FE-4C54-B0EF-52DFC3A3A0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C7256-0E41-49C2-BD73-20F36332890A}" type="datetimeFigureOut">
              <a:rPr lang="en-GB" smtClean="0"/>
              <a:t>06/10/2021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C6E9A4E-8B96-4AD1-A910-1EC1B3FE5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6BA0255-89BF-49B1-B62E-0AB9F38488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D0ACB-4277-4140-8F8F-336CD06D3B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17234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801971A-2EC6-41E4-A08B-83A254AEC2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C7256-0E41-49C2-BD73-20F36332890A}" type="datetimeFigureOut">
              <a:rPr lang="en-GB" smtClean="0"/>
              <a:t>06/10/2021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C033CAA-AB46-42A9-8A98-03551CFB68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FDD6A7-20C4-492F-8536-38D0109C10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D0ACB-4277-4140-8F8F-336CD06D3B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62648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E0DE1B-EFF8-438B-A5A6-C2A1AB3B60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7440C6-F888-4406-9BF1-CFD6BFEC10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1EEF30-F468-4CCB-B572-E8C3455C17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FF20D7-E9BC-478A-B640-5689BAB677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C7256-0E41-49C2-BD73-20F36332890A}" type="datetimeFigureOut">
              <a:rPr lang="en-GB" smtClean="0"/>
              <a:t>06/10/2021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08BE7B0-5025-4CB2-A831-734A8565ED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DAE02F-DF53-4BD9-960B-A090A1E9A7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D0ACB-4277-4140-8F8F-336CD06D3B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81655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C8897C-DBAB-47D3-9B19-CA92A6E793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0112D78-5AB8-43CD-ABC9-D8BECB6FA75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6904C-0159-430B-85BB-C370DA29D2B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ECC3ED-D57E-42E8-94DC-4009B4DE3B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C7256-0E41-49C2-BD73-20F36332890A}" type="datetimeFigureOut">
              <a:rPr lang="en-GB" smtClean="0"/>
              <a:t>06/10/2021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7F23F0-32D2-4E29-9836-FD142B2243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C1FF0E-61E2-4A88-A3C6-947A3CD5FD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D0ACB-4277-4140-8F8F-336CD06D3B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33954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908035-53BB-459D-B683-8D810509D2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3CF1841-8083-47EE-B340-8D34C9CCA22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9603A6-C7E0-4C54-8A9D-08D3CB82EE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C7256-0E41-49C2-BD73-20F36332890A}" type="datetimeFigureOut">
              <a:rPr lang="en-GB" smtClean="0"/>
              <a:t>06/10/2021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A232A8-2530-49E0-A6FC-40935A15A3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33264A-439C-42C8-A885-373ED4451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D0ACB-4277-4140-8F8F-336CD06D3B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29029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A47C647-6825-4C85-A3D4-958AD157ECE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5D9B9C-B851-4963-A959-9AFCFE711A9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07F67C-76DC-4F45-BD06-DD7FD4F1C6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C7256-0E41-49C2-BD73-20F36332890A}" type="datetimeFigureOut">
              <a:rPr lang="en-GB" smtClean="0"/>
              <a:t>06/10/2021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FD7B20-DDEA-40A5-965E-4319B9B6C1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2D86E-E843-4347-B6A7-0248178B98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D0ACB-4277-4140-8F8F-336CD06D3B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28814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377D092-AAA2-4498-AFAF-310C95A34D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4B2D45-BB38-4209-B345-A8FC274E4E7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262EB6-7E8C-4179-91FA-3BD11FB3915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FC7256-0E41-49C2-BD73-20F36332890A}" type="datetimeFigureOut">
              <a:rPr lang="en-GB" smtClean="0"/>
              <a:t>06/10/2021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FCF390-D906-4427-B744-95EFB42B72E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C0FFCC-E09B-487D-8285-CB394CA56BC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5D0ACB-4277-4140-8F8F-336CD06D3B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5343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wansea.gov.uk/saferswansea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hyperlink" Target="https://www.crimewatch.co.uk/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ocal.gov.uk/sites/default/files/documents/community-safety-partners-dcf.pdf" TargetMode="External"/><Relationship Id="rId2" Type="http://schemas.openxmlformats.org/officeDocument/2006/relationships/hyperlink" Target="https://www.legislation.gov.uk/ukpga/2006/48/content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29DE7B6-DC7C-4BA1-B406-EDDA0C0A3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-2"/>
            <a:ext cx="7537704" cy="685800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2DA6F8-1570-46A0-83FC-6768FC82AD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89620" y="1306071"/>
            <a:ext cx="5478379" cy="2663407"/>
          </a:xfrm>
        </p:spPr>
        <p:txBody>
          <a:bodyPr>
            <a:normAutofit/>
          </a:bodyPr>
          <a:lstStyle/>
          <a:p>
            <a:pPr algn="l"/>
            <a:r>
              <a:rPr lang="en-GB" sz="5400" dirty="0">
                <a:solidFill>
                  <a:srgbClr val="FFFFFF"/>
                </a:solidFill>
              </a:rPr>
              <a:t>Safer Swansea Partnership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5FC4BED-6E94-4008-AE88-0057B00F22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5901" y="2759647"/>
            <a:ext cx="2670399" cy="110043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1E17F75-45A8-4C9F-A27E-00751B0FB139}"/>
              </a:ext>
            </a:extLst>
          </p:cNvPr>
          <p:cNvSpPr txBox="1"/>
          <p:nvPr/>
        </p:nvSpPr>
        <p:spPr>
          <a:xfrm>
            <a:off x="210321" y="5892959"/>
            <a:ext cx="444397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https://www.swansea.gov.uk/saferswansea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3668307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A1F2CA-2E2B-463A-BA52-8D30F9324B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13" y="3752849"/>
            <a:ext cx="3290887" cy="2452687"/>
          </a:xfrm>
        </p:spPr>
        <p:txBody>
          <a:bodyPr anchor="ctr">
            <a:normAutofit/>
          </a:bodyPr>
          <a:lstStyle/>
          <a:p>
            <a:r>
              <a:rPr lang="en-GB" sz="6000" dirty="0"/>
              <a:t>Contents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96329FC-9F8F-4FF5-84FA-B0A0727C796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2576"/>
          <a:stretch/>
        </p:blipFill>
        <p:spPr>
          <a:xfrm>
            <a:off x="20" y="10"/>
            <a:ext cx="12191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BF8DF8-A806-47D7-90FB-02ECE6BBD2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3982" y="3752850"/>
            <a:ext cx="7485413" cy="2452687"/>
          </a:xfrm>
        </p:spPr>
        <p:txBody>
          <a:bodyPr anchor="ctr">
            <a:normAutofit/>
          </a:bodyPr>
          <a:lstStyle/>
          <a:p>
            <a:r>
              <a:rPr lang="en-GB" sz="3200" dirty="0"/>
              <a:t>History and background</a:t>
            </a:r>
          </a:p>
          <a:p>
            <a:r>
              <a:rPr lang="en-GB" sz="3200" dirty="0"/>
              <a:t>Current position</a:t>
            </a:r>
          </a:p>
          <a:p>
            <a:r>
              <a:rPr lang="en-GB" sz="3200" dirty="0"/>
              <a:t>Aims and objectives</a:t>
            </a:r>
          </a:p>
        </p:txBody>
      </p:sp>
    </p:spTree>
    <p:extLst>
      <p:ext uri="{BB962C8B-B14F-4D97-AF65-F5344CB8AC3E}">
        <p14:creationId xmlns:p14="http://schemas.microsoft.com/office/powerpoint/2010/main" val="6721023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7D56227-98F5-4DC9-B83E-D718FDE51C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Safer Swansea Focus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A77893-71BD-4E2C-A465-E5640B49E57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Making our communities safer places to live and work. </a:t>
            </a:r>
          </a:p>
          <a:p>
            <a:r>
              <a:rPr lang="en-GB" dirty="0"/>
              <a:t>The police, council, fire, health and probation services, along with many other organisations and charities, work together to reduce crime and anti-social behaviour.</a:t>
            </a:r>
          </a:p>
          <a:p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55A5427-BF93-40F9-AE5F-AF20FB48BED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All communities </a:t>
            </a:r>
          </a:p>
          <a:p>
            <a:r>
              <a:rPr lang="en-GB" dirty="0"/>
              <a:t>What are the kinds of differences we see across such a large demographic?</a:t>
            </a:r>
          </a:p>
          <a:p>
            <a:r>
              <a:rPr lang="en-GB" dirty="0"/>
              <a:t>Multi-agency partnership working is of fundamental important</a:t>
            </a:r>
          </a:p>
        </p:txBody>
      </p:sp>
    </p:spTree>
    <p:extLst>
      <p:ext uri="{BB962C8B-B14F-4D97-AF65-F5344CB8AC3E}">
        <p14:creationId xmlns:p14="http://schemas.microsoft.com/office/powerpoint/2010/main" val="349638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D7A453D2-15D8-4403-815F-291FA1634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161EA6B-09CA-445B-AB0D-8DF76FA92D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EA1DAFF-CECA-492F-BFA1-22C64956B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D3D3744-142C-4653-90AB-546FE6B849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0BC69CAC-820B-41BA-BFCA-79B45576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3D205E7A-88AB-4C4B-B8D1-5A76AA878B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0D4286E9-8501-4EBF-874C-74897B4B6F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45586ADC-910E-45C9-BAB4-CB0EFBEE5B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DAB594C5-5BB0-49AE-8AAC-AE40A6F8A3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B8114C98-A349-4111-A123-E8EAB86ABE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670FB431-AE18-414D-92F4-1D12D1991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24467063-D74E-4D42-8790-B9F6D69584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A1D19BAC-1681-47BC-AAF5-92FAFFF6F4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94347C2B-E846-452C-97AA-7E254FC1C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10EA2B35-7959-4C2A-84AA-FF5D94FED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B669CE8C-71EA-4B95-9003-BA572193AB2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74" r="1" b="5810"/>
          <a:stretch/>
        </p:blipFill>
        <p:spPr>
          <a:xfrm>
            <a:off x="626590" y="317578"/>
            <a:ext cx="10851111" cy="3508437"/>
          </a:xfrm>
          <a:prstGeom prst="rect">
            <a:avLst/>
          </a:prstGeom>
        </p:spPr>
      </p:pic>
      <p:grpSp>
        <p:nvGrpSpPr>
          <p:cNvPr id="29" name="Group 28">
            <a:extLst>
              <a:ext uri="{FF2B5EF4-FFF2-40B4-BE49-F238E27FC236}">
                <a16:creationId xmlns:a16="http://schemas.microsoft.com/office/drawing/2014/main" id="{AF19A774-30A5-488B-9BAF-629C64402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474192" y="482489"/>
            <a:ext cx="304800" cy="429768"/>
            <a:chOff x="215328" y="-46937"/>
            <a:chExt cx="304800" cy="2773841"/>
          </a:xfrm>
        </p:grpSpPr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291EBF88-5B98-4258-A542-14C3AF2E52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8FBC2D58-9E3C-490D-BD7A-61EF07EA79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B6CF1BB4-1C1D-4EDE-BA26-0243FCF83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00C83729-E02F-4512-AFE7-F4792228BD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E2D3D3F2-ABBB-4453-B1C5-1BEBF7E4D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8214E4A5-A0D2-42C4-8D14-D2A7E495F0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7494D7A0-6B21-41E8-A7D3-0033BBB79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1E141D7D-32B0-448E-A666-EA8703AFCF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8D87E268-6345-420F-8B97-B37ED04100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35E1622E-7FA6-4760-A2BF-A8105EBF7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7544A1F-8993-4933-BEDE-967FF150CD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4018137"/>
            <a:ext cx="4569060" cy="2129586"/>
          </a:xfrm>
          <a:noFill/>
        </p:spPr>
        <p:txBody>
          <a:bodyPr anchor="t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Safer Swansea Duty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BB229E-0682-43A0-A2CC-B00D49761D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95935" y="4018142"/>
            <a:ext cx="7277875" cy="2729047"/>
          </a:xfrm>
          <a:noFill/>
        </p:spPr>
        <p:txBody>
          <a:bodyPr anchor="t">
            <a:norm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Duty to ensure people are sufficiently protected from a range of real and perceived dangers. This includes:</a:t>
            </a:r>
          </a:p>
          <a:p>
            <a:pPr marL="0" indent="0">
              <a:buNone/>
            </a:pPr>
            <a:endParaRPr lang="en-GB" sz="1500" dirty="0">
              <a:solidFill>
                <a:schemeClr val="bg1"/>
              </a:solidFill>
            </a:endParaRPr>
          </a:p>
          <a:p>
            <a:pPr lvl="1"/>
            <a:r>
              <a:rPr lang="en-GB" sz="1900" dirty="0">
                <a:solidFill>
                  <a:schemeClr val="bg1"/>
                </a:solidFill>
              </a:rPr>
              <a:t>crime</a:t>
            </a:r>
          </a:p>
          <a:p>
            <a:pPr lvl="1"/>
            <a:r>
              <a:rPr lang="en-GB" sz="1900" dirty="0">
                <a:solidFill>
                  <a:schemeClr val="bg1"/>
                </a:solidFill>
              </a:rPr>
              <a:t>anti-social behaviour</a:t>
            </a:r>
          </a:p>
          <a:p>
            <a:pPr lvl="1"/>
            <a:r>
              <a:rPr lang="en-GB" sz="1900" dirty="0">
                <a:solidFill>
                  <a:schemeClr val="bg1"/>
                </a:solidFill>
              </a:rPr>
              <a:t>fire accidents</a:t>
            </a:r>
          </a:p>
          <a:p>
            <a:pPr lvl="1"/>
            <a:r>
              <a:rPr lang="en-GB" sz="1900" dirty="0">
                <a:solidFill>
                  <a:schemeClr val="bg1"/>
                </a:solidFill>
              </a:rPr>
              <a:t>providing support and protection for people who are affected by such issues.</a:t>
            </a:r>
          </a:p>
        </p:txBody>
      </p:sp>
    </p:spTree>
    <p:extLst>
      <p:ext uri="{BB962C8B-B14F-4D97-AF65-F5344CB8AC3E}">
        <p14:creationId xmlns:p14="http://schemas.microsoft.com/office/powerpoint/2010/main" val="2658927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4096C4-FE68-4719-979F-7EF9DC4D8C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GB" sz="6000">
                <a:solidFill>
                  <a:schemeClr val="bg1"/>
                </a:solidFill>
              </a:rPr>
              <a:t>Key areas of activity and planning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E60B132-D63A-4035-9644-0BA8D942881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22139344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13525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958E84F-E27E-4116-8B70-267DE0A799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graphicEl>
                                              <a:dgm id="{6958E84F-E27E-4116-8B70-267DE0A799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graphicEl>
                                              <a:dgm id="{6958E84F-E27E-4116-8B70-267DE0A799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1C752A6-45E5-4C89-92FE-E97D597CD5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graphicEl>
                                              <a:dgm id="{41C752A6-45E5-4C89-92FE-E97D597CD5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graphicEl>
                                              <a:dgm id="{41C752A6-45E5-4C89-92FE-E97D597CD5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964566E-A077-493F-9DE0-C3E1F64F3A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graphicEl>
                                              <a:dgm id="{5964566E-A077-493F-9DE0-C3E1F64F3A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graphicEl>
                                              <a:dgm id="{5964566E-A077-493F-9DE0-C3E1F64F3A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3862132-6509-44C2-A200-0C3BC625C9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graphicEl>
                                              <a:dgm id="{D3862132-6509-44C2-A200-0C3BC625C9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graphicEl>
                                              <a:dgm id="{D3862132-6509-44C2-A200-0C3BC625C9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9923325-F85B-4FE2-9812-C43A4144BB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graphicEl>
                                              <a:dgm id="{69923325-F85B-4FE2-9812-C43A4144BB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graphicEl>
                                              <a:dgm id="{69923325-F85B-4FE2-9812-C43A4144BB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B01FE32-2217-44F0-8607-ECDEB67E38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graphicEl>
                                              <a:dgm id="{2B01FE32-2217-44F0-8607-ECDEB67E38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graphicEl>
                                              <a:dgm id="{2B01FE32-2217-44F0-8607-ECDEB67E38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8A8185C-26A7-4F3B-9022-58EBB6E9722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graphicEl>
                                              <a:dgm id="{D8A8185C-26A7-4F3B-9022-58EBB6E9722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graphicEl>
                                              <a:dgm id="{D8A8185C-26A7-4F3B-9022-58EBB6E9722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F4849E-6B3B-4103-A7B8-DC8E3AAD3B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965126-BE92-4EC0-B31B-2D59F159F3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842518" cy="4351338"/>
          </a:xfrm>
        </p:spPr>
        <p:txBody>
          <a:bodyPr>
            <a:normAutofit fontScale="92500"/>
          </a:bodyPr>
          <a:lstStyle/>
          <a:p>
            <a:r>
              <a:rPr lang="en-GB" dirty="0"/>
              <a:t>Report suspicious activity</a:t>
            </a:r>
          </a:p>
          <a:p>
            <a:r>
              <a:rPr lang="en-GB" dirty="0"/>
              <a:t>Paws on patrol: dog walkers are everywhere. Eyes and ears</a:t>
            </a:r>
          </a:p>
          <a:p>
            <a:r>
              <a:rPr lang="en-GB" dirty="0"/>
              <a:t>Neighbourhood Watch:</a:t>
            </a:r>
          </a:p>
          <a:p>
            <a:pPr lvl="1"/>
            <a:r>
              <a:rPr lang="en-GB" dirty="0"/>
              <a:t>Get a picture of local crime</a:t>
            </a:r>
          </a:p>
          <a:p>
            <a:pPr lvl="1"/>
            <a:r>
              <a:rPr lang="en-GB" dirty="0"/>
              <a:t>Conduct a fear of crime survey</a:t>
            </a:r>
          </a:p>
          <a:p>
            <a:pPr lvl="1"/>
            <a:r>
              <a:rPr lang="en-GB" dirty="0"/>
              <a:t>Target crimes you can have a real impact on</a:t>
            </a:r>
          </a:p>
          <a:p>
            <a:pPr lvl="1"/>
            <a:r>
              <a:rPr lang="en-GB" dirty="0"/>
              <a:t>Identify the opportunities for crime</a:t>
            </a:r>
          </a:p>
          <a:p>
            <a:pPr lvl="1"/>
            <a:r>
              <a:rPr lang="en-GB" dirty="0"/>
              <a:t>Form an action plan to tackle the problem</a:t>
            </a:r>
          </a:p>
          <a:p>
            <a:pPr lvl="1"/>
            <a:r>
              <a:rPr lang="en-GB" dirty="0"/>
              <a:t>Block or reduce opportunities for the criminal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6C20D9E-505D-4FE5-843F-6981E6164F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07300">
            <a:off x="6824370" y="789214"/>
            <a:ext cx="4817609" cy="263978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3A6A677-78DB-4A65-9B60-3E448BBAC3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44167" y="3779951"/>
            <a:ext cx="1819275" cy="1819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2108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8364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50F8409-A4DD-485F-9519-46621AE7AE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6480" y="643467"/>
            <a:ext cx="7819040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10979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8">
            <a:extLst>
              <a:ext uri="{FF2B5EF4-FFF2-40B4-BE49-F238E27FC236}">
                <a16:creationId xmlns:a16="http://schemas.microsoft.com/office/drawing/2014/main" id="{FF9B822F-893E-44C8-963C-64F50ACECB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BF87945-A001-489F-9D9B-7D9435F0B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8639" y="347471"/>
            <a:ext cx="11100816" cy="1801368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0152C8-036D-4CFD-A3B6-B1DCE0E30A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5216"/>
            <a:ext cx="10515600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Complex areas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723132C-555A-48B0-8522-B2D9400D2B3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159" b="-3"/>
          <a:stretch/>
        </p:blipFill>
        <p:spPr>
          <a:xfrm>
            <a:off x="841248" y="2516777"/>
            <a:ext cx="6236208" cy="366018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ED3BC4-B7F2-4096-9D44-C76C0E4875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46848" y="2516777"/>
            <a:ext cx="3803904" cy="3660185"/>
          </a:xfrm>
        </p:spPr>
        <p:txBody>
          <a:bodyPr anchor="ctr">
            <a:normAutofit/>
          </a:bodyPr>
          <a:lstStyle/>
          <a:p>
            <a:r>
              <a:rPr lang="en-GB" sz="2000" dirty="0"/>
              <a:t>We are dealing with extremely varied and diverse areas of public policy and delivery</a:t>
            </a:r>
          </a:p>
          <a:p>
            <a:r>
              <a:rPr lang="en-GB" sz="2000" dirty="0"/>
              <a:t>It is important to try to engage as many people with the challenges as possible</a:t>
            </a:r>
          </a:p>
          <a:p>
            <a:r>
              <a:rPr lang="en-GB" sz="2000" dirty="0"/>
              <a:t>Whilst at the same time we scrutinise the work of the Safer Swansea Partnership</a:t>
            </a:r>
          </a:p>
          <a:p>
            <a:r>
              <a:rPr lang="en-GB" sz="2000" dirty="0"/>
              <a:t>We must communicate with the needs of our audience in mind</a:t>
            </a:r>
          </a:p>
        </p:txBody>
      </p:sp>
    </p:spTree>
    <p:extLst>
      <p:ext uri="{BB962C8B-B14F-4D97-AF65-F5344CB8AC3E}">
        <p14:creationId xmlns:p14="http://schemas.microsoft.com/office/powerpoint/2010/main" val="1019028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995B906-624B-4BAB-8EDE-356673DF8B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541" y="536510"/>
            <a:ext cx="4012163" cy="5784979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rgbClr val="000000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CC72224-C9BF-4DAD-B0E2-C15B22193B69}"/>
              </a:ext>
            </a:extLst>
          </p:cNvPr>
          <p:cNvSpPr txBox="1"/>
          <p:nvPr/>
        </p:nvSpPr>
        <p:spPr>
          <a:xfrm>
            <a:off x="5984033" y="2598002"/>
            <a:ext cx="53277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Clear, colourful, graphics with easy read version for widespread sharing</a:t>
            </a:r>
          </a:p>
        </p:txBody>
      </p:sp>
    </p:spTree>
    <p:extLst>
      <p:ext uri="{BB962C8B-B14F-4D97-AF65-F5344CB8AC3E}">
        <p14:creationId xmlns:p14="http://schemas.microsoft.com/office/powerpoint/2010/main" val="16216000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0CD212A-6B78-4979-A0F5-00F129637C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53795" y="167951"/>
            <a:ext cx="5530645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3ABABB8-0900-40D3-947D-B2445CD06308}"/>
              </a:ext>
            </a:extLst>
          </p:cNvPr>
          <p:cNvSpPr txBox="1"/>
          <p:nvPr/>
        </p:nvSpPr>
        <p:spPr>
          <a:xfrm>
            <a:off x="652793" y="1166842"/>
            <a:ext cx="532778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There are formal reporting arrangements where Councillors have the opportunity to scrutinise in detail the work of the Partnership</a:t>
            </a:r>
          </a:p>
          <a:p>
            <a:endParaRPr lang="en-GB" sz="2400" dirty="0"/>
          </a:p>
          <a:p>
            <a:r>
              <a:rPr lang="en-GB" sz="2400" dirty="0"/>
              <a:t>Swansea’s Scrutiny Programme Committee is the Council’s designated Crime and Disorder Scrutiny Committee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Priorities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Activities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Impact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28854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F0965F4-5907-4188-A62D-9C5D1E8B7B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9564" y="508518"/>
            <a:ext cx="4057287" cy="5840963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63F4224-85CF-47B8-8B61-F53469CF7C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3935" y="2127379"/>
            <a:ext cx="4249929" cy="2940309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8EAAF15-C5D0-40B9-9953-74FAEC8B6D64}"/>
              </a:ext>
            </a:extLst>
          </p:cNvPr>
          <p:cNvSpPr txBox="1"/>
          <p:nvPr/>
        </p:nvSpPr>
        <p:spPr>
          <a:xfrm>
            <a:off x="248136" y="1166841"/>
            <a:ext cx="2789517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There is always a lot of detail in Council scrutiny!</a:t>
            </a:r>
          </a:p>
          <a:p>
            <a:endParaRPr lang="en-GB" sz="2400" dirty="0"/>
          </a:p>
          <a:p>
            <a:r>
              <a:rPr lang="en-GB" sz="2400" dirty="0"/>
              <a:t>156 pages – so a modest amount of reading</a:t>
            </a:r>
          </a:p>
          <a:p>
            <a:endParaRPr lang="en-GB" sz="2400" dirty="0"/>
          </a:p>
          <a:p>
            <a:r>
              <a:rPr lang="en-GB" sz="2400" dirty="0"/>
              <a:t>Is this an issue?</a:t>
            </a:r>
          </a:p>
          <a:p>
            <a:endParaRPr lang="en-GB" sz="2400" dirty="0"/>
          </a:p>
          <a:p>
            <a:r>
              <a:rPr lang="en-GB" sz="2400" dirty="0"/>
              <a:t>Do councillors have time?</a:t>
            </a:r>
          </a:p>
        </p:txBody>
      </p:sp>
    </p:spTree>
    <p:extLst>
      <p:ext uri="{BB962C8B-B14F-4D97-AF65-F5344CB8AC3E}">
        <p14:creationId xmlns:p14="http://schemas.microsoft.com/office/powerpoint/2010/main" val="9374831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68A4132F-DEC6-4332-A00C-A11AD4519B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90476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B38642C-62C4-4E31-A5D3-BB1DD8CA39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663583" cy="6858478"/>
          </a:xfrm>
          <a:custGeom>
            <a:avLst/>
            <a:gdLst>
              <a:gd name="connsiteX0" fmla="*/ 0 w 8663583"/>
              <a:gd name="connsiteY0" fmla="*/ 0 h 6858478"/>
              <a:gd name="connsiteX1" fmla="*/ 480486 w 8663583"/>
              <a:gd name="connsiteY1" fmla="*/ 0 h 6858478"/>
              <a:gd name="connsiteX2" fmla="*/ 4415403 w 8663583"/>
              <a:gd name="connsiteY2" fmla="*/ 0 h 6858478"/>
              <a:gd name="connsiteX3" fmla="*/ 5481631 w 8663583"/>
              <a:gd name="connsiteY3" fmla="*/ 0 h 6858478"/>
              <a:gd name="connsiteX4" fmla="*/ 5487208 w 8663583"/>
              <a:gd name="connsiteY4" fmla="*/ 0 h 6858478"/>
              <a:gd name="connsiteX5" fmla="*/ 8663583 w 8663583"/>
              <a:gd name="connsiteY5" fmla="*/ 6858478 h 6858478"/>
              <a:gd name="connsiteX6" fmla="*/ 1239028 w 8663583"/>
              <a:gd name="connsiteY6" fmla="*/ 6858478 h 6858478"/>
              <a:gd name="connsiteX7" fmla="*/ 1239288 w 8663583"/>
              <a:gd name="connsiteY7" fmla="*/ 6857916 h 6858478"/>
              <a:gd name="connsiteX8" fmla="*/ 480486 w 8663583"/>
              <a:gd name="connsiteY8" fmla="*/ 6857916 h 6858478"/>
              <a:gd name="connsiteX9" fmla="*/ 480486 w 8663583"/>
              <a:gd name="connsiteY9" fmla="*/ 6858000 h 6858478"/>
              <a:gd name="connsiteX10" fmla="*/ 0 w 8663583"/>
              <a:gd name="connsiteY10" fmla="*/ 685800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8663583" h="6858478">
                <a:moveTo>
                  <a:pt x="0" y="0"/>
                </a:moveTo>
                <a:lnTo>
                  <a:pt x="480486" y="0"/>
                </a:lnTo>
                <a:lnTo>
                  <a:pt x="4415403" y="0"/>
                </a:lnTo>
                <a:lnTo>
                  <a:pt x="5481631" y="0"/>
                </a:lnTo>
                <a:lnTo>
                  <a:pt x="5487208" y="0"/>
                </a:lnTo>
                <a:lnTo>
                  <a:pt x="8663583" y="6858478"/>
                </a:lnTo>
                <a:lnTo>
                  <a:pt x="1239028" y="6858478"/>
                </a:lnTo>
                <a:lnTo>
                  <a:pt x="1239288" y="6857916"/>
                </a:lnTo>
                <a:lnTo>
                  <a:pt x="480486" y="6857916"/>
                </a:lnTo>
                <a:lnTo>
                  <a:pt x="48048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9F66240-8C38-4069-A5C9-2D3FCD97ED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234957" cy="6858478"/>
          </a:xfrm>
          <a:custGeom>
            <a:avLst/>
            <a:gdLst>
              <a:gd name="connsiteX0" fmla="*/ 156905 w 8234957"/>
              <a:gd name="connsiteY0" fmla="*/ 0 h 6858478"/>
              <a:gd name="connsiteX1" fmla="*/ 3986777 w 8234957"/>
              <a:gd name="connsiteY1" fmla="*/ 0 h 6858478"/>
              <a:gd name="connsiteX2" fmla="*/ 5053005 w 8234957"/>
              <a:gd name="connsiteY2" fmla="*/ 0 h 6858478"/>
              <a:gd name="connsiteX3" fmla="*/ 5058582 w 8234957"/>
              <a:gd name="connsiteY3" fmla="*/ 0 h 6858478"/>
              <a:gd name="connsiteX4" fmla="*/ 8234957 w 8234957"/>
              <a:gd name="connsiteY4" fmla="*/ 6858478 h 6858478"/>
              <a:gd name="connsiteX5" fmla="*/ 810402 w 8234957"/>
              <a:gd name="connsiteY5" fmla="*/ 6858478 h 6858478"/>
              <a:gd name="connsiteX6" fmla="*/ 810662 w 8234957"/>
              <a:gd name="connsiteY6" fmla="*/ 6857916 h 6858478"/>
              <a:gd name="connsiteX7" fmla="*/ 156905 w 8234957"/>
              <a:gd name="connsiteY7" fmla="*/ 6857916 h 6858478"/>
              <a:gd name="connsiteX8" fmla="*/ 156905 w 8234957"/>
              <a:gd name="connsiteY8" fmla="*/ 6858478 h 6858478"/>
              <a:gd name="connsiteX9" fmla="*/ 0 w 8234957"/>
              <a:gd name="connsiteY9" fmla="*/ 6858478 h 6858478"/>
              <a:gd name="connsiteX10" fmla="*/ 0 w 8234957"/>
              <a:gd name="connsiteY10" fmla="*/ 479 h 6858478"/>
              <a:gd name="connsiteX11" fmla="*/ 156905 w 8234957"/>
              <a:gd name="connsiteY11" fmla="*/ 479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8234957" h="6858478">
                <a:moveTo>
                  <a:pt x="156905" y="0"/>
                </a:moveTo>
                <a:lnTo>
                  <a:pt x="3986777" y="0"/>
                </a:lnTo>
                <a:lnTo>
                  <a:pt x="5053005" y="0"/>
                </a:lnTo>
                <a:lnTo>
                  <a:pt x="5058582" y="0"/>
                </a:lnTo>
                <a:lnTo>
                  <a:pt x="8234957" y="6858478"/>
                </a:lnTo>
                <a:lnTo>
                  <a:pt x="810402" y="6858478"/>
                </a:lnTo>
                <a:lnTo>
                  <a:pt x="810662" y="6857916"/>
                </a:lnTo>
                <a:lnTo>
                  <a:pt x="156905" y="6857916"/>
                </a:lnTo>
                <a:lnTo>
                  <a:pt x="156905" y="6858478"/>
                </a:lnTo>
                <a:lnTo>
                  <a:pt x="0" y="6858478"/>
                </a:lnTo>
                <a:lnTo>
                  <a:pt x="0" y="479"/>
                </a:lnTo>
                <a:lnTo>
                  <a:pt x="156905" y="479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D5D7AD-0607-4D91-B7D3-8CE9F86725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365125"/>
            <a:ext cx="4378881" cy="1325563"/>
          </a:xfrm>
        </p:spPr>
        <p:txBody>
          <a:bodyPr>
            <a:normAutofit/>
          </a:bodyPr>
          <a:lstStyle/>
          <a:p>
            <a:r>
              <a:rPr lang="en-GB" dirty="0"/>
              <a:t>Background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BB916C-D252-4216-AE55-8109B75665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020824"/>
            <a:ext cx="5076090" cy="4151376"/>
          </a:xfrm>
        </p:spPr>
        <p:txBody>
          <a:bodyPr>
            <a:normAutofit/>
          </a:bodyPr>
          <a:lstStyle/>
          <a:p>
            <a:r>
              <a:rPr lang="en-GB" sz="2000"/>
              <a:t>1980s: multi-agency partnership working became a vital aspect of tackling crime</a:t>
            </a:r>
          </a:p>
          <a:p>
            <a:r>
              <a:rPr lang="en-GB" sz="2000"/>
              <a:t>Statutory basis in the Crime and Disorder Act 1998</a:t>
            </a:r>
          </a:p>
          <a:p>
            <a:r>
              <a:rPr lang="en-GB" sz="2000"/>
              <a:t>Amended by the Police and Justice Act 2006. S19</a:t>
            </a:r>
          </a:p>
          <a:p>
            <a:pPr lvl="1"/>
            <a:r>
              <a:rPr lang="en-GB" sz="2000"/>
              <a:t>Duty on public sector organisations (councils and later other partners) to make places safer</a:t>
            </a:r>
          </a:p>
          <a:p>
            <a:endParaRPr lang="en-GB" sz="200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41B8935-7131-4C80-B6A1-D68EB5BBCD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666" y="5095745"/>
            <a:ext cx="7166259" cy="1633415"/>
          </a:xfrm>
          <a:prstGeom prst="rect">
            <a:avLst/>
          </a:prstGeom>
          <a:solidFill>
            <a:srgbClr val="000000">
              <a:shade val="95000"/>
            </a:srgbClr>
          </a:solidFill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AA15819-A329-4691-8C19-A433B05396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9133" y="1027906"/>
            <a:ext cx="3811323" cy="28385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792944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7FA33FF-088D-4F16-95A2-2C64D353DE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376EFB1-01CF-419F-ABF1-2AF02BBFC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6464595" cy="6858000"/>
          </a:xfrm>
          <a:prstGeom prst="rect">
            <a:avLst/>
          </a:prstGeom>
          <a:solidFill>
            <a:schemeClr val="bg1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FF9DEA15-78BD-4750-AA18-B9F28A6D5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546337" cy="6858000"/>
          </a:xfrm>
          <a:custGeom>
            <a:avLst/>
            <a:gdLst>
              <a:gd name="connsiteX0" fmla="*/ 0 w 4319042"/>
              <a:gd name="connsiteY0" fmla="*/ 0 h 6858000"/>
              <a:gd name="connsiteX1" fmla="*/ 1142888 w 4319042"/>
              <a:gd name="connsiteY1" fmla="*/ 0 h 6858000"/>
              <a:gd name="connsiteX2" fmla="*/ 4319042 w 4319042"/>
              <a:gd name="connsiteY2" fmla="*/ 6858000 h 6858000"/>
              <a:gd name="connsiteX3" fmla="*/ 0 w 431904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19042" h="6858000">
                <a:moveTo>
                  <a:pt x="0" y="0"/>
                </a:moveTo>
                <a:lnTo>
                  <a:pt x="1142888" y="0"/>
                </a:lnTo>
                <a:lnTo>
                  <a:pt x="431904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4A9393-B099-412B-97ED-ADA4ECE120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640263"/>
            <a:ext cx="5157216" cy="1344975"/>
          </a:xfrm>
        </p:spPr>
        <p:txBody>
          <a:bodyPr>
            <a:normAutofit/>
          </a:bodyPr>
          <a:lstStyle/>
          <a:p>
            <a:r>
              <a:rPr lang="en-GB" sz="4000"/>
              <a:t>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813E8A-C2C1-41C0-A074-0C18A09798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121763"/>
            <a:ext cx="5157216" cy="3773010"/>
          </a:xfrm>
        </p:spPr>
        <p:txBody>
          <a:bodyPr>
            <a:normAutofit/>
          </a:bodyPr>
          <a:lstStyle/>
          <a:p>
            <a:r>
              <a:rPr lang="en-GB" sz="2000" dirty="0"/>
              <a:t>Crime and Disorder Reduction Partnerships (CDRPs), Community Safety Partnerships (CSPs) from 2010.</a:t>
            </a:r>
          </a:p>
          <a:p>
            <a:r>
              <a:rPr lang="en-GB" sz="2000" dirty="0"/>
              <a:t>One for each local government area </a:t>
            </a:r>
          </a:p>
          <a:p>
            <a:r>
              <a:rPr lang="en-GB" sz="2000" dirty="0"/>
              <a:t>Police and local authority, later fire and rescue services, the old police authorities (before PCCs), health, and probation to formulate strategies for the reduction of crime. </a:t>
            </a:r>
          </a:p>
          <a:p>
            <a:r>
              <a:rPr lang="en-GB" sz="2000" dirty="0"/>
              <a:t>Better data sharing and major impact on crime and disorder from 1995</a:t>
            </a:r>
          </a:p>
        </p:txBody>
      </p:sp>
      <p:pic>
        <p:nvPicPr>
          <p:cNvPr id="5" name="Picture 4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54511029-473B-4CAF-A585-C3A046ECB5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9642" y="1693339"/>
            <a:ext cx="4736963" cy="3315873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48923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264F718-7FAC-4056-9FA9-A603EC682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0"/>
            <a:ext cx="1219047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74639F7-E3C7-4165-A83E-6386A86BA1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6356349" cy="6858000"/>
          </a:xfrm>
          <a:custGeom>
            <a:avLst/>
            <a:gdLst>
              <a:gd name="connsiteX0" fmla="*/ 7539895 w 7539895"/>
              <a:gd name="connsiteY0" fmla="*/ 6858000 h 6858000"/>
              <a:gd name="connsiteX1" fmla="*/ 0 w 7539895"/>
              <a:gd name="connsiteY1" fmla="*/ 6858000 h 6858000"/>
              <a:gd name="connsiteX2" fmla="*/ 0 w 7539895"/>
              <a:gd name="connsiteY2" fmla="*/ 0 h 6858000"/>
              <a:gd name="connsiteX3" fmla="*/ 4363741 w 7539895"/>
              <a:gd name="connsiteY3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539895" h="6858000">
                <a:moveTo>
                  <a:pt x="7539895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4363741" y="0"/>
                </a:lnTo>
                <a:close/>
              </a:path>
            </a:pathLst>
          </a:cu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B3AF0F1-707A-463E-B5EE-33C63A40CF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5979591" cy="6858000"/>
          </a:xfrm>
          <a:custGeom>
            <a:avLst/>
            <a:gdLst>
              <a:gd name="connsiteX0" fmla="*/ 7092985 w 7092985"/>
              <a:gd name="connsiteY0" fmla="*/ 6858000 h 6858000"/>
              <a:gd name="connsiteX1" fmla="*/ 0 w 7092985"/>
              <a:gd name="connsiteY1" fmla="*/ 6858000 h 6858000"/>
              <a:gd name="connsiteX2" fmla="*/ 0 w 7092985"/>
              <a:gd name="connsiteY2" fmla="*/ 0 h 6858000"/>
              <a:gd name="connsiteX3" fmla="*/ 3916831 w 7092985"/>
              <a:gd name="connsiteY3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092985" h="6858000">
                <a:moveTo>
                  <a:pt x="7092985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3916831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77B9BD-16B3-40F9-AC86-63A17FD3A0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04088"/>
            <a:ext cx="3529953" cy="2980944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Impact?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219A9D-FFD4-4449-A587-08DDCAAE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12411" y="1343280"/>
            <a:ext cx="5488359" cy="4489349"/>
          </a:xfrm>
        </p:spPr>
        <p:txBody>
          <a:bodyPr anchor="ctr">
            <a:normAutofit/>
          </a:bodyPr>
          <a:lstStyle/>
          <a:p>
            <a:r>
              <a:rPr lang="en-GB" sz="2400" dirty="0"/>
              <a:t> Integrated Offender Management programmes had significant influence on crime figures, and a vastly improved response to domestic abuse</a:t>
            </a:r>
          </a:p>
          <a:p>
            <a:r>
              <a:rPr lang="en-GB" sz="2400" dirty="0"/>
              <a:t>Police Reform and Social Responsibility Act 2011 gave a clear legal basis to the relationship between CSPs and the new </a:t>
            </a:r>
            <a:r>
              <a:rPr lang="en-GB" sz="2400" b="1" dirty="0"/>
              <a:t>Police and Crime Commissioners</a:t>
            </a:r>
            <a:r>
              <a:rPr lang="en-GB" sz="2400" dirty="0"/>
              <a:t>.</a:t>
            </a:r>
          </a:p>
          <a:p>
            <a:endParaRPr lang="en-GB" sz="24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6292DAF-A606-4657-94F7-610F8FCDD2C2}"/>
              </a:ext>
            </a:extLst>
          </p:cNvPr>
          <p:cNvSpPr txBox="1"/>
          <p:nvPr/>
        </p:nvSpPr>
        <p:spPr>
          <a:xfrm>
            <a:off x="8904303" y="5942568"/>
            <a:ext cx="25656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Williams 2012</a:t>
            </a:r>
          </a:p>
        </p:txBody>
      </p:sp>
    </p:spTree>
    <p:extLst>
      <p:ext uri="{BB962C8B-B14F-4D97-AF65-F5344CB8AC3E}">
        <p14:creationId xmlns:p14="http://schemas.microsoft.com/office/powerpoint/2010/main" val="2630734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264F718-7FAC-4056-9FA9-A603EC682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0"/>
            <a:ext cx="1219047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74639F7-E3C7-4165-A83E-6386A86BA1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6356349" cy="6858000"/>
          </a:xfrm>
          <a:custGeom>
            <a:avLst/>
            <a:gdLst>
              <a:gd name="connsiteX0" fmla="*/ 7539895 w 7539895"/>
              <a:gd name="connsiteY0" fmla="*/ 6858000 h 6858000"/>
              <a:gd name="connsiteX1" fmla="*/ 0 w 7539895"/>
              <a:gd name="connsiteY1" fmla="*/ 6858000 h 6858000"/>
              <a:gd name="connsiteX2" fmla="*/ 0 w 7539895"/>
              <a:gd name="connsiteY2" fmla="*/ 0 h 6858000"/>
              <a:gd name="connsiteX3" fmla="*/ 4363741 w 7539895"/>
              <a:gd name="connsiteY3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539895" h="6858000">
                <a:moveTo>
                  <a:pt x="7539895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4363741" y="0"/>
                </a:lnTo>
                <a:close/>
              </a:path>
            </a:pathLst>
          </a:cu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B3AF0F1-707A-463E-B5EE-33C63A40CF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5979591" cy="6858000"/>
          </a:xfrm>
          <a:custGeom>
            <a:avLst/>
            <a:gdLst>
              <a:gd name="connsiteX0" fmla="*/ 7092985 w 7092985"/>
              <a:gd name="connsiteY0" fmla="*/ 6858000 h 6858000"/>
              <a:gd name="connsiteX1" fmla="*/ 0 w 7092985"/>
              <a:gd name="connsiteY1" fmla="*/ 6858000 h 6858000"/>
              <a:gd name="connsiteX2" fmla="*/ 0 w 7092985"/>
              <a:gd name="connsiteY2" fmla="*/ 0 h 6858000"/>
              <a:gd name="connsiteX3" fmla="*/ 3916831 w 7092985"/>
              <a:gd name="connsiteY3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092985" h="6858000">
                <a:moveTo>
                  <a:pt x="7092985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3916831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FDA30F-B59F-49F6-82D4-D4A562C637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04088"/>
            <a:ext cx="3529953" cy="2980944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5 key relationships in law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5CE04A-A1A0-4B26-A163-FD3011C5AE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12410" y="704088"/>
            <a:ext cx="5135293" cy="5248656"/>
          </a:xfrm>
        </p:spPr>
        <p:txBody>
          <a:bodyPr anchor="ctr"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200"/>
              <a:t>PCC and CSP must have regard to each other’s priorities within their plans. This should encourage joint working on mutual priorities,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200"/>
              <a:t>PCC has a power of accountability over CSPs; they can call in representatives of CSPs in the force area to a meeting to discuss strategies to reduce crime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200"/>
              <a:t>PCCs can request a written report from a CSP. PCCs can approve mergers between CSPs (many have already merged), but cannot dictate mergers;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200"/>
              <a:t>PCCs can make grants to CSPs for the reduction of crime and disorder (but are under no obligation to do so!).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179A27A-CCFB-48A1-84A3-5E3900E87D18}"/>
              </a:ext>
            </a:extLst>
          </p:cNvPr>
          <p:cNvSpPr txBox="1"/>
          <p:nvPr/>
        </p:nvSpPr>
        <p:spPr>
          <a:xfrm>
            <a:off x="8558074" y="6338656"/>
            <a:ext cx="25656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Williams 2012</a:t>
            </a:r>
          </a:p>
        </p:txBody>
      </p:sp>
    </p:spTree>
    <p:extLst>
      <p:ext uri="{BB962C8B-B14F-4D97-AF65-F5344CB8AC3E}">
        <p14:creationId xmlns:p14="http://schemas.microsoft.com/office/powerpoint/2010/main" val="301465262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1DEB374-A1D0-48A1-B178-959E6F2433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3" y="-478"/>
            <a:ext cx="6378162" cy="6858478"/>
          </a:xfrm>
          <a:custGeom>
            <a:avLst/>
            <a:gdLst>
              <a:gd name="connsiteX0" fmla="*/ 0 w 6378162"/>
              <a:gd name="connsiteY0" fmla="*/ 6858478 h 6858478"/>
              <a:gd name="connsiteX1" fmla="*/ 6378162 w 6378162"/>
              <a:gd name="connsiteY1" fmla="*/ 6858478 h 6858478"/>
              <a:gd name="connsiteX2" fmla="*/ 3201787 w 6378162"/>
              <a:gd name="connsiteY2" fmla="*/ 0 h 6858478"/>
              <a:gd name="connsiteX3" fmla="*/ 3196210 w 6378162"/>
              <a:gd name="connsiteY3" fmla="*/ 0 h 6858478"/>
              <a:gd name="connsiteX4" fmla="*/ 2129982 w 6378162"/>
              <a:gd name="connsiteY4" fmla="*/ 0 h 6858478"/>
              <a:gd name="connsiteX5" fmla="*/ 0 w 6378162"/>
              <a:gd name="connsiteY5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378162" h="6858478">
                <a:moveTo>
                  <a:pt x="0" y="6858478"/>
                </a:moveTo>
                <a:lnTo>
                  <a:pt x="6378162" y="6858478"/>
                </a:lnTo>
                <a:lnTo>
                  <a:pt x="3201787" y="0"/>
                </a:lnTo>
                <a:lnTo>
                  <a:pt x="3196210" y="0"/>
                </a:lnTo>
                <a:lnTo>
                  <a:pt x="2129982" y="0"/>
                </a:lnTo>
                <a:lnTo>
                  <a:pt x="0" y="0"/>
                </a:lnTo>
                <a:close/>
              </a:path>
            </a:pathLst>
          </a:custGeom>
          <a:solidFill>
            <a:sysClr val="windowText" lastClr="000000">
              <a:lumMod val="85000"/>
              <a:lumOff val="15000"/>
              <a:alpha val="70000"/>
            </a:sys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wrap="square"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2D92A3ED-9854-4AD9-88FB-0EC89C9396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3" y="-478"/>
            <a:ext cx="5972343" cy="6858478"/>
          </a:xfrm>
          <a:custGeom>
            <a:avLst/>
            <a:gdLst>
              <a:gd name="connsiteX0" fmla="*/ 0 w 5972343"/>
              <a:gd name="connsiteY0" fmla="*/ 6858478 h 6858478"/>
              <a:gd name="connsiteX1" fmla="*/ 5972343 w 5972343"/>
              <a:gd name="connsiteY1" fmla="*/ 6858478 h 6858478"/>
              <a:gd name="connsiteX2" fmla="*/ 2795968 w 5972343"/>
              <a:gd name="connsiteY2" fmla="*/ 0 h 6858478"/>
              <a:gd name="connsiteX3" fmla="*/ 2790391 w 5972343"/>
              <a:gd name="connsiteY3" fmla="*/ 0 h 6858478"/>
              <a:gd name="connsiteX4" fmla="*/ 1724163 w 5972343"/>
              <a:gd name="connsiteY4" fmla="*/ 0 h 6858478"/>
              <a:gd name="connsiteX5" fmla="*/ 0 w 5972343"/>
              <a:gd name="connsiteY5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972343" h="6858478">
                <a:moveTo>
                  <a:pt x="0" y="6858478"/>
                </a:moveTo>
                <a:lnTo>
                  <a:pt x="5972343" y="6858478"/>
                </a:lnTo>
                <a:lnTo>
                  <a:pt x="2795968" y="0"/>
                </a:lnTo>
                <a:lnTo>
                  <a:pt x="2790391" y="0"/>
                </a:lnTo>
                <a:lnTo>
                  <a:pt x="1724163" y="0"/>
                </a:lnTo>
                <a:lnTo>
                  <a:pt x="0" y="0"/>
                </a:lnTo>
                <a:close/>
              </a:path>
            </a:pathLst>
          </a:custGeom>
          <a:solidFill>
            <a:sysClr val="windowText" lastClr="000000">
              <a:lumMod val="85000"/>
              <a:lumOff val="15000"/>
            </a:sys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wrap="square"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E5FBB9-3088-40E7-9A5D-75875C8328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442762"/>
            <a:ext cx="3276601" cy="3294351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Does better co-ordination saves money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951A5AC-EE1A-49A2-BC06-DCE0F0424E5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40657890"/>
              </p:ext>
            </p:extLst>
          </p:nvPr>
        </p:nvGraphicFramePr>
        <p:xfrm>
          <a:off x="6143708" y="625152"/>
          <a:ext cx="5972343" cy="55946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78E94ED1-558D-4AB2-95EF-EEF688F5D2B2}"/>
              </a:ext>
            </a:extLst>
          </p:cNvPr>
          <p:cNvSpPr txBox="1"/>
          <p:nvPr/>
        </p:nvSpPr>
        <p:spPr>
          <a:xfrm>
            <a:off x="8558074" y="6338656"/>
            <a:ext cx="25656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Williams 2012</a:t>
            </a:r>
          </a:p>
        </p:txBody>
      </p:sp>
    </p:spTree>
    <p:extLst>
      <p:ext uri="{BB962C8B-B14F-4D97-AF65-F5344CB8AC3E}">
        <p14:creationId xmlns:p14="http://schemas.microsoft.com/office/powerpoint/2010/main" val="1032234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777CAF4-BDBB-4601-93DF-0DC6C12545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graphicEl>
                                              <a:dgm id="{E777CAF4-BDBB-4601-93DF-0DC6C12545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graphicEl>
                                              <a:dgm id="{E777CAF4-BDBB-4601-93DF-0DC6C12545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8186FBB-0E2B-4A70-AB80-75C76564A1E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graphicEl>
                                              <a:dgm id="{38186FBB-0E2B-4A70-AB80-75C76564A1E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graphicEl>
                                              <a:dgm id="{38186FBB-0E2B-4A70-AB80-75C76564A1E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0779B87-7E97-4148-AB7E-C1270D3402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graphicEl>
                                              <a:dgm id="{30779B87-7E97-4148-AB7E-C1270D3402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graphicEl>
                                              <a:dgm id="{30779B87-7E97-4148-AB7E-C1270D3402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673B21D-C78E-4919-B5AA-81ECE4423DB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graphicEl>
                                              <a:dgm id="{6673B21D-C78E-4919-B5AA-81ECE4423DB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graphicEl>
                                              <a:dgm id="{6673B21D-C78E-4919-B5AA-81ECE4423DB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lvlOne"/>
        </p:bldSub>
      </p:bldGraphic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7FA33FF-088D-4F16-95A2-2C64D353DE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376EFB1-01CF-419F-ABF1-2AF02BBFC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6464595" cy="6858000"/>
          </a:xfrm>
          <a:prstGeom prst="rect">
            <a:avLst/>
          </a:prstGeom>
          <a:solidFill>
            <a:schemeClr val="bg1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9DEA15-78BD-4750-AA18-B9F28A6D5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546337" cy="6858000"/>
          </a:xfrm>
          <a:custGeom>
            <a:avLst/>
            <a:gdLst>
              <a:gd name="connsiteX0" fmla="*/ 0 w 4319042"/>
              <a:gd name="connsiteY0" fmla="*/ 0 h 6858000"/>
              <a:gd name="connsiteX1" fmla="*/ 1142888 w 4319042"/>
              <a:gd name="connsiteY1" fmla="*/ 0 h 6858000"/>
              <a:gd name="connsiteX2" fmla="*/ 4319042 w 4319042"/>
              <a:gd name="connsiteY2" fmla="*/ 6858000 h 6858000"/>
              <a:gd name="connsiteX3" fmla="*/ 0 w 431904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19042" h="6858000">
                <a:moveTo>
                  <a:pt x="0" y="0"/>
                </a:moveTo>
                <a:lnTo>
                  <a:pt x="1142888" y="0"/>
                </a:lnTo>
                <a:lnTo>
                  <a:pt x="431904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34A1A4-AB13-42D0-80F3-00B9FD5C06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1" y="484633"/>
            <a:ext cx="5493491" cy="1500606"/>
          </a:xfrm>
        </p:spPr>
        <p:txBody>
          <a:bodyPr>
            <a:noAutofit/>
          </a:bodyPr>
          <a:lstStyle/>
          <a:p>
            <a:r>
              <a:rPr lang="en-GB" sz="3200" dirty="0"/>
              <a:t>Safer Swansea </a:t>
            </a:r>
            <a:br>
              <a:rPr lang="en-GB" sz="3200" dirty="0"/>
            </a:br>
            <a:r>
              <a:rPr lang="en-GB" sz="3200" dirty="0"/>
              <a:t>Community Safety </a:t>
            </a:r>
            <a:br>
              <a:rPr lang="en-GB" sz="3200" dirty="0"/>
            </a:br>
            <a:r>
              <a:rPr lang="en-GB" sz="3200" dirty="0"/>
              <a:t>Strategy 2018-2021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357699-5D08-4C3D-80E3-755AB5292F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1" y="2121763"/>
            <a:ext cx="5659923" cy="409615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/>
              <a:t>Priorities</a:t>
            </a:r>
          </a:p>
          <a:p>
            <a:r>
              <a:rPr lang="en-GB" dirty="0"/>
              <a:t>Violence against women, domestic abuse and sexual violence (VAWDASV)</a:t>
            </a:r>
          </a:p>
          <a:p>
            <a:r>
              <a:rPr lang="en-GB" dirty="0"/>
              <a:t>Substance Misuse</a:t>
            </a:r>
          </a:p>
          <a:p>
            <a:r>
              <a:rPr lang="en-GB" dirty="0"/>
              <a:t>Stronger Communities </a:t>
            </a:r>
          </a:p>
          <a:p>
            <a:r>
              <a:rPr lang="en-GB" dirty="0"/>
              <a:t>Evening and Night Time Economy </a:t>
            </a:r>
          </a:p>
          <a:p>
            <a:r>
              <a:rPr lang="en-GB" dirty="0"/>
              <a:t>Hate Crime and Community Tension Monitoring</a:t>
            </a:r>
          </a:p>
          <a:p>
            <a:endParaRPr lang="en-GB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FA7852F-665E-4008-9589-DC2D9BBFA5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45806" y="484632"/>
            <a:ext cx="3984634" cy="5733287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8206004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7FA33FF-088D-4F16-95A2-2C64D353DE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376EFB1-01CF-419F-ABF1-2AF02BBFC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6464595" cy="6858000"/>
          </a:xfrm>
          <a:prstGeom prst="rect">
            <a:avLst/>
          </a:prstGeom>
          <a:solidFill>
            <a:schemeClr val="bg1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FF9DEA15-78BD-4750-AA18-B9F28A6D5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546337" cy="6858000"/>
          </a:xfrm>
          <a:custGeom>
            <a:avLst/>
            <a:gdLst>
              <a:gd name="connsiteX0" fmla="*/ 0 w 4319042"/>
              <a:gd name="connsiteY0" fmla="*/ 0 h 6858000"/>
              <a:gd name="connsiteX1" fmla="*/ 1142888 w 4319042"/>
              <a:gd name="connsiteY1" fmla="*/ 0 h 6858000"/>
              <a:gd name="connsiteX2" fmla="*/ 4319042 w 4319042"/>
              <a:gd name="connsiteY2" fmla="*/ 6858000 h 6858000"/>
              <a:gd name="connsiteX3" fmla="*/ 0 w 431904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19042" h="6858000">
                <a:moveTo>
                  <a:pt x="0" y="0"/>
                </a:moveTo>
                <a:lnTo>
                  <a:pt x="1142888" y="0"/>
                </a:lnTo>
                <a:lnTo>
                  <a:pt x="431904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6ADD5D-C04D-4EB7-914D-2A757AF11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640263"/>
            <a:ext cx="5157216" cy="1344975"/>
          </a:xfrm>
        </p:spPr>
        <p:txBody>
          <a:bodyPr>
            <a:normAutofit/>
          </a:bodyPr>
          <a:lstStyle/>
          <a:p>
            <a:r>
              <a:rPr lang="en-GB" sz="4000"/>
              <a:t>Overarching themes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A29494-55E9-4CDA-BB19-9FECEA79CB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1985238"/>
            <a:ext cx="5425442" cy="3909535"/>
          </a:xfrm>
        </p:spPr>
        <p:txBody>
          <a:bodyPr>
            <a:noAutofit/>
          </a:bodyPr>
          <a:lstStyle/>
          <a:p>
            <a:r>
              <a:rPr lang="en-GB" sz="2400" b="1" dirty="0"/>
              <a:t>Reassurance Communication </a:t>
            </a:r>
            <a:r>
              <a:rPr lang="en-GB" sz="2400" dirty="0"/>
              <a:t>- effective reassurance provided at every available opportunity to help change perceptions of crime, reduce fear of crime, and promote positive outcomes of Safer Swansea.</a:t>
            </a:r>
          </a:p>
          <a:p>
            <a:r>
              <a:rPr lang="en-GB" sz="2400" b="1" dirty="0"/>
              <a:t>Community Engagement </a:t>
            </a:r>
            <a:r>
              <a:rPr lang="en-GB" sz="2400" dirty="0"/>
              <a:t>- improving the way partners engage with members of the public to build relationships based on trust and respect.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297888F-544B-42C2-8059-53E902F084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9642" y="2131508"/>
            <a:ext cx="4736963" cy="243953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5C66F93-F1A5-4137-A81A-A0773EC0F352}"/>
              </a:ext>
            </a:extLst>
          </p:cNvPr>
          <p:cNvSpPr txBox="1"/>
          <p:nvPr/>
        </p:nvSpPr>
        <p:spPr>
          <a:xfrm>
            <a:off x="2167030" y="6191720"/>
            <a:ext cx="23793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Does reality TV help?</a:t>
            </a:r>
          </a:p>
        </p:txBody>
      </p:sp>
    </p:spTree>
    <p:extLst>
      <p:ext uri="{BB962C8B-B14F-4D97-AF65-F5344CB8AC3E}">
        <p14:creationId xmlns:p14="http://schemas.microsoft.com/office/powerpoint/2010/main" val="39799090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E9A4C9-693C-45C7-AC93-BBA75C2B1B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549240-C193-4CC9-8686-65D15EB7E7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hlinkClick r:id="rId2"/>
            <a:extLst>
              <a:ext uri="{FF2B5EF4-FFF2-40B4-BE49-F238E27FC236}">
                <a16:creationId xmlns:a16="http://schemas.microsoft.com/office/drawing/2014/main" id="{1E6A449C-0E37-48F0-BF25-D5EC7E2E97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0050" y="223837"/>
            <a:ext cx="11391900" cy="6410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883885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7AE9375-4664-4DB2-922D-2782A6E43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61A128-42E4-4380-849F-8FD67CCD21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669925"/>
            <a:ext cx="4800600" cy="1325563"/>
          </a:xfrm>
        </p:spPr>
        <p:txBody>
          <a:bodyPr anchor="b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Who delivers the report?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EE504C98-6397-41C1-A8D8-2D9C4ED30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" y="2026340"/>
            <a:ext cx="6095999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83CA2A-4814-4862-8F92-18BFF236CA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6753" y="2288833"/>
            <a:ext cx="5350071" cy="3990667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400" dirty="0">
                <a:solidFill>
                  <a:schemeClr val="bg1"/>
                </a:solidFill>
              </a:rPr>
              <a:t>Chief Superintendent Trudi Meyrick, South Wales Police</a:t>
            </a:r>
          </a:p>
          <a:p>
            <a:r>
              <a:rPr lang="en-GB" sz="2400" dirty="0">
                <a:solidFill>
                  <a:schemeClr val="bg1"/>
                </a:solidFill>
              </a:rPr>
              <a:t>Adam Hill, Deputy Chief Executive, Swansea Council</a:t>
            </a:r>
          </a:p>
          <a:p>
            <a:r>
              <a:rPr lang="en-GB" sz="2400" dirty="0">
                <a:solidFill>
                  <a:schemeClr val="bg1"/>
                </a:solidFill>
              </a:rPr>
              <a:t>Superintendent Mark Brier, South Wales Police</a:t>
            </a:r>
          </a:p>
          <a:p>
            <a:r>
              <a:rPr lang="en-GB" sz="2400" dirty="0">
                <a:solidFill>
                  <a:schemeClr val="bg1"/>
                </a:solidFill>
              </a:rPr>
              <a:t>Paul Thomas, Community Integration &amp; Partnership Manager, Swansea Council</a:t>
            </a:r>
          </a:p>
          <a:p>
            <a:endParaRPr lang="en-GB" sz="2000" dirty="0">
              <a:solidFill>
                <a:schemeClr val="bg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586207C-A0B0-45C0-8D2D-6D39D7C024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86474" y="369913"/>
            <a:ext cx="2506078" cy="2784532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C87417AF-190E-4D6E-AFA6-7D3E84B0B4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1603" y="182859"/>
            <a:ext cx="3996261" cy="3177496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1DE5690-78D4-4888-8CAD-F5746469CD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40715" y="3730267"/>
            <a:ext cx="2784532" cy="2784532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80B30ED8-273E-4C07-8568-2FE5CC5C48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5071" y="3543213"/>
            <a:ext cx="3996261" cy="3177496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5674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8" name="Rectangle 134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29" name="Freeform: Shape 136">
            <a:extLst>
              <a:ext uri="{FF2B5EF4-FFF2-40B4-BE49-F238E27FC236}">
                <a16:creationId xmlns:a16="http://schemas.microsoft.com/office/drawing/2014/main" id="{F98F79A4-A6C7-4101-B1E9-27E05CB7CF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"/>
            <a:ext cx="2232251" cy="2361890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60FF4F-5471-408C-B094-8B92C2A52F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2251" y="633046"/>
            <a:ext cx="3863749" cy="1314996"/>
          </a:xfrm>
        </p:spPr>
        <p:txBody>
          <a:bodyPr anchor="b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Lead Councillors</a:t>
            </a:r>
          </a:p>
        </p:txBody>
      </p:sp>
      <p:sp>
        <p:nvSpPr>
          <p:cNvPr id="1030" name="Freeform: Shape 138">
            <a:extLst>
              <a:ext uri="{FF2B5EF4-FFF2-40B4-BE49-F238E27FC236}">
                <a16:creationId xmlns:a16="http://schemas.microsoft.com/office/drawing/2014/main" id="{79AFCB35-9C04-4524-A0B1-57FF6865D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92656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41" name="Freeform: Shape 140">
            <a:extLst>
              <a:ext uri="{FF2B5EF4-FFF2-40B4-BE49-F238E27FC236}">
                <a16:creationId xmlns:a16="http://schemas.microsoft.com/office/drawing/2014/main" id="{D11AD2AD-0BA0-4DD3-8EEA-84686A0E71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2391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E102C8-AB0C-40D8-AAB5-70A897D4D1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2251" y="2125737"/>
            <a:ext cx="3863749" cy="4044463"/>
          </a:xfrm>
        </p:spPr>
        <p:txBody>
          <a:bodyPr>
            <a:normAutofit/>
          </a:bodyPr>
          <a:lstStyle/>
          <a:p>
            <a:r>
              <a:rPr lang="en-GB" sz="2600">
                <a:solidFill>
                  <a:schemeClr val="bg1"/>
                </a:solidFill>
              </a:rPr>
              <a:t>Councillor Alyson Pugh (Cabinet Member for Supporting Communities)</a:t>
            </a:r>
          </a:p>
          <a:p>
            <a:r>
              <a:rPr lang="en-GB" sz="2600">
                <a:solidFill>
                  <a:schemeClr val="bg1"/>
                </a:solidFill>
              </a:rPr>
              <a:t>Councillor Andrea Lewis (Cabinet Member for Homes, Energy &amp; Service Transformation, and Joint Chair of Swansea Public Services Board). </a:t>
            </a:r>
          </a:p>
        </p:txBody>
      </p:sp>
      <p:sp>
        <p:nvSpPr>
          <p:cNvPr id="143" name="Freeform: Shape 142">
            <a:extLst>
              <a:ext uri="{FF2B5EF4-FFF2-40B4-BE49-F238E27FC236}">
                <a16:creationId xmlns:a16="http://schemas.microsoft.com/office/drawing/2014/main" id="{59463AC4-F96D-4507-9EE0-A831B79102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"/>
            <a:ext cx="2232251" cy="2361890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chemeClr val="accent6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pic>
        <p:nvPicPr>
          <p:cNvPr id="1026" name="Picture 2" descr="Profile image for Louise Gibbard">
            <a:extLst>
              <a:ext uri="{FF2B5EF4-FFF2-40B4-BE49-F238E27FC236}">
                <a16:creationId xmlns:a16="http://schemas.microsoft.com/office/drawing/2014/main" id="{5552E661-A849-4E60-9D1E-3ACEED4D167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891" r="3" b="29009"/>
          <a:stretch/>
        </p:blipFill>
        <p:spPr bwMode="auto">
          <a:xfrm>
            <a:off x="6423487" y="929609"/>
            <a:ext cx="2518114" cy="2518114"/>
          </a:xfrm>
          <a:custGeom>
            <a:avLst/>
            <a:gdLst/>
            <a:ahLst/>
            <a:cxnLst/>
            <a:rect l="l" t="t" r="r" b="b"/>
            <a:pathLst>
              <a:path w="2518114" h="2518114">
                <a:moveTo>
                  <a:pt x="1259057" y="0"/>
                </a:moveTo>
                <a:cubicBezTo>
                  <a:pt x="1954415" y="0"/>
                  <a:pt x="2518114" y="563699"/>
                  <a:pt x="2518114" y="1259057"/>
                </a:cubicBezTo>
                <a:cubicBezTo>
                  <a:pt x="2518114" y="1954415"/>
                  <a:pt x="1954415" y="2518114"/>
                  <a:pt x="1259057" y="2518114"/>
                </a:cubicBezTo>
                <a:cubicBezTo>
                  <a:pt x="563699" y="2518114"/>
                  <a:pt x="0" y="1954415"/>
                  <a:pt x="0" y="1259057"/>
                </a:cubicBezTo>
                <a:cubicBezTo>
                  <a:pt x="0" y="563699"/>
                  <a:pt x="563699" y="0"/>
                  <a:pt x="1259057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A person with blonde hair&#10;&#10;Description automatically generated with low confidence">
            <a:extLst>
              <a:ext uri="{FF2B5EF4-FFF2-40B4-BE49-F238E27FC236}">
                <a16:creationId xmlns:a16="http://schemas.microsoft.com/office/drawing/2014/main" id="{F1B4396D-D410-4ABA-9D84-3341D1FA86D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8661" r="2" b="19912"/>
          <a:stretch/>
        </p:blipFill>
        <p:spPr>
          <a:xfrm>
            <a:off x="9090426" y="86636"/>
            <a:ext cx="2952748" cy="2952748"/>
          </a:xfrm>
          <a:custGeom>
            <a:avLst/>
            <a:gdLst/>
            <a:ahLst/>
            <a:cxnLst/>
            <a:rect l="l" t="t" r="r" b="b"/>
            <a:pathLst>
              <a:path w="2361890" h="2361890">
                <a:moveTo>
                  <a:pt x="1180945" y="0"/>
                </a:moveTo>
                <a:cubicBezTo>
                  <a:pt x="1833163" y="0"/>
                  <a:pt x="2361890" y="528727"/>
                  <a:pt x="2361890" y="1180945"/>
                </a:cubicBezTo>
                <a:cubicBezTo>
                  <a:pt x="2361890" y="1833163"/>
                  <a:pt x="1833163" y="2361890"/>
                  <a:pt x="1180945" y="2361890"/>
                </a:cubicBezTo>
                <a:cubicBezTo>
                  <a:pt x="528727" y="2361890"/>
                  <a:pt x="0" y="1833163"/>
                  <a:pt x="0" y="1180945"/>
                </a:cubicBezTo>
                <a:cubicBezTo>
                  <a:pt x="0" y="528727"/>
                  <a:pt x="528727" y="0"/>
                  <a:pt x="1180945" y="0"/>
                </a:cubicBezTo>
                <a:close/>
              </a:path>
            </a:pathLst>
          </a:custGeom>
        </p:spPr>
      </p:pic>
      <p:sp>
        <p:nvSpPr>
          <p:cNvPr id="145" name="Freeform: Shape 144">
            <a:extLst>
              <a:ext uri="{FF2B5EF4-FFF2-40B4-BE49-F238E27FC236}">
                <a16:creationId xmlns:a16="http://schemas.microsoft.com/office/drawing/2014/main" id="{9E5C5460-229E-46C8-A712-CC31798542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51176" y="4803984"/>
            <a:ext cx="2140824" cy="2054016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47" name="Freeform: Shape 146">
            <a:extLst>
              <a:ext uri="{FF2B5EF4-FFF2-40B4-BE49-F238E27FC236}">
                <a16:creationId xmlns:a16="http://schemas.microsoft.com/office/drawing/2014/main" id="{FC3ABE8C-1C72-4141-BADF-DD6811764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51176" y="4803984"/>
            <a:ext cx="2140824" cy="2054016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149" name="Graphic 185">
            <a:extLst>
              <a:ext uri="{FF2B5EF4-FFF2-40B4-BE49-F238E27FC236}">
                <a16:creationId xmlns:a16="http://schemas.microsoft.com/office/drawing/2014/main" id="{0C156BF8-7FF7-440F-BE2B-417DFFE8BF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9346" y="59870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B7067280-C3E7-4DF6-A345-B9FEF6EF8D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A78365A8-666B-4417-9D3C-554E6E6B2C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E71CAAFA-0A31-4308-AB9F-B1C84ABDF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96AB1D25-144D-4BB4-A45C-60B8A094F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069F0FB4-779A-48FC-AC33-784F177C92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pic>
        <p:nvPicPr>
          <p:cNvPr id="5" name="Picture 4" descr="A person wearing glasses&#10;&#10;Description automatically generated with medium confidence">
            <a:extLst>
              <a:ext uri="{FF2B5EF4-FFF2-40B4-BE49-F238E27FC236}">
                <a16:creationId xmlns:a16="http://schemas.microsoft.com/office/drawing/2014/main" id="{D7532266-E004-4941-A508-ABE21A35BD1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7946" b="20625"/>
          <a:stretch/>
        </p:blipFill>
        <p:spPr>
          <a:xfrm>
            <a:off x="7682545" y="3175909"/>
            <a:ext cx="3454390" cy="3454390"/>
          </a:xfrm>
          <a:custGeom>
            <a:avLst/>
            <a:gdLst/>
            <a:ahLst/>
            <a:cxnLst/>
            <a:rect l="l" t="t" r="r" b="b"/>
            <a:pathLst>
              <a:path w="2452978" h="2452978">
                <a:moveTo>
                  <a:pt x="1226489" y="0"/>
                </a:moveTo>
                <a:cubicBezTo>
                  <a:pt x="1903860" y="0"/>
                  <a:pt x="2452978" y="549118"/>
                  <a:pt x="2452978" y="1226489"/>
                </a:cubicBezTo>
                <a:cubicBezTo>
                  <a:pt x="2452978" y="1903860"/>
                  <a:pt x="1903860" y="2452978"/>
                  <a:pt x="1226489" y="2452978"/>
                </a:cubicBezTo>
                <a:cubicBezTo>
                  <a:pt x="549118" y="2452978"/>
                  <a:pt x="0" y="1903860"/>
                  <a:pt x="0" y="1226489"/>
                </a:cubicBezTo>
                <a:cubicBezTo>
                  <a:pt x="0" y="549118"/>
                  <a:pt x="549118" y="0"/>
                  <a:pt x="1226489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111247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3A5A23-FCD6-44AF-B383-4A1D4B3613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114E9B-F7A9-4771-9044-7E5E01EB03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670ADA7-C8E7-4CBE-AD68-CEA8E063EB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4454" y="0"/>
            <a:ext cx="10183091" cy="68580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3387C002-EA12-489F-B031-E6A0DE1BCBBA}"/>
              </a:ext>
            </a:extLst>
          </p:cNvPr>
          <p:cNvSpPr/>
          <p:nvPr/>
        </p:nvSpPr>
        <p:spPr>
          <a:xfrm>
            <a:off x="1688841" y="1259633"/>
            <a:ext cx="2202024" cy="21376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8EE9E35-95A9-4F4F-81BC-075A11E32A36}"/>
              </a:ext>
            </a:extLst>
          </p:cNvPr>
          <p:cNvSpPr/>
          <p:nvPr/>
        </p:nvSpPr>
        <p:spPr>
          <a:xfrm>
            <a:off x="1540879" y="3642098"/>
            <a:ext cx="8011493" cy="117847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695C85A-DE84-48A9-8557-349701AD6DC9}"/>
              </a:ext>
            </a:extLst>
          </p:cNvPr>
          <p:cNvSpPr/>
          <p:nvPr/>
        </p:nvSpPr>
        <p:spPr>
          <a:xfrm>
            <a:off x="8493367" y="1291337"/>
            <a:ext cx="2694178" cy="21376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38BFA19-888D-4EEC-BD93-A0C2D0A68075}"/>
              </a:ext>
            </a:extLst>
          </p:cNvPr>
          <p:cNvSpPr/>
          <p:nvPr/>
        </p:nvSpPr>
        <p:spPr>
          <a:xfrm>
            <a:off x="5260981" y="1026368"/>
            <a:ext cx="2202024" cy="6904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1128038-9826-4F02-9D0F-64F22C316396}"/>
              </a:ext>
            </a:extLst>
          </p:cNvPr>
          <p:cNvSpPr/>
          <p:nvPr/>
        </p:nvSpPr>
        <p:spPr>
          <a:xfrm>
            <a:off x="4562578" y="2043396"/>
            <a:ext cx="3604878" cy="6904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377461C-0A2C-478B-8CC5-530D969E50A5}"/>
              </a:ext>
            </a:extLst>
          </p:cNvPr>
          <p:cNvSpPr/>
          <p:nvPr/>
        </p:nvSpPr>
        <p:spPr>
          <a:xfrm>
            <a:off x="9733087" y="3642098"/>
            <a:ext cx="1461252" cy="117847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3292006-C277-4DC6-975F-EFD5B9136A15}"/>
              </a:ext>
            </a:extLst>
          </p:cNvPr>
          <p:cNvSpPr/>
          <p:nvPr/>
        </p:nvSpPr>
        <p:spPr>
          <a:xfrm>
            <a:off x="1394896" y="4909530"/>
            <a:ext cx="8157476" cy="179927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22881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  <p:bldP spid="10" grpId="0" animBg="1"/>
      <p:bldP spid="12" grpId="0" animBg="1"/>
      <p:bldP spid="18" grpId="0" animBg="1"/>
      <p:bldP spid="19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D3A43F-93E7-45EF-A1C6-120C235683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E163F2-E319-40FC-AB4A-6F69BBDB34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6E5FBA8-8F84-4BD3-84BB-F2BBEFE11D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3156" y="0"/>
            <a:ext cx="10305687" cy="6858000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9643296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9E5672-ED43-45D9-BEAF-FBB5DB58B4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B32E7F-4435-4C6A-9817-692701C3D5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C0FF8D4-25BA-450C-9235-CE8539E355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1525" y="4762"/>
            <a:ext cx="10648950" cy="6848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193214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B765-EE49-4DBE-84E7-492A1BFAE8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E16FB4-8303-446F-A59C-F5AD3EA0B2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A1345BB-5E1A-43B9-A892-1E38AA98B9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90487"/>
            <a:ext cx="10515600" cy="6677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179548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597FD8-9CE9-4269-A3B1-E7C6D162ED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FE8C96-F27F-40E3-AB3A-C25AAC89D7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2623D77-FECB-41C1-BC0E-91C9357E07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9000" y="0"/>
            <a:ext cx="1041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816761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03C11B-E1CC-4DA2-999B-140AF7F689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92EDCB5-74E1-449F-B83F-9215488DFE2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37089" y="128015"/>
            <a:ext cx="10388111" cy="6601969"/>
          </a:xfrm>
        </p:spPr>
      </p:pic>
    </p:spTree>
    <p:extLst>
      <p:ext uri="{BB962C8B-B14F-4D97-AF65-F5344CB8AC3E}">
        <p14:creationId xmlns:p14="http://schemas.microsoft.com/office/powerpoint/2010/main" val="247559876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D49BF7-D797-4B99-B853-0C68B36A5C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77A85C-6F5C-4B90-A958-6D65A9297F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3CE4DD9-A3A9-495C-A060-8B1AF80A0A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297" y="0"/>
            <a:ext cx="1017940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742128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9485D6-DF10-4FB1-B22E-C6020EDEDC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E2EB92-35B1-49ED-A73B-11E8AC5472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51B50D0-44C1-487F-ADA2-1FCB6A0E64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5596" y="0"/>
            <a:ext cx="1030080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523846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7EE2F5-D2B1-4122-BFD2-CDFDC18E94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93FE4D-926A-4701-B0FD-5B816713E0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20C1A90-EEC5-43CD-905A-56B3D29848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5812" y="123825"/>
            <a:ext cx="10620375" cy="6610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062482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C987E9-34CE-444F-B0D5-C48ECCDC70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EBF461-925A-467B-85CF-9C0E92F4B4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3BC77F3-91E7-4DDA-8152-8406CF556F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9625" y="133350"/>
            <a:ext cx="10572750" cy="6591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783897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79FFC4-3384-432E-89B4-A91615BE99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42229D-D80F-4046-850D-98C32CC9DD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15D906E-B5E8-49FB-8C14-37794CF576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4862" y="214312"/>
            <a:ext cx="10582275" cy="6429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153680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0294A2-C938-4C66-8257-D8BF67FE4F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505C77-8076-49D1-B47A-0DB97C7027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BC40D80-A156-44C4-BB04-E2F4175D14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6287" y="57150"/>
            <a:ext cx="10639425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149852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6E75B-1C59-4CC3-92AF-BAC3704CAE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4118DA-B9AC-4062-8517-F5FBFC8B5D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Police and Justice Act (2006) available at </a:t>
            </a:r>
            <a:r>
              <a:rPr lang="en-GB" dirty="0">
                <a:hlinkClick r:id="rId2"/>
              </a:rPr>
              <a:t>https://www.legislation.gov.uk/ukpga/2006/48/contents</a:t>
            </a:r>
            <a:r>
              <a:rPr lang="en-GB" dirty="0"/>
              <a:t> </a:t>
            </a:r>
          </a:p>
          <a:p>
            <a:r>
              <a:rPr lang="en-GB" dirty="0"/>
              <a:t>Williams, C. (2010) Community safety partnerships: Briefing from the LGA for prospective Police and Crime Commissioners, available at </a:t>
            </a:r>
            <a:r>
              <a:rPr lang="en-GB" dirty="0">
                <a:hlinkClick r:id="rId3"/>
              </a:rPr>
              <a:t>https://www.local.gov.uk/sites/default/files/documents/community-safety-partners-dcf.pdf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208923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160</TotalTime>
  <Words>916</Words>
  <Application>Microsoft Office PowerPoint</Application>
  <PresentationFormat>Widescreen</PresentationFormat>
  <Paragraphs>104</Paragraphs>
  <Slides>34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8" baseType="lpstr">
      <vt:lpstr>Arial</vt:lpstr>
      <vt:lpstr>Calibri</vt:lpstr>
      <vt:lpstr>Calibri Light</vt:lpstr>
      <vt:lpstr>Office Theme</vt:lpstr>
      <vt:lpstr>Safer Swansea Partnership</vt:lpstr>
      <vt:lpstr>Contents</vt:lpstr>
      <vt:lpstr>Safer Swansea Focus</vt:lpstr>
      <vt:lpstr>Safer Swansea Duty</vt:lpstr>
      <vt:lpstr>Key areas of activity and planning</vt:lpstr>
      <vt:lpstr>Examples</vt:lpstr>
      <vt:lpstr>PowerPoint Presentation</vt:lpstr>
      <vt:lpstr>Complex areas</vt:lpstr>
      <vt:lpstr>PowerPoint Presentation</vt:lpstr>
      <vt:lpstr>PowerPoint Presentation</vt:lpstr>
      <vt:lpstr>PowerPoint Presentation</vt:lpstr>
      <vt:lpstr>Background </vt:lpstr>
      <vt:lpstr>Background</vt:lpstr>
      <vt:lpstr>Impact?</vt:lpstr>
      <vt:lpstr>5 key relationships in law</vt:lpstr>
      <vt:lpstr>Does better co-ordination saves money</vt:lpstr>
      <vt:lpstr>Safer Swansea  Community Safety  Strategy 2018-2021</vt:lpstr>
      <vt:lpstr>Overarching themes</vt:lpstr>
      <vt:lpstr>PowerPoint Presentation</vt:lpstr>
      <vt:lpstr>Who delivers the report?</vt:lpstr>
      <vt:lpstr>Lead Councillors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Safer Swansea Partnership</dc:title>
  <dc:creator>Mike Durke</dc:creator>
  <cp:lastModifiedBy>Mike Durke</cp:lastModifiedBy>
  <cp:revision>11</cp:revision>
  <dcterms:created xsi:type="dcterms:W3CDTF">2021-09-09T09:19:14Z</dcterms:created>
  <dcterms:modified xsi:type="dcterms:W3CDTF">2021-10-06T17:25:37Z</dcterms:modified>
</cp:coreProperties>
</file>