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0" r:id="rId4"/>
    <p:sldId id="258" r:id="rId5"/>
    <p:sldId id="285" r:id="rId6"/>
    <p:sldId id="286" r:id="rId7"/>
    <p:sldId id="259" r:id="rId8"/>
    <p:sldId id="267" r:id="rId9"/>
    <p:sldId id="260" r:id="rId10"/>
    <p:sldId id="261" r:id="rId11"/>
    <p:sldId id="262" r:id="rId12"/>
    <p:sldId id="263" r:id="rId13"/>
    <p:sldId id="264" r:id="rId14"/>
    <p:sldId id="265" r:id="rId15"/>
    <p:sldId id="266" r:id="rId16"/>
    <p:sldId id="28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137BD3-1F78-42C7-BA13-FFF3B10A0FFC}" v="38" dt="2023-02-28T08:57:04.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4771" autoAdjust="0"/>
  </p:normalViewPr>
  <p:slideViewPr>
    <p:cSldViewPr snapToGrid="0">
      <p:cViewPr varScale="1">
        <p:scale>
          <a:sx n="119" d="100"/>
          <a:sy n="119" d="100"/>
        </p:scale>
        <p:origin x="912" y="10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C4016-F5F5-4FA7-BF07-33763B6450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C7E16F-0CC1-4B51-813F-AD393D505E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E489C1-0F90-413B-86BD-B1631A8EB51A}"/>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5" name="Footer Placeholder 4">
            <a:extLst>
              <a:ext uri="{FF2B5EF4-FFF2-40B4-BE49-F238E27FC236}">
                <a16:creationId xmlns:a16="http://schemas.microsoft.com/office/drawing/2014/main" id="{DF2F60FD-676D-4ED0-B0F9-62C2BEB02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6925B-AD15-483D-89D1-2FBCAECABE87}"/>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1097089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585C0-AC66-49F3-804D-70CBDD7C62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CF7620-F14C-440F-AE85-162F3C3BFBF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07C1CB-7928-4173-8496-7C52407B7F03}"/>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5" name="Footer Placeholder 4">
            <a:extLst>
              <a:ext uri="{FF2B5EF4-FFF2-40B4-BE49-F238E27FC236}">
                <a16:creationId xmlns:a16="http://schemas.microsoft.com/office/drawing/2014/main" id="{5F3018F2-35B8-44DB-8396-35FC3858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755069-08C3-4236-82F7-8572DA445706}"/>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7128586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7944B-FEBC-4A3B-B9D1-94F1D43D06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1813C86-ADD4-43AC-8E10-51D656739A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665B8B-E316-476E-B0A0-69CB0963950A}"/>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5" name="Footer Placeholder 4">
            <a:extLst>
              <a:ext uri="{FF2B5EF4-FFF2-40B4-BE49-F238E27FC236}">
                <a16:creationId xmlns:a16="http://schemas.microsoft.com/office/drawing/2014/main" id="{48D41EDD-34EA-424C-8DFD-AFF90C4E3F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3BC61C-642E-4B18-A861-33916EFC9315}"/>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74271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77DA-0F06-4262-81D5-B0F8AC8E7D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5265EF-D51A-439C-A3E5-D6F5CD6A9A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11D76C-AAA2-4F0B-9105-68060911AA2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EE4D25-CCBE-4438-9818-2F52399AC60D}"/>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6" name="Footer Placeholder 5">
            <a:extLst>
              <a:ext uri="{FF2B5EF4-FFF2-40B4-BE49-F238E27FC236}">
                <a16:creationId xmlns:a16="http://schemas.microsoft.com/office/drawing/2014/main" id="{73283801-B313-48BE-BA6A-1D60087088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424D60-BACE-48F5-A409-C1DD90F93D0B}"/>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1588533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5511-248C-430B-A4C0-90B4EE107B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127B6A-4137-470A-A3C1-1C2A88C963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E2219-2D21-4A0D-969E-01FBAB301BE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9B7AE9-EC0F-468C-B879-0B92758787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A81186-1C65-412A-9362-027F39BE02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3E0036-2672-416D-A310-18A29449320F}"/>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8" name="Footer Placeholder 7">
            <a:extLst>
              <a:ext uri="{FF2B5EF4-FFF2-40B4-BE49-F238E27FC236}">
                <a16:creationId xmlns:a16="http://schemas.microsoft.com/office/drawing/2014/main" id="{E5DF1088-38C3-4198-9307-B011E4DF41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A387E2-C866-4C00-A9FA-03E133A31CE2}"/>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3725761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A2BB-8CBB-4C30-B82E-39F09CE057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F97557-FB4A-46E7-AB7C-D398EE48E3F4}"/>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4" name="Footer Placeholder 3">
            <a:extLst>
              <a:ext uri="{FF2B5EF4-FFF2-40B4-BE49-F238E27FC236}">
                <a16:creationId xmlns:a16="http://schemas.microsoft.com/office/drawing/2014/main" id="{C8CA6273-75EC-474A-92AC-24C2AE9E36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B79D07-7E0D-4D0C-BB36-D15FB06229FC}"/>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1957629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F29EE0-CBD2-400B-A69E-A0C04D91CD62}"/>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3" name="Footer Placeholder 2">
            <a:extLst>
              <a:ext uri="{FF2B5EF4-FFF2-40B4-BE49-F238E27FC236}">
                <a16:creationId xmlns:a16="http://schemas.microsoft.com/office/drawing/2014/main" id="{DA16897E-3ED5-4ABA-853C-9F5CA4A401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AA0E1A-D9F4-4266-96FD-98F1B2899D3E}"/>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2500532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37CA8-79EF-4547-B428-9236F43C6F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07FA08-A246-4EAC-9580-CEEDC00D47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D2C6A2-9D46-4F34-82B5-4324D6C2F8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1CEDD57-4845-4090-8615-3A8A3A476BDA}"/>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6" name="Footer Placeholder 5">
            <a:extLst>
              <a:ext uri="{FF2B5EF4-FFF2-40B4-BE49-F238E27FC236}">
                <a16:creationId xmlns:a16="http://schemas.microsoft.com/office/drawing/2014/main" id="{65234B12-64D7-42C7-9CFC-AAA02076B4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1EFF-18A2-4628-8F5C-9692DC844961}"/>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3625824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A6F7B-108F-4920-8597-B9706EA460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5C723D7-D6CC-415F-A21D-9C7496A3F3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7EF4AC-1C1C-4B8B-BEC8-3B1E8C3949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CAA583-C9DC-4EA1-AB64-2D939FA335C9}"/>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6" name="Footer Placeholder 5">
            <a:extLst>
              <a:ext uri="{FF2B5EF4-FFF2-40B4-BE49-F238E27FC236}">
                <a16:creationId xmlns:a16="http://schemas.microsoft.com/office/drawing/2014/main" id="{FD96A5FD-8AC2-4542-8B20-7A12196F7C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857DA2-1949-4D93-915A-483D4AB6C0B7}"/>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281463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BEC33-262C-45DD-B62C-90C05F5561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719ABE-C18B-4765-8A38-7072AF7227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7C3E26-49FF-4037-9C2D-5706CA812FBC}"/>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5" name="Footer Placeholder 4">
            <a:extLst>
              <a:ext uri="{FF2B5EF4-FFF2-40B4-BE49-F238E27FC236}">
                <a16:creationId xmlns:a16="http://schemas.microsoft.com/office/drawing/2014/main" id="{E31C6A04-576D-4553-8507-EAC630A2C7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8D6A90-6244-40AE-A845-3B362DB3FA31}"/>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3311124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8B48BC-F30E-4C8D-8795-28C3AA52BD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125778-017D-4127-9249-A85B2A8E54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CEBFC6-A215-490D-B58A-5654F8843D07}"/>
              </a:ext>
            </a:extLst>
          </p:cNvPr>
          <p:cNvSpPr>
            <a:spLocks noGrp="1"/>
          </p:cNvSpPr>
          <p:nvPr>
            <p:ph type="dt" sz="half" idx="10"/>
          </p:nvPr>
        </p:nvSpPr>
        <p:spPr/>
        <p:txBody>
          <a:bodyPr/>
          <a:lstStyle/>
          <a:p>
            <a:fld id="{BC041C26-83D6-4B53-A035-E5CFD95633D9}" type="datetimeFigureOut">
              <a:rPr lang="en-GB" smtClean="0"/>
              <a:t>12/02/2024</a:t>
            </a:fld>
            <a:endParaRPr lang="en-GB"/>
          </a:p>
        </p:txBody>
      </p:sp>
      <p:sp>
        <p:nvSpPr>
          <p:cNvPr id="5" name="Footer Placeholder 4">
            <a:extLst>
              <a:ext uri="{FF2B5EF4-FFF2-40B4-BE49-F238E27FC236}">
                <a16:creationId xmlns:a16="http://schemas.microsoft.com/office/drawing/2014/main" id="{14F77229-752D-4E3E-9ED0-12BF230199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78CB3B-628C-4AFE-93DA-67AC1D85DABB}"/>
              </a:ext>
            </a:extLst>
          </p:cNvPr>
          <p:cNvSpPr>
            <a:spLocks noGrp="1"/>
          </p:cNvSpPr>
          <p:nvPr>
            <p:ph type="sldNum" sz="quarter" idx="12"/>
          </p:nvPr>
        </p:nvSpPr>
        <p:spPr/>
        <p:txBody>
          <a:bodyPr/>
          <a:lstStyle/>
          <a:p>
            <a:fld id="{E701AD39-82F3-4BD7-840E-9FC3088C27C3}" type="slidenum">
              <a:rPr lang="en-GB" smtClean="0"/>
              <a:t>‹#›</a:t>
            </a:fld>
            <a:endParaRPr lang="en-GB"/>
          </a:p>
        </p:txBody>
      </p:sp>
    </p:spTree>
    <p:extLst>
      <p:ext uri="{BB962C8B-B14F-4D97-AF65-F5344CB8AC3E}">
        <p14:creationId xmlns:p14="http://schemas.microsoft.com/office/powerpoint/2010/main" val="415327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D492C2-CBC8-4CA4-AC7B-3A79D878DE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D9385C-A367-41BC-8F21-896461816F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99A5CF-C364-44A7-B58B-E04D5F61BF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041C26-83D6-4B53-A035-E5CFD95633D9}" type="datetimeFigureOut">
              <a:rPr lang="en-GB" smtClean="0"/>
              <a:t>12/02/2024</a:t>
            </a:fld>
            <a:endParaRPr lang="en-GB"/>
          </a:p>
        </p:txBody>
      </p:sp>
      <p:sp>
        <p:nvSpPr>
          <p:cNvPr id="5" name="Footer Placeholder 4">
            <a:extLst>
              <a:ext uri="{FF2B5EF4-FFF2-40B4-BE49-F238E27FC236}">
                <a16:creationId xmlns:a16="http://schemas.microsoft.com/office/drawing/2014/main" id="{44F8080E-6A17-45F7-9398-04D041CA05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F39399B-A3ED-4040-A11D-84FC207C29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01AD39-82F3-4BD7-840E-9FC3088C27C3}" type="slidenum">
              <a:rPr lang="en-GB" smtClean="0"/>
              <a:t>‹#›</a:t>
            </a:fld>
            <a:endParaRPr lang="en-GB"/>
          </a:p>
        </p:txBody>
      </p:sp>
    </p:spTree>
    <p:extLst>
      <p:ext uri="{BB962C8B-B14F-4D97-AF65-F5344CB8AC3E}">
        <p14:creationId xmlns:p14="http://schemas.microsoft.com/office/powerpoint/2010/main" val="4182581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met.police.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archive.org/details/OperationTiberius"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n6ngITkkNiM?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justiceinspectorates.gov.uk/hmicfrs/news/news-feed/metropolitan-polices-approach-to-corruption-not-fit-for-purpose/"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giZsn8560n4" TargetMode="External"/><Relationship Id="rId2" Type="http://schemas.openxmlformats.org/officeDocument/2006/relationships/hyperlink" Target="https://www.justiceinspectorates.gov.uk/hmicfrs/news/news-feed/metropolitan-polices-approach-to-corruption-not-fit-for-purpose/" TargetMode="External"/><Relationship Id="rId1" Type="http://schemas.openxmlformats.org/officeDocument/2006/relationships/slideLayout" Target="../slideLayouts/slideLayout2.xml"/><Relationship Id="rId4" Type="http://schemas.openxmlformats.org/officeDocument/2006/relationships/hyperlink" Target="https://youtu.be/oLaDj5h5Vm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C7FAE6E8-1D9E-4905-AAFE-978D33182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9730E-0D93-4824-8629-9FBEAC3BBB7D}"/>
              </a:ext>
            </a:extLst>
          </p:cNvPr>
          <p:cNvSpPr>
            <a:spLocks noGrp="1"/>
          </p:cNvSpPr>
          <p:nvPr>
            <p:ph type="ctrTitle"/>
          </p:nvPr>
        </p:nvSpPr>
        <p:spPr>
          <a:xfrm>
            <a:off x="831317" y="1354819"/>
            <a:ext cx="10361531" cy="2678363"/>
          </a:xfrm>
        </p:spPr>
        <p:txBody>
          <a:bodyPr>
            <a:normAutofit/>
          </a:bodyPr>
          <a:lstStyle/>
          <a:p>
            <a:pPr algn="l"/>
            <a:r>
              <a:rPr lang="en-GB" sz="7200" dirty="0">
                <a:solidFill>
                  <a:schemeClr val="bg1"/>
                </a:solidFill>
              </a:rPr>
              <a:t>Corruption in the Metropolitan Police Service</a:t>
            </a:r>
          </a:p>
        </p:txBody>
      </p:sp>
      <p:sp>
        <p:nvSpPr>
          <p:cNvPr id="3" name="Subtitle 2">
            <a:extLst>
              <a:ext uri="{FF2B5EF4-FFF2-40B4-BE49-F238E27FC236}">
                <a16:creationId xmlns:a16="http://schemas.microsoft.com/office/drawing/2014/main" id="{3A9D3409-B5C1-4B8A-99FA-344D174ABDD0}"/>
              </a:ext>
            </a:extLst>
          </p:cNvPr>
          <p:cNvSpPr>
            <a:spLocks noGrp="1"/>
          </p:cNvSpPr>
          <p:nvPr>
            <p:ph type="subTitle" idx="1"/>
          </p:nvPr>
        </p:nvSpPr>
        <p:spPr>
          <a:xfrm>
            <a:off x="827087" y="4414180"/>
            <a:ext cx="8902539" cy="1575654"/>
          </a:xfrm>
        </p:spPr>
        <p:txBody>
          <a:bodyPr>
            <a:normAutofit/>
          </a:bodyPr>
          <a:lstStyle/>
          <a:p>
            <a:pPr algn="l"/>
            <a:r>
              <a:rPr lang="en-GB" sz="4000" dirty="0">
                <a:solidFill>
                  <a:schemeClr val="bg1"/>
                </a:solidFill>
              </a:rPr>
              <a:t>50 years of concerns </a:t>
            </a:r>
          </a:p>
        </p:txBody>
      </p:sp>
      <p:grpSp>
        <p:nvGrpSpPr>
          <p:cNvPr id="18" name="Group 9">
            <a:extLst>
              <a:ext uri="{FF2B5EF4-FFF2-40B4-BE49-F238E27FC236}">
                <a16:creationId xmlns:a16="http://schemas.microsoft.com/office/drawing/2014/main" id="{5F9D1CBF-A219-4C01-85A0-9DF6151EE2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9" name="Freeform: Shape 10">
              <a:extLst>
                <a:ext uri="{FF2B5EF4-FFF2-40B4-BE49-F238E27FC236}">
                  <a16:creationId xmlns:a16="http://schemas.microsoft.com/office/drawing/2014/main" id="{D9FC63AB-02B8-4DDD-8778-397188A370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1">
              <a:extLst>
                <a:ext uri="{FF2B5EF4-FFF2-40B4-BE49-F238E27FC236}">
                  <a16:creationId xmlns:a16="http://schemas.microsoft.com/office/drawing/2014/main" id="{AC0AB7ED-D983-4149-A166-B31B71163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189817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9DA0D-9670-452F-999B-60AA350DE84C}"/>
              </a:ext>
            </a:extLst>
          </p:cNvPr>
          <p:cNvSpPr>
            <a:spLocks noGrp="1"/>
          </p:cNvSpPr>
          <p:nvPr>
            <p:ph type="title"/>
          </p:nvPr>
        </p:nvSpPr>
        <p:spPr/>
        <p:txBody>
          <a:bodyPr/>
          <a:lstStyle/>
          <a:p>
            <a:r>
              <a:rPr lang="en-GB" dirty="0">
                <a:solidFill>
                  <a:schemeClr val="bg1"/>
                </a:solidFill>
              </a:rPr>
              <a:t>Contents</a:t>
            </a:r>
          </a:p>
        </p:txBody>
      </p:sp>
      <p:sp>
        <p:nvSpPr>
          <p:cNvPr id="3" name="Content Placeholder 2">
            <a:extLst>
              <a:ext uri="{FF2B5EF4-FFF2-40B4-BE49-F238E27FC236}">
                <a16:creationId xmlns:a16="http://schemas.microsoft.com/office/drawing/2014/main" id="{4FFEDE40-9C65-462F-8423-605361D29AC6}"/>
              </a:ext>
            </a:extLst>
          </p:cNvPr>
          <p:cNvSpPr>
            <a:spLocks noGrp="1"/>
          </p:cNvSpPr>
          <p:nvPr>
            <p:ph idx="1"/>
          </p:nvPr>
        </p:nvSpPr>
        <p:spPr/>
        <p:txBody>
          <a:bodyPr>
            <a:normAutofit lnSpcReduction="10000"/>
          </a:bodyPr>
          <a:lstStyle/>
          <a:p>
            <a:r>
              <a:rPr lang="en-GB" sz="4000" dirty="0">
                <a:solidFill>
                  <a:schemeClr val="bg1"/>
                </a:solidFill>
              </a:rPr>
              <a:t>The Met</a:t>
            </a:r>
          </a:p>
          <a:p>
            <a:r>
              <a:rPr lang="en-GB" sz="4000" dirty="0">
                <a:solidFill>
                  <a:schemeClr val="bg1"/>
                </a:solidFill>
              </a:rPr>
              <a:t>Sir Robert Mark</a:t>
            </a:r>
          </a:p>
          <a:p>
            <a:r>
              <a:rPr lang="en-GB" sz="4000" dirty="0">
                <a:solidFill>
                  <a:schemeClr val="bg1"/>
                </a:solidFill>
              </a:rPr>
              <a:t>Operation </a:t>
            </a:r>
            <a:r>
              <a:rPr lang="en-GB" sz="4000" dirty="0" err="1">
                <a:solidFill>
                  <a:schemeClr val="bg1"/>
                </a:solidFill>
              </a:rPr>
              <a:t>Othona</a:t>
            </a:r>
            <a:endParaRPr lang="en-GB" sz="4000" dirty="0">
              <a:solidFill>
                <a:schemeClr val="bg1"/>
              </a:solidFill>
            </a:endParaRPr>
          </a:p>
          <a:p>
            <a:r>
              <a:rPr lang="en-GB" sz="4000" dirty="0">
                <a:solidFill>
                  <a:schemeClr val="bg1"/>
                </a:solidFill>
              </a:rPr>
              <a:t>Operation Tiberius</a:t>
            </a:r>
          </a:p>
          <a:p>
            <a:r>
              <a:rPr lang="en-GB" sz="4000" dirty="0">
                <a:solidFill>
                  <a:schemeClr val="bg1"/>
                </a:solidFill>
              </a:rPr>
              <a:t>Operation Zloty</a:t>
            </a:r>
          </a:p>
          <a:p>
            <a:r>
              <a:rPr lang="en-GB" sz="4000" dirty="0">
                <a:solidFill>
                  <a:schemeClr val="bg1"/>
                </a:solidFill>
              </a:rPr>
              <a:t>HMICFRS in 2022</a:t>
            </a:r>
          </a:p>
          <a:p>
            <a:r>
              <a:rPr lang="en-GB" sz="4000" dirty="0">
                <a:solidFill>
                  <a:schemeClr val="bg1"/>
                </a:solidFill>
              </a:rPr>
              <a:t>Sir Mark Rowley 2023</a:t>
            </a:r>
          </a:p>
          <a:p>
            <a:endParaRPr lang="en-GB" dirty="0"/>
          </a:p>
          <a:p>
            <a:endParaRPr lang="en-GB" dirty="0"/>
          </a:p>
        </p:txBody>
      </p:sp>
      <p:pic>
        <p:nvPicPr>
          <p:cNvPr id="4" name="Picture 3">
            <a:extLst>
              <a:ext uri="{FF2B5EF4-FFF2-40B4-BE49-F238E27FC236}">
                <a16:creationId xmlns:a16="http://schemas.microsoft.com/office/drawing/2014/main" id="{3D8E2CDE-3168-BE50-52C2-48900AA7B69D}"/>
              </a:ext>
            </a:extLst>
          </p:cNvPr>
          <p:cNvPicPr>
            <a:picLocks noChangeAspect="1"/>
          </p:cNvPicPr>
          <p:nvPr/>
        </p:nvPicPr>
        <p:blipFill>
          <a:blip r:embed="rId2"/>
          <a:stretch>
            <a:fillRect/>
          </a:stretch>
        </p:blipFill>
        <p:spPr>
          <a:xfrm>
            <a:off x="5132965" y="681037"/>
            <a:ext cx="2858510" cy="4083585"/>
          </a:xfrm>
          <a:prstGeom prst="rect">
            <a:avLst/>
          </a:prstGeom>
        </p:spPr>
      </p:pic>
      <p:pic>
        <p:nvPicPr>
          <p:cNvPr id="5" name="Picture 4">
            <a:extLst>
              <a:ext uri="{FF2B5EF4-FFF2-40B4-BE49-F238E27FC236}">
                <a16:creationId xmlns:a16="http://schemas.microsoft.com/office/drawing/2014/main" id="{BB0CD779-F839-1248-0943-A4BB89CA2333}"/>
              </a:ext>
            </a:extLst>
          </p:cNvPr>
          <p:cNvPicPr>
            <a:picLocks noChangeAspect="1"/>
          </p:cNvPicPr>
          <p:nvPr/>
        </p:nvPicPr>
        <p:blipFill>
          <a:blip r:embed="rId3"/>
          <a:stretch>
            <a:fillRect/>
          </a:stretch>
        </p:blipFill>
        <p:spPr>
          <a:xfrm>
            <a:off x="8206001" y="1489539"/>
            <a:ext cx="3362325" cy="4762500"/>
          </a:xfrm>
          <a:prstGeom prst="rect">
            <a:avLst/>
          </a:prstGeom>
        </p:spPr>
      </p:pic>
    </p:spTree>
    <p:extLst>
      <p:ext uri="{BB962C8B-B14F-4D97-AF65-F5344CB8AC3E}">
        <p14:creationId xmlns:p14="http://schemas.microsoft.com/office/powerpoint/2010/main" val="3557818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946C9-D185-8667-736B-010111BF9C8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D3592C-E318-9CF6-215A-380A2839085E}"/>
              </a:ext>
            </a:extLst>
          </p:cNvPr>
          <p:cNvSpPr>
            <a:spLocks noGrp="1"/>
          </p:cNvSpPr>
          <p:nvPr>
            <p:ph idx="1"/>
          </p:nvPr>
        </p:nvSpPr>
        <p:spPr/>
        <p:txBody>
          <a:bodyPr/>
          <a:lstStyle/>
          <a:p>
            <a:endParaRPr lang="en-GB"/>
          </a:p>
        </p:txBody>
      </p:sp>
      <p:pic>
        <p:nvPicPr>
          <p:cNvPr id="4" name="Picture 3">
            <a:hlinkClick r:id="rId2"/>
            <a:extLst>
              <a:ext uri="{FF2B5EF4-FFF2-40B4-BE49-F238E27FC236}">
                <a16:creationId xmlns:a16="http://schemas.microsoft.com/office/drawing/2014/main" id="{E1621B85-EF52-3FD7-3451-025F9EECF832}"/>
              </a:ext>
            </a:extLst>
          </p:cNvPr>
          <p:cNvPicPr>
            <a:picLocks noChangeAspect="1"/>
          </p:cNvPicPr>
          <p:nvPr/>
        </p:nvPicPr>
        <p:blipFill>
          <a:blip r:embed="rId3"/>
          <a:stretch>
            <a:fillRect/>
          </a:stretch>
        </p:blipFill>
        <p:spPr>
          <a:xfrm>
            <a:off x="0" y="546833"/>
            <a:ext cx="12195166" cy="5765832"/>
          </a:xfrm>
          <a:prstGeom prst="rect">
            <a:avLst/>
          </a:prstGeom>
        </p:spPr>
      </p:pic>
      <p:sp>
        <p:nvSpPr>
          <p:cNvPr id="6" name="TextBox 5">
            <a:extLst>
              <a:ext uri="{FF2B5EF4-FFF2-40B4-BE49-F238E27FC236}">
                <a16:creationId xmlns:a16="http://schemas.microsoft.com/office/drawing/2014/main" id="{4E99E873-07AB-F29E-C033-B478DA8E01ED}"/>
              </a:ext>
            </a:extLst>
          </p:cNvPr>
          <p:cNvSpPr txBox="1"/>
          <p:nvPr/>
        </p:nvSpPr>
        <p:spPr>
          <a:xfrm>
            <a:off x="5921340" y="4464508"/>
            <a:ext cx="6270660" cy="1846659"/>
          </a:xfrm>
          <a:prstGeom prst="rect">
            <a:avLst/>
          </a:prstGeom>
          <a:solidFill>
            <a:schemeClr val="accent1">
              <a:lumMod val="20000"/>
              <a:lumOff val="80000"/>
            </a:schemeClr>
          </a:solidFill>
        </p:spPr>
        <p:txBody>
          <a:bodyPr wrap="square">
            <a:spAutoFit/>
          </a:bodyPr>
          <a:lstStyle/>
          <a:p>
            <a:pPr marL="342900" indent="-342900" algn="l" fontAlgn="base">
              <a:buFont typeface="Arial" panose="020B0604020202020204" pitchFamily="34" charset="0"/>
              <a:buChar char="•"/>
            </a:pPr>
            <a:r>
              <a:rPr lang="en-US" sz="2400" b="0" i="0" dirty="0">
                <a:solidFill>
                  <a:srgbClr val="1F2025"/>
                </a:solidFill>
                <a:effectLst/>
                <a:latin typeface="inherit"/>
              </a:rPr>
              <a:t>34,341 Police officers</a:t>
            </a:r>
          </a:p>
          <a:p>
            <a:pPr marL="342900" indent="-342900" algn="l" fontAlgn="base">
              <a:buFont typeface="Arial" panose="020B0604020202020204" pitchFamily="34" charset="0"/>
              <a:buChar char="•"/>
            </a:pPr>
            <a:r>
              <a:rPr lang="en-US" sz="2400" b="0" i="0" dirty="0">
                <a:solidFill>
                  <a:srgbClr val="1F2025"/>
                </a:solidFill>
                <a:effectLst/>
                <a:latin typeface="inherit"/>
              </a:rPr>
              <a:t>10,196 Police staff</a:t>
            </a:r>
          </a:p>
          <a:p>
            <a:pPr marL="342900" indent="-342900" algn="l" fontAlgn="base">
              <a:buFont typeface="Arial" panose="020B0604020202020204" pitchFamily="34" charset="0"/>
              <a:buChar char="•"/>
            </a:pPr>
            <a:r>
              <a:rPr lang="en-US" sz="2400" b="0" i="0" dirty="0">
                <a:solidFill>
                  <a:srgbClr val="1F2025"/>
                </a:solidFill>
                <a:effectLst/>
                <a:latin typeface="inherit"/>
              </a:rPr>
              <a:t>1,185 Police community support officers</a:t>
            </a:r>
          </a:p>
          <a:p>
            <a:pPr marL="342900" indent="-342900" algn="l" fontAlgn="base">
              <a:buFont typeface="Arial" panose="020B0604020202020204" pitchFamily="34" charset="0"/>
              <a:buChar char="•"/>
            </a:pPr>
            <a:r>
              <a:rPr lang="en-US" sz="2400" b="0" i="0" dirty="0">
                <a:solidFill>
                  <a:srgbClr val="1F2025"/>
                </a:solidFill>
                <a:effectLst/>
                <a:latin typeface="inherit"/>
              </a:rPr>
              <a:t>1,630 Special officers</a:t>
            </a:r>
          </a:p>
          <a:p>
            <a:pPr algn="l" fontAlgn="base"/>
            <a:r>
              <a:rPr lang="en-US" b="0" i="0" dirty="0">
                <a:solidFill>
                  <a:srgbClr val="1F2025"/>
                </a:solidFill>
                <a:effectLst/>
                <a:latin typeface="lato-regular"/>
              </a:rPr>
              <a:t>(as of 31 January 2023)</a:t>
            </a:r>
          </a:p>
        </p:txBody>
      </p:sp>
    </p:spTree>
    <p:extLst>
      <p:ext uri="{BB962C8B-B14F-4D97-AF65-F5344CB8AC3E}">
        <p14:creationId xmlns:p14="http://schemas.microsoft.com/office/powerpoint/2010/main" val="1227823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A3636DF-3727-4FF2-8B84-CE9F9D7DEF9D}"/>
              </a:ext>
            </a:extLst>
          </p:cNvPr>
          <p:cNvSpPr>
            <a:spLocks noGrp="1"/>
          </p:cNvSpPr>
          <p:nvPr>
            <p:ph type="title"/>
          </p:nvPr>
        </p:nvSpPr>
        <p:spPr>
          <a:xfrm>
            <a:off x="838200" y="448721"/>
            <a:ext cx="4707671" cy="1225650"/>
          </a:xfrm>
        </p:spPr>
        <p:txBody>
          <a:bodyPr anchor="b">
            <a:normAutofit/>
          </a:bodyPr>
          <a:lstStyle/>
          <a:p>
            <a:r>
              <a:rPr lang="en-GB" sz="3800" dirty="0">
                <a:solidFill>
                  <a:schemeClr val="bg1"/>
                </a:solidFill>
              </a:rPr>
              <a:t>Sir Robert Mark</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B97B87-45FC-4945-B389-A4F63E8E9D2A}"/>
              </a:ext>
            </a:extLst>
          </p:cNvPr>
          <p:cNvSpPr>
            <a:spLocks noGrp="1"/>
          </p:cNvSpPr>
          <p:nvPr>
            <p:ph idx="1"/>
          </p:nvPr>
        </p:nvSpPr>
        <p:spPr>
          <a:xfrm>
            <a:off x="897769" y="1909192"/>
            <a:ext cx="4586513" cy="3647710"/>
          </a:xfrm>
        </p:spPr>
        <p:txBody>
          <a:bodyPr>
            <a:normAutofit/>
          </a:bodyPr>
          <a:lstStyle/>
          <a:p>
            <a:r>
              <a:rPr lang="en-US" sz="2400" dirty="0">
                <a:solidFill>
                  <a:schemeClr val="bg1"/>
                </a:solidFill>
              </a:rPr>
              <a:t>In the early 1970s, Sir Robert Mark, the then commissioner of the Metropolitan Police, took action to tackle corruption among detectives in London</a:t>
            </a:r>
          </a:p>
          <a:p>
            <a:r>
              <a:rPr lang="en-US" sz="2400" dirty="0">
                <a:solidFill>
                  <a:schemeClr val="bg1"/>
                </a:solidFill>
              </a:rPr>
              <a:t>Set up special unit A10</a:t>
            </a:r>
          </a:p>
          <a:p>
            <a:r>
              <a:rPr lang="en-US" sz="2400" dirty="0">
                <a:solidFill>
                  <a:schemeClr val="bg1"/>
                </a:solidFill>
              </a:rPr>
              <a:t>Removal of nearly 500 officers</a:t>
            </a:r>
            <a:endParaRPr lang="en-GB" sz="24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571C69C-C1D2-248D-A28F-86D9B8151D12}"/>
              </a:ext>
            </a:extLst>
          </p:cNvPr>
          <p:cNvPicPr>
            <a:picLocks noChangeAspect="1"/>
          </p:cNvPicPr>
          <p:nvPr/>
        </p:nvPicPr>
        <p:blipFill rotWithShape="1">
          <a:blip r:embed="rId2"/>
          <a:srcRect l="6168" r="7986"/>
          <a:stretch/>
        </p:blipFill>
        <p:spPr>
          <a:xfrm>
            <a:off x="6525453" y="10"/>
            <a:ext cx="5666547" cy="6857990"/>
          </a:xfrm>
          <a:prstGeom prst="rect">
            <a:avLst/>
          </a:prstGeom>
        </p:spPr>
      </p:pic>
    </p:spTree>
    <p:extLst>
      <p:ext uri="{BB962C8B-B14F-4D97-AF65-F5344CB8AC3E}">
        <p14:creationId xmlns:p14="http://schemas.microsoft.com/office/powerpoint/2010/main" val="2729144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78D48-69AC-43AF-9CB9-FED14C3F53FB}"/>
              </a:ext>
            </a:extLst>
          </p:cNvPr>
          <p:cNvSpPr>
            <a:spLocks noGrp="1"/>
          </p:cNvSpPr>
          <p:nvPr>
            <p:ph type="title"/>
          </p:nvPr>
        </p:nvSpPr>
        <p:spPr/>
        <p:txBody>
          <a:bodyPr/>
          <a:lstStyle/>
          <a:p>
            <a:r>
              <a:rPr lang="en-GB" dirty="0"/>
              <a:t>Operation Russell</a:t>
            </a:r>
          </a:p>
        </p:txBody>
      </p:sp>
      <p:sp>
        <p:nvSpPr>
          <p:cNvPr id="3" name="Content Placeholder 2">
            <a:extLst>
              <a:ext uri="{FF2B5EF4-FFF2-40B4-BE49-F238E27FC236}">
                <a16:creationId xmlns:a16="http://schemas.microsoft.com/office/drawing/2014/main" id="{CD4E27A5-73B2-437D-A0E8-1B4FFF5EA535}"/>
              </a:ext>
            </a:extLst>
          </p:cNvPr>
          <p:cNvSpPr>
            <a:spLocks noGrp="1"/>
          </p:cNvSpPr>
          <p:nvPr>
            <p:ph idx="1"/>
          </p:nvPr>
        </p:nvSpPr>
        <p:spPr>
          <a:xfrm>
            <a:off x="645695" y="1512803"/>
            <a:ext cx="4551947" cy="4801313"/>
          </a:xfrm>
        </p:spPr>
        <p:txBody>
          <a:bodyPr>
            <a:normAutofit lnSpcReduction="10000"/>
          </a:bodyPr>
          <a:lstStyle/>
          <a:p>
            <a:r>
              <a:rPr lang="en-GB" dirty="0"/>
              <a:t>Criminals claimed that there was corruption at the top of the Met</a:t>
            </a:r>
          </a:p>
          <a:p>
            <a:r>
              <a:rPr lang="en-GB" dirty="0"/>
              <a:t>Why would we believe criminal?</a:t>
            </a:r>
          </a:p>
          <a:p>
            <a:r>
              <a:rPr lang="en-GB" dirty="0"/>
              <a:t>DCI Clive Driscoll: the claim was that those we had pledged an oath to catch knew what we were going to do before we did</a:t>
            </a:r>
          </a:p>
          <a:p>
            <a:r>
              <a:rPr lang="en-GB" dirty="0"/>
              <a:t>Commander Ray Adams and Kenneth </a:t>
            </a:r>
            <a:r>
              <a:rPr lang="en-GB" dirty="0" err="1"/>
              <a:t>Noye</a:t>
            </a:r>
            <a:endParaRPr lang="en-GB" dirty="0"/>
          </a:p>
        </p:txBody>
      </p:sp>
      <p:sp>
        <p:nvSpPr>
          <p:cNvPr id="5" name="TextBox 4">
            <a:extLst>
              <a:ext uri="{FF2B5EF4-FFF2-40B4-BE49-F238E27FC236}">
                <a16:creationId xmlns:a16="http://schemas.microsoft.com/office/drawing/2014/main" id="{9ACE4F89-F214-48BF-B0F5-7C770A52581E}"/>
              </a:ext>
            </a:extLst>
          </p:cNvPr>
          <p:cNvSpPr txBox="1"/>
          <p:nvPr/>
        </p:nvSpPr>
        <p:spPr>
          <a:xfrm>
            <a:off x="5442283" y="2461002"/>
            <a:ext cx="6452937" cy="4031873"/>
          </a:xfrm>
          <a:prstGeom prst="rect">
            <a:avLst/>
          </a:prstGeom>
          <a:noFill/>
        </p:spPr>
        <p:txBody>
          <a:bodyPr wrap="square">
            <a:spAutoFit/>
          </a:bodyPr>
          <a:lstStyle/>
          <a:p>
            <a:pPr marL="285750" indent="-285750">
              <a:buFont typeface="Arial" panose="020B0604020202020204" pitchFamily="34" charset="0"/>
              <a:buChar char="•"/>
            </a:pPr>
            <a:r>
              <a:rPr lang="en-GB" sz="1600" dirty="0"/>
              <a:t>May 1947 Kenneth James </a:t>
            </a:r>
            <a:r>
              <a:rPr lang="en-GB" sz="1600" dirty="0" err="1"/>
              <a:t>Noye</a:t>
            </a:r>
            <a:r>
              <a:rPr lang="en-GB" sz="1600" dirty="0"/>
              <a:t> was born in Bexleyheath, South East London. His father ran a post office and his mother managed a dog-racing track.</a:t>
            </a:r>
          </a:p>
          <a:p>
            <a:pPr marL="285750" indent="-285750">
              <a:buFont typeface="Arial" panose="020B0604020202020204" pitchFamily="34" charset="0"/>
              <a:buChar char="•"/>
            </a:pPr>
            <a:r>
              <a:rPr lang="en-GB" sz="1600" dirty="0"/>
              <a:t>1976 Begins smuggling gold into the UK from Brazil and Kuwait.</a:t>
            </a:r>
          </a:p>
          <a:p>
            <a:pPr marL="285750" indent="-285750">
              <a:buFont typeface="Arial" panose="020B0604020202020204" pitchFamily="34" charset="0"/>
              <a:buChar char="•"/>
            </a:pPr>
            <a:r>
              <a:rPr lang="en-GB" sz="1600" dirty="0"/>
              <a:t>1983 Claims to make £2.6m in two years from gold smuggling.</a:t>
            </a:r>
          </a:p>
          <a:p>
            <a:pPr marL="285750" indent="-285750">
              <a:buFont typeface="Arial" panose="020B0604020202020204" pitchFamily="34" charset="0"/>
              <a:buChar char="•"/>
            </a:pPr>
            <a:r>
              <a:rPr lang="en-GB" sz="1600" dirty="0"/>
              <a:t>November 1983 Six gunmen burst into the Brink’s-Mat warehouse near Heathrow Airport, dousing security guards in petrol and escaping with 6,800 gold bars.</a:t>
            </a:r>
          </a:p>
          <a:p>
            <a:pPr marL="285750" indent="-285750">
              <a:buFont typeface="Arial" panose="020B0604020202020204" pitchFamily="34" charset="0"/>
              <a:buChar char="•"/>
            </a:pPr>
            <a:r>
              <a:rPr lang="en-GB" sz="1600" dirty="0"/>
              <a:t>1986 Was convicted of conspiring to handle gold from the Brink’s-Mat heist and to evade VAT payments. Sentenced to 14 years and fined £500,000 with £200,000 costs.</a:t>
            </a:r>
          </a:p>
          <a:p>
            <a:pPr marL="285750" indent="-285750">
              <a:buFont typeface="Arial" panose="020B0604020202020204" pitchFamily="34" charset="0"/>
              <a:buChar char="•"/>
            </a:pPr>
            <a:r>
              <a:rPr lang="en-GB" sz="1600" dirty="0"/>
              <a:t>1994 </a:t>
            </a:r>
            <a:r>
              <a:rPr lang="en-GB" sz="1600" dirty="0" err="1"/>
              <a:t>Noye</a:t>
            </a:r>
            <a:r>
              <a:rPr lang="en-GB" sz="1600" dirty="0"/>
              <a:t> is released – only to murder Stephen Cameron two years later, after which he goes on the run in Spain.</a:t>
            </a:r>
          </a:p>
          <a:p>
            <a:pPr marL="285750" indent="-285750">
              <a:buFont typeface="Arial" panose="020B0604020202020204" pitchFamily="34" charset="0"/>
              <a:buChar char="•"/>
            </a:pPr>
            <a:r>
              <a:rPr lang="en-GB" sz="1600" dirty="0"/>
              <a:t>1995 </a:t>
            </a:r>
            <a:r>
              <a:rPr lang="en-GB" sz="1600" dirty="0" err="1"/>
              <a:t>Noye</a:t>
            </a:r>
            <a:r>
              <a:rPr lang="en-GB" sz="1600" dirty="0"/>
              <a:t> agrees to pay Brink’s-Mat insurers £3 million.</a:t>
            </a:r>
          </a:p>
          <a:p>
            <a:pPr marL="285750" indent="-285750">
              <a:buFont typeface="Arial" panose="020B0604020202020204" pitchFamily="34" charset="0"/>
              <a:buChar char="•"/>
            </a:pPr>
            <a:r>
              <a:rPr lang="en-GB" sz="1600" dirty="0"/>
              <a:t>1998 Captured by Kent Police and later jailed for a minimum of 16 yrs.</a:t>
            </a:r>
          </a:p>
          <a:p>
            <a:pPr marL="285750" indent="-285750">
              <a:buFont typeface="Arial" panose="020B0604020202020204" pitchFamily="34" charset="0"/>
              <a:buChar char="•"/>
            </a:pPr>
            <a:r>
              <a:rPr lang="en-GB" sz="1600" dirty="0"/>
              <a:t>2019 </a:t>
            </a:r>
            <a:r>
              <a:rPr lang="en-GB" sz="1600" dirty="0" err="1"/>
              <a:t>Noye</a:t>
            </a:r>
            <a:r>
              <a:rPr lang="en-GB" sz="1600" dirty="0"/>
              <a:t> released again.</a:t>
            </a:r>
          </a:p>
        </p:txBody>
      </p:sp>
      <p:pic>
        <p:nvPicPr>
          <p:cNvPr id="7" name="Picture 6">
            <a:extLst>
              <a:ext uri="{FF2B5EF4-FFF2-40B4-BE49-F238E27FC236}">
                <a16:creationId xmlns:a16="http://schemas.microsoft.com/office/drawing/2014/main" id="{F6EA76A0-020B-4069-84FD-21CE08B22BF9}"/>
              </a:ext>
            </a:extLst>
          </p:cNvPr>
          <p:cNvPicPr>
            <a:picLocks noChangeAspect="1"/>
          </p:cNvPicPr>
          <p:nvPr/>
        </p:nvPicPr>
        <p:blipFill>
          <a:blip r:embed="rId2"/>
          <a:stretch>
            <a:fillRect/>
          </a:stretch>
        </p:blipFill>
        <p:spPr>
          <a:xfrm>
            <a:off x="6994360" y="499811"/>
            <a:ext cx="2941469" cy="1790863"/>
          </a:xfrm>
          <a:prstGeom prst="rect">
            <a:avLst/>
          </a:prstGeom>
        </p:spPr>
      </p:pic>
    </p:spTree>
    <p:extLst>
      <p:ext uri="{BB962C8B-B14F-4D97-AF65-F5344CB8AC3E}">
        <p14:creationId xmlns:p14="http://schemas.microsoft.com/office/powerpoint/2010/main" val="1883044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 calcmode="lin" valueType="num">
                                      <p:cBhvr additive="base">
                                        <p:cTn id="2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 calcmode="lin" valueType="num">
                                      <p:cBhvr additive="base">
                                        <p:cTn id="3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 calcmode="lin" valueType="num">
                                      <p:cBhvr additive="base">
                                        <p:cTn id="3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anim calcmode="lin" valueType="num">
                                      <p:cBhvr additive="base">
                                        <p:cTn id="39"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0D5B-A98C-4955-8054-E7BF0AB7A685}"/>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1D344FC-4B1F-4DAD-9A5B-39D20876ED46}"/>
              </a:ext>
            </a:extLst>
          </p:cNvPr>
          <p:cNvPicPr>
            <a:picLocks noGrp="1" noChangeAspect="1"/>
          </p:cNvPicPr>
          <p:nvPr>
            <p:ph idx="1"/>
          </p:nvPr>
        </p:nvPicPr>
        <p:blipFill>
          <a:blip r:embed="rId2"/>
          <a:stretch>
            <a:fillRect/>
          </a:stretch>
        </p:blipFill>
        <p:spPr>
          <a:xfrm>
            <a:off x="1560739" y="3876675"/>
            <a:ext cx="3257550" cy="2981325"/>
          </a:xfrm>
          <a:prstGeom prst="rect">
            <a:avLst/>
          </a:prstGeom>
        </p:spPr>
      </p:pic>
      <p:pic>
        <p:nvPicPr>
          <p:cNvPr id="4" name="Picture 3">
            <a:extLst>
              <a:ext uri="{FF2B5EF4-FFF2-40B4-BE49-F238E27FC236}">
                <a16:creationId xmlns:a16="http://schemas.microsoft.com/office/drawing/2014/main" id="{C1F459AC-4771-4F41-8DE7-9F926B5E772C}"/>
              </a:ext>
            </a:extLst>
          </p:cNvPr>
          <p:cNvPicPr>
            <a:picLocks noChangeAspect="1"/>
          </p:cNvPicPr>
          <p:nvPr/>
        </p:nvPicPr>
        <p:blipFill>
          <a:blip r:embed="rId3"/>
          <a:stretch>
            <a:fillRect/>
          </a:stretch>
        </p:blipFill>
        <p:spPr>
          <a:xfrm>
            <a:off x="576943" y="164646"/>
            <a:ext cx="6057900" cy="3638550"/>
          </a:xfrm>
          <a:prstGeom prst="rect">
            <a:avLst/>
          </a:prstGeom>
        </p:spPr>
      </p:pic>
      <p:pic>
        <p:nvPicPr>
          <p:cNvPr id="7" name="Picture 6">
            <a:extLst>
              <a:ext uri="{FF2B5EF4-FFF2-40B4-BE49-F238E27FC236}">
                <a16:creationId xmlns:a16="http://schemas.microsoft.com/office/drawing/2014/main" id="{CF537C1F-22B5-4AB8-A0E4-E3524F7B2F89}"/>
              </a:ext>
            </a:extLst>
          </p:cNvPr>
          <p:cNvPicPr>
            <a:picLocks noChangeAspect="1"/>
          </p:cNvPicPr>
          <p:nvPr/>
        </p:nvPicPr>
        <p:blipFill>
          <a:blip r:embed="rId4"/>
          <a:stretch>
            <a:fillRect/>
          </a:stretch>
        </p:blipFill>
        <p:spPr>
          <a:xfrm>
            <a:off x="6474314" y="291646"/>
            <a:ext cx="5479526" cy="741590"/>
          </a:xfrm>
          <a:prstGeom prst="rect">
            <a:avLst/>
          </a:prstGeom>
        </p:spPr>
      </p:pic>
      <p:pic>
        <p:nvPicPr>
          <p:cNvPr id="9" name="Picture 8">
            <a:extLst>
              <a:ext uri="{FF2B5EF4-FFF2-40B4-BE49-F238E27FC236}">
                <a16:creationId xmlns:a16="http://schemas.microsoft.com/office/drawing/2014/main" id="{66C45203-68F1-414C-BB17-F3E35105DBD7}"/>
              </a:ext>
            </a:extLst>
          </p:cNvPr>
          <p:cNvPicPr>
            <a:picLocks noChangeAspect="1"/>
          </p:cNvPicPr>
          <p:nvPr/>
        </p:nvPicPr>
        <p:blipFill>
          <a:blip r:embed="rId5"/>
          <a:stretch>
            <a:fillRect/>
          </a:stretch>
        </p:blipFill>
        <p:spPr>
          <a:xfrm>
            <a:off x="7659461" y="1065588"/>
            <a:ext cx="3109232" cy="5622173"/>
          </a:xfrm>
          <a:prstGeom prst="rect">
            <a:avLst/>
          </a:prstGeom>
        </p:spPr>
      </p:pic>
    </p:spTree>
    <p:extLst>
      <p:ext uri="{BB962C8B-B14F-4D97-AF65-F5344CB8AC3E}">
        <p14:creationId xmlns:p14="http://schemas.microsoft.com/office/powerpoint/2010/main" val="1453873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9D8721-7B17-440A-88EA-B3DA6549DCBB}"/>
              </a:ext>
            </a:extLst>
          </p:cNvPr>
          <p:cNvSpPr>
            <a:spLocks noGrp="1"/>
          </p:cNvSpPr>
          <p:nvPr>
            <p:ph type="title"/>
          </p:nvPr>
        </p:nvSpPr>
        <p:spPr>
          <a:xfrm>
            <a:off x="572493" y="238539"/>
            <a:ext cx="11047013" cy="1434415"/>
          </a:xfrm>
        </p:spPr>
        <p:txBody>
          <a:bodyPr anchor="b">
            <a:normAutofit/>
          </a:bodyPr>
          <a:lstStyle/>
          <a:p>
            <a:r>
              <a:rPr lang="en-GB" sz="5400"/>
              <a:t>Operation Othona 1993</a:t>
            </a:r>
          </a:p>
        </p:txBody>
      </p:sp>
      <p:sp>
        <p:nvSpPr>
          <p:cNvPr id="1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ical user interface, website&#10;&#10;Description automatically generated">
            <a:extLst>
              <a:ext uri="{FF2B5EF4-FFF2-40B4-BE49-F238E27FC236}">
                <a16:creationId xmlns:a16="http://schemas.microsoft.com/office/drawing/2014/main" id="{600BC8B2-7893-B946-F8B3-5A46A6B32149}"/>
              </a:ext>
            </a:extLst>
          </p:cNvPr>
          <p:cNvPicPr>
            <a:picLocks noChangeAspect="1"/>
          </p:cNvPicPr>
          <p:nvPr/>
        </p:nvPicPr>
        <p:blipFill rotWithShape="1">
          <a:blip r:embed="rId2"/>
          <a:srcRect b="275"/>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BF82A22E-B4A8-4126-B934-F931E7E4721F}"/>
              </a:ext>
            </a:extLst>
          </p:cNvPr>
          <p:cNvSpPr>
            <a:spLocks noGrp="1"/>
          </p:cNvSpPr>
          <p:nvPr>
            <p:ph idx="1"/>
          </p:nvPr>
        </p:nvSpPr>
        <p:spPr>
          <a:xfrm>
            <a:off x="4905955" y="2071316"/>
            <a:ext cx="6713552" cy="4114800"/>
          </a:xfrm>
        </p:spPr>
        <p:txBody>
          <a:bodyPr anchor="t">
            <a:normAutofit/>
          </a:bodyPr>
          <a:lstStyle/>
          <a:p>
            <a:r>
              <a:rPr lang="en-GB" sz="2200"/>
              <a:t>Sir Paul Condon, Commissioner</a:t>
            </a:r>
          </a:p>
          <a:p>
            <a:r>
              <a:rPr lang="en-GB" sz="2200"/>
              <a:t>Intelligence gathering to assess risk</a:t>
            </a:r>
          </a:p>
          <a:p>
            <a:r>
              <a:rPr lang="en-GB" sz="2200"/>
              <a:t>High secrecy - a force within a force</a:t>
            </a:r>
          </a:p>
          <a:p>
            <a:r>
              <a:rPr lang="en-GB" sz="2200"/>
              <a:t>Collaboration with military experts skilled in covert operations</a:t>
            </a:r>
          </a:p>
          <a:p>
            <a:r>
              <a:rPr lang="en-US" sz="2200"/>
              <a:t>Ran until 1998, when CIB3 (part of the Metropolitan Police Service’s Complaint Investigation Bureau) was established as an overt operational unit to tackle corruption in the MPS.</a:t>
            </a:r>
            <a:endParaRPr lang="en-GB" sz="2200"/>
          </a:p>
        </p:txBody>
      </p:sp>
    </p:spTree>
    <p:extLst>
      <p:ext uri="{BB962C8B-B14F-4D97-AF65-F5344CB8AC3E}">
        <p14:creationId xmlns:p14="http://schemas.microsoft.com/office/powerpoint/2010/main" val="2970295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501A1E-571C-B43B-1423-2246DD28F119}"/>
              </a:ext>
            </a:extLst>
          </p:cNvPr>
          <p:cNvSpPr>
            <a:spLocks noGrp="1"/>
          </p:cNvSpPr>
          <p:nvPr>
            <p:ph type="title"/>
          </p:nvPr>
        </p:nvSpPr>
        <p:spPr>
          <a:xfrm>
            <a:off x="7134224" y="365125"/>
            <a:ext cx="4219575" cy="1325563"/>
          </a:xfrm>
        </p:spPr>
        <p:txBody>
          <a:bodyPr/>
          <a:lstStyle/>
          <a:p>
            <a:pPr algn="r"/>
            <a:r>
              <a:rPr lang="en-GB" dirty="0"/>
              <a:t>Shaw 2014</a:t>
            </a:r>
          </a:p>
        </p:txBody>
      </p:sp>
      <p:sp>
        <p:nvSpPr>
          <p:cNvPr id="3" name="Content Placeholder 2">
            <a:extLst>
              <a:ext uri="{FF2B5EF4-FFF2-40B4-BE49-F238E27FC236}">
                <a16:creationId xmlns:a16="http://schemas.microsoft.com/office/drawing/2014/main" id="{AA7E523C-2950-AB33-7C39-B6B5326BDDC3}"/>
              </a:ext>
            </a:extLst>
          </p:cNvPr>
          <p:cNvSpPr>
            <a:spLocks noGrp="1"/>
          </p:cNvSpPr>
          <p:nvPr>
            <p:ph idx="4294967295"/>
          </p:nvPr>
        </p:nvSpPr>
        <p:spPr>
          <a:xfrm>
            <a:off x="0" y="139700"/>
            <a:ext cx="7134225" cy="6435725"/>
          </a:xfrm>
        </p:spPr>
        <p:txBody>
          <a:bodyPr>
            <a:normAutofit/>
          </a:bodyPr>
          <a:lstStyle/>
          <a:p>
            <a:r>
              <a:rPr lang="en-US" sz="2400" dirty="0"/>
              <a:t>The Met said it currently had "little detail" on the circumstances.</a:t>
            </a:r>
          </a:p>
          <a:p>
            <a:r>
              <a:rPr lang="en-US" sz="2400" dirty="0"/>
              <a:t>In a statement, the force said information on the shredding came from a former employee and that officers intended to discuss the issue with them further.</a:t>
            </a:r>
          </a:p>
          <a:p>
            <a:r>
              <a:rPr lang="en-US" sz="2400" dirty="0"/>
              <a:t>Teenager Stephen Lawrence was murdered in a racist attack in Eltham, south-east London, in 1993.</a:t>
            </a:r>
          </a:p>
          <a:p>
            <a:r>
              <a:rPr lang="en-US" sz="2400" dirty="0" err="1"/>
              <a:t>Mr</a:t>
            </a:r>
            <a:r>
              <a:rPr lang="en-US" sz="2400" dirty="0"/>
              <a:t> Ellison's report found evidence that a detective involved in the original murder investigation had acted corruptly, and that material had been withheld from the subsequent Macpherson Inquiry into the police's handling of the case.</a:t>
            </a:r>
          </a:p>
          <a:p>
            <a:r>
              <a:rPr lang="en-US" sz="2400" dirty="0"/>
              <a:t>The material that was shredded was from a broader, top-secret investigation into possible police corruption that began in 1993 and came to be known as Operation </a:t>
            </a:r>
            <a:r>
              <a:rPr lang="en-US" sz="2400" dirty="0" err="1"/>
              <a:t>Othona</a:t>
            </a:r>
            <a:r>
              <a:rPr lang="en-US" sz="2400" dirty="0"/>
              <a:t>.</a:t>
            </a:r>
            <a:endParaRPr lang="en-GB" sz="2400" dirty="0"/>
          </a:p>
        </p:txBody>
      </p:sp>
      <p:pic>
        <p:nvPicPr>
          <p:cNvPr id="6" name="Picture 5">
            <a:extLst>
              <a:ext uri="{FF2B5EF4-FFF2-40B4-BE49-F238E27FC236}">
                <a16:creationId xmlns:a16="http://schemas.microsoft.com/office/drawing/2014/main" id="{E7820E40-8631-AA37-64F9-F3089EB7054F}"/>
              </a:ext>
            </a:extLst>
          </p:cNvPr>
          <p:cNvPicPr>
            <a:picLocks noChangeAspect="1"/>
          </p:cNvPicPr>
          <p:nvPr/>
        </p:nvPicPr>
        <p:blipFill>
          <a:blip r:embed="rId2"/>
          <a:stretch>
            <a:fillRect/>
          </a:stretch>
        </p:blipFill>
        <p:spPr>
          <a:xfrm>
            <a:off x="7691436" y="2142459"/>
            <a:ext cx="3662363" cy="2733675"/>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67056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E035D-A33C-4D8A-AE6C-A53AF34241B2}"/>
              </a:ext>
            </a:extLst>
          </p:cNvPr>
          <p:cNvSpPr>
            <a:spLocks noGrp="1"/>
          </p:cNvSpPr>
          <p:nvPr>
            <p:ph type="title"/>
          </p:nvPr>
        </p:nvSpPr>
        <p:spPr/>
        <p:txBody>
          <a:bodyPr/>
          <a:lstStyle/>
          <a:p>
            <a:r>
              <a:rPr lang="en-GB" dirty="0"/>
              <a:t>Operation Tiberius</a:t>
            </a:r>
          </a:p>
        </p:txBody>
      </p:sp>
      <p:sp>
        <p:nvSpPr>
          <p:cNvPr id="3" name="Content Placeholder 2">
            <a:extLst>
              <a:ext uri="{FF2B5EF4-FFF2-40B4-BE49-F238E27FC236}">
                <a16:creationId xmlns:a16="http://schemas.microsoft.com/office/drawing/2014/main" id="{665AA077-EA81-40DF-9D15-8822F5D61DA4}"/>
              </a:ext>
            </a:extLst>
          </p:cNvPr>
          <p:cNvSpPr>
            <a:spLocks noGrp="1"/>
          </p:cNvSpPr>
          <p:nvPr>
            <p:ph idx="1"/>
          </p:nvPr>
        </p:nvSpPr>
        <p:spPr>
          <a:xfrm>
            <a:off x="838200" y="1825625"/>
            <a:ext cx="5257800" cy="4351338"/>
          </a:xfrm>
        </p:spPr>
        <p:txBody>
          <a:bodyPr/>
          <a:lstStyle/>
          <a:p>
            <a:r>
              <a:rPr lang="en-US" dirty="0"/>
              <a:t>2001, the MPS established the Special Operations Unit within CIB3 in order to identify the next steps for the MPS anti-corruption investigation</a:t>
            </a:r>
          </a:p>
          <a:p>
            <a:r>
              <a:rPr lang="en-US" dirty="0"/>
              <a:t>Limited to possible corrupt associations with </a:t>
            </a:r>
            <a:r>
              <a:rPr lang="en-US" dirty="0" err="1"/>
              <a:t>organised</a:t>
            </a:r>
            <a:r>
              <a:rPr lang="en-US" dirty="0"/>
              <a:t> crime networks in north-east London</a:t>
            </a:r>
          </a:p>
          <a:p>
            <a:endParaRPr lang="en-GB" dirty="0"/>
          </a:p>
        </p:txBody>
      </p:sp>
      <p:pic>
        <p:nvPicPr>
          <p:cNvPr id="5" name="Picture 4">
            <a:extLst>
              <a:ext uri="{FF2B5EF4-FFF2-40B4-BE49-F238E27FC236}">
                <a16:creationId xmlns:a16="http://schemas.microsoft.com/office/drawing/2014/main" id="{13D910D0-BF15-8F9B-AEA2-51FA5B58F96B}"/>
              </a:ext>
            </a:extLst>
          </p:cNvPr>
          <p:cNvPicPr>
            <a:picLocks noChangeAspect="1"/>
          </p:cNvPicPr>
          <p:nvPr/>
        </p:nvPicPr>
        <p:blipFill>
          <a:blip r:embed="rId2"/>
          <a:stretch>
            <a:fillRect/>
          </a:stretch>
        </p:blipFill>
        <p:spPr>
          <a:xfrm>
            <a:off x="7248953" y="1204913"/>
            <a:ext cx="3714750" cy="4972050"/>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CE12FBED-B1E7-D2A4-364F-A76B3D21000E}"/>
              </a:ext>
            </a:extLst>
          </p:cNvPr>
          <p:cNvSpPr txBox="1"/>
          <p:nvPr/>
        </p:nvSpPr>
        <p:spPr>
          <a:xfrm>
            <a:off x="1151241" y="5807631"/>
            <a:ext cx="4944759" cy="369332"/>
          </a:xfrm>
          <a:prstGeom prst="rect">
            <a:avLst/>
          </a:prstGeom>
          <a:noFill/>
        </p:spPr>
        <p:txBody>
          <a:bodyPr wrap="square">
            <a:spAutoFit/>
          </a:bodyPr>
          <a:lstStyle/>
          <a:p>
            <a:r>
              <a:rPr lang="en-GB" dirty="0">
                <a:hlinkClick r:id="rId3"/>
              </a:rPr>
              <a:t>https://archive.org/details/OperationTiberius</a:t>
            </a:r>
            <a:r>
              <a:rPr lang="en-GB" dirty="0"/>
              <a:t> </a:t>
            </a:r>
          </a:p>
        </p:txBody>
      </p:sp>
    </p:spTree>
    <p:extLst>
      <p:ext uri="{BB962C8B-B14F-4D97-AF65-F5344CB8AC3E}">
        <p14:creationId xmlns:p14="http://schemas.microsoft.com/office/powerpoint/2010/main" val="836368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441F3-00E1-4B7E-9BB3-C24D163F69E1}"/>
              </a:ext>
            </a:extLst>
          </p:cNvPr>
          <p:cNvSpPr>
            <a:spLocks noGrp="1"/>
          </p:cNvSpPr>
          <p:nvPr>
            <p:ph type="title"/>
          </p:nvPr>
        </p:nvSpPr>
        <p:spPr>
          <a:xfrm>
            <a:off x="943276" y="712268"/>
            <a:ext cx="10410524" cy="1193533"/>
          </a:xfrm>
        </p:spPr>
        <p:txBody>
          <a:bodyPr>
            <a:normAutofit/>
          </a:bodyPr>
          <a:lstStyle/>
          <a:p>
            <a:r>
              <a:rPr lang="en-GB">
                <a:solidFill>
                  <a:srgbClr val="FFFFFF"/>
                </a:solidFill>
              </a:rPr>
              <a:t>Operation Tiberius</a:t>
            </a:r>
          </a:p>
        </p:txBody>
      </p:sp>
      <p:cxnSp>
        <p:nvCxnSpPr>
          <p:cNvPr id="10" name="Straight Connector 9">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20E2982-7178-4512-A1AA-0E28958A74F3}"/>
              </a:ext>
            </a:extLst>
          </p:cNvPr>
          <p:cNvSpPr>
            <a:spLocks noGrp="1"/>
          </p:cNvSpPr>
          <p:nvPr>
            <p:ph idx="1"/>
          </p:nvPr>
        </p:nvSpPr>
        <p:spPr>
          <a:xfrm>
            <a:off x="943276" y="2050181"/>
            <a:ext cx="10410524" cy="4126782"/>
          </a:xfrm>
        </p:spPr>
        <p:txBody>
          <a:bodyPr>
            <a:normAutofit/>
          </a:bodyPr>
          <a:lstStyle/>
          <a:p>
            <a:pPr marL="0" indent="0">
              <a:buNone/>
            </a:pPr>
            <a:r>
              <a:rPr lang="en-US" sz="2400">
                <a:solidFill>
                  <a:srgbClr val="FFFFFF"/>
                </a:solidFill>
              </a:rPr>
              <a:t>Widespread corruption, and included </a:t>
            </a:r>
          </a:p>
          <a:p>
            <a:r>
              <a:rPr lang="en-US" sz="2400">
                <a:solidFill>
                  <a:srgbClr val="FFFFFF"/>
                </a:solidFill>
              </a:rPr>
              <a:t>Bribery of officers to obtain confidential information </a:t>
            </a:r>
          </a:p>
          <a:p>
            <a:r>
              <a:rPr lang="en-US" sz="2400">
                <a:solidFill>
                  <a:srgbClr val="FFFFFF"/>
                </a:solidFill>
              </a:rPr>
              <a:t>Criminal investigations as well as on policing techniques, knowledge of which would have been of assistance to members of the crime networks in seeking to avoid detection </a:t>
            </a:r>
          </a:p>
          <a:p>
            <a:r>
              <a:rPr lang="en-US" sz="2400">
                <a:solidFill>
                  <a:srgbClr val="FFFFFF"/>
                </a:solidFill>
              </a:rPr>
              <a:t>The report proposed allocating more anti-corruption resources to deal with these networks</a:t>
            </a:r>
          </a:p>
          <a:p>
            <a:r>
              <a:rPr lang="en-US" sz="2400">
                <a:solidFill>
                  <a:srgbClr val="FFFFFF"/>
                </a:solidFill>
              </a:rPr>
              <a:t>Covert operations were undertaken which identified organised crime syndicates with associations to corrupt current and former MPS officers in north-east and east London</a:t>
            </a:r>
            <a:endParaRPr lang="en-GB" sz="2400">
              <a:solidFill>
                <a:srgbClr val="FFFFFF"/>
              </a:solidFill>
            </a:endParaRPr>
          </a:p>
        </p:txBody>
      </p:sp>
    </p:spTree>
    <p:extLst>
      <p:ext uri="{BB962C8B-B14F-4D97-AF65-F5344CB8AC3E}">
        <p14:creationId xmlns:p14="http://schemas.microsoft.com/office/powerpoint/2010/main" val="15796249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7D0701-735B-BC4E-4B8C-4659B5FEAB6A}"/>
              </a:ext>
            </a:extLst>
          </p:cNvPr>
          <p:cNvPicPr>
            <a:picLocks noChangeAspect="1"/>
          </p:cNvPicPr>
          <p:nvPr/>
        </p:nvPicPr>
        <p:blipFill rotWithShape="1">
          <a:blip r:embed="rId2"/>
          <a:srcRect l="1002" t="9091" r="13956" b="1"/>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D9CA56-9F9C-43F9-94B0-21955134E404}"/>
              </a:ext>
            </a:extLst>
          </p:cNvPr>
          <p:cNvSpPr>
            <a:spLocks noGrp="1"/>
          </p:cNvSpPr>
          <p:nvPr>
            <p:ph type="title"/>
          </p:nvPr>
        </p:nvSpPr>
        <p:spPr>
          <a:xfrm>
            <a:off x="371094" y="1161288"/>
            <a:ext cx="5495450" cy="1124712"/>
          </a:xfrm>
        </p:spPr>
        <p:txBody>
          <a:bodyPr anchor="b">
            <a:noAutofit/>
          </a:bodyPr>
          <a:lstStyle/>
          <a:p>
            <a:r>
              <a:rPr lang="en-GB" sz="5400" dirty="0"/>
              <a:t>Operation Zloty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5134911-2133-488C-8A0E-213FAAFA42BF}"/>
              </a:ext>
            </a:extLst>
          </p:cNvPr>
          <p:cNvSpPr>
            <a:spLocks noGrp="1"/>
          </p:cNvSpPr>
          <p:nvPr>
            <p:ph idx="1"/>
          </p:nvPr>
        </p:nvSpPr>
        <p:spPr>
          <a:xfrm>
            <a:off x="371093" y="2718054"/>
            <a:ext cx="4817355" cy="3207258"/>
          </a:xfrm>
        </p:spPr>
        <p:txBody>
          <a:bodyPr anchor="t">
            <a:noAutofit/>
          </a:bodyPr>
          <a:lstStyle/>
          <a:p>
            <a:r>
              <a:rPr lang="en-GB" sz="2400" dirty="0"/>
              <a:t>Links between officers and organised crime networks</a:t>
            </a:r>
          </a:p>
          <a:p>
            <a:r>
              <a:rPr lang="en-US" sz="2400" dirty="0"/>
              <a:t>Nine officers were identified as being part of the network, two of whom were convicted</a:t>
            </a:r>
          </a:p>
          <a:p>
            <a:r>
              <a:rPr lang="en-US" sz="2400" dirty="0"/>
              <a:t>A further six faced police gross misconduct procedures</a:t>
            </a:r>
            <a:endParaRPr lang="en-GB" sz="2400" dirty="0"/>
          </a:p>
        </p:txBody>
      </p:sp>
    </p:spTree>
    <p:extLst>
      <p:ext uri="{BB962C8B-B14F-4D97-AF65-F5344CB8AC3E}">
        <p14:creationId xmlns:p14="http://schemas.microsoft.com/office/powerpoint/2010/main" val="9897203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0DE2F1AB-A399-411F-8684-038CB747A6F7}"/>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Past and present</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678592-0A2D-4827-8F7A-C53AC42D167A}"/>
              </a:ext>
            </a:extLst>
          </p:cNvPr>
          <p:cNvSpPr>
            <a:spLocks noGrp="1"/>
          </p:cNvSpPr>
          <p:nvPr>
            <p:ph idx="1"/>
          </p:nvPr>
        </p:nvSpPr>
        <p:spPr>
          <a:xfrm>
            <a:off x="824744" y="2398957"/>
            <a:ext cx="5090326" cy="3526144"/>
          </a:xfrm>
        </p:spPr>
        <p:txBody>
          <a:bodyPr>
            <a:normAutofit/>
          </a:bodyPr>
          <a:lstStyle/>
          <a:p>
            <a:r>
              <a:rPr lang="en-GB" sz="2400" dirty="0">
                <a:solidFill>
                  <a:schemeClr val="bg1"/>
                </a:solidFill>
              </a:rPr>
              <a:t>Then pockets of officers in specialist squads with corrupt associations with criminals</a:t>
            </a:r>
          </a:p>
          <a:p>
            <a:r>
              <a:rPr lang="en-GB" sz="2400" dirty="0">
                <a:solidFill>
                  <a:schemeClr val="bg1"/>
                </a:solidFill>
              </a:rPr>
              <a:t>Now </a:t>
            </a:r>
            <a:r>
              <a:rPr lang="en-US" sz="2400" dirty="0">
                <a:solidFill>
                  <a:schemeClr val="bg1"/>
                </a:solidFill>
              </a:rPr>
              <a:t>exploitation of staff through inappropriate relationships with journalists, private investigators and criminals</a:t>
            </a:r>
          </a:p>
          <a:p>
            <a:r>
              <a:rPr lang="en-US" sz="2400" dirty="0">
                <a:solidFill>
                  <a:schemeClr val="bg1"/>
                </a:solidFill>
              </a:rPr>
              <a:t>Direct misconduct, abuse and criminal </a:t>
            </a:r>
            <a:r>
              <a:rPr lang="en-US" sz="2400" dirty="0" err="1">
                <a:solidFill>
                  <a:schemeClr val="bg1"/>
                </a:solidFill>
              </a:rPr>
              <a:t>behaviour</a:t>
            </a:r>
            <a:endParaRPr lang="en-US" sz="2400" dirty="0">
              <a:solidFill>
                <a:schemeClr val="bg1"/>
              </a:solidFill>
            </a:endParaRPr>
          </a:p>
          <a:p>
            <a:endParaRPr lang="en-GB" sz="2000" dirty="0">
              <a:solidFill>
                <a:schemeClr val="bg1"/>
              </a:solidFill>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Sir Mark Rowley admits Met Police 'failed' women over rapist officer">
            <a:hlinkClick r:id="" action="ppaction://media"/>
            <a:extLst>
              <a:ext uri="{FF2B5EF4-FFF2-40B4-BE49-F238E27FC236}">
                <a16:creationId xmlns:a16="http://schemas.microsoft.com/office/drawing/2014/main" id="{9DB97434-7982-1A98-C580-E8A1E172F3CC}"/>
              </a:ext>
            </a:extLst>
          </p:cNvPr>
          <p:cNvPicPr>
            <a:picLocks noRot="1" noChangeAspect="1"/>
          </p:cNvPicPr>
          <p:nvPr>
            <a:videoFile r:link="rId1"/>
          </p:nvPr>
        </p:nvPicPr>
        <p:blipFill>
          <a:blip r:embed="rId3"/>
          <a:stretch>
            <a:fillRect/>
          </a:stretch>
        </p:blipFill>
        <p:spPr>
          <a:xfrm>
            <a:off x="6276932" y="2242067"/>
            <a:ext cx="5705011" cy="3223331"/>
          </a:xfrm>
          <a:prstGeom prst="rect">
            <a:avLst/>
          </a:prstGeom>
        </p:spPr>
      </p:pic>
    </p:spTree>
    <p:extLst>
      <p:ext uri="{BB962C8B-B14F-4D97-AF65-F5344CB8AC3E}">
        <p14:creationId xmlns:p14="http://schemas.microsoft.com/office/powerpoint/2010/main" val="317474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5" fill="hold" display="0">
                  <p:stCondLst>
                    <p:cond delay="indefinite"/>
                  </p:stCondLst>
                </p:cTn>
                <p:tgtEl>
                  <p:spTgt spid="4"/>
                </p:tgtEl>
              </p:cMediaNode>
            </p:video>
            <p:seq concurrent="1" nextAc="seek">
              <p:cTn id="26" restart="whenNotActive" fill="hold" evtFilter="cancelBubble" nodeType="interactiveSeq">
                <p:stCondLst>
                  <p:cond evt="onClick" delay="0">
                    <p:tgtEl>
                      <p:spTgt spid="4"/>
                    </p:tgtEl>
                  </p:cond>
                </p:stCondLst>
                <p:endSync evt="end" delay="0">
                  <p:rtn val="all"/>
                </p:endSync>
                <p:childTnLst>
                  <p:par>
                    <p:cTn id="27" fill="hold">
                      <p:stCondLst>
                        <p:cond delay="0"/>
                      </p:stCondLst>
                      <p:childTnLst>
                        <p:par>
                          <p:cTn id="28" fill="hold">
                            <p:stCondLst>
                              <p:cond delay="0"/>
                            </p:stCondLst>
                            <p:childTnLst>
                              <p:par>
                                <p:cTn id="29" presetID="2" presetClass="mediacall" presetSubtype="0" fill="hold" nodeType="clickEffect">
                                  <p:stCondLst>
                                    <p:cond delay="0"/>
                                  </p:stCondLst>
                                  <p:childTnLst>
                                    <p:cmd type="call" cmd="togglePause">
                                      <p:cBhvr>
                                        <p:cTn id="30" dur="1" fill="hold"/>
                                        <p:tgtEl>
                                          <p:spTgt spid="4"/>
                                        </p:tgtEl>
                                      </p:cBhvr>
                                    </p:cmd>
                                  </p:childTnLst>
                                </p:cTn>
                              </p:par>
                            </p:childTnLst>
                          </p:cTn>
                        </p:par>
                      </p:childTnLst>
                    </p:cTn>
                  </p:par>
                </p:childTnLst>
              </p:cTn>
              <p:nextCondLst>
                <p:cond evt="onClick" delay="0">
                  <p:tgtEl>
                    <p:spTgt spid="4"/>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2D22E-D87F-606E-DD49-2854DE56C6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915B07-4260-1E5B-B1C9-8C3E01DE071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35928EE-EDC3-1F50-0188-57A5C8AB925D}"/>
              </a:ext>
            </a:extLst>
          </p:cNvPr>
          <p:cNvPicPr>
            <a:picLocks noChangeAspect="1"/>
          </p:cNvPicPr>
          <p:nvPr/>
        </p:nvPicPr>
        <p:blipFill>
          <a:blip r:embed="rId2"/>
          <a:stretch>
            <a:fillRect/>
          </a:stretch>
        </p:blipFill>
        <p:spPr>
          <a:xfrm>
            <a:off x="1542729" y="1027906"/>
            <a:ext cx="9375156" cy="4351338"/>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B5B5BFD2-7F14-2794-A62B-98D44EBE8DD9}"/>
              </a:ext>
            </a:extLst>
          </p:cNvPr>
          <p:cNvSpPr txBox="1"/>
          <p:nvPr/>
        </p:nvSpPr>
        <p:spPr>
          <a:xfrm>
            <a:off x="2471791" y="5846544"/>
            <a:ext cx="7781818" cy="646331"/>
          </a:xfrm>
          <a:prstGeom prst="rect">
            <a:avLst/>
          </a:prstGeom>
          <a:noFill/>
        </p:spPr>
        <p:txBody>
          <a:bodyPr wrap="square">
            <a:spAutoFit/>
          </a:bodyPr>
          <a:lstStyle/>
          <a:p>
            <a:r>
              <a:rPr lang="en-GB" dirty="0">
                <a:hlinkClick r:id="rId3"/>
              </a:rPr>
              <a:t>https://www.justiceinspectorates.gov.uk/hmicfrs/news/news-feed/metropolitan-polices-approach-to-corruption-not-fit-for-purpose/</a:t>
            </a:r>
            <a:r>
              <a:rPr lang="en-GB" dirty="0"/>
              <a:t> </a:t>
            </a:r>
          </a:p>
        </p:txBody>
      </p:sp>
    </p:spTree>
    <p:extLst>
      <p:ext uri="{BB962C8B-B14F-4D97-AF65-F5344CB8AC3E}">
        <p14:creationId xmlns:p14="http://schemas.microsoft.com/office/powerpoint/2010/main" val="856240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31654F5-CA8A-DBE7-CD80-B2DC279DC3AC}"/>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HMICFRS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38FE529-5713-FD51-0B97-8E36D5AC2340}"/>
              </a:ext>
            </a:extLst>
          </p:cNvPr>
          <p:cNvSpPr>
            <a:spLocks noGrp="1"/>
          </p:cNvSpPr>
          <p:nvPr>
            <p:ph idx="1"/>
          </p:nvPr>
        </p:nvSpPr>
        <p:spPr>
          <a:xfrm>
            <a:off x="6096000" y="1108060"/>
            <a:ext cx="5822022" cy="5025607"/>
          </a:xfrm>
        </p:spPr>
        <p:txBody>
          <a:bodyPr anchor="ctr">
            <a:noAutofit/>
          </a:bodyPr>
          <a:lstStyle/>
          <a:p>
            <a:pPr marL="0" indent="0">
              <a:buNone/>
            </a:pPr>
            <a:r>
              <a:rPr lang="en-US" sz="2000" dirty="0">
                <a:solidFill>
                  <a:schemeClr val="bg1"/>
                </a:solidFill>
              </a:rPr>
              <a:t>Overall finding was that the Met’s counter-corruption arrangements and procedures are fundamentally flawed:</a:t>
            </a:r>
          </a:p>
          <a:p>
            <a:r>
              <a:rPr lang="en-US" sz="2000" dirty="0">
                <a:solidFill>
                  <a:schemeClr val="bg1"/>
                </a:solidFill>
              </a:rPr>
              <a:t>In the past two years, the Met has recruited people with criminal connections and more than 100 people who have committed offences. Some of these recruitment decisions may have been justifiable, but the force failed to properly supervise these people to lessen the risks;</a:t>
            </a:r>
          </a:p>
          <a:p>
            <a:r>
              <a:rPr lang="en-US" sz="2000" dirty="0">
                <a:solidFill>
                  <a:schemeClr val="bg1"/>
                </a:solidFill>
              </a:rPr>
              <a:t>Property and exhibits procedures were dire. Hundreds of items were not accounted for, including cash and drugs. In one instance, the security access code for a property store had been inscribed on the outside of the door;</a:t>
            </a:r>
            <a:endParaRPr lang="en-GB" sz="2000" dirty="0">
              <a:solidFill>
                <a:schemeClr val="bg1"/>
              </a:solidFill>
            </a:endParaRPr>
          </a:p>
        </p:txBody>
      </p:sp>
    </p:spTree>
    <p:extLst>
      <p:ext uri="{BB962C8B-B14F-4D97-AF65-F5344CB8AC3E}">
        <p14:creationId xmlns:p14="http://schemas.microsoft.com/office/powerpoint/2010/main" val="3210888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5CDD827-6BCD-E7FA-6513-8535F7D00EE8}"/>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HMICFRS</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7FC7FD-CDC3-20AF-1C43-4B576490BE1C}"/>
              </a:ext>
            </a:extLst>
          </p:cNvPr>
          <p:cNvSpPr>
            <a:spLocks noGrp="1"/>
          </p:cNvSpPr>
          <p:nvPr>
            <p:ph idx="1"/>
          </p:nvPr>
        </p:nvSpPr>
        <p:spPr>
          <a:xfrm>
            <a:off x="6096000" y="1108060"/>
            <a:ext cx="5472701" cy="4881763"/>
          </a:xfrm>
        </p:spPr>
        <p:txBody>
          <a:bodyPr anchor="ctr">
            <a:normAutofit/>
          </a:bodyPr>
          <a:lstStyle/>
          <a:p>
            <a:r>
              <a:rPr lang="en-US" sz="2000" dirty="0">
                <a:solidFill>
                  <a:schemeClr val="bg1"/>
                </a:solidFill>
              </a:rPr>
              <a:t>The force doesn’t know whether all those in sensitive posts – such as child protection, major crime investigation, and informant handling – have been cleared to the level of security vetting needed;</a:t>
            </a:r>
          </a:p>
          <a:p>
            <a:r>
              <a:rPr lang="en-US" sz="2000" dirty="0">
                <a:solidFill>
                  <a:schemeClr val="bg1"/>
                </a:solidFill>
              </a:rPr>
              <a:t>Over 2,000 warrant cards issued to personnel who had since left the force were unaccounted for; and</a:t>
            </a:r>
          </a:p>
          <a:p>
            <a:r>
              <a:rPr lang="en-US" sz="2000" dirty="0">
                <a:solidFill>
                  <a:schemeClr val="bg1"/>
                </a:solidFill>
              </a:rPr>
              <a:t>The Met still does not have the capability to proactively monitor its IT systems, despite repeated warnings from the inspectorate. IT monitoring is used by most forces to enhance their ability to identify corrupt personnel.</a:t>
            </a:r>
            <a:endParaRPr lang="en-GB" sz="2000" dirty="0">
              <a:solidFill>
                <a:schemeClr val="bg1"/>
              </a:solidFill>
            </a:endParaRPr>
          </a:p>
        </p:txBody>
      </p:sp>
    </p:spTree>
    <p:extLst>
      <p:ext uri="{BB962C8B-B14F-4D97-AF65-F5344CB8AC3E}">
        <p14:creationId xmlns:p14="http://schemas.microsoft.com/office/powerpoint/2010/main" val="371343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C393F-2702-3A7B-0C6C-519F8EC8E5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D0EB428-C86B-48E2-B304-2497ADCDD143}"/>
              </a:ext>
            </a:extLst>
          </p:cNvPr>
          <p:cNvSpPr>
            <a:spLocks noGrp="1"/>
          </p:cNvSpPr>
          <p:nvPr>
            <p:ph idx="1"/>
          </p:nvPr>
        </p:nvSpPr>
        <p:spPr/>
        <p:txBody>
          <a:bodyPr>
            <a:normAutofit lnSpcReduction="10000"/>
          </a:bodyPr>
          <a:lstStyle/>
          <a:p>
            <a:r>
              <a:rPr lang="en-GB" dirty="0"/>
              <a:t>HMICFRS (2022) Metropolitan Police’s approach to corruption not fit for purpose, available at  </a:t>
            </a:r>
            <a:r>
              <a:rPr lang="en-GB" dirty="0">
                <a:hlinkClick r:id="rId2"/>
              </a:rPr>
              <a:t>https://www.justiceinspectorates.gov.uk/hmicfrs/news/news-feed/metropolitan-polices-approach-to-corruption-not-fit-for-purpose/</a:t>
            </a:r>
            <a:r>
              <a:rPr lang="en-GB" dirty="0"/>
              <a:t> </a:t>
            </a:r>
          </a:p>
          <a:p>
            <a:r>
              <a:rPr lang="en-GB" dirty="0"/>
              <a:t>Rowley, M (2023) Commissioner Sir Mark Rowley: </a:t>
            </a:r>
            <a:r>
              <a:rPr lang="en-US" dirty="0"/>
              <a:t>Setting the Metropolitan Police up to succeed, 10</a:t>
            </a:r>
            <a:r>
              <a:rPr lang="en-US" baseline="30000" dirty="0"/>
              <a:t>th</a:t>
            </a:r>
            <a:r>
              <a:rPr lang="en-US" dirty="0"/>
              <a:t> January 22022,  </a:t>
            </a:r>
            <a:r>
              <a:rPr lang="en-GB" dirty="0"/>
              <a:t>available at </a:t>
            </a:r>
            <a:r>
              <a:rPr lang="en-GB" dirty="0">
                <a:hlinkClick r:id="rId3"/>
              </a:rPr>
              <a:t>https://youtu.be/giZsn8560n4</a:t>
            </a:r>
            <a:r>
              <a:rPr lang="en-GB" dirty="0"/>
              <a:t> </a:t>
            </a:r>
          </a:p>
          <a:p>
            <a:r>
              <a:rPr lang="en-GB" dirty="0"/>
              <a:t>Rowley, M and Owens, L (2023) </a:t>
            </a:r>
            <a:r>
              <a:rPr lang="en-US" dirty="0"/>
              <a:t>Q&amp;A Event with Dame Lynne Owens &amp; Sir Mark Rowley: Setting the Metropolitan Police up to succeed, available at </a:t>
            </a:r>
            <a:r>
              <a:rPr lang="en-US" dirty="0">
                <a:hlinkClick r:id="rId4"/>
              </a:rPr>
              <a:t>https://youtu.be/oLaDj5h5VmU</a:t>
            </a:r>
            <a:r>
              <a:rPr lang="en-US" dirty="0"/>
              <a:t> </a:t>
            </a:r>
            <a:endParaRPr lang="en-GB" dirty="0"/>
          </a:p>
        </p:txBody>
      </p:sp>
    </p:spTree>
    <p:extLst>
      <p:ext uri="{BB962C8B-B14F-4D97-AF65-F5344CB8AC3E}">
        <p14:creationId xmlns:p14="http://schemas.microsoft.com/office/powerpoint/2010/main" val="497766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1006</Words>
  <Application>Microsoft Office PowerPoint</Application>
  <PresentationFormat>Widescreen</PresentationFormat>
  <Paragraphs>75</Paragraphs>
  <Slides>16</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inherit</vt:lpstr>
      <vt:lpstr>lato-regular</vt:lpstr>
      <vt:lpstr>Arial</vt:lpstr>
      <vt:lpstr>Calibri</vt:lpstr>
      <vt:lpstr>Calibri Light</vt:lpstr>
      <vt:lpstr>Office Theme</vt:lpstr>
      <vt:lpstr>Corruption in the Metropolitan Police Service</vt:lpstr>
      <vt:lpstr>Contents</vt:lpstr>
      <vt:lpstr>PowerPoint Presentation</vt:lpstr>
      <vt:lpstr>Sir Robert Mark</vt:lpstr>
      <vt:lpstr>Operation Russell</vt:lpstr>
      <vt:lpstr>PowerPoint Presentation</vt:lpstr>
      <vt:lpstr>Operation Othona 1993</vt:lpstr>
      <vt:lpstr>Shaw 2014</vt:lpstr>
      <vt:lpstr>Operation Tiberius</vt:lpstr>
      <vt:lpstr>Operation Tiberius</vt:lpstr>
      <vt:lpstr>Operation Zloty</vt:lpstr>
      <vt:lpstr>Past and present</vt:lpstr>
      <vt:lpstr>PowerPoint Presentation</vt:lpstr>
      <vt:lpstr>HMICFRS</vt:lpstr>
      <vt:lpstr>HMICFRS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5</cp:revision>
  <dcterms:created xsi:type="dcterms:W3CDTF">2021-01-08T11:28:00Z</dcterms:created>
  <dcterms:modified xsi:type="dcterms:W3CDTF">2024-02-12T13:29:57Z</dcterms:modified>
</cp:coreProperties>
</file>