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media/image1.png" ContentType="image/png"/>
  <Override PartName="/ppt/media/image2.png" ContentType="image/png"/>
  <Override PartName="/ppt/media/image4.jpeg" ContentType="image/jpeg"/>
  <Override PartName="/ppt/media/image3.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PlaceHolder 1"/>
          <p:cNvSpPr>
            <a:spLocks noGrp="1"/>
          </p:cNvSpPr>
          <p:nvPr>
            <p:ph type="sldImg"/>
          </p:nvPr>
        </p:nvSpPr>
        <p:spPr>
          <a:xfrm>
            <a:off x="720360" y="900000"/>
            <a:ext cx="6100920" cy="342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5" name="PlaceHolder 2"/>
          <p:cNvSpPr>
            <a:spLocks noGrp="1"/>
          </p:cNvSpPr>
          <p:nvPr>
            <p:ph type="body"/>
          </p:nvPr>
        </p:nvSpPr>
        <p:spPr>
          <a:xfrm>
            <a:off x="720360" y="4680000"/>
            <a:ext cx="6100920" cy="502128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6" name="PlaceHolder 3"/>
          <p:cNvSpPr>
            <a:spLocks noGrp="1"/>
          </p:cNvSpPr>
          <p:nvPr>
            <p:ph type="hdr"/>
          </p:nvPr>
        </p:nvSpPr>
        <p:spPr>
          <a:xfrm>
            <a:off x="0" y="-360"/>
            <a:ext cx="3262320" cy="515880"/>
          </a:xfrm>
          <a:prstGeom prst="rect">
            <a:avLst/>
          </a:prstGeom>
        </p:spPr>
        <p:txBody>
          <a:bodyPr lIns="0" rIns="0" tIns="0" bIns="0">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57" name="PlaceHolder 4"/>
          <p:cNvSpPr>
            <a:spLocks noGrp="1"/>
          </p:cNvSpPr>
          <p:nvPr>
            <p:ph type="dt"/>
          </p:nvPr>
        </p:nvSpPr>
        <p:spPr>
          <a:xfrm>
            <a:off x="4278240" y="-360"/>
            <a:ext cx="3262320" cy="515880"/>
          </a:xfrm>
          <a:prstGeom prst="rect">
            <a:avLst/>
          </a:prstGeom>
        </p:spPr>
        <p:txBody>
          <a:bodyPr lIns="0" rIns="0" tIns="0" bIns="0">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58" name="PlaceHolder 5"/>
          <p:cNvSpPr>
            <a:spLocks noGrp="1"/>
          </p:cNvSpPr>
          <p:nvPr>
            <p:ph type="ftr"/>
          </p:nvPr>
        </p:nvSpPr>
        <p:spPr>
          <a:xfrm>
            <a:off x="0" y="10156680"/>
            <a:ext cx="3262320" cy="516240"/>
          </a:xfrm>
          <a:prstGeom prst="rect">
            <a:avLst/>
          </a:prstGeom>
        </p:spPr>
        <p:txBody>
          <a:bodyPr lIns="0" rIns="0" tIns="0" bIns="0" anchor="b">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59" name="PlaceHolder 6"/>
          <p:cNvSpPr>
            <a:spLocks noGrp="1"/>
          </p:cNvSpPr>
          <p:nvPr>
            <p:ph type="sldNum"/>
          </p:nvPr>
        </p:nvSpPr>
        <p:spPr>
          <a:xfrm>
            <a:off x="4278240" y="10156680"/>
            <a:ext cx="3262320" cy="516240"/>
          </a:xfrm>
          <a:prstGeom prst="rect">
            <a:avLst/>
          </a:prstGeom>
        </p:spPr>
        <p:txBody>
          <a:bodyPr lIns="0" rIns="0" tIns="0" bIns="0" anchor="b">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F3D57D13-A706-43C6-912F-96E958B1283C}"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PlaceHolder 1"/>
          <p:cNvSpPr>
            <a:spLocks noGrp="1"/>
          </p:cNvSpPr>
          <p:nvPr>
            <p:ph type="sldImg"/>
          </p:nvPr>
        </p:nvSpPr>
        <p:spPr>
          <a:xfrm>
            <a:off x="720720" y="900000"/>
            <a:ext cx="6119640" cy="3441960"/>
          </a:xfrm>
          <a:prstGeom prst="rect">
            <a:avLst/>
          </a:prstGeom>
        </p:spPr>
      </p:sp>
      <p:sp>
        <p:nvSpPr>
          <p:cNvPr id="83"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PlaceHolder 1"/>
          <p:cNvSpPr>
            <a:spLocks noGrp="1"/>
          </p:cNvSpPr>
          <p:nvPr>
            <p:ph type="sldImg"/>
          </p:nvPr>
        </p:nvSpPr>
        <p:spPr>
          <a:xfrm>
            <a:off x="720720" y="900000"/>
            <a:ext cx="6119640" cy="3441960"/>
          </a:xfrm>
          <a:prstGeom prst="rect">
            <a:avLst/>
          </a:prstGeom>
        </p:spPr>
      </p:sp>
      <p:sp>
        <p:nvSpPr>
          <p:cNvPr id="85"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 name="PlaceHolder 1"/>
          <p:cNvSpPr>
            <a:spLocks noGrp="1"/>
          </p:cNvSpPr>
          <p:nvPr>
            <p:ph type="sldImg"/>
          </p:nvPr>
        </p:nvSpPr>
        <p:spPr>
          <a:xfrm>
            <a:off x="720720" y="900000"/>
            <a:ext cx="6119640" cy="3441960"/>
          </a:xfrm>
          <a:prstGeom prst="rect">
            <a:avLst/>
          </a:prstGeom>
        </p:spPr>
      </p:sp>
      <p:sp>
        <p:nvSpPr>
          <p:cNvPr id="87"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 name="PlaceHolder 1"/>
          <p:cNvSpPr>
            <a:spLocks noGrp="1"/>
          </p:cNvSpPr>
          <p:nvPr>
            <p:ph type="sldImg"/>
          </p:nvPr>
        </p:nvSpPr>
        <p:spPr>
          <a:xfrm>
            <a:off x="720720" y="900000"/>
            <a:ext cx="6119640" cy="3441960"/>
          </a:xfrm>
          <a:prstGeom prst="rect">
            <a:avLst/>
          </a:prstGeom>
        </p:spPr>
      </p:sp>
      <p:sp>
        <p:nvSpPr>
          <p:cNvPr id="89"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PlaceHolder 1"/>
          <p:cNvSpPr>
            <a:spLocks noGrp="1"/>
          </p:cNvSpPr>
          <p:nvPr>
            <p:ph type="sldImg"/>
          </p:nvPr>
        </p:nvSpPr>
        <p:spPr>
          <a:xfrm>
            <a:off x="720720" y="900000"/>
            <a:ext cx="6119640" cy="3441960"/>
          </a:xfrm>
          <a:prstGeom prst="rect">
            <a:avLst/>
          </a:prstGeom>
        </p:spPr>
      </p:sp>
      <p:sp>
        <p:nvSpPr>
          <p:cNvPr id="91"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PlaceHolder 1"/>
          <p:cNvSpPr>
            <a:spLocks noGrp="1"/>
          </p:cNvSpPr>
          <p:nvPr>
            <p:ph type="sldImg"/>
          </p:nvPr>
        </p:nvSpPr>
        <p:spPr>
          <a:xfrm>
            <a:off x="720720" y="900000"/>
            <a:ext cx="6119640" cy="3441960"/>
          </a:xfrm>
          <a:prstGeom prst="rect">
            <a:avLst/>
          </a:prstGeom>
        </p:spPr>
      </p:sp>
      <p:sp>
        <p:nvSpPr>
          <p:cNvPr id="93"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4" name="PlaceHolder 1"/>
          <p:cNvSpPr>
            <a:spLocks noGrp="1"/>
          </p:cNvSpPr>
          <p:nvPr>
            <p:ph type="sldImg"/>
          </p:nvPr>
        </p:nvSpPr>
        <p:spPr>
          <a:xfrm>
            <a:off x="720720" y="900000"/>
            <a:ext cx="6119640" cy="3441960"/>
          </a:xfrm>
          <a:prstGeom prst="rect">
            <a:avLst/>
          </a:prstGeom>
        </p:spPr>
      </p:sp>
      <p:sp>
        <p:nvSpPr>
          <p:cNvPr id="95"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PlaceHolder 1"/>
          <p:cNvSpPr>
            <a:spLocks noGrp="1"/>
          </p:cNvSpPr>
          <p:nvPr>
            <p:ph type="sldImg"/>
          </p:nvPr>
        </p:nvSpPr>
        <p:spPr>
          <a:xfrm>
            <a:off x="720720" y="900000"/>
            <a:ext cx="6116760" cy="3438720"/>
          </a:xfrm>
          <a:prstGeom prst="rect">
            <a:avLst/>
          </a:prstGeom>
        </p:spPr>
      </p:sp>
      <p:sp>
        <p:nvSpPr>
          <p:cNvPr id="97" name=""/>
          <p:cNvSpPr/>
          <p:nvPr/>
        </p:nvSpPr>
        <p:spPr>
          <a:xfrm>
            <a:off x="720720" y="4680000"/>
            <a:ext cx="6116760" cy="50371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PlaceHolder 1"/>
          <p:cNvSpPr>
            <a:spLocks noGrp="1"/>
          </p:cNvSpPr>
          <p:nvPr>
            <p:ph type="sldImg"/>
          </p:nvPr>
        </p:nvSpPr>
        <p:spPr>
          <a:xfrm>
            <a:off x="720720" y="900000"/>
            <a:ext cx="6119640" cy="3441960"/>
          </a:xfrm>
          <a:prstGeom prst="rect">
            <a:avLst/>
          </a:prstGeom>
        </p:spPr>
      </p:sp>
      <p:sp>
        <p:nvSpPr>
          <p:cNvPr id="99"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PlaceHolder 1"/>
          <p:cNvSpPr>
            <a:spLocks noGrp="1"/>
          </p:cNvSpPr>
          <p:nvPr>
            <p:ph type="sldImg"/>
          </p:nvPr>
        </p:nvSpPr>
        <p:spPr>
          <a:xfrm>
            <a:off x="720720" y="900000"/>
            <a:ext cx="6119640" cy="3441960"/>
          </a:xfrm>
          <a:prstGeom prst="rect">
            <a:avLst/>
          </a:prstGeom>
        </p:spPr>
      </p:sp>
      <p:sp>
        <p:nvSpPr>
          <p:cNvPr id="101"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360"/>
            <a:ext cx="9053640" cy="32688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360"/>
            <a:ext cx="9053640" cy="32688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360"/>
            <a:ext cx="4417920" cy="32688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42240" y="1368360"/>
            <a:ext cx="4417920" cy="32688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5640"/>
            <a:ext cx="8080200" cy="375444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36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42240" y="1368360"/>
            <a:ext cx="4417920" cy="32688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620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360"/>
            <a:ext cx="4417920" cy="32688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42240" y="136836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42240" y="307620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36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42240" y="136836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6200"/>
            <a:ext cx="905364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360"/>
            <a:ext cx="905364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6200"/>
            <a:ext cx="905364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36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42240" y="136836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620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42240" y="3076200"/>
            <a:ext cx="4417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360"/>
            <a:ext cx="2914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4000" y="1368360"/>
            <a:ext cx="2914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5080" y="1368360"/>
            <a:ext cx="2914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6200"/>
            <a:ext cx="2914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4000" y="3076200"/>
            <a:ext cx="2914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5080" y="3076200"/>
            <a:ext cx="2914920" cy="15591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5640"/>
            <a:ext cx="8080200" cy="80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360"/>
            <a:ext cx="9053640" cy="326880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742680" indent="-285480">
              <a:spcAft>
                <a:spcPts val="848"/>
              </a:spcAft>
              <a:buClr>
                <a:srgbClr val="000000"/>
              </a:buClr>
              <a:buFont typeface="Times New Roman"/>
              <a:buChar char="–"/>
              <a:tabLst>
                <a:tab algn="l" pos="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 algn="l" pos="9434160"/>
              </a:tabLst>
            </a:pPr>
            <a:r>
              <a:rPr b="0" lang="en-GB" sz="2100" spc="-1" strike="noStrike">
                <a:solidFill>
                  <a:srgbClr val="000000"/>
                </a:solidFill>
                <a:latin typeface="Times New Roman"/>
              </a:rPr>
              <a:t>Second Outline Level</a:t>
            </a:r>
            <a:endParaRPr b="0" lang="en-GB" sz="2100" spc="-1" strike="noStrike">
              <a:solidFill>
                <a:srgbClr val="000000"/>
              </a:solidFill>
              <a:latin typeface="Times New Roman"/>
            </a:endParaRPr>
          </a:p>
          <a:p>
            <a:pPr lvl="2" marL="1143000" indent="-228600">
              <a:spcAft>
                <a:spcPts val="635"/>
              </a:spcAft>
              <a:buClr>
                <a:srgbClr val="000000"/>
              </a:buClr>
              <a:buFont typeface="Times New Roman"/>
              <a:buChar char="•"/>
              <a:tabLst>
                <a:tab algn="l" pos="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 algn="l" pos="9434160"/>
                <a:tab algn="l" pos="9883440"/>
              </a:tabLst>
            </a:pPr>
            <a:r>
              <a:rPr b="0" lang="en-GB" sz="1800" spc="-1" strike="noStrike">
                <a:solidFill>
                  <a:srgbClr val="000000"/>
                </a:solidFill>
                <a:latin typeface="Times New Roman"/>
              </a:rPr>
              <a:t>Third Outline Level</a:t>
            </a:r>
            <a:endParaRPr b="0" lang="en-GB" sz="1800" spc="-1" strike="noStrike">
              <a:solidFill>
                <a:srgbClr val="000000"/>
              </a:solidFill>
              <a:latin typeface="Times New Roman"/>
            </a:endParaRPr>
          </a:p>
          <a:p>
            <a:pPr lvl="3" marL="1600200" indent="-228600">
              <a:spcAft>
                <a:spcPts val="422"/>
              </a:spcAft>
              <a:buClr>
                <a:srgbClr val="000000"/>
              </a:buClr>
              <a:buFont typeface="Times New Roman"/>
              <a:buChar char="–"/>
              <a:tabLst>
                <a:tab algn="l" pos="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 algn="l" pos="9434160"/>
                <a:tab algn="l" pos="9883440"/>
                <a:tab algn="l" pos="10332720"/>
              </a:tabLst>
            </a:pPr>
            <a:r>
              <a:rPr b="0" lang="en-GB" sz="1500" spc="-1" strike="noStrike">
                <a:solidFill>
                  <a:srgbClr val="000000"/>
                </a:solidFill>
                <a:latin typeface="Times New Roman"/>
              </a:rPr>
              <a:t>Fourth Outline Level</a:t>
            </a:r>
            <a:endParaRPr b="0" lang="en-GB" sz="1500" spc="-1" strike="noStrike">
              <a:solidFill>
                <a:srgbClr val="000000"/>
              </a:solidFill>
              <a:latin typeface="Times New Roman"/>
            </a:endParaRPr>
          </a:p>
          <a:p>
            <a:pPr lvl="4" marL="2057400" indent="-228600">
              <a:spcAft>
                <a:spcPts val="210"/>
              </a:spcAft>
              <a:buClr>
                <a:srgbClr val="000000"/>
              </a:buClr>
              <a:buFont typeface="Times New Roman"/>
              <a:buChar char="»"/>
              <a:tabLst>
                <a:tab algn="l" pos="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 algn="l" pos="9434160"/>
                <a:tab algn="l" pos="9883440"/>
                <a:tab algn="l" pos="10332720"/>
                <a:tab algn="l" pos="10782000"/>
              </a:tabLst>
            </a:pPr>
            <a:r>
              <a:rPr b="0" lang="en-GB" sz="1500" spc="-1" strike="noStrike">
                <a:solidFill>
                  <a:srgbClr val="000000"/>
                </a:solidFill>
                <a:latin typeface="Times New Roman"/>
              </a:rPr>
              <a:t>Fifth Outline Level</a:t>
            </a:r>
            <a:endParaRPr b="0" lang="en-GB" sz="1500" spc="-1" strike="noStrike">
              <a:solidFill>
                <a:srgbClr val="000000"/>
              </a:solidFill>
              <a:latin typeface="Times New Roman"/>
            </a:endParaRPr>
          </a:p>
          <a:p>
            <a:pPr lvl="5" marL="2057400" indent="-228600">
              <a:spcBef>
                <a:spcPts val="374"/>
              </a:spcBef>
              <a:buClr>
                <a:srgbClr val="000000"/>
              </a:buClr>
              <a:buFont typeface="Times New Roman"/>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1500" spc="-1" strike="noStrike">
                <a:solidFill>
                  <a:srgbClr val="000000"/>
                </a:solidFill>
                <a:latin typeface="Times New Roman"/>
              </a:rPr>
              <a:t>Sixth Outline Level</a:t>
            </a:r>
            <a:endParaRPr b="0" lang="en-GB" sz="1500" spc="-1" strike="noStrike">
              <a:solidFill>
                <a:srgbClr val="000000"/>
              </a:solidFill>
              <a:latin typeface="Times New Roman"/>
            </a:endParaRPr>
          </a:p>
          <a:p>
            <a:pPr lvl="6" marL="2057400" indent="-228600">
              <a:spcBef>
                <a:spcPts val="374"/>
              </a:spcBef>
              <a:buClr>
                <a:srgbClr val="000000"/>
              </a:buClr>
              <a:buFont typeface="Times New Roman"/>
              <a:buChar char="»"/>
              <a:tabLst>
                <a:tab algn="l" pos="914400"/>
                <a:tab algn="l" pos="1828800"/>
                <a:tab algn="l" pos="2743200"/>
                <a:tab algn="l" pos="3657600"/>
                <a:tab algn="l" pos="4572000"/>
                <a:tab algn="l" pos="5486400"/>
                <a:tab algn="l" pos="6400800"/>
                <a:tab algn="l" pos="7315200"/>
                <a:tab algn="l" pos="8229600"/>
                <a:tab algn="l" pos="9144000"/>
                <a:tab algn="l" pos="10058400"/>
              </a:tabLst>
            </a:pPr>
            <a:r>
              <a:rPr b="0" lang="en-GB" sz="1500" spc="-1" strike="noStrike">
                <a:solidFill>
                  <a:srgbClr val="000000"/>
                </a:solidFill>
                <a:latin typeface="Times New Roman"/>
              </a:rPr>
              <a:t>Seventh Outline Level</a:t>
            </a:r>
            <a:endParaRPr b="0" lang="en-GB" sz="1500" spc="-1" strike="noStrike">
              <a:solidFill>
                <a:srgbClr val="000000"/>
              </a:solidFill>
              <a:latin typeface="Times New Roman"/>
            </a:endParaRPr>
          </a:p>
        </p:txBody>
      </p:sp>
      <p:sp>
        <p:nvSpPr>
          <p:cNvPr id="3" name="PlaceHolder 3"/>
          <p:cNvSpPr>
            <a:spLocks noGrp="1"/>
          </p:cNvSpPr>
          <p:nvPr>
            <p:ph type="dt"/>
          </p:nvPr>
        </p:nvSpPr>
        <p:spPr>
          <a:xfrm>
            <a:off x="502920" y="5165640"/>
            <a:ext cx="2328840" cy="37152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8080" y="5165640"/>
            <a:ext cx="3176640" cy="37152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640"/>
            <a:ext cx="2329200" cy="37152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E574B8F3-3E65-4349-AADA-0A8393DD59D2}"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slideLayout" Target="../slideLayouts/slideLayout2.xml"/><Relationship Id="rId4"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0"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600" spc="-1" strike="noStrike">
                <a:solidFill>
                  <a:srgbClr val="000000"/>
                </a:solidFill>
                <a:latin typeface="Times New Roman"/>
                <a:ea typeface="Times New Roman"/>
              </a:rPr>
              <a:t>Classical Mythology and Legends in Roman and Medieval Times : Herakles, Achilles and Alexander</a:t>
            </a:r>
            <a:endParaRPr b="0" lang="en-GB" sz="2600" spc="-1" strike="noStrike">
              <a:solidFill>
                <a:srgbClr val="000000"/>
              </a:solidFill>
              <a:latin typeface="Times New Roman"/>
            </a:endParaRPr>
          </a:p>
        </p:txBody>
      </p:sp>
      <p:pic>
        <p:nvPicPr>
          <p:cNvPr id="61" name="" descr=""/>
          <p:cNvPicPr/>
          <p:nvPr/>
        </p:nvPicPr>
        <p:blipFill>
          <a:blip r:embed="rId1"/>
          <a:stretch/>
        </p:blipFill>
        <p:spPr>
          <a:xfrm>
            <a:off x="5327640" y="1224000"/>
            <a:ext cx="2405160" cy="4362480"/>
          </a:xfrm>
          <a:prstGeom prst="rect">
            <a:avLst/>
          </a:prstGeom>
          <a:ln w="0">
            <a:noFill/>
          </a:ln>
        </p:spPr>
      </p:pic>
      <p:pic>
        <p:nvPicPr>
          <p:cNvPr id="62" name="" descr=""/>
          <p:cNvPicPr/>
          <p:nvPr/>
        </p:nvPicPr>
        <p:blipFill>
          <a:blip r:embed="rId2"/>
          <a:stretch/>
        </p:blipFill>
        <p:spPr>
          <a:xfrm>
            <a:off x="2303640" y="1166760"/>
            <a:ext cx="3001680" cy="617688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Herakles</a:t>
            </a:r>
            <a:endParaRPr b="0" lang="en-GB" sz="3300" spc="-1" strike="noStrike">
              <a:solidFill>
                <a:srgbClr val="000000"/>
              </a:solidFill>
              <a:latin typeface="Times New Roman"/>
            </a:endParaRPr>
          </a:p>
        </p:txBody>
      </p:sp>
      <p:sp>
        <p:nvSpPr>
          <p:cNvPr id="64"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NB long-standing myth figure (early Greek hexameter epic tradition about katabasis of Herakles)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 Herakles references in </a:t>
            </a:r>
            <a:r>
              <a:rPr b="0" i="1" lang="de-DE" sz="1800" spc="-1" strike="noStrike">
                <a:solidFill>
                  <a:srgbClr val="010101"/>
                </a:solidFill>
                <a:latin typeface="Times New Roman"/>
                <a:ea typeface="Times New Roman"/>
              </a:rPr>
              <a:t>Iliad</a:t>
            </a:r>
            <a:r>
              <a:rPr b="0" lang="de-DE" sz="1800" spc="-1" strike="noStrike">
                <a:solidFill>
                  <a:srgbClr val="010101"/>
                </a:solidFill>
                <a:latin typeface="Times New Roman"/>
                <a:ea typeface="Times New Roman"/>
              </a:rPr>
              <a:t> (sacking of Troy: </a:t>
            </a:r>
            <a:r>
              <a:rPr b="0" i="1" lang="de-DE" sz="1800" spc="-1" strike="noStrike">
                <a:solidFill>
                  <a:srgbClr val="010101"/>
                </a:solidFill>
                <a:latin typeface="Times New Roman"/>
                <a:ea typeface="Times New Roman"/>
              </a:rPr>
              <a:t>Il</a:t>
            </a:r>
            <a:r>
              <a:rPr b="0" lang="de-DE" sz="1800" spc="-1" strike="noStrike">
                <a:solidFill>
                  <a:srgbClr val="010101"/>
                </a:solidFill>
                <a:latin typeface="Times New Roman"/>
                <a:ea typeface="Times New Roman"/>
              </a:rPr>
              <a:t>. </a:t>
            </a:r>
            <a:r>
              <a:rPr b="0" lang="de-DE" sz="1800" spc="-1" strike="noStrike">
                <a:solidFill>
                  <a:srgbClr val="000000"/>
                </a:solidFill>
                <a:latin typeface="Times New Roman"/>
                <a:ea typeface="Times New Roman"/>
              </a:rPr>
              <a:t>5.642; 14.251)</a:t>
            </a:r>
            <a:r>
              <a:rPr b="0" lang="de-DE" sz="1800" spc="-1" strike="noStrike">
                <a:solidFill>
                  <a:srgbClr val="010101"/>
                </a:solidFill>
                <a:latin typeface="Times New Roman"/>
                <a:ea typeface="Times New Roman"/>
              </a:rPr>
              <a:t>; in Book 5 his son</a:t>
            </a:r>
            <a:r>
              <a:rPr b="0" lang="de-DE" sz="1800" spc="-1" strike="noStrike">
                <a:solidFill>
                  <a:srgbClr val="000000"/>
                </a:solidFill>
                <a:latin typeface="Times New Roman"/>
                <a:ea typeface="Times New Roman"/>
              </a:rPr>
              <a:t> </a:t>
            </a:r>
            <a:r>
              <a:rPr b="0" lang="el-GR" sz="1800" spc="-1" strike="noStrike">
                <a:solidFill>
                  <a:srgbClr val="000000"/>
                </a:solidFill>
                <a:latin typeface="Times New Roman"/>
                <a:ea typeface="Times New Roman"/>
              </a:rPr>
              <a:t>Tleoplemus</a:t>
            </a:r>
            <a:r>
              <a:rPr b="0" lang="de-DE" sz="1800" spc="-1" strike="noStrike">
                <a:solidFill>
                  <a:srgbClr val="000000"/>
                </a:solidFill>
                <a:latin typeface="Times New Roman"/>
                <a:ea typeface="Times New Roman"/>
              </a:rPr>
              <a:t> comes against Sarpedon</a:t>
            </a:r>
            <a:r>
              <a:rPr b="0" lang="el-GR" sz="1800" spc="-1" strike="noStrike">
                <a:solidFill>
                  <a:srgbClr val="000000"/>
                </a:solidFill>
                <a:latin typeface="Times New Roman"/>
                <a:ea typeface="Times New Roman"/>
              </a:rPr>
              <a:t> </a:t>
            </a:r>
            <a:r>
              <a:rPr b="0" lang="de-DE" sz="1800" spc="-1" strike="noStrike">
                <a:solidFill>
                  <a:srgbClr val="000000"/>
                </a:solidFill>
                <a:latin typeface="Times New Roman"/>
                <a:ea typeface="Times New Roman"/>
              </a:rPr>
              <a:t>and dies. At </a:t>
            </a:r>
            <a:r>
              <a:rPr b="0" i="1" lang="de-DE" sz="1800" spc="-1" strike="noStrike">
                <a:solidFill>
                  <a:srgbClr val="000000"/>
                </a:solidFill>
                <a:latin typeface="Times New Roman"/>
                <a:ea typeface="Times New Roman"/>
              </a:rPr>
              <a:t>Iliad</a:t>
            </a:r>
            <a:r>
              <a:rPr b="0" lang="de-DE" sz="1800" spc="-1" strike="noStrike">
                <a:solidFill>
                  <a:srgbClr val="000000"/>
                </a:solidFill>
                <a:latin typeface="Times New Roman"/>
                <a:ea typeface="Times New Roman"/>
              </a:rPr>
              <a:t> 5.639 Herakles given epithet "with the heart of lion" (</a:t>
            </a:r>
            <a:r>
              <a:rPr b="0" lang="el-GR" sz="1800" spc="-1" strike="noStrike">
                <a:solidFill>
                  <a:srgbClr val="000000"/>
                </a:solidFill>
                <a:latin typeface="Times New Roman"/>
                <a:ea typeface="Times New Roman"/>
              </a:rPr>
              <a:t>θυμολέοντα), like Achilles</a:t>
            </a:r>
            <a:r>
              <a:rPr b="0" lang="de-DE" sz="1800" spc="-1" strike="noStrike">
                <a:solidFill>
                  <a:srgbClr val="010101"/>
                </a:solidFill>
                <a:latin typeface="Times New Roman"/>
                <a:ea typeface="Times New Roman"/>
              </a:rPr>
              <a:t>; example in </a:t>
            </a:r>
            <a:r>
              <a:rPr b="0" i="1" lang="de-DE" sz="1800" spc="-1" strike="noStrike">
                <a:solidFill>
                  <a:srgbClr val="010101"/>
                </a:solidFill>
                <a:latin typeface="Times New Roman"/>
                <a:ea typeface="Times New Roman"/>
              </a:rPr>
              <a:t>Iliad</a:t>
            </a:r>
            <a:r>
              <a:rPr b="0" lang="de-DE" sz="1800" spc="-1" strike="noStrike">
                <a:solidFill>
                  <a:srgbClr val="010101"/>
                </a:solidFill>
                <a:latin typeface="Times New Roman"/>
                <a:ea typeface="Times New Roman"/>
              </a:rPr>
              <a:t> shows flexibility of myth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a:t>
            </a:r>
            <a:r>
              <a:rPr b="0" lang="de-DE" sz="1800" spc="-1" strike="noStrike">
                <a:solidFill>
                  <a:srgbClr val="000000"/>
                </a:solidFill>
                <a:latin typeface="Times New Roman"/>
                <a:ea typeface="Times New Roman"/>
              </a:rPr>
              <a:t>tradition of Herakles’ immortality is rejected: he is paradigm of suffering: cf. Achilles)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Times New Roman"/>
              </a:rPr>
              <a:t>Claimed as forefather (father’s side)</a:t>
            </a:r>
            <a:endParaRPr b="1" lang="en-GB" sz="1800" spc="-1" strike="noStrike">
              <a:solidFill>
                <a:srgbClr val="000000"/>
              </a:solidFill>
              <a:latin typeface="Times New Roman"/>
            </a:endParaRPr>
          </a:p>
          <a:p>
            <a:pPr marL="342720" indent="-334800">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rPr>
              <a:t>Herakles/Alexander: see Heckel</a:t>
            </a:r>
            <a:endParaRPr b="1" lang="en-GB" sz="1800" spc="-1" strike="noStrike">
              <a:solidFill>
                <a:srgbClr val="000000"/>
              </a:solidFill>
              <a:latin typeface="Times New Roman"/>
            </a:endParaRPr>
          </a:p>
        </p:txBody>
      </p:sp>
      <p:pic>
        <p:nvPicPr>
          <p:cNvPr id="65" name="" descr=""/>
          <p:cNvPicPr/>
          <p:nvPr/>
        </p:nvPicPr>
        <p:blipFill>
          <a:blip r:embed="rId1"/>
          <a:srcRect l="0" t="-2273" r="12466" b="0"/>
          <a:stretch/>
        </p:blipFill>
        <p:spPr>
          <a:xfrm>
            <a:off x="5940360" y="3060720"/>
            <a:ext cx="2847960" cy="222876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Alexander and Achilles</a:t>
            </a:r>
            <a:endParaRPr b="0" lang="en-GB" sz="3300" spc="-1" strike="noStrike">
              <a:solidFill>
                <a:srgbClr val="000000"/>
              </a:solidFill>
              <a:latin typeface="Times New Roman"/>
            </a:endParaRPr>
          </a:p>
        </p:txBody>
      </p:sp>
      <p:sp>
        <p:nvSpPr>
          <p:cNvPr id="67" name=""/>
          <p:cNvSpPr txBox="1"/>
          <p:nvPr/>
        </p:nvSpPr>
        <p:spPr>
          <a:xfrm>
            <a:off x="502920" y="129492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For connection with Achilles, see Heckel.</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How much of it is down to later writers?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Choerilus of Iasus = (bad) epic poet, who wrote for Alexander and seems to have figured him as an Achilles figure.</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Arial"/>
              </a:rPr>
              <a:t>“</a:t>
            </a:r>
            <a:r>
              <a:rPr b="0" lang="de-DE" sz="1800" spc="-1" strike="noStrike">
                <a:solidFill>
                  <a:srgbClr val="000000"/>
                </a:solidFill>
                <a:latin typeface="Times New Roman"/>
                <a:ea typeface="Arial"/>
              </a:rPr>
              <a:t>He was pleasing to the great king Alexander, that Choerilus who carried away royal coin, philippi, which he received for his badly formed and ill-conceived verse; but just as black ink when handled, leaves a mark and blot,, so generally writers blemish bright deeds by their unseemly poems” (Horace</a:t>
            </a:r>
            <a:r>
              <a:rPr b="0" i="1" lang="de-DE" sz="1800" spc="-1" strike="noStrike">
                <a:solidFill>
                  <a:srgbClr val="000000"/>
                </a:solidFill>
                <a:latin typeface="Times New Roman"/>
                <a:ea typeface="Arial"/>
              </a:rPr>
              <a:t> Epistles</a:t>
            </a:r>
            <a:r>
              <a:rPr b="0" lang="de-DE" sz="1800" spc="-1" strike="noStrike">
                <a:solidFill>
                  <a:srgbClr val="000000"/>
                </a:solidFill>
                <a:latin typeface="Times New Roman"/>
                <a:ea typeface="Arial"/>
              </a:rPr>
              <a:t> 2.1.232-37) (cf. </a:t>
            </a:r>
            <a:r>
              <a:rPr b="0" i="1" lang="de-DE" sz="1800" spc="-1" strike="noStrike">
                <a:solidFill>
                  <a:srgbClr val="000000"/>
                </a:solidFill>
                <a:latin typeface="Times New Roman"/>
                <a:ea typeface="Arial"/>
              </a:rPr>
              <a:t>Ars Poetica</a:t>
            </a:r>
            <a:r>
              <a:rPr b="0" lang="de-DE" sz="1800" spc="-1" strike="noStrike">
                <a:solidFill>
                  <a:srgbClr val="000000"/>
                </a:solidFill>
                <a:latin typeface="Times New Roman"/>
                <a:ea typeface="Arial"/>
              </a:rPr>
              <a:t> 357-60)</a:t>
            </a:r>
            <a:endParaRPr b="1" lang="en-GB" sz="1800" spc="-1" strike="noStrike">
              <a:solidFill>
                <a:srgbClr val="000000"/>
              </a:solidFill>
              <a:latin typeface="Times New Roman"/>
            </a:endParaRPr>
          </a:p>
          <a:p>
            <a:pPr marL="342720" indent="-330120">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8"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69" name=""/>
          <p:cNvSpPr txBox="1"/>
          <p:nvPr/>
        </p:nvSpPr>
        <p:spPr>
          <a:xfrm>
            <a:off x="502920" y="129492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10101"/>
                </a:solidFill>
                <a:latin typeface="Times New Roman"/>
                <a:ea typeface="Times New Roman"/>
              </a:rPr>
              <a:t>genealogical links with Achilles claimed on Alexander’s mother’s (Olympias) side </a:t>
            </a:r>
            <a:r>
              <a:rPr b="0" lang="de-DE" sz="1800" spc="-1" strike="noStrike">
                <a:solidFill>
                  <a:srgbClr val="000000"/>
                </a:solidFill>
                <a:latin typeface="Times New Roman"/>
                <a:ea typeface="Arial"/>
              </a:rPr>
              <a:t>(Arr. </a:t>
            </a:r>
            <a:r>
              <a:rPr b="0" i="1" lang="de-DE" sz="1800" spc="-1" strike="noStrike">
                <a:solidFill>
                  <a:srgbClr val="000000"/>
                </a:solidFill>
                <a:latin typeface="Times New Roman"/>
                <a:ea typeface="Arial"/>
              </a:rPr>
              <a:t>Anab</a:t>
            </a:r>
            <a:r>
              <a:rPr b="0" lang="de-DE" sz="1800" spc="-1" strike="noStrike">
                <a:solidFill>
                  <a:srgbClr val="000000"/>
                </a:solidFill>
                <a:latin typeface="Times New Roman"/>
                <a:ea typeface="Arial"/>
              </a:rPr>
              <a:t>. 1.11.7, 4.11.6; Curt. 4.6.29, 8.4.26; Diod. 17.1.5; Just. 11.3.1, 12.15.1; Plut. </a:t>
            </a:r>
            <a:r>
              <a:rPr b="0" i="1" lang="de-DE" sz="1800" spc="-1" strike="noStrike">
                <a:solidFill>
                  <a:srgbClr val="000000"/>
                </a:solidFill>
                <a:latin typeface="Times New Roman"/>
                <a:ea typeface="Arial"/>
              </a:rPr>
              <a:t>Alex</a:t>
            </a:r>
            <a:r>
              <a:rPr b="0" lang="de-DE" sz="1800" spc="-1" strike="noStrike">
                <a:solidFill>
                  <a:srgbClr val="000000"/>
                </a:solidFill>
                <a:latin typeface="Times New Roman"/>
                <a:ea typeface="Arial"/>
              </a:rPr>
              <a:t>. 2.1): Molossian royal house claimed descent from Neoptolemus.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a:t>
            </a: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Alexander’s love for Homer: “And since he thought and called the </a:t>
            </a:r>
            <a:r>
              <a:rPr b="0" i="1" lang="de-DE" sz="1800" spc="-1" strike="noStrike">
                <a:solidFill>
                  <a:srgbClr val="010101"/>
                </a:solidFill>
                <a:latin typeface="Times New Roman"/>
                <a:ea typeface="Times New Roman"/>
              </a:rPr>
              <a:t>Iliad</a:t>
            </a:r>
            <a:r>
              <a:rPr b="0" lang="de-DE" sz="1800" spc="-1" strike="noStrike">
                <a:solidFill>
                  <a:srgbClr val="000000"/>
                </a:solidFill>
                <a:latin typeface="Times New Roman"/>
                <a:ea typeface="Arial"/>
              </a:rPr>
              <a:t> a viaticum of the military art, he took with him Aristotle’s recension of the poem, called the </a:t>
            </a:r>
            <a:r>
              <a:rPr b="0" i="1" lang="de-DE" sz="1800" spc="-1" strike="noStrike">
                <a:solidFill>
                  <a:srgbClr val="010101"/>
                </a:solidFill>
                <a:latin typeface="Times New Roman"/>
                <a:ea typeface="Times New Roman"/>
              </a:rPr>
              <a:t>Iliad of the Casket </a:t>
            </a:r>
            <a:r>
              <a:rPr b="0" lang="de-DE" sz="1800" spc="-1" strike="noStrike">
                <a:solidFill>
                  <a:srgbClr val="000000"/>
                </a:solidFill>
                <a:latin typeface="Times New Roman"/>
                <a:ea typeface="Arial"/>
              </a:rPr>
              <a:t>and always kept it lying with his dagger under his pillow, as Onesicritus informs us” (Plut. </a:t>
            </a:r>
            <a:r>
              <a:rPr b="0" i="1" lang="de-DE" sz="1800" spc="-1" strike="noStrike">
                <a:solidFill>
                  <a:srgbClr val="010101"/>
                </a:solidFill>
                <a:latin typeface="Times New Roman"/>
                <a:ea typeface="Times New Roman"/>
              </a:rPr>
              <a:t>Alex</a:t>
            </a:r>
            <a:r>
              <a:rPr b="0" lang="de-DE" sz="1800" spc="-1" strike="noStrike">
                <a:solidFill>
                  <a:srgbClr val="000000"/>
                </a:solidFill>
                <a:latin typeface="Times New Roman"/>
                <a:ea typeface="Arial"/>
              </a:rPr>
              <a:t>. 8.2)</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71" name=""/>
          <p:cNvSpPr txBox="1"/>
          <p:nvPr/>
        </p:nvSpPr>
        <p:spPr>
          <a:xfrm>
            <a:off x="502920" y="129492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a:t>
            </a: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In the work of caring for him, then, many persons, as was natural, were appointed to be his nurturers, tutors, and teachers, but over them all stood Leonidas, a man of stern temperament and a kinsman of Olympias. Although he did not himself shun the title of tutor, since the office afforded an honourable and brilliant occupation, yet by other people, owing to his dignity and his relationship, he was called Alexander's foster-father and preceptor. The man, however, who assumed the character and the title of tutor was </a:t>
            </a:r>
            <a:r>
              <a:rPr b="1" lang="de-DE" sz="1800" spc="-1" strike="noStrike">
                <a:solidFill>
                  <a:srgbClr val="000000"/>
                </a:solidFill>
                <a:latin typeface="Times New Roman"/>
                <a:ea typeface="Arial"/>
              </a:rPr>
              <a:t>Lysimachus</a:t>
            </a:r>
            <a:r>
              <a:rPr b="0" lang="de-DE" sz="1800" spc="-1" strike="noStrike">
                <a:solidFill>
                  <a:srgbClr val="000000"/>
                </a:solidFill>
                <a:latin typeface="Times New Roman"/>
                <a:ea typeface="Arial"/>
              </a:rPr>
              <a:t>, a native of Acarnania, who had no general refinement, but because he </a:t>
            </a:r>
            <a:r>
              <a:rPr b="1" lang="de-DE" sz="1800" spc="-1" strike="noStrike">
                <a:solidFill>
                  <a:srgbClr val="000000"/>
                </a:solidFill>
                <a:latin typeface="Times New Roman"/>
                <a:ea typeface="Arial"/>
              </a:rPr>
              <a:t>called himself Phoenix, Alexander Achilles</a:t>
            </a:r>
            <a:r>
              <a:rPr b="0" lang="de-DE" sz="1800" spc="-1" strike="noStrike">
                <a:solidFill>
                  <a:srgbClr val="000000"/>
                </a:solidFill>
                <a:latin typeface="Times New Roman"/>
                <a:ea typeface="Arial"/>
              </a:rPr>
              <a:t>, and Philip Peleus, was highly regarded and held a second place.” (Plutarch </a:t>
            </a:r>
            <a:r>
              <a:rPr b="0" i="1" lang="de-DE" sz="1800" spc="-1" strike="noStrike">
                <a:solidFill>
                  <a:srgbClr val="000000"/>
                </a:solidFill>
                <a:latin typeface="Times New Roman"/>
                <a:ea typeface="Arial"/>
              </a:rPr>
              <a:t>Parallel lives</a:t>
            </a:r>
            <a:r>
              <a:rPr b="0" lang="de-DE" sz="1800" spc="-1" strike="noStrike">
                <a:solidFill>
                  <a:srgbClr val="000000"/>
                </a:solidFill>
                <a:latin typeface="Times New Roman"/>
                <a:ea typeface="Arial"/>
              </a:rPr>
              <a:t> 5.7)</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a:t>
            </a: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Homeric heroic ethos alive in Macedon</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2"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73" name=""/>
          <p:cNvSpPr txBox="1"/>
          <p:nvPr/>
        </p:nvSpPr>
        <p:spPr>
          <a:xfrm>
            <a:off x="502920" y="1368000"/>
            <a:ext cx="9072360" cy="3287880"/>
          </a:xfrm>
          <a:prstGeom prst="rect">
            <a:avLst/>
          </a:prstGeom>
          <a:noFill/>
          <a:ln w="0">
            <a:noFill/>
          </a:ln>
        </p:spPr>
        <p:txBody>
          <a:bodyPr lIns="0" rIns="0" tIns="15120" bIns="0">
            <a:normAutofit/>
          </a:bodyPr>
          <a:p>
            <a:pPr>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334 BC Alexander went on pilgrimage to Troy, including visiting Achilles’ tomb where he paid tribute: crowning Achilles’ tomb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1.12.1;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15.8; Ael.</a:t>
            </a:r>
            <a:r>
              <a:rPr b="0" i="1" lang="de-DE" sz="1800" spc="-1" strike="noStrike">
                <a:solidFill>
                  <a:srgbClr val="000000"/>
                </a:solidFill>
                <a:latin typeface="Times New Roman"/>
                <a:ea typeface="Noto Sans"/>
              </a:rPr>
              <a:t> V.H</a:t>
            </a:r>
            <a:r>
              <a:rPr b="0" lang="de-DE" sz="1800" spc="-1" strike="noStrike">
                <a:solidFill>
                  <a:srgbClr val="000000"/>
                </a:solidFill>
                <a:latin typeface="Times New Roman"/>
                <a:ea typeface="Noto Sans"/>
              </a:rPr>
              <a:t>. 12.7); Hephaestion crowning Patroclus’ tomb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1.12.1; Ael. </a:t>
            </a:r>
            <a:r>
              <a:rPr b="0" i="1" lang="de-DE" sz="1800" spc="-1" strike="noStrike">
                <a:solidFill>
                  <a:srgbClr val="000000"/>
                </a:solidFill>
                <a:latin typeface="Times New Roman"/>
                <a:ea typeface="Noto Sans"/>
              </a:rPr>
              <a:t>V.H</a:t>
            </a:r>
            <a:r>
              <a:rPr b="0" lang="de-DE" sz="1800" spc="-1" strike="noStrike">
                <a:solidFill>
                  <a:srgbClr val="000000"/>
                </a:solidFill>
                <a:latin typeface="Times New Roman"/>
                <a:ea typeface="Noto Sans"/>
              </a:rPr>
              <a:t>. 12.7); Alexander saying Achilles blessed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1.12.1;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15.8; Cic. </a:t>
            </a:r>
            <a:r>
              <a:rPr b="0" i="1" lang="de-DE" sz="1800" spc="-1" strike="noStrike">
                <a:solidFill>
                  <a:srgbClr val="000000"/>
                </a:solidFill>
                <a:latin typeface="Times New Roman"/>
                <a:ea typeface="Noto Sans"/>
              </a:rPr>
              <a:t>Pro Arch</a:t>
            </a:r>
            <a:r>
              <a:rPr b="0" lang="de-DE" sz="1800" spc="-1" strike="noStrike">
                <a:solidFill>
                  <a:srgbClr val="000000"/>
                </a:solidFill>
                <a:latin typeface="Times New Roman"/>
                <a:ea typeface="Noto Sans"/>
              </a:rPr>
              <a:t>. 24)</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extensive grief over death of Hephaestion: like Achilles, allegedly placed locks of hair over his friend’s corpse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7.14.4; Ael. </a:t>
            </a:r>
            <a:r>
              <a:rPr b="0" i="1" lang="de-DE" sz="1800" spc="-1" strike="noStrike">
                <a:solidFill>
                  <a:srgbClr val="000000"/>
                </a:solidFill>
                <a:latin typeface="Times New Roman"/>
                <a:ea typeface="Noto Sans"/>
              </a:rPr>
              <a:t>V.H</a:t>
            </a:r>
            <a:r>
              <a:rPr b="0" lang="de-DE" sz="1800" spc="-1" strike="noStrike">
                <a:solidFill>
                  <a:srgbClr val="000000"/>
                </a:solidFill>
                <a:latin typeface="Times New Roman"/>
                <a:ea typeface="Noto Sans"/>
              </a:rPr>
              <a:t>. 7.8; cf. Hom. </a:t>
            </a:r>
            <a:r>
              <a:rPr b="0" i="1" lang="de-DE" sz="1800" spc="-1" strike="noStrike">
                <a:solidFill>
                  <a:srgbClr val="000000"/>
                </a:solidFill>
                <a:latin typeface="Times New Roman"/>
                <a:ea typeface="Noto Sans"/>
              </a:rPr>
              <a:t>Il</a:t>
            </a:r>
            <a:r>
              <a:rPr b="0" lang="de-DE" sz="1800" spc="-1" strike="noStrike">
                <a:solidFill>
                  <a:srgbClr val="000000"/>
                </a:solidFill>
                <a:latin typeface="Times New Roman"/>
                <a:ea typeface="Noto Sans"/>
              </a:rPr>
              <a:t>. 23.141-153). Allegedly wept over his friend’s corpse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7.14.3-4; cf. Hom. </a:t>
            </a:r>
            <a:r>
              <a:rPr b="0" i="1" lang="de-DE" sz="1800" spc="-1" strike="noStrike">
                <a:solidFill>
                  <a:srgbClr val="000000"/>
                </a:solidFill>
                <a:latin typeface="Times New Roman"/>
                <a:ea typeface="Noto Sans"/>
              </a:rPr>
              <a:t>Il</a:t>
            </a:r>
            <a:r>
              <a:rPr b="0" lang="de-DE" sz="1800" spc="-1" strike="noStrike">
                <a:solidFill>
                  <a:srgbClr val="000000"/>
                </a:solidFill>
                <a:latin typeface="Times New Roman"/>
                <a:ea typeface="Noto Sans"/>
              </a:rPr>
              <a:t>. 19.4-5); abstained from food and drink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7.14.8; cf. Hom. </a:t>
            </a:r>
            <a:r>
              <a:rPr b="0" i="1" lang="de-DE" sz="1800" spc="-1" strike="noStrike">
                <a:solidFill>
                  <a:srgbClr val="000000"/>
                </a:solidFill>
                <a:latin typeface="Times New Roman"/>
                <a:ea typeface="Noto Sans"/>
              </a:rPr>
              <a:t>Il</a:t>
            </a:r>
            <a:r>
              <a:rPr b="0" lang="de-DE" sz="1800" spc="-1" strike="noStrike">
                <a:solidFill>
                  <a:srgbClr val="000000"/>
                </a:solidFill>
                <a:latin typeface="Times New Roman"/>
                <a:ea typeface="Noto Sans"/>
              </a:rPr>
              <a:t>. 19.344-346); built big funeral pyre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7.14.8; Diod. 17.110.8; Just. 12.12.12;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72.5; cf. Hom. </a:t>
            </a:r>
            <a:r>
              <a:rPr b="0" i="1" lang="de-DE" sz="1800" spc="-1" strike="noStrike">
                <a:solidFill>
                  <a:srgbClr val="000000"/>
                </a:solidFill>
                <a:latin typeface="Times New Roman"/>
                <a:ea typeface="Noto Sans"/>
              </a:rPr>
              <a:t>Il</a:t>
            </a:r>
            <a:r>
              <a:rPr b="0" lang="de-DE" sz="1800" spc="-1" strike="noStrike">
                <a:solidFill>
                  <a:srgbClr val="000000"/>
                </a:solidFill>
                <a:latin typeface="Times New Roman"/>
                <a:ea typeface="Noto Sans"/>
              </a:rPr>
              <a:t>. 23.154-225)</a:t>
            </a: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4"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75" name=""/>
          <p:cNvSpPr txBox="1"/>
          <p:nvPr/>
        </p:nvSpPr>
        <p:spPr>
          <a:xfrm>
            <a:off x="502920" y="1368000"/>
            <a:ext cx="9072360" cy="3287880"/>
          </a:xfrm>
          <a:prstGeom prst="rect">
            <a:avLst/>
          </a:prstGeom>
          <a:noFill/>
          <a:ln w="0">
            <a:noFill/>
          </a:ln>
        </p:spPr>
        <p:txBody>
          <a:bodyPr lIns="0" rIns="0" tIns="15120" bIns="0">
            <a:normAutofit/>
          </a:bodyPr>
          <a:p>
            <a:pPr>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sulking in tent x 3 (cf. Achilles in the </a:t>
            </a:r>
            <a:r>
              <a:rPr b="0" i="1" lang="de-DE" sz="1800" spc="-1" strike="noStrike">
                <a:solidFill>
                  <a:srgbClr val="000000"/>
                </a:solidFill>
                <a:latin typeface="Times New Roman"/>
                <a:ea typeface="Noto Sans"/>
              </a:rPr>
              <a:t>Iliad</a:t>
            </a:r>
            <a:r>
              <a:rPr b="0" lang="de-DE" sz="1800" spc="-1" strike="noStrike">
                <a:solidFill>
                  <a:srgbClr val="000000"/>
                </a:solidFill>
                <a:latin typeface="Times New Roman"/>
                <a:ea typeface="Noto Sans"/>
              </a:rPr>
              <a:t>): </a:t>
            </a:r>
            <a:endParaRPr b="1" lang="en-GB" sz="1800" spc="-1" strike="noStrike">
              <a:solidFill>
                <a:srgbClr val="000000"/>
              </a:solidFill>
              <a:latin typeface="Times New Roman"/>
            </a:endParaRPr>
          </a:p>
          <a:p>
            <a:pPr>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after murder of Cleitus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4.9.3-4; Curt. 8.2.11;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51.10-52.1; cf. Just. 12.6.15-16); during Macedonian mutiny at the Hyphasis River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5.28.3; Curt. 9.3.18-19;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62.5); during Macedonian mutiny at Opis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7.11.1; Curt. 10.3.5;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71.6-8; cf. Diod. 17.109.2-3 and Just. 12.11.4-12.9).</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Noto Sans"/>
              </a:rPr>
              <a:t>NB Alexander did engage in brave fighting, including single combat e.g. at battle of the Granicus, personally helped the Macedonian victory, killing at least one Persian general in single combat and almost killed by another (Arr. </a:t>
            </a:r>
            <a:r>
              <a:rPr b="0" i="1" lang="de-DE" sz="1800" spc="-1" strike="noStrike">
                <a:solidFill>
                  <a:srgbClr val="000000"/>
                </a:solidFill>
                <a:latin typeface="Times New Roman"/>
                <a:ea typeface="Noto Sans"/>
              </a:rPr>
              <a:t>Anab</a:t>
            </a:r>
            <a:r>
              <a:rPr b="0" lang="de-DE" sz="1800" spc="-1" strike="noStrike">
                <a:solidFill>
                  <a:srgbClr val="000000"/>
                </a:solidFill>
                <a:latin typeface="Times New Roman"/>
                <a:ea typeface="Noto Sans"/>
              </a:rPr>
              <a:t>. 1.15.7-8; Diod. 17.20-21.3; Plut. </a:t>
            </a:r>
            <a:r>
              <a:rPr b="0" i="1" lang="de-DE" sz="1800" spc="-1" strike="noStrike">
                <a:solidFill>
                  <a:srgbClr val="000000"/>
                </a:solidFill>
                <a:latin typeface="Times New Roman"/>
                <a:ea typeface="Noto Sans"/>
              </a:rPr>
              <a:t>Alex</a:t>
            </a:r>
            <a:r>
              <a:rPr b="0" lang="de-DE" sz="1800" spc="-1" strike="noStrike">
                <a:solidFill>
                  <a:srgbClr val="000000"/>
                </a:solidFill>
                <a:latin typeface="Times New Roman"/>
                <a:ea typeface="Noto Sans"/>
              </a:rPr>
              <a:t>. 16.8-12; cf. Curt. 8.1.20). Into fame/reputation.</a:t>
            </a: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6" name=""/>
          <p:cNvSpPr txBox="1"/>
          <p:nvPr/>
        </p:nvSpPr>
        <p:spPr>
          <a:xfrm>
            <a:off x="502920" y="215640"/>
            <a:ext cx="8096040" cy="8254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Achilles</a:t>
            </a:r>
            <a:endParaRPr b="0" lang="en-GB" sz="3200" spc="-1" strike="noStrike">
              <a:solidFill>
                <a:srgbClr val="000000"/>
              </a:solidFill>
              <a:latin typeface="Times New Roman"/>
            </a:endParaRPr>
          </a:p>
        </p:txBody>
      </p:sp>
      <p:sp>
        <p:nvSpPr>
          <p:cNvPr id="77" name=""/>
          <p:cNvSpPr txBox="1"/>
          <p:nvPr/>
        </p:nvSpPr>
        <p:spPr>
          <a:xfrm>
            <a:off x="502920" y="1368360"/>
            <a:ext cx="9069480" cy="3284640"/>
          </a:xfrm>
          <a:prstGeom prst="rect">
            <a:avLst/>
          </a:prstGeom>
          <a:noFill/>
          <a:ln w="0">
            <a:noFill/>
          </a:ln>
        </p:spPr>
        <p:txBody>
          <a:bodyPr lIns="0" rIns="0" tIns="15120" bIns="0">
            <a:normAutofit/>
          </a:bodyPr>
          <a:p>
            <a:pPr marL="342720" indent="-32868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Noto Sans"/>
              </a:rPr>
              <a:t>▪</a:t>
            </a: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Did the court-historian Callisthenes implicitly compare the two in his </a:t>
            </a:r>
            <a:r>
              <a:rPr b="0" i="1" lang="en-GB" sz="1800" spc="-1" strike="noStrike">
                <a:solidFill>
                  <a:srgbClr val="000000"/>
                </a:solidFill>
                <a:latin typeface="Times New Roman"/>
                <a:ea typeface="Times New Roman"/>
              </a:rPr>
              <a:t>Deeds of Alexander</a:t>
            </a:r>
            <a:r>
              <a:rPr b="0" lang="en-GB" sz="1800" spc="-1" strike="noStrike">
                <a:solidFill>
                  <a:srgbClr val="000000"/>
                </a:solidFill>
                <a:latin typeface="Times New Roman"/>
                <a:ea typeface="Times New Roman"/>
              </a:rPr>
              <a:t>?</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Noto Sans"/>
              </a:rPr>
              <a:t>▪ </a:t>
            </a:r>
            <a:r>
              <a:rPr b="0" lang="en-GB" sz="1800" spc="-1" strike="noStrike">
                <a:solidFill>
                  <a:srgbClr val="000000"/>
                </a:solidFill>
                <a:latin typeface="Times New Roman"/>
                <a:ea typeface="Times New Roman"/>
              </a:rPr>
              <a:t>NB Made-up episode of Amazonian (e.g in Cleitarchus): cf. Achilles and Penthesileia (though nb Heracles and Theseus)</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ea typeface="Noto Sans"/>
              </a:rPr>
              <a:t>▪</a:t>
            </a:r>
            <a:r>
              <a:rPr b="0" lang="en-GB" sz="1800" spc="-1" strike="noStrike">
                <a:solidFill>
                  <a:srgbClr val="000000"/>
                </a:solidFill>
                <a:latin typeface="Times New Roman"/>
                <a:ea typeface="Times New Roman"/>
              </a:rPr>
              <a:t>Quintus Curtius Rufus: on Alexander’s marriage to Roxane, apparently in a feast in Bactria, Alexander cites Achilles’ marriage to Briseis, a barbarian slave-girl, as justification for his decision to marry Roxane, the daughter of a barbarian chieftain: “Achilles, too, from whom he himself traced his descent, had married a captive woman” (Curt. 8.4.26) (comment only here)</a:t>
            </a:r>
            <a:endParaRPr b="1" lang="en-GB" sz="18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8"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Herakles/Achilles: analysing sources</a:t>
            </a:r>
            <a:endParaRPr b="0" lang="en-GB" sz="3200" spc="-1" strike="noStrike">
              <a:solidFill>
                <a:srgbClr val="000000"/>
              </a:solidFill>
              <a:latin typeface="Times New Roman"/>
            </a:endParaRPr>
          </a:p>
        </p:txBody>
      </p:sp>
      <p:sp>
        <p:nvSpPr>
          <p:cNvPr id="79" name=""/>
          <p:cNvSpPr txBox="1"/>
          <p:nvPr/>
        </p:nvSpPr>
        <p:spPr>
          <a:xfrm>
            <a:off x="502920" y="1368000"/>
            <a:ext cx="9072360" cy="3287880"/>
          </a:xfrm>
          <a:prstGeom prst="rect">
            <a:avLst/>
          </a:prstGeom>
          <a:noFill/>
          <a:ln w="0">
            <a:noFill/>
          </a:ln>
        </p:spPr>
        <p:txBody>
          <a:bodyPr lIns="0" rIns="0" tIns="15120" bIns="0">
            <a:normAutofit/>
          </a:bodyPr>
          <a:p>
            <a:pPr marL="342720" indent="-32868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Times New Roman"/>
              </a:rPr>
              <a:t>● </a:t>
            </a:r>
            <a:r>
              <a:rPr b="0" lang="de-DE" sz="1800" spc="-1" strike="noStrike">
                <a:solidFill>
                  <a:srgbClr val="000000"/>
                </a:solidFill>
                <a:latin typeface="Times New Roman"/>
                <a:ea typeface="Times New Roman"/>
              </a:rPr>
              <a:t>Vorhis diss (UCLA, 2017): ‘The Best of the Macedonians: Alexander as Achilles in Arrian, Curtius, and Plutarch’: looks at how the historians used analogy for their own literary ends. Sees allusions to general mythological figure Achilles and to Homeric Achilles.</a:t>
            </a:r>
            <a:endParaRPr b="1" lang="en-GB" sz="1800" spc="-1" strike="noStrike">
              <a:solidFill>
                <a:srgbClr val="000000"/>
              </a:solidFill>
              <a:latin typeface="Times New Roman"/>
            </a:endParaRPr>
          </a:p>
          <a:p>
            <a:pPr algn="just">
              <a:lnSpc>
                <a:spcPct val="100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Times New Roman"/>
              </a:rPr>
              <a:t>● </a:t>
            </a:r>
            <a:r>
              <a:rPr b="0" lang="de-DE" sz="1800" spc="-1" strike="noStrike">
                <a:solidFill>
                  <a:srgbClr val="000000"/>
                </a:solidFill>
                <a:latin typeface="Times New Roman"/>
                <a:ea typeface="Times New Roman"/>
              </a:rPr>
              <a:t>Maitland argues Curtius used Achilles motif to bring out Alexander’s dark side, esp. his anger. (‘Alexander the Great and the anger of Achilles’ in </a:t>
            </a:r>
            <a:r>
              <a:rPr b="0" i="1" lang="de-DE" sz="1800" spc="-1" strike="noStrike">
                <a:solidFill>
                  <a:srgbClr val="010101"/>
                </a:solidFill>
                <a:latin typeface="Times New Roman"/>
                <a:ea typeface="Times New Roman"/>
              </a:rPr>
              <a:t>East and West in the World Empire of Alexander: Essays in Honour of Brian Bosworth</a:t>
            </a:r>
            <a:r>
              <a:rPr b="0" lang="de-DE" sz="1800" spc="-1" strike="noStrike">
                <a:solidFill>
                  <a:srgbClr val="010101"/>
                </a:solidFill>
                <a:latin typeface="Times New Roman"/>
                <a:ea typeface="Times New Roman"/>
              </a:rPr>
              <a:t>, edited by P. V. Wheatley and Elizabeth Baynham. Oxford: Oxford University Press, 1-20)</a:t>
            </a: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0"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ea typeface="Droid Sans Fallback"/>
              </a:rPr>
              <a:t>Herakles/Achilles</a:t>
            </a:r>
            <a:endParaRPr b="0" lang="en-GB" sz="3300" spc="-1" strike="noStrike">
              <a:solidFill>
                <a:srgbClr val="000000"/>
              </a:solidFill>
              <a:latin typeface="Times New Roman"/>
            </a:endParaRPr>
          </a:p>
        </p:txBody>
      </p:sp>
      <p:sp>
        <p:nvSpPr>
          <p:cNvPr id="81" name=""/>
          <p:cNvSpPr txBox="1"/>
          <p:nvPr/>
        </p:nvSpPr>
        <p:spPr>
          <a:xfrm>
            <a:off x="502920" y="1368000"/>
            <a:ext cx="9072360" cy="3287880"/>
          </a:xfrm>
          <a:prstGeom prst="rect">
            <a:avLst/>
          </a:prstGeom>
          <a:noFill/>
          <a:ln w="0">
            <a:noFill/>
          </a:ln>
        </p:spPr>
        <p:txBody>
          <a:bodyPr lIns="0" rIns="0" tIns="15120" bIns="0">
            <a:normAutofit/>
          </a:bodyPr>
          <a:p>
            <a:pPr marL="342720" indent="-33012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Iconography: e.g. coins</a:t>
            </a:r>
            <a:endParaRPr b="1" lang="en-GB" sz="1800" spc="-1" strike="noStrike">
              <a:solidFill>
                <a:srgbClr val="000000"/>
              </a:solidFill>
              <a:latin typeface="Times New Roman"/>
            </a:endParaRPr>
          </a:p>
          <a:p>
            <a:pPr marL="342720" indent="-33012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Conscious propaganda</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16517</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2024-03-27T19:43:18Z</dcterms:modified>
  <cp:revision>14</cp:revision>
  <dc:subject/>
  <dc:title>Vintage</dc:title>
</cp:coreProperties>
</file>