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72" r:id="rId1"/>
  </p:sldMasterIdLst>
  <p:notesMasterIdLst>
    <p:notesMasterId r:id="rId11"/>
  </p:notesMasterIdLst>
  <p:sldIdLst>
    <p:sldId id="256" r:id="rId2"/>
    <p:sldId id="257" r:id="rId3"/>
    <p:sldId id="258" r:id="rId4"/>
    <p:sldId id="259" r:id="rId5"/>
    <p:sldId id="264" r:id="rId6"/>
    <p:sldId id="260" r:id="rId7"/>
    <p:sldId id="261" r:id="rId8"/>
    <p:sldId id="262" r:id="rId9"/>
    <p:sldId id="263" r:id="rId10"/>
  </p:sldIdLst>
  <p:sldSz cx="12192000" cy="6858000"/>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cott Davies" initials="SD" lastIdx="1" clrIdx="0">
    <p:extLst>
      <p:ext uri="{19B8F6BF-5375-455C-9EA6-DF929625EA0E}">
        <p15:presenceInfo xmlns:p15="http://schemas.microsoft.com/office/powerpoint/2012/main" userId="04a9f1e20fd50e2d"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FF99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16" autoAdjust="0"/>
    <p:restoredTop sz="43498" autoAdjust="0"/>
  </p:normalViewPr>
  <p:slideViewPr>
    <p:cSldViewPr snapToGrid="0">
      <p:cViewPr varScale="1">
        <p:scale>
          <a:sx n="39" d="100"/>
          <a:sy n="39" d="100"/>
        </p:scale>
        <p:origin x="102" y="42"/>
      </p:cViewPr>
      <p:guideLst/>
    </p:cSldViewPr>
  </p:slideViewPr>
  <p:notesTextViewPr>
    <p:cViewPr>
      <p:scale>
        <a:sx n="1" d="1"/>
        <a:sy n="1" d="1"/>
      </p:scale>
      <p:origin x="0" y="-1287"/>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B518600B-46BB-4BC0-A635-E0F80930F1D9}" type="datetimeFigureOut">
              <a:rPr lang="en-GB" smtClean="0"/>
              <a:t>01/05/2018</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35213861-8A52-44F3-B2F6-18CA4CE8F4FE}" type="slidenum">
              <a:rPr lang="en-GB" smtClean="0"/>
              <a:t>‹#›</a:t>
            </a:fld>
            <a:endParaRPr lang="en-GB"/>
          </a:p>
        </p:txBody>
      </p:sp>
    </p:spTree>
    <p:extLst>
      <p:ext uri="{BB962C8B-B14F-4D97-AF65-F5344CB8AC3E}">
        <p14:creationId xmlns:p14="http://schemas.microsoft.com/office/powerpoint/2010/main" val="27574549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5213861-8A52-44F3-B2F6-18CA4CE8F4FE}" type="slidenum">
              <a:rPr lang="en-GB" smtClean="0"/>
              <a:t>1</a:t>
            </a:fld>
            <a:endParaRPr lang="en-GB"/>
          </a:p>
        </p:txBody>
      </p:sp>
    </p:spTree>
    <p:extLst>
      <p:ext uri="{BB962C8B-B14F-4D97-AF65-F5344CB8AC3E}">
        <p14:creationId xmlns:p14="http://schemas.microsoft.com/office/powerpoint/2010/main" val="39522071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5213861-8A52-44F3-B2F6-18CA4CE8F4FE}" type="slidenum">
              <a:rPr lang="en-GB" smtClean="0"/>
              <a:t>2</a:t>
            </a:fld>
            <a:endParaRPr lang="en-GB"/>
          </a:p>
        </p:txBody>
      </p:sp>
    </p:spTree>
    <p:extLst>
      <p:ext uri="{BB962C8B-B14F-4D97-AF65-F5344CB8AC3E}">
        <p14:creationId xmlns:p14="http://schemas.microsoft.com/office/powerpoint/2010/main" val="21016355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b="1" dirty="0"/>
              <a:t>Automate Booking Process – Customers - </a:t>
            </a:r>
            <a:r>
              <a:rPr lang="en-GB" sz="1200" kern="1200" dirty="0">
                <a:solidFill>
                  <a:schemeClr val="tx1"/>
                </a:solidFill>
                <a:effectLst/>
                <a:latin typeface="+mn-lt"/>
                <a:ea typeface="+mn-ea"/>
                <a:cs typeface="+mn-cs"/>
              </a:rPr>
              <a:t>The customers must be able to make bookings from their side and Mike must be able to view, amend and delete these bookings. </a:t>
            </a:r>
            <a:endParaRPr lang="en-GB" b="1" dirty="0"/>
          </a:p>
          <a:p>
            <a:pPr marL="171450" lvl="0" indent="-171450">
              <a:buFont typeface="Arial" panose="020B0604020202020204" pitchFamily="34" charset="0"/>
              <a:buChar char="•"/>
            </a:pPr>
            <a:r>
              <a:rPr lang="en-GB" b="1" dirty="0"/>
              <a:t>Advertise the services – Customers - </a:t>
            </a:r>
            <a:r>
              <a:rPr lang="en-GB" sz="1200" kern="1200" dirty="0">
                <a:solidFill>
                  <a:schemeClr val="tx1"/>
                </a:solidFill>
                <a:effectLst/>
                <a:latin typeface="+mn-lt"/>
                <a:ea typeface="+mn-ea"/>
                <a:cs typeface="+mn-cs"/>
              </a:rPr>
              <a:t>It is preferable that the system must advertise the business and show what services they cater for. </a:t>
            </a:r>
            <a:endParaRPr lang="en-GB" b="1" dirty="0"/>
          </a:p>
          <a:p>
            <a:pPr marL="171450" lvl="0" indent="-171450">
              <a:buFont typeface="Arial" panose="020B0604020202020204" pitchFamily="34" charset="0"/>
              <a:buChar char="•"/>
            </a:pPr>
            <a:r>
              <a:rPr lang="en-GB" b="1" dirty="0"/>
              <a:t>Secure accounts – Customers and Managers – </a:t>
            </a:r>
            <a:r>
              <a:rPr lang="en-GB" b="0" dirty="0"/>
              <a:t>The customers must have/be able to create their own personal user accounts to make bookings. The staff and managers must also have their own accounts so that they can perform the following functions…….. </a:t>
            </a:r>
            <a:endParaRPr lang="en-GB" b="1" dirty="0"/>
          </a:p>
          <a:p>
            <a:pPr marL="171450" lvl="0" indent="-171450">
              <a:buFont typeface="Arial" panose="020B0604020202020204" pitchFamily="34" charset="0"/>
              <a:buChar char="•"/>
            </a:pPr>
            <a:r>
              <a:rPr lang="en-GB" b="1" dirty="0"/>
              <a:t>View/Amend/Delete bookings – Managers – </a:t>
            </a:r>
            <a:r>
              <a:rPr lang="en-GB" b="0" dirty="0"/>
              <a:t>Following on from having their own accounts, the staff and managers must also be able to view, add, amend and delete bookings from their side in order to produce reports</a:t>
            </a:r>
            <a:endParaRPr lang="en-GB" b="1" dirty="0"/>
          </a:p>
          <a:p>
            <a:endParaRPr lang="en-GB" dirty="0"/>
          </a:p>
        </p:txBody>
      </p:sp>
      <p:sp>
        <p:nvSpPr>
          <p:cNvPr id="4" name="Slide Number Placeholder 3"/>
          <p:cNvSpPr>
            <a:spLocks noGrp="1"/>
          </p:cNvSpPr>
          <p:nvPr>
            <p:ph type="sldNum" sz="quarter" idx="10"/>
          </p:nvPr>
        </p:nvSpPr>
        <p:spPr/>
        <p:txBody>
          <a:bodyPr/>
          <a:lstStyle/>
          <a:p>
            <a:fld id="{35213861-8A52-44F3-B2F6-18CA4CE8F4FE}" type="slidenum">
              <a:rPr lang="en-GB" smtClean="0"/>
              <a:t>3</a:t>
            </a:fld>
            <a:endParaRPr lang="en-GB"/>
          </a:p>
        </p:txBody>
      </p:sp>
    </p:spTree>
    <p:extLst>
      <p:ext uri="{BB962C8B-B14F-4D97-AF65-F5344CB8AC3E}">
        <p14:creationId xmlns:p14="http://schemas.microsoft.com/office/powerpoint/2010/main" val="30132964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b="1" dirty="0"/>
              <a:t>Vehicle Booking Business – Features and Benefits – </a:t>
            </a:r>
            <a:r>
              <a:rPr lang="en-GB" b="0" dirty="0"/>
              <a:t>Different vehicle bookings were looked at to contribute to understanding the businesses and why people use them. This helped to understand </a:t>
            </a:r>
            <a:r>
              <a:rPr lang="en-GB" sz="1200" kern="1200" dirty="0">
                <a:solidFill>
                  <a:schemeClr val="tx1"/>
                </a:solidFill>
                <a:effectLst/>
                <a:latin typeface="+mn-lt"/>
                <a:ea typeface="+mn-ea"/>
                <a:cs typeface="+mn-cs"/>
              </a:rPr>
              <a:t>what features and benefits should be implemented into the proposed system to help to aid the potential users/customers desires as to why they would want to book the business in the first place</a:t>
            </a:r>
            <a:endParaRPr lang="en-GB" b="1" dirty="0"/>
          </a:p>
          <a:p>
            <a:pPr marL="171450" indent="-171450">
              <a:buFont typeface="Arial" panose="020B0604020202020204" pitchFamily="34" charset="0"/>
              <a:buChar char="•"/>
            </a:pPr>
            <a:r>
              <a:rPr lang="en-GB" b="1" dirty="0"/>
              <a:t>Vehicle Standards Legislation – </a:t>
            </a:r>
            <a:r>
              <a:rPr lang="en-GB" b="0" dirty="0"/>
              <a:t>Mike (The owner) must be a fit person to carry customers by undertaking DBS checks and ensure the vehicles are accessible for all types of people with disabilities. This is to paint a good business image so more people will use the business, including school contracts. </a:t>
            </a:r>
            <a:endParaRPr lang="en-GB" b="1" dirty="0"/>
          </a:p>
          <a:p>
            <a:pPr marL="171450" indent="-171450">
              <a:buFont typeface="Arial" panose="020B0604020202020204" pitchFamily="34" charset="0"/>
              <a:buChar char="•"/>
            </a:pPr>
            <a:r>
              <a:rPr lang="en-GB" b="1" dirty="0"/>
              <a:t>Booking Methods – </a:t>
            </a:r>
            <a:r>
              <a:rPr lang="en-GB" b="0" dirty="0"/>
              <a:t>The following booking methods were considered to be used:</a:t>
            </a:r>
          </a:p>
          <a:p>
            <a:pPr marL="628650" lvl="1" indent="-171450">
              <a:buFont typeface="Courier New" panose="02070309020205020404" pitchFamily="49" charset="0"/>
              <a:buChar char="o"/>
            </a:pPr>
            <a:r>
              <a:rPr lang="en-GB" b="1" dirty="0"/>
              <a:t>Paper-Based – </a:t>
            </a:r>
            <a:r>
              <a:rPr lang="en-GB" b="0" dirty="0"/>
              <a:t>It was decided this wasn't </a:t>
            </a:r>
            <a:r>
              <a:rPr lang="en-GB" sz="1200" kern="1200" dirty="0">
                <a:solidFill>
                  <a:schemeClr val="tx1"/>
                </a:solidFill>
                <a:effectLst/>
                <a:latin typeface="+mn-lt"/>
                <a:ea typeface="+mn-ea"/>
                <a:cs typeface="+mn-cs"/>
              </a:rPr>
              <a:t>answer to improving Mike’s booking system, since there is already a paper-based booking system in place, there would not be much improvements that could be made. It also does not meet the requirement of automation</a:t>
            </a:r>
            <a:endParaRPr lang="en-GB" b="1" dirty="0"/>
          </a:p>
          <a:p>
            <a:pPr marL="628650" lvl="1" indent="-171450">
              <a:buFont typeface="Courier New" panose="02070309020205020404" pitchFamily="49" charset="0"/>
              <a:buChar char="o"/>
            </a:pPr>
            <a:r>
              <a:rPr lang="en-GB" b="1" dirty="0"/>
              <a:t>Application Software (Microsoft Excel/Access) – </a:t>
            </a:r>
            <a:r>
              <a:rPr lang="en-GB" b="0" dirty="0"/>
              <a:t>Excel and Access wouldn’t work because the automation is complex and difficult to learn. It doesn't meet the automation aim very well because Mike would still have to manually input bookings</a:t>
            </a:r>
            <a:endParaRPr lang="en-GB" b="1" dirty="0"/>
          </a:p>
          <a:p>
            <a:pPr marL="628650" lvl="1" indent="-171450">
              <a:buFont typeface="Courier New" panose="02070309020205020404" pitchFamily="49" charset="0"/>
              <a:buChar char="o"/>
            </a:pPr>
            <a:r>
              <a:rPr lang="en-GB" b="1" dirty="0"/>
              <a:t>Visual Basic – </a:t>
            </a:r>
            <a:r>
              <a:rPr lang="en-GB" b="0" dirty="0"/>
              <a:t>A VB app was considered as it could automate the booking process, however it does not meet the advertising of the business objective as it could be quite bland and not say much about the business</a:t>
            </a:r>
            <a:endParaRPr lang="en-GB" b="1" dirty="0"/>
          </a:p>
          <a:p>
            <a:pPr marL="628650" lvl="1" indent="-171450">
              <a:buFont typeface="Courier New" panose="02070309020205020404" pitchFamily="49" charset="0"/>
              <a:buChar char="o"/>
            </a:pPr>
            <a:r>
              <a:rPr lang="en-GB" b="1" dirty="0"/>
              <a:t>Off-the-shelf package – </a:t>
            </a:r>
            <a:r>
              <a:rPr lang="en-GB" b="0" dirty="0"/>
              <a:t>Like the application packages, this does not automate the process and only restricts Mike to offered designs which disagrees with company branding</a:t>
            </a:r>
            <a:endParaRPr lang="en-GB" b="1" dirty="0"/>
          </a:p>
          <a:p>
            <a:pPr marL="628650" lvl="1" indent="-171450">
              <a:buFont typeface="Courier New" panose="02070309020205020404" pitchFamily="49" charset="0"/>
              <a:buChar char="o"/>
            </a:pPr>
            <a:r>
              <a:rPr lang="en-GB" b="1" dirty="0"/>
              <a:t>Web Application – </a:t>
            </a:r>
            <a:r>
              <a:rPr lang="en-GB" b="0" dirty="0"/>
              <a:t>A web application was the chosen booking method as it meets the aims and objectives of automation and is also a good marketing tool to advertise the business. It is also a booking method which is available 24/7</a:t>
            </a:r>
            <a:endParaRPr lang="en-GB" b="1" dirty="0"/>
          </a:p>
          <a:p>
            <a:pPr marL="171450" indent="-171450">
              <a:buFont typeface="Arial" panose="020B0604020202020204" pitchFamily="34" charset="0"/>
              <a:buChar char="•"/>
            </a:pPr>
            <a:r>
              <a:rPr lang="en-GB" b="1" dirty="0"/>
              <a:t>Programming Language – </a:t>
            </a:r>
            <a:r>
              <a:rPr lang="en-GB" b="0" dirty="0"/>
              <a:t>As it’s a website, the HTML/CSS language is going to be used. To connect to the database, the PHP language will be used due to its increased flexibility, popularity and support over ASP.NET and C++</a:t>
            </a:r>
            <a:endParaRPr lang="en-GB" b="1" dirty="0"/>
          </a:p>
          <a:p>
            <a:pPr marL="171450" indent="-171450">
              <a:buFont typeface="Arial" panose="020B0604020202020204" pitchFamily="34" charset="0"/>
              <a:buChar char="•"/>
            </a:pPr>
            <a:r>
              <a:rPr lang="en-GB" b="1" dirty="0"/>
              <a:t>IDE – </a:t>
            </a:r>
            <a:r>
              <a:rPr lang="en-GB" b="0" dirty="0"/>
              <a:t>ATOM was chosen to program the software due to free licensing and capability to support various programming languages</a:t>
            </a:r>
            <a:endParaRPr lang="en-GB" b="1" dirty="0"/>
          </a:p>
          <a:p>
            <a:pPr marL="171450" indent="-171450">
              <a:buFont typeface="Arial" panose="020B0604020202020204" pitchFamily="34" charset="0"/>
              <a:buChar char="•"/>
            </a:pPr>
            <a:r>
              <a:rPr lang="en-GB" b="1" dirty="0"/>
              <a:t>Database – </a:t>
            </a:r>
            <a:r>
              <a:rPr lang="en-GB" b="0" dirty="0"/>
              <a:t>The database package that was opted to be used was MySQL. This was chosen over alternatives like Oracle because its easier to work with, handles up to 250million rows of data and also a better chance of finding an ISP to support it due to its popularity</a:t>
            </a:r>
            <a:endParaRPr lang="en-GB" b="1" dirty="0"/>
          </a:p>
          <a:p>
            <a:pPr marL="171450" indent="-171450">
              <a:buFont typeface="Arial" panose="020B0604020202020204" pitchFamily="34" charset="0"/>
              <a:buChar char="•"/>
            </a:pPr>
            <a:r>
              <a:rPr lang="en-GB" b="1" dirty="0"/>
              <a:t>Ethical Issues – </a:t>
            </a:r>
            <a:r>
              <a:rPr lang="en-GB" b="0" dirty="0"/>
              <a:t>It must be ensured the project complies with Data Protection Laws to keep staff/customer data safe and secure and also that the sites design does not breach copyright laws</a:t>
            </a:r>
            <a:endParaRPr lang="en-GB" b="1" dirty="0"/>
          </a:p>
        </p:txBody>
      </p:sp>
      <p:sp>
        <p:nvSpPr>
          <p:cNvPr id="4" name="Slide Number Placeholder 3"/>
          <p:cNvSpPr>
            <a:spLocks noGrp="1"/>
          </p:cNvSpPr>
          <p:nvPr>
            <p:ph type="sldNum" sz="quarter" idx="10"/>
          </p:nvPr>
        </p:nvSpPr>
        <p:spPr/>
        <p:txBody>
          <a:bodyPr/>
          <a:lstStyle/>
          <a:p>
            <a:fld id="{35213861-8A52-44F3-B2F6-18CA4CE8F4FE}" type="slidenum">
              <a:rPr lang="en-GB" smtClean="0"/>
              <a:t>4</a:t>
            </a:fld>
            <a:endParaRPr lang="en-GB"/>
          </a:p>
        </p:txBody>
      </p:sp>
    </p:spTree>
    <p:extLst>
      <p:ext uri="{BB962C8B-B14F-4D97-AF65-F5344CB8AC3E}">
        <p14:creationId xmlns:p14="http://schemas.microsoft.com/office/powerpoint/2010/main" val="27293717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b="1" dirty="0"/>
              <a:t>Research Methodology</a:t>
            </a:r>
          </a:p>
          <a:p>
            <a:pPr marL="628650" lvl="1" indent="-171450">
              <a:buFont typeface="Courier New" panose="02070309020205020404" pitchFamily="49" charset="0"/>
              <a:buChar char="o"/>
            </a:pPr>
            <a:r>
              <a:rPr lang="en-GB" b="1" dirty="0"/>
              <a:t>Philosophy – Positivism - </a:t>
            </a:r>
            <a:r>
              <a:rPr lang="en-GB" sz="1200" b="0" kern="1200" dirty="0">
                <a:solidFill>
                  <a:schemeClr val="tx1"/>
                </a:solidFill>
                <a:effectLst/>
                <a:latin typeface="+mn-lt"/>
                <a:ea typeface="+mn-ea"/>
                <a:cs typeface="+mn-cs"/>
              </a:rPr>
              <a:t>T</a:t>
            </a:r>
            <a:r>
              <a:rPr lang="en-GB" sz="1200" kern="1200" dirty="0">
                <a:solidFill>
                  <a:schemeClr val="tx1"/>
                </a:solidFill>
                <a:effectLst/>
                <a:latin typeface="+mn-lt"/>
                <a:ea typeface="+mn-ea"/>
                <a:cs typeface="+mn-cs"/>
              </a:rPr>
              <a:t>he practice of gaining trustworthy measurement of factual knowledge which is gained through observation. It is a philosophy which studies the data collection and interpretation which the researcher is limited too to get observable and quantifiable research findings</a:t>
            </a:r>
            <a:endParaRPr lang="en-GB" b="1" dirty="0"/>
          </a:p>
          <a:p>
            <a:pPr marL="628650" lvl="1" indent="-171450">
              <a:buFont typeface="Courier New" panose="02070309020205020404" pitchFamily="49" charset="0"/>
              <a:buChar char="o"/>
            </a:pPr>
            <a:r>
              <a:rPr lang="en-GB" b="1" dirty="0"/>
              <a:t>Approach – Deductive - </a:t>
            </a:r>
            <a:r>
              <a:rPr lang="en-GB" sz="1200" b="0" kern="1200" dirty="0">
                <a:solidFill>
                  <a:schemeClr val="tx1"/>
                </a:solidFill>
                <a:effectLst/>
                <a:latin typeface="+mn-lt"/>
                <a:ea typeface="+mn-ea"/>
                <a:cs typeface="+mn-cs"/>
              </a:rPr>
              <a:t>T</a:t>
            </a:r>
            <a:r>
              <a:rPr lang="en-GB" sz="1200" kern="1200" dirty="0">
                <a:solidFill>
                  <a:schemeClr val="tx1"/>
                </a:solidFill>
                <a:effectLst/>
                <a:latin typeface="+mn-lt"/>
                <a:ea typeface="+mn-ea"/>
                <a:cs typeface="+mn-cs"/>
              </a:rPr>
              <a:t>he practice of developing a hypothesis which is based on an existing theory.</a:t>
            </a:r>
            <a:endParaRPr lang="en-GB" b="1" dirty="0"/>
          </a:p>
          <a:p>
            <a:pPr marL="628650" lvl="1" indent="-171450">
              <a:buFont typeface="Courier New" panose="02070309020205020404" pitchFamily="49" charset="0"/>
              <a:buChar char="o"/>
            </a:pPr>
            <a:r>
              <a:rPr lang="en-GB" b="1" dirty="0"/>
              <a:t>Strategy – Action Research - </a:t>
            </a:r>
            <a:r>
              <a:rPr lang="en-GB" sz="1200" b="0" kern="1200" dirty="0">
                <a:solidFill>
                  <a:schemeClr val="tx1"/>
                </a:solidFill>
                <a:effectLst/>
                <a:latin typeface="+mn-lt"/>
                <a:ea typeface="+mn-ea"/>
                <a:cs typeface="+mn-cs"/>
              </a:rPr>
              <a:t>A</a:t>
            </a:r>
            <a:r>
              <a:rPr lang="en-GB" sz="1200" kern="1200" dirty="0">
                <a:solidFill>
                  <a:schemeClr val="tx1"/>
                </a:solidFill>
                <a:effectLst/>
                <a:latin typeface="+mn-lt"/>
                <a:ea typeface="+mn-ea"/>
                <a:cs typeface="+mn-cs"/>
              </a:rPr>
              <a:t> “learning by doing” approach of researching. This means that you learn more about the problem as you are working on it. In this methodology, a group of people are given a problem and work together using various research to try and solve it.</a:t>
            </a:r>
            <a:endParaRPr lang="en-GB" b="1" dirty="0"/>
          </a:p>
          <a:p>
            <a:pPr marL="628650" lvl="1" indent="-171450">
              <a:buFont typeface="Courier New" panose="02070309020205020404" pitchFamily="49" charset="0"/>
              <a:buChar char="o"/>
            </a:pPr>
            <a:r>
              <a:rPr lang="en-GB" b="1" dirty="0"/>
              <a:t>Time Horizon – Cross-Sectional - </a:t>
            </a:r>
            <a:r>
              <a:rPr lang="en-GB" sz="1200" kern="1200" dirty="0">
                <a:solidFill>
                  <a:schemeClr val="tx1"/>
                </a:solidFill>
                <a:effectLst/>
                <a:latin typeface="+mn-lt"/>
                <a:ea typeface="+mn-ea"/>
                <a:cs typeface="+mn-cs"/>
              </a:rPr>
              <a:t>Two samples of data/information will be drawn out and a variable will be measured in both samples. It is referred to as a ‘Observational Study Design’ as the researcher will measure the two different sets of data at the same time, which will then be used to measure the outcomes of both data sets at the same time. </a:t>
            </a:r>
            <a:endParaRPr lang="en-GB" b="1" dirty="0"/>
          </a:p>
          <a:p>
            <a:pPr marL="628650" lvl="1" indent="-171450">
              <a:buFont typeface="Courier New" panose="02070309020205020404" pitchFamily="49" charset="0"/>
              <a:buChar char="o"/>
            </a:pPr>
            <a:r>
              <a:rPr lang="en-GB" b="1" dirty="0"/>
              <a:t>Data Collection – Observation - </a:t>
            </a:r>
            <a:r>
              <a:rPr lang="en-GB" sz="1200" kern="1200" dirty="0">
                <a:solidFill>
                  <a:schemeClr val="tx1"/>
                </a:solidFill>
                <a:effectLst/>
                <a:latin typeface="+mn-lt"/>
                <a:ea typeface="+mn-ea"/>
                <a:cs typeface="+mn-cs"/>
              </a:rPr>
              <a:t>Observation was used to observe how the system is run to collect data/information about it and how the clients would feel about the implementation of the new system. </a:t>
            </a:r>
            <a:r>
              <a:rPr lang="en-GB" b="1" dirty="0"/>
              <a:t> </a:t>
            </a:r>
          </a:p>
          <a:p>
            <a:pPr marL="171450" indent="-171450">
              <a:buFont typeface="Arial" panose="020B0604020202020204" pitchFamily="34" charset="0"/>
              <a:buChar char="•"/>
            </a:pPr>
            <a:r>
              <a:rPr lang="en-GB" b="1" dirty="0"/>
              <a:t>Development Methodology </a:t>
            </a:r>
          </a:p>
          <a:p>
            <a:pPr marL="628650" lvl="1" indent="-171450">
              <a:buFont typeface="Courier New" panose="02070309020205020404" pitchFamily="49" charset="0"/>
              <a:buChar char="o"/>
            </a:pPr>
            <a:r>
              <a:rPr lang="en-GB" b="1" dirty="0"/>
              <a:t>Timeboxing - </a:t>
            </a:r>
            <a:r>
              <a:rPr lang="en-GB" sz="1200" b="0" kern="1200" dirty="0">
                <a:solidFill>
                  <a:schemeClr val="tx1"/>
                </a:solidFill>
                <a:effectLst/>
                <a:latin typeface="+mn-lt"/>
                <a:ea typeface="+mn-ea"/>
                <a:cs typeface="+mn-cs"/>
              </a:rPr>
              <a:t>A</a:t>
            </a:r>
            <a:r>
              <a:rPr lang="en-GB" sz="1200" kern="1200" dirty="0">
                <a:solidFill>
                  <a:schemeClr val="tx1"/>
                </a:solidFill>
                <a:effectLst/>
                <a:latin typeface="+mn-lt"/>
                <a:ea typeface="+mn-ea"/>
                <a:cs typeface="+mn-cs"/>
              </a:rPr>
              <a:t>n agreed time period where one or more developers work towards completing a pre-set goal within a time frame. This process allows for the developers to learn from experiences as each different stage/step of the project can be split into smaller timeboxes</a:t>
            </a:r>
            <a:endParaRPr lang="en-GB" b="1" dirty="0"/>
          </a:p>
          <a:p>
            <a:endParaRPr lang="en-GB" dirty="0"/>
          </a:p>
        </p:txBody>
      </p:sp>
      <p:sp>
        <p:nvSpPr>
          <p:cNvPr id="4" name="Slide Number Placeholder 3"/>
          <p:cNvSpPr>
            <a:spLocks noGrp="1"/>
          </p:cNvSpPr>
          <p:nvPr>
            <p:ph type="sldNum" sz="quarter" idx="10"/>
          </p:nvPr>
        </p:nvSpPr>
        <p:spPr/>
        <p:txBody>
          <a:bodyPr/>
          <a:lstStyle/>
          <a:p>
            <a:fld id="{35213861-8A52-44F3-B2F6-18CA4CE8F4FE}" type="slidenum">
              <a:rPr lang="en-GB" smtClean="0"/>
              <a:t>5</a:t>
            </a:fld>
            <a:endParaRPr lang="en-GB"/>
          </a:p>
        </p:txBody>
      </p:sp>
    </p:spTree>
    <p:extLst>
      <p:ext uri="{BB962C8B-B14F-4D97-AF65-F5344CB8AC3E}">
        <p14:creationId xmlns:p14="http://schemas.microsoft.com/office/powerpoint/2010/main" val="5788255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b="1" dirty="0"/>
              <a:t>Success Criteria/Required Objectives</a:t>
            </a:r>
          </a:p>
          <a:p>
            <a:pPr marL="628650" lvl="1" indent="-171450">
              <a:buFont typeface="Courier New" panose="02070309020205020404" pitchFamily="49" charset="0"/>
              <a:buChar char="o"/>
            </a:pPr>
            <a:r>
              <a:rPr lang="en-GB" b="1" dirty="0"/>
              <a:t>Usability – </a:t>
            </a:r>
            <a:r>
              <a:rPr lang="en-GB" b="0" dirty="0"/>
              <a:t>The site was tested</a:t>
            </a:r>
            <a:r>
              <a:rPr lang="en-GB" b="0" baseline="0" dirty="0"/>
              <a:t> for usability, which was an advantage because the site is usable due to its consistent layout and functions. Every page with their actions are appropriately labelled and performs all promised tasks</a:t>
            </a:r>
            <a:endParaRPr lang="en-GB" b="1" dirty="0"/>
          </a:p>
          <a:p>
            <a:pPr marL="628650" lvl="1" indent="-171450">
              <a:buFont typeface="Courier New" panose="02070309020205020404" pitchFamily="49" charset="0"/>
              <a:buChar char="o"/>
            </a:pPr>
            <a:r>
              <a:rPr lang="en-GB" b="1" dirty="0"/>
              <a:t>Computerised/Automated Business Processes - </a:t>
            </a:r>
            <a:r>
              <a:rPr lang="en-GB" sz="1200" b="0" kern="1200" dirty="0">
                <a:solidFill>
                  <a:schemeClr val="tx1"/>
                </a:solidFill>
                <a:effectLst/>
                <a:latin typeface="+mn-lt"/>
                <a:ea typeface="+mn-ea"/>
                <a:cs typeface="+mn-cs"/>
              </a:rPr>
              <a:t>T</a:t>
            </a:r>
            <a:r>
              <a:rPr lang="en-GB" sz="1200" kern="1200" dirty="0">
                <a:solidFill>
                  <a:schemeClr val="tx1"/>
                </a:solidFill>
                <a:effectLst/>
                <a:latin typeface="+mn-lt"/>
                <a:ea typeface="+mn-ea"/>
                <a:cs typeface="+mn-cs"/>
              </a:rPr>
              <a:t>he required objective</a:t>
            </a:r>
            <a:r>
              <a:rPr lang="en-GB" sz="1200" kern="1200" baseline="0" dirty="0">
                <a:solidFill>
                  <a:schemeClr val="tx1"/>
                </a:solidFill>
                <a:effectLst/>
                <a:latin typeface="+mn-lt"/>
                <a:ea typeface="+mn-ea"/>
                <a:cs typeface="+mn-cs"/>
              </a:rPr>
              <a:t> of computerising all business processes was met as customers can now make a booking online any time of day and night which means Mike no longer has to do it himself in his own time</a:t>
            </a:r>
          </a:p>
          <a:p>
            <a:pPr marL="628650" lvl="1" indent="-171450">
              <a:buFont typeface="Courier New" panose="02070309020205020404" pitchFamily="49" charset="0"/>
              <a:buChar char="o"/>
            </a:pPr>
            <a:r>
              <a:rPr lang="en-GB" b="1" dirty="0"/>
              <a:t>Secure - </a:t>
            </a:r>
            <a:r>
              <a:rPr lang="en-GB" sz="1200" b="0" kern="1200" dirty="0">
                <a:solidFill>
                  <a:schemeClr val="tx1"/>
                </a:solidFill>
                <a:effectLst/>
                <a:latin typeface="+mn-lt"/>
                <a:ea typeface="+mn-ea"/>
                <a:cs typeface="+mn-cs"/>
              </a:rPr>
              <a:t>T</a:t>
            </a:r>
            <a:r>
              <a:rPr lang="en-GB" sz="1200" kern="1200" dirty="0">
                <a:solidFill>
                  <a:schemeClr val="tx1"/>
                </a:solidFill>
                <a:effectLst/>
                <a:latin typeface="+mn-lt"/>
                <a:ea typeface="+mn-ea"/>
                <a:cs typeface="+mn-cs"/>
              </a:rPr>
              <a:t>he site complies with the Data Protection Act because all data is kept secure on the managers page which needs manager credentials to access. Customers also have their own credentials to access their own data/bookings. </a:t>
            </a:r>
            <a:endParaRPr lang="en-GB" b="1" dirty="0"/>
          </a:p>
          <a:p>
            <a:pPr marL="628650" lvl="1" indent="-171450">
              <a:buFont typeface="Courier New" panose="02070309020205020404" pitchFamily="49" charset="0"/>
              <a:buChar char="o"/>
            </a:pPr>
            <a:r>
              <a:rPr lang="en-GB" b="1" dirty="0"/>
              <a:t>Completed within deadline - </a:t>
            </a:r>
            <a:r>
              <a:rPr lang="en-GB" sz="1200" b="0" kern="1200" dirty="0">
                <a:solidFill>
                  <a:schemeClr val="tx1"/>
                </a:solidFill>
                <a:effectLst/>
                <a:latin typeface="+mn-lt"/>
                <a:ea typeface="+mn-ea"/>
                <a:cs typeface="+mn-cs"/>
              </a:rPr>
              <a:t>T</a:t>
            </a:r>
            <a:r>
              <a:rPr lang="en-GB" sz="1200" kern="1200" dirty="0">
                <a:solidFill>
                  <a:schemeClr val="tx1"/>
                </a:solidFill>
                <a:effectLst/>
                <a:latin typeface="+mn-lt"/>
                <a:ea typeface="+mn-ea"/>
                <a:cs typeface="+mn-cs"/>
              </a:rPr>
              <a:t>he site was developed 2 weeks before the stated deadline, which is a benefit because this left time for improvements and further documentation if needed. </a:t>
            </a:r>
            <a:endParaRPr lang="en-GB" b="1" dirty="0"/>
          </a:p>
          <a:p>
            <a:pPr marL="171450" indent="-171450">
              <a:buFont typeface="Arial" panose="020B0604020202020204" pitchFamily="34" charset="0"/>
              <a:buChar char="•"/>
            </a:pPr>
            <a:r>
              <a:rPr lang="en-GB" b="1" dirty="0"/>
              <a:t>Implementation </a:t>
            </a:r>
          </a:p>
          <a:p>
            <a:pPr marL="6286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1" dirty="0"/>
              <a:t>Research/Development Methodologies - </a:t>
            </a:r>
            <a:r>
              <a:rPr lang="en-GB" sz="1200" kern="1200" dirty="0">
                <a:solidFill>
                  <a:schemeClr val="tx1"/>
                </a:solidFill>
                <a:effectLst/>
                <a:latin typeface="+mn-lt"/>
                <a:ea typeface="+mn-ea"/>
                <a:cs typeface="+mn-cs"/>
              </a:rPr>
              <a:t>A main pattern between these research methods was that they all involve observation. This was beneficial to both the researcher and developer because this meant that because the existing system was seen in action, it was easier to determine what the new system should do so that it would be easier for the manager to use. Timeboxing was used because it fit the project scenario, a software to be developed by a deadline. </a:t>
            </a:r>
            <a:r>
              <a:rPr lang="en-GB" sz="1200" kern="1200">
                <a:solidFill>
                  <a:schemeClr val="tx1"/>
                </a:solidFill>
                <a:effectLst/>
                <a:latin typeface="+mn-lt"/>
                <a:ea typeface="+mn-ea"/>
                <a:cs typeface="+mn-cs"/>
              </a:rPr>
              <a:t>The benefits of using timeboxing for this project were that each different sub-task within the projects development could be split into their own individual timeboxes to give the developer a clearer overview of deadlines.</a:t>
            </a:r>
            <a:endParaRPr lang="en-GB" b="1" dirty="0"/>
          </a:p>
          <a:p>
            <a:pPr marL="628650" marR="0" lvl="1" indent="-17145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lang="en-GB" b="1" dirty="0"/>
              <a:t>Entity Relationship Diagram – </a:t>
            </a:r>
            <a:r>
              <a:rPr lang="en-GB" sz="1200" kern="1200" dirty="0">
                <a:solidFill>
                  <a:schemeClr val="tx1"/>
                </a:solidFill>
                <a:effectLst/>
                <a:latin typeface="+mn-lt"/>
                <a:ea typeface="+mn-ea"/>
                <a:cs typeface="+mn-cs"/>
              </a:rPr>
              <a:t>I</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was  required to propose an ERD of the systems tables and database fields. The benefit of carrying this out was that it helped the developer to understand how the system tables and their relationships should be created.</a:t>
            </a:r>
            <a:endParaRPr lang="en-GB" b="1" dirty="0"/>
          </a:p>
          <a:p>
            <a:pPr marL="628650" lvl="1" indent="-171450">
              <a:buFont typeface="Courier New" panose="02070309020205020404" pitchFamily="49" charset="0"/>
              <a:buChar char="o"/>
            </a:pPr>
            <a:r>
              <a:rPr lang="en-GB" b="1" dirty="0"/>
              <a:t>Bug Testing – </a:t>
            </a:r>
            <a:r>
              <a:rPr lang="en-GB" b="0" dirty="0"/>
              <a:t>Bug testing</a:t>
            </a:r>
            <a:r>
              <a:rPr lang="en-GB" b="0" baseline="0" dirty="0"/>
              <a:t> was carried out to ensure the site works correctly. </a:t>
            </a:r>
            <a:r>
              <a:rPr lang="en-GB" sz="1200" kern="1200" dirty="0">
                <a:solidFill>
                  <a:schemeClr val="tx1"/>
                </a:solidFill>
                <a:effectLst/>
                <a:latin typeface="+mn-lt"/>
                <a:ea typeface="+mn-ea"/>
                <a:cs typeface="+mn-cs"/>
              </a:rPr>
              <a:t>The advantages of bug testing was that it met the objective of the site being bug-free, which is a benefit because errors are minimised greatly, the use of error-trapping contributes to this because this reduces chances of human error which could cause bugs.</a:t>
            </a:r>
            <a:endParaRPr lang="en-GB" b="1" dirty="0"/>
          </a:p>
          <a:p>
            <a:pPr marL="628650" lvl="1" indent="-171450">
              <a:buFont typeface="Courier New" panose="02070309020205020404" pitchFamily="49" charset="0"/>
              <a:buChar char="o"/>
            </a:pPr>
            <a:r>
              <a:rPr lang="en-GB" b="1" dirty="0"/>
              <a:t>User Acceptance Testing - </a:t>
            </a:r>
            <a:r>
              <a:rPr lang="en-GB" sz="1200" b="0" kern="1200" dirty="0">
                <a:solidFill>
                  <a:schemeClr val="tx1"/>
                </a:solidFill>
                <a:effectLst/>
                <a:latin typeface="+mn-lt"/>
                <a:ea typeface="+mn-ea"/>
                <a:cs typeface="+mn-cs"/>
              </a:rPr>
              <a:t>A</a:t>
            </a:r>
            <a:r>
              <a:rPr lang="en-GB" sz="1200" kern="1200" dirty="0">
                <a:solidFill>
                  <a:schemeClr val="tx1"/>
                </a:solidFill>
                <a:effectLst/>
                <a:latin typeface="+mn-lt"/>
                <a:ea typeface="+mn-ea"/>
                <a:cs typeface="+mn-cs"/>
              </a:rPr>
              <a:t> user test was carried out by a potential user who tested the use of the site and gave feedback on if the site is fit for use and also improvement recommendations. This was beneficial because this helps the developer pick-up on errors which may have been missed and also considerations for future developments. </a:t>
            </a:r>
            <a:endParaRPr lang="en-GB" b="1" dirty="0"/>
          </a:p>
          <a:p>
            <a:endParaRPr lang="en-GB" dirty="0"/>
          </a:p>
        </p:txBody>
      </p:sp>
      <p:sp>
        <p:nvSpPr>
          <p:cNvPr id="4" name="Slide Number Placeholder 3"/>
          <p:cNvSpPr>
            <a:spLocks noGrp="1"/>
          </p:cNvSpPr>
          <p:nvPr>
            <p:ph type="sldNum" sz="quarter" idx="10"/>
          </p:nvPr>
        </p:nvSpPr>
        <p:spPr/>
        <p:txBody>
          <a:bodyPr/>
          <a:lstStyle/>
          <a:p>
            <a:fld id="{35213861-8A52-44F3-B2F6-18CA4CE8F4FE}" type="slidenum">
              <a:rPr lang="en-GB" smtClean="0"/>
              <a:t>6</a:t>
            </a:fld>
            <a:endParaRPr lang="en-GB"/>
          </a:p>
        </p:txBody>
      </p:sp>
    </p:spTree>
    <p:extLst>
      <p:ext uri="{BB962C8B-B14F-4D97-AF65-F5344CB8AC3E}">
        <p14:creationId xmlns:p14="http://schemas.microsoft.com/office/powerpoint/2010/main" val="32333041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1" dirty="0"/>
              <a:t>Price Quotes - </a:t>
            </a:r>
            <a:r>
              <a:rPr lang="en-GB" sz="1200" kern="1200" dirty="0">
                <a:solidFill>
                  <a:schemeClr val="tx1"/>
                </a:solidFill>
                <a:effectLst/>
                <a:latin typeface="+mn-lt"/>
                <a:ea typeface="+mn-ea"/>
                <a:cs typeface="+mn-cs"/>
              </a:rPr>
              <a:t>At the moment, the customer does not automatically get a direct price quote when they request a booking, a manager has to overview the bookings and manually contact the customers to give a quote. A way to improve this would be to implement a function where the user can get a price quote automatically before they submit the booking such as for example calculating a cost per mile by the number of miles to travel.</a:t>
            </a:r>
            <a:endParaRPr lang="en-GB" b="1"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1" dirty="0"/>
              <a:t>Mapping - </a:t>
            </a:r>
            <a:r>
              <a:rPr lang="en-GB" sz="1200" kern="1200" dirty="0">
                <a:solidFill>
                  <a:schemeClr val="tx1"/>
                </a:solidFill>
                <a:effectLst/>
                <a:latin typeface="+mn-lt"/>
                <a:ea typeface="+mn-ea"/>
                <a:cs typeface="+mn-cs"/>
              </a:rPr>
              <a:t>Another way to improve this application would be to implement a Google maps feature into the booking forms to show the user a proposed route of the journey, this could tie-in with the above suggestion of working out the price quote by multiplying the cost per mile by the number of miles which would be automatically generated by Google. </a:t>
            </a:r>
            <a:endParaRPr lang="en-GB" b="1"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1" dirty="0"/>
              <a:t>Booking Overview - </a:t>
            </a:r>
            <a:r>
              <a:rPr lang="en-GB" sz="1200" kern="1200" dirty="0">
                <a:solidFill>
                  <a:schemeClr val="tx1"/>
                </a:solidFill>
                <a:effectLst/>
                <a:latin typeface="+mn-lt"/>
                <a:ea typeface="+mn-ea"/>
                <a:cs typeface="+mn-cs"/>
              </a:rPr>
              <a:t>Another way that the customer side of the site would be to implement a feature/page where the user can view their confirmed/rejected bookings so that they can get a clear overview of what they have booked and whether or not the booking has been accepted, this could also be beneficial to the manager because this will reduce him having to manually phone/email the customers. </a:t>
            </a:r>
            <a:endParaRPr lang="en-GB" b="1" dirty="0"/>
          </a:p>
          <a:p>
            <a:pPr marL="171450" indent="-171450">
              <a:buFont typeface="Arial" panose="020B0604020202020204" pitchFamily="34" charset="0"/>
              <a:buChar char="•"/>
            </a:pPr>
            <a:r>
              <a:rPr lang="en-GB" b="1" dirty="0"/>
              <a:t>Calendar - </a:t>
            </a:r>
            <a:r>
              <a:rPr lang="en-GB" sz="1200" kern="1200" dirty="0">
                <a:solidFill>
                  <a:schemeClr val="tx1"/>
                </a:solidFill>
                <a:effectLst/>
                <a:latin typeface="+mn-lt"/>
                <a:ea typeface="+mn-ea"/>
                <a:cs typeface="+mn-cs"/>
              </a:rPr>
              <a:t>A method in which the calendar pages can be improved is that when the customer books a service and return on a particular date/dates, then that date should be blocked off, this would be beneficial because this would then save Mike deciding which booking(s) to take or reject whilst also saving potential customer disappointment. A further method of improving the calendar page is by blocking off past dates which will stop a customer booking a date in the past which can unnecessarily take up database space.</a:t>
            </a:r>
            <a:endParaRPr lang="en-GB" b="1"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1" dirty="0"/>
              <a:t>Validation - </a:t>
            </a:r>
            <a:r>
              <a:rPr lang="en-GB" sz="1200" kern="1200" dirty="0">
                <a:solidFill>
                  <a:schemeClr val="tx1"/>
                </a:solidFill>
                <a:effectLst/>
                <a:latin typeface="+mn-lt"/>
                <a:ea typeface="+mn-ea"/>
                <a:cs typeface="+mn-cs"/>
              </a:rPr>
              <a:t>There is currently an existing issue with regards to the validation, whilst it is not a fatal issue, it can be an irritating one from the customers point of view. When the user leaves a field blank and they have the message to point out the error, the rest of the fields reset and clear meaning that the details must be re-entered. This could be improved in the future so that if the user makes this mistake, then they will be notified and still have their other details in the box</a:t>
            </a:r>
            <a:endParaRPr lang="en-GB" b="1"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1" dirty="0"/>
              <a:t>Confirmation - </a:t>
            </a:r>
            <a:r>
              <a:rPr lang="en-GB" sz="1200" kern="1200" dirty="0">
                <a:solidFill>
                  <a:schemeClr val="tx1"/>
                </a:solidFill>
                <a:effectLst/>
                <a:latin typeface="+mn-lt"/>
                <a:ea typeface="+mn-ea"/>
                <a:cs typeface="+mn-cs"/>
              </a:rPr>
              <a:t>Another issue currently exists with regards to booking confirmation. When the user books a service, although they get a confirmation message, the message is small and does not stand out. If this was to be improved in future development, an improvement would be that a new page would open, with a big confirmation message and also showing an overview of the booking with the option of editing and cancelling it. </a:t>
            </a:r>
            <a:endParaRPr lang="en-GB" b="1" dirty="0"/>
          </a:p>
          <a:p>
            <a:pPr marL="171450" indent="-171450">
              <a:buFont typeface="Arial" panose="020B0604020202020204" pitchFamily="34" charset="0"/>
              <a:buChar char="•"/>
            </a:pPr>
            <a:r>
              <a:rPr lang="en-GB" b="1" dirty="0"/>
              <a:t>Online Payment - </a:t>
            </a:r>
            <a:r>
              <a:rPr lang="en-GB" sz="1200" kern="1200" dirty="0">
                <a:solidFill>
                  <a:schemeClr val="tx1"/>
                </a:solidFill>
                <a:effectLst/>
                <a:latin typeface="+mn-lt"/>
                <a:ea typeface="+mn-ea"/>
                <a:cs typeface="+mn-cs"/>
              </a:rPr>
              <a:t>A final method of which the software can be improved is that when the user books a service in the order form, there should also be an option to pay on the day, or also to pay online where the site will take details on the customers card details to pay for the booking in advance.</a:t>
            </a:r>
            <a:endParaRPr lang="en-GB" b="1" dirty="0"/>
          </a:p>
          <a:p>
            <a:endParaRPr lang="en-GB" dirty="0"/>
          </a:p>
        </p:txBody>
      </p:sp>
      <p:sp>
        <p:nvSpPr>
          <p:cNvPr id="4" name="Slide Number Placeholder 3"/>
          <p:cNvSpPr>
            <a:spLocks noGrp="1"/>
          </p:cNvSpPr>
          <p:nvPr>
            <p:ph type="sldNum" sz="quarter" idx="10"/>
          </p:nvPr>
        </p:nvSpPr>
        <p:spPr/>
        <p:txBody>
          <a:bodyPr/>
          <a:lstStyle/>
          <a:p>
            <a:fld id="{35213861-8A52-44F3-B2F6-18CA4CE8F4FE}" type="slidenum">
              <a:rPr lang="en-GB" smtClean="0"/>
              <a:t>7</a:t>
            </a:fld>
            <a:endParaRPr lang="en-GB"/>
          </a:p>
        </p:txBody>
      </p:sp>
    </p:spTree>
    <p:extLst>
      <p:ext uri="{BB962C8B-B14F-4D97-AF65-F5344CB8AC3E}">
        <p14:creationId xmlns:p14="http://schemas.microsoft.com/office/powerpoint/2010/main" val="12821561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5213861-8A52-44F3-B2F6-18CA4CE8F4FE}" type="slidenum">
              <a:rPr lang="en-GB" smtClean="0"/>
              <a:t>8</a:t>
            </a:fld>
            <a:endParaRPr lang="en-GB"/>
          </a:p>
        </p:txBody>
      </p:sp>
    </p:spTree>
    <p:extLst>
      <p:ext uri="{BB962C8B-B14F-4D97-AF65-F5344CB8AC3E}">
        <p14:creationId xmlns:p14="http://schemas.microsoft.com/office/powerpoint/2010/main" val="34576820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5/1/2018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859637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5/1/2018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9355341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5/1/2018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9713523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5/1/2018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0435553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5/1/2018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8150438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5/1/2018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5397069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5/1/2018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040272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5/1/2018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303111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5/1/2018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9773327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5/1/2018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6216602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5/1/2018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9883859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5/1/2018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61421625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5/1/2018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4483686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5/1/2018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42704401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5/1/2018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0087840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pPr/>
              <a:t>5/1/2018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911237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8A87A34-81AB-432B-8DAE-1953F412C126}" type="datetimeFigureOut">
              <a:rPr lang="en-US" smtClean="0"/>
              <a:pPr/>
              <a:t>5/1/2018</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354054511"/>
      </p:ext>
    </p:extLst>
  </p:cSld>
  <p:clrMap bg1="lt1" tx1="dk1" bg2="lt2" tx2="dk2" accent1="accent1" accent2="accent2" accent3="accent3" accent4="accent4" accent5="accent5" accent6="accent6" hlink="hlink" folHlink="folHlink"/>
  <p:sldLayoutIdLst>
    <p:sldLayoutId id="2147483873" r:id="rId1"/>
    <p:sldLayoutId id="2147483874" r:id="rId2"/>
    <p:sldLayoutId id="2147483875" r:id="rId3"/>
    <p:sldLayoutId id="2147483876" r:id="rId4"/>
    <p:sldLayoutId id="2147483877" r:id="rId5"/>
    <p:sldLayoutId id="2147483878" r:id="rId6"/>
    <p:sldLayoutId id="2147483879" r:id="rId7"/>
    <p:sldLayoutId id="2147483880" r:id="rId8"/>
    <p:sldLayoutId id="2147483881" r:id="rId9"/>
    <p:sldLayoutId id="2147483882" r:id="rId10"/>
    <p:sldLayoutId id="2147483883" r:id="rId11"/>
    <p:sldLayoutId id="2147483884" r:id="rId12"/>
    <p:sldLayoutId id="2147483885" r:id="rId13"/>
    <p:sldLayoutId id="2147483886" r:id="rId14"/>
    <p:sldLayoutId id="2147483887" r:id="rId15"/>
    <p:sldLayoutId id="214748388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7.jpe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solidFill>
                  <a:srgbClr val="FF9900"/>
                </a:solidFill>
              </a:rPr>
              <a:t>Final Viva</a:t>
            </a:r>
          </a:p>
        </p:txBody>
      </p:sp>
      <p:sp>
        <p:nvSpPr>
          <p:cNvPr id="3" name="Subtitle 2"/>
          <p:cNvSpPr>
            <a:spLocks noGrp="1"/>
          </p:cNvSpPr>
          <p:nvPr>
            <p:ph type="subTitle" idx="1"/>
          </p:nvPr>
        </p:nvSpPr>
        <p:spPr>
          <a:xfrm>
            <a:off x="4064000" y="4050836"/>
            <a:ext cx="5613399" cy="1096899"/>
          </a:xfrm>
        </p:spPr>
        <p:txBody>
          <a:bodyPr>
            <a:normAutofit fontScale="85000" lnSpcReduction="20000"/>
          </a:bodyPr>
          <a:lstStyle/>
          <a:p>
            <a:r>
              <a:rPr lang="en-GB" b="1" dirty="0"/>
              <a:t>An Investigation into the Use of Software for Vehicle Booking Systems</a:t>
            </a:r>
            <a:r>
              <a:rPr lang="en-GB" dirty="0"/>
              <a:t> </a:t>
            </a:r>
            <a:r>
              <a:rPr lang="en-GB" b="1" dirty="0"/>
              <a:t>For</a:t>
            </a:r>
            <a:r>
              <a:rPr lang="en-GB" dirty="0"/>
              <a:t> </a:t>
            </a:r>
            <a:r>
              <a:rPr lang="en-GB" b="1" dirty="0"/>
              <a:t>Dap’s Airport Travel</a:t>
            </a:r>
          </a:p>
          <a:p>
            <a:endParaRPr lang="en-GB" b="1" dirty="0"/>
          </a:p>
          <a:p>
            <a:r>
              <a:rPr lang="en-GB" b="1" dirty="0"/>
              <a:t>Scott Davies (142668) </a:t>
            </a:r>
            <a:endParaRPr lang="en-GB" dirty="0"/>
          </a:p>
          <a:p>
            <a:endParaRPr lang="en-GB" dirty="0"/>
          </a:p>
        </p:txBody>
      </p:sp>
      <p:pic>
        <p:nvPicPr>
          <p:cNvPr id="1026" name="Picture 2" descr="Daps Airport Travel | ">
            <a:extLst>
              <a:ext uri="{FF2B5EF4-FFF2-40B4-BE49-F238E27FC236}">
                <a16:creationId xmlns:a16="http://schemas.microsoft.com/office/drawing/2014/main" id="{4D7E8F97-C9D3-43A2-9C80-026DB014887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16" r="1357"/>
          <a:stretch/>
        </p:blipFill>
        <p:spPr bwMode="auto">
          <a:xfrm>
            <a:off x="1214012" y="752168"/>
            <a:ext cx="6601017" cy="1646302"/>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Image may contain: outdoor"/>
          <p:cNvPicPr>
            <a:picLocks noChangeAspect="1" noChangeArrowheads="1"/>
          </p:cNvPicPr>
          <p:nvPr/>
        </p:nvPicPr>
        <p:blipFill rotWithShape="1">
          <a:blip r:embed="rId4">
            <a:extLst>
              <a:ext uri="{28A0092B-C50C-407E-A947-70E740481C1C}">
                <a14:useLocalDpi xmlns:a14="http://schemas.microsoft.com/office/drawing/2010/main" val="0"/>
              </a:ext>
            </a:extLst>
          </a:blip>
          <a:srcRect l="18299" t="17586" r="4949" b="15693"/>
          <a:stretch/>
        </p:blipFill>
        <p:spPr bwMode="auto">
          <a:xfrm>
            <a:off x="469899" y="3536950"/>
            <a:ext cx="4178301" cy="27241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767464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Image may contain: 8 people, people smiling">
            <a:extLst>
              <a:ext uri="{FF2B5EF4-FFF2-40B4-BE49-F238E27FC236}">
                <a16:creationId xmlns:a16="http://schemas.microsoft.com/office/drawing/2014/main" id="{43C4E2D4-DEEB-4ACE-A784-B986AF0EC6E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2741" r="22280"/>
          <a:stretch/>
        </p:blipFill>
        <p:spPr bwMode="auto">
          <a:xfrm>
            <a:off x="4269854" y="-1"/>
            <a:ext cx="7922146" cy="6858001"/>
          </a:xfrm>
          <a:custGeom>
            <a:avLst/>
            <a:gdLst>
              <a:gd name="connsiteX0" fmla="*/ 379987 w 7922146"/>
              <a:gd name="connsiteY0" fmla="*/ 0 h 6858001"/>
              <a:gd name="connsiteX1" fmla="*/ 5304971 w 7922146"/>
              <a:gd name="connsiteY1" fmla="*/ 0 h 6858001"/>
              <a:gd name="connsiteX2" fmla="*/ 7065281 w 7922146"/>
              <a:gd name="connsiteY2" fmla="*/ 0 h 6858001"/>
              <a:gd name="connsiteX3" fmla="*/ 7397540 w 7922146"/>
              <a:gd name="connsiteY3" fmla="*/ 0 h 6858001"/>
              <a:gd name="connsiteX4" fmla="*/ 7397540 w 7922146"/>
              <a:gd name="connsiteY4" fmla="*/ 1 h 6858001"/>
              <a:gd name="connsiteX5" fmla="*/ 7922146 w 7922146"/>
              <a:gd name="connsiteY5" fmla="*/ 1 h 6858001"/>
              <a:gd name="connsiteX6" fmla="*/ 7922146 w 7922146"/>
              <a:gd name="connsiteY6" fmla="*/ 6858001 h 6858001"/>
              <a:gd name="connsiteX7" fmla="*/ 7065281 w 7922146"/>
              <a:gd name="connsiteY7" fmla="*/ 6858001 h 6858001"/>
              <a:gd name="connsiteX8" fmla="*/ 7065281 w 7922146"/>
              <a:gd name="connsiteY8" fmla="*/ 6858000 h 6858001"/>
              <a:gd name="connsiteX9" fmla="*/ 5932989 w 7922146"/>
              <a:gd name="connsiteY9" fmla="*/ 6858000 h 6858001"/>
              <a:gd name="connsiteX10" fmla="*/ 5932989 w 7922146"/>
              <a:gd name="connsiteY10" fmla="*/ 6858001 h 6858001"/>
              <a:gd name="connsiteX11" fmla="*/ 27809 w 7922146"/>
              <a:gd name="connsiteY11" fmla="*/ 6858001 h 6858001"/>
              <a:gd name="connsiteX12" fmla="*/ 1803228 w 7922146"/>
              <a:gd name="connsiteY12" fmla="*/ 4521201 h 6858001"/>
              <a:gd name="connsiteX13" fmla="*/ 0 w 7922146"/>
              <a:gd name="connsiteY13" fmla="*/ 0 h 6858001"/>
              <a:gd name="connsiteX14" fmla="*/ 379987 w 7922146"/>
              <a:gd name="connsiteY14" fmla="*/ 0 h 6858001"/>
              <a:gd name="connsiteX15" fmla="*/ 0 w 7922146"/>
              <a:gd name="connsiteY15" fmla="*/ 407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a:extLst>
            <a:ext uri="{909E8E84-426E-40DD-AFC4-6F175D3DCCD1}">
              <a14:hiddenFill xmlns:a14="http://schemas.microsoft.com/office/drawing/2010/main">
                <a:solidFill>
                  <a:srgbClr val="FFFFFF"/>
                </a:solidFill>
              </a14:hiddenFill>
            </a:ext>
          </a:extLst>
        </p:spPr>
      </p:pic>
      <p:cxnSp>
        <p:nvCxnSpPr>
          <p:cNvPr id="131" name="Straight Connector 108">
            <a:extLst>
              <a:ext uri="{FF2B5EF4-FFF2-40B4-BE49-F238E27FC236}">
                <a16:creationId xmlns:a16="http://schemas.microsoft.com/office/drawing/2014/main" id="{64FA5DFF-7FE6-4855-84E6-DFA78EE978BD}"/>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32" name="Straight Connector 110">
            <a:extLst>
              <a:ext uri="{FF2B5EF4-FFF2-40B4-BE49-F238E27FC236}">
                <a16:creationId xmlns:a16="http://schemas.microsoft.com/office/drawing/2014/main" id="{2AFD8CBA-54A3-4363-991B-B9C631BBFA74}"/>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3" name="Rectangle 23">
            <a:extLst>
              <a:ext uri="{FF2B5EF4-FFF2-40B4-BE49-F238E27FC236}">
                <a16:creationId xmlns:a16="http://schemas.microsoft.com/office/drawing/2014/main" id="{3F088236-D655-4F88-B238-E16762358025}"/>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4" name="Rectangle 25">
            <a:extLst>
              <a:ext uri="{FF2B5EF4-FFF2-40B4-BE49-F238E27FC236}">
                <a16:creationId xmlns:a16="http://schemas.microsoft.com/office/drawing/2014/main" id="{3DAC0C92-199E-475C-9390-119A9B02727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5" name="Isosceles Triangle 24">
            <a:extLst>
              <a:ext uri="{FF2B5EF4-FFF2-40B4-BE49-F238E27FC236}">
                <a16:creationId xmlns:a16="http://schemas.microsoft.com/office/drawing/2014/main" id="{C4CFB339-0ED8-4FE2-9EF1-6D1375B8499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6" name="Rectangle 27">
            <a:extLst>
              <a:ext uri="{FF2B5EF4-FFF2-40B4-BE49-F238E27FC236}">
                <a16:creationId xmlns:a16="http://schemas.microsoft.com/office/drawing/2014/main" id="{31896C80-2069-4431-9C19-83B91373449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7" name="Rectangle 28">
            <a:extLst>
              <a:ext uri="{FF2B5EF4-FFF2-40B4-BE49-F238E27FC236}">
                <a16:creationId xmlns:a16="http://schemas.microsoft.com/office/drawing/2014/main" id="{BF120A21-0841-4823-B0C4-28AEBCEF9B7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8" name="Rectangle 29">
            <a:extLst>
              <a:ext uri="{FF2B5EF4-FFF2-40B4-BE49-F238E27FC236}">
                <a16:creationId xmlns:a16="http://schemas.microsoft.com/office/drawing/2014/main" id="{DBB05BAE-BBD3-4289-899F-A6851503C6B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9" name="Isosceles Triangle 29">
            <a:extLst>
              <a:ext uri="{FF2B5EF4-FFF2-40B4-BE49-F238E27FC236}">
                <a16:creationId xmlns:a16="http://schemas.microsoft.com/office/drawing/2014/main" id="{9874D11C-36F5-4BBE-A490-019A54E953B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677333" y="609600"/>
            <a:ext cx="3851123" cy="1320800"/>
          </a:xfrm>
        </p:spPr>
        <p:txBody>
          <a:bodyPr>
            <a:normAutofit/>
          </a:bodyPr>
          <a:lstStyle/>
          <a:p>
            <a:r>
              <a:rPr lang="en-GB" dirty="0">
                <a:solidFill>
                  <a:srgbClr val="FF9900"/>
                </a:solidFill>
              </a:rPr>
              <a:t>Introduction </a:t>
            </a:r>
          </a:p>
        </p:txBody>
      </p:sp>
      <p:sp>
        <p:nvSpPr>
          <p:cNvPr id="3" name="Content Placeholder 2"/>
          <p:cNvSpPr>
            <a:spLocks noGrp="1"/>
          </p:cNvSpPr>
          <p:nvPr>
            <p:ph idx="1"/>
          </p:nvPr>
        </p:nvSpPr>
        <p:spPr>
          <a:xfrm>
            <a:off x="677334" y="2160589"/>
            <a:ext cx="3851122" cy="3880773"/>
          </a:xfrm>
        </p:spPr>
        <p:txBody>
          <a:bodyPr>
            <a:normAutofit/>
          </a:bodyPr>
          <a:lstStyle/>
          <a:p>
            <a:pPr>
              <a:lnSpc>
                <a:spcPct val="90000"/>
              </a:lnSpc>
            </a:pPr>
            <a:r>
              <a:rPr lang="en-GB" sz="1500"/>
              <a:t>I have developed an online booking system for Dap’s Airport Travel. I am going to use this presentation time to discuss the completed project. This will include the:</a:t>
            </a:r>
          </a:p>
          <a:p>
            <a:pPr lvl="1">
              <a:lnSpc>
                <a:spcPct val="90000"/>
              </a:lnSpc>
            </a:pPr>
            <a:r>
              <a:rPr lang="en-GB" sz="1500"/>
              <a:t>Original Aims and Objectives </a:t>
            </a:r>
          </a:p>
          <a:p>
            <a:pPr lvl="1">
              <a:lnSpc>
                <a:spcPct val="90000"/>
              </a:lnSpc>
            </a:pPr>
            <a:r>
              <a:rPr lang="en-GB" sz="1500"/>
              <a:t>Main findings of Literature </a:t>
            </a:r>
          </a:p>
          <a:p>
            <a:pPr lvl="1">
              <a:lnSpc>
                <a:spcPct val="90000"/>
              </a:lnSpc>
            </a:pPr>
            <a:r>
              <a:rPr lang="en-GB" sz="1500"/>
              <a:t>The main results &amp; conclusions</a:t>
            </a:r>
          </a:p>
          <a:p>
            <a:pPr lvl="1">
              <a:lnSpc>
                <a:spcPct val="90000"/>
              </a:lnSpc>
            </a:pPr>
            <a:r>
              <a:rPr lang="en-GB" sz="1500"/>
              <a:t>Recommendations for future work</a:t>
            </a:r>
          </a:p>
          <a:p>
            <a:pPr>
              <a:lnSpc>
                <a:spcPct val="90000"/>
              </a:lnSpc>
            </a:pPr>
            <a:r>
              <a:rPr lang="en-GB" sz="1500"/>
              <a:t>This will then be concluded with a demonstration of the final software followed by an open question and answer section</a:t>
            </a:r>
          </a:p>
        </p:txBody>
      </p:sp>
    </p:spTree>
    <p:extLst>
      <p:ext uri="{BB962C8B-B14F-4D97-AF65-F5344CB8AC3E}">
        <p14:creationId xmlns:p14="http://schemas.microsoft.com/office/powerpoint/2010/main" val="149076281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Image may contain: 1 person, smiling, standing, suit and ocean">
            <a:extLst>
              <a:ext uri="{FF2B5EF4-FFF2-40B4-BE49-F238E27FC236}">
                <a16:creationId xmlns:a16="http://schemas.microsoft.com/office/drawing/2014/main" id="{9A873FE3-2280-4C95-9C5C-B5F940C801B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042" r="4292"/>
          <a:stretch/>
        </p:blipFill>
        <p:spPr bwMode="auto">
          <a:xfrm>
            <a:off x="20" y="-1"/>
            <a:ext cx="5394940" cy="6858001"/>
          </a:xfrm>
          <a:custGeom>
            <a:avLst/>
            <a:gdLst>
              <a:gd name="connsiteX0" fmla="*/ 842596 w 5394960"/>
              <a:gd name="connsiteY0" fmla="*/ 0 h 6858000"/>
              <a:gd name="connsiteX1" fmla="*/ 5394960 w 5394960"/>
              <a:gd name="connsiteY1" fmla="*/ 0 h 6858000"/>
              <a:gd name="connsiteX2" fmla="*/ 5394960 w 5394960"/>
              <a:gd name="connsiteY2" fmla="*/ 21851 h 6858000"/>
              <a:gd name="connsiteX3" fmla="*/ 4365943 w 5394960"/>
              <a:gd name="connsiteY3" fmla="*/ 6858000 h 6858000"/>
              <a:gd name="connsiteX4" fmla="*/ 0 w 5394960"/>
              <a:gd name="connsiteY4" fmla="*/ 6858000 h 6858000"/>
              <a:gd name="connsiteX5" fmla="*/ 0 w 5394960"/>
              <a:gd name="connsiteY5" fmla="*/ 566615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4960" h="6858000">
                <a:moveTo>
                  <a:pt x="842596" y="0"/>
                </a:moveTo>
                <a:lnTo>
                  <a:pt x="5394960" y="0"/>
                </a:lnTo>
                <a:lnTo>
                  <a:pt x="5394960" y="21851"/>
                </a:lnTo>
                <a:lnTo>
                  <a:pt x="4365943" y="6858000"/>
                </a:lnTo>
                <a:lnTo>
                  <a:pt x="0" y="6858000"/>
                </a:lnTo>
                <a:lnTo>
                  <a:pt x="0" y="5666154"/>
                </a:lnTo>
                <a:close/>
              </a:path>
            </a:pathLst>
          </a:custGeom>
          <a:noFill/>
          <a:extLst>
            <a:ext uri="{909E8E84-426E-40DD-AFC4-6F175D3DCCD1}">
              <a14:hiddenFill xmlns:a14="http://schemas.microsoft.com/office/drawing/2010/main">
                <a:solidFill>
                  <a:srgbClr val="FFFFFF"/>
                </a:solidFill>
              </a14:hiddenFill>
            </a:ext>
          </a:extLst>
        </p:spPr>
      </p:pic>
      <p:sp>
        <p:nvSpPr>
          <p:cNvPr id="71" name="Isosceles Triangle 70">
            <a:extLst>
              <a:ext uri="{FF2B5EF4-FFF2-40B4-BE49-F238E27FC236}">
                <a16:creationId xmlns:a16="http://schemas.microsoft.com/office/drawing/2014/main" id="{3BCB5F6A-9EB0-40B0-9D13-3023E9A2050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536734" y="609600"/>
            <a:ext cx="3737268" cy="1320800"/>
          </a:xfrm>
        </p:spPr>
        <p:txBody>
          <a:bodyPr>
            <a:normAutofit/>
          </a:bodyPr>
          <a:lstStyle/>
          <a:p>
            <a:r>
              <a:rPr lang="en-GB" dirty="0">
                <a:solidFill>
                  <a:srgbClr val="FF9900"/>
                </a:solidFill>
              </a:rPr>
              <a:t>Project Aims and Objectives</a:t>
            </a:r>
          </a:p>
        </p:txBody>
      </p:sp>
      <p:sp>
        <p:nvSpPr>
          <p:cNvPr id="3" name="Content Placeholder 2"/>
          <p:cNvSpPr>
            <a:spLocks noGrp="1"/>
          </p:cNvSpPr>
          <p:nvPr>
            <p:ph idx="1"/>
          </p:nvPr>
        </p:nvSpPr>
        <p:spPr>
          <a:xfrm>
            <a:off x="5209563" y="2160589"/>
            <a:ext cx="4064439" cy="3880773"/>
          </a:xfrm>
        </p:spPr>
        <p:txBody>
          <a:bodyPr>
            <a:normAutofit/>
          </a:bodyPr>
          <a:lstStyle/>
          <a:p>
            <a:pPr>
              <a:lnSpc>
                <a:spcPct val="90000"/>
              </a:lnSpc>
            </a:pPr>
            <a:r>
              <a:rPr lang="en-GB" dirty="0"/>
              <a:t>I was approached by the manager Mike Davies with a view to improve his booking system, which included the following aims and objectives:</a:t>
            </a:r>
          </a:p>
          <a:p>
            <a:pPr lvl="1">
              <a:lnSpc>
                <a:spcPct val="90000"/>
              </a:lnSpc>
            </a:pPr>
            <a:r>
              <a:rPr lang="en-GB" dirty="0"/>
              <a:t>Automate Booking Process – Customers and Managers</a:t>
            </a:r>
          </a:p>
          <a:p>
            <a:pPr lvl="1">
              <a:lnSpc>
                <a:spcPct val="90000"/>
              </a:lnSpc>
            </a:pPr>
            <a:r>
              <a:rPr lang="en-GB" dirty="0"/>
              <a:t>Advertise the services – Customers</a:t>
            </a:r>
          </a:p>
          <a:p>
            <a:pPr lvl="1">
              <a:lnSpc>
                <a:spcPct val="90000"/>
              </a:lnSpc>
            </a:pPr>
            <a:r>
              <a:rPr lang="en-GB" dirty="0"/>
              <a:t>Secure accounts – Customers and Managers</a:t>
            </a:r>
          </a:p>
          <a:p>
            <a:pPr lvl="1">
              <a:lnSpc>
                <a:spcPct val="90000"/>
              </a:lnSpc>
            </a:pPr>
            <a:r>
              <a:rPr lang="en-GB" dirty="0"/>
              <a:t>View/Amend/Delete bookings - Managers</a:t>
            </a:r>
          </a:p>
          <a:p>
            <a:pPr lvl="1">
              <a:lnSpc>
                <a:spcPct val="90000"/>
              </a:lnSpc>
            </a:pPr>
            <a:endParaRPr lang="en-GB" dirty="0"/>
          </a:p>
        </p:txBody>
      </p:sp>
    </p:spTree>
    <p:extLst>
      <p:ext uri="{BB962C8B-B14F-4D97-AF65-F5344CB8AC3E}">
        <p14:creationId xmlns:p14="http://schemas.microsoft.com/office/powerpoint/2010/main" val="3727281080"/>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104" name="Picture 8" descr="Image result for atom logo">
            <a:extLst>
              <a:ext uri="{FF2B5EF4-FFF2-40B4-BE49-F238E27FC236}">
                <a16:creationId xmlns:a16="http://schemas.microsoft.com/office/drawing/2014/main" id="{5E8ECD6A-EA2D-4301-900F-1AB31EF3AA7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901" r="4" b="6"/>
          <a:stretch/>
        </p:blipFill>
        <p:spPr bwMode="auto">
          <a:xfrm>
            <a:off x="7411667" y="2158073"/>
            <a:ext cx="1862332" cy="1826881"/>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Image result for web application">
            <a:extLst>
              <a:ext uri="{FF2B5EF4-FFF2-40B4-BE49-F238E27FC236}">
                <a16:creationId xmlns:a16="http://schemas.microsoft.com/office/drawing/2014/main" id="{7D3D2351-8F7E-4D2D-A30B-051658FCF1A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9605" r="17960" b="5"/>
          <a:stretch/>
        </p:blipFill>
        <p:spPr bwMode="auto">
          <a:xfrm>
            <a:off x="5320735" y="2158073"/>
            <a:ext cx="1862332" cy="1826881"/>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Image result for php">
            <a:extLst>
              <a:ext uri="{FF2B5EF4-FFF2-40B4-BE49-F238E27FC236}">
                <a16:creationId xmlns:a16="http://schemas.microsoft.com/office/drawing/2014/main" id="{96D778D6-D92C-4A37-8297-55F5213965C0}"/>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385" r="-2" b="-1862"/>
          <a:stretch/>
        </p:blipFill>
        <p:spPr bwMode="auto">
          <a:xfrm>
            <a:off x="5320735" y="4070555"/>
            <a:ext cx="3953266" cy="2256503"/>
          </a:xfrm>
          <a:prstGeom prst="rect">
            <a:avLst/>
          </a:prstGeom>
          <a:noFill/>
          <a:extLst>
            <a:ext uri="{909E8E84-426E-40DD-AFC4-6F175D3DCCD1}">
              <a14:hiddenFill xmlns:a14="http://schemas.microsoft.com/office/drawing/2010/main">
                <a:solidFill>
                  <a:srgbClr val="FFFFFF"/>
                </a:solidFill>
              </a14:hiddenFill>
            </a:ext>
          </a:extLst>
        </p:spPr>
      </p:pic>
      <p:sp>
        <p:nvSpPr>
          <p:cNvPr id="83" name="Isosceles Triangle 8">
            <a:extLst>
              <a:ext uri="{FF2B5EF4-FFF2-40B4-BE49-F238E27FC236}">
                <a16:creationId xmlns:a16="http://schemas.microsoft.com/office/drawing/2014/main" id="{59B8ED24-0AD1-48BE-AD25-30AC9FCFA7B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677334" y="609600"/>
            <a:ext cx="8596667" cy="1320800"/>
          </a:xfrm>
        </p:spPr>
        <p:txBody>
          <a:bodyPr>
            <a:normAutofit/>
          </a:bodyPr>
          <a:lstStyle/>
          <a:p>
            <a:r>
              <a:rPr lang="en-GB" dirty="0">
                <a:solidFill>
                  <a:srgbClr val="FF9900"/>
                </a:solidFill>
              </a:rPr>
              <a:t>Main Findings</a:t>
            </a:r>
          </a:p>
        </p:txBody>
      </p:sp>
      <p:sp>
        <p:nvSpPr>
          <p:cNvPr id="30" name="Content Placeholder 2"/>
          <p:cNvSpPr>
            <a:spLocks noGrp="1"/>
          </p:cNvSpPr>
          <p:nvPr>
            <p:ph idx="1"/>
          </p:nvPr>
        </p:nvSpPr>
        <p:spPr>
          <a:xfrm>
            <a:off x="681418" y="2160589"/>
            <a:ext cx="4414801" cy="3880773"/>
          </a:xfrm>
        </p:spPr>
        <p:txBody>
          <a:bodyPr>
            <a:normAutofit/>
          </a:bodyPr>
          <a:lstStyle/>
          <a:p>
            <a:pPr>
              <a:lnSpc>
                <a:spcPct val="90000"/>
              </a:lnSpc>
            </a:pPr>
            <a:r>
              <a:rPr lang="en-GB" sz="1500" dirty="0"/>
              <a:t>Vehicle Booking Business – Features and Benefits</a:t>
            </a:r>
          </a:p>
          <a:p>
            <a:pPr>
              <a:lnSpc>
                <a:spcPct val="90000"/>
              </a:lnSpc>
            </a:pPr>
            <a:r>
              <a:rPr lang="en-GB" sz="1500" dirty="0"/>
              <a:t>Vehicle Standards Legislation</a:t>
            </a:r>
          </a:p>
          <a:p>
            <a:pPr>
              <a:lnSpc>
                <a:spcPct val="90000"/>
              </a:lnSpc>
            </a:pPr>
            <a:r>
              <a:rPr lang="en-GB" sz="1500" dirty="0"/>
              <a:t>Booking Methods</a:t>
            </a:r>
          </a:p>
          <a:p>
            <a:pPr lvl="1">
              <a:lnSpc>
                <a:spcPct val="90000"/>
              </a:lnSpc>
            </a:pPr>
            <a:r>
              <a:rPr lang="en-GB" sz="1500" dirty="0"/>
              <a:t>Application Software</a:t>
            </a:r>
          </a:p>
          <a:p>
            <a:pPr lvl="1">
              <a:lnSpc>
                <a:spcPct val="90000"/>
              </a:lnSpc>
            </a:pPr>
            <a:r>
              <a:rPr lang="en-GB" sz="1500" dirty="0"/>
              <a:t>Visual Basic</a:t>
            </a:r>
          </a:p>
          <a:p>
            <a:pPr lvl="1">
              <a:lnSpc>
                <a:spcPct val="90000"/>
              </a:lnSpc>
            </a:pPr>
            <a:r>
              <a:rPr lang="en-GB" sz="1500" dirty="0"/>
              <a:t>Off-the-shelf package</a:t>
            </a:r>
          </a:p>
          <a:p>
            <a:pPr lvl="1">
              <a:lnSpc>
                <a:spcPct val="90000"/>
              </a:lnSpc>
            </a:pPr>
            <a:r>
              <a:rPr lang="en-GB" sz="1500" dirty="0"/>
              <a:t>Web Application</a:t>
            </a:r>
          </a:p>
          <a:p>
            <a:pPr>
              <a:lnSpc>
                <a:spcPct val="90000"/>
              </a:lnSpc>
            </a:pPr>
            <a:r>
              <a:rPr lang="en-GB" sz="1500" dirty="0"/>
              <a:t>Programming Language</a:t>
            </a:r>
          </a:p>
          <a:p>
            <a:pPr>
              <a:lnSpc>
                <a:spcPct val="90000"/>
              </a:lnSpc>
            </a:pPr>
            <a:r>
              <a:rPr lang="en-GB" sz="1500" dirty="0"/>
              <a:t>IDE</a:t>
            </a:r>
          </a:p>
          <a:p>
            <a:pPr>
              <a:lnSpc>
                <a:spcPct val="90000"/>
              </a:lnSpc>
            </a:pPr>
            <a:r>
              <a:rPr lang="en-GB" sz="1500" dirty="0"/>
              <a:t>Database</a:t>
            </a:r>
          </a:p>
          <a:p>
            <a:pPr>
              <a:lnSpc>
                <a:spcPct val="90000"/>
              </a:lnSpc>
            </a:pPr>
            <a:r>
              <a:rPr lang="en-GB" sz="1500" dirty="0"/>
              <a:t>Ethical Issues</a:t>
            </a:r>
          </a:p>
        </p:txBody>
      </p:sp>
    </p:spTree>
    <p:extLst>
      <p:ext uri="{BB962C8B-B14F-4D97-AF65-F5344CB8AC3E}">
        <p14:creationId xmlns:p14="http://schemas.microsoft.com/office/powerpoint/2010/main" val="22004916"/>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Isosceles Triangle 8">
            <a:extLst>
              <a:ext uri="{FF2B5EF4-FFF2-40B4-BE49-F238E27FC236}">
                <a16:creationId xmlns:a16="http://schemas.microsoft.com/office/drawing/2014/main" id="{693D1964-8140-462E-8933-70ABA91C80C2}"/>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5" name="Picture 4" descr="A screenshot of a cell phone&#10;&#10;Description generated with very high confidence">
            <a:extLst>
              <a:ext uri="{FF2B5EF4-FFF2-40B4-BE49-F238E27FC236}">
                <a16:creationId xmlns:a16="http://schemas.microsoft.com/office/drawing/2014/main" id="{121ECEE5-77B0-44FC-8457-981F58926C51}"/>
              </a:ext>
            </a:extLst>
          </p:cNvPr>
          <p:cNvPicPr>
            <a:picLocks noChangeAspect="1"/>
          </p:cNvPicPr>
          <p:nvPr/>
        </p:nvPicPr>
        <p:blipFill rotWithShape="1">
          <a:blip r:embed="rId3"/>
          <a:srcRect l="3290" t="17819" r="53189" b="28807"/>
          <a:stretch/>
        </p:blipFill>
        <p:spPr>
          <a:xfrm>
            <a:off x="6245290" y="4460032"/>
            <a:ext cx="2402814" cy="1878563"/>
          </a:xfrm>
          <a:prstGeom prst="rect">
            <a:avLst/>
          </a:prstGeom>
        </p:spPr>
      </p:pic>
      <p:pic>
        <p:nvPicPr>
          <p:cNvPr id="1028" name="Picture 4" descr="Image result for timeboxing">
            <a:extLst>
              <a:ext uri="{FF2B5EF4-FFF2-40B4-BE49-F238E27FC236}">
                <a16:creationId xmlns:a16="http://schemas.microsoft.com/office/drawing/2014/main" id="{52BDEA8D-FD90-431A-A40C-BB7D6C06953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5648" r="3980" b="-5"/>
          <a:stretch/>
        </p:blipFill>
        <p:spPr bwMode="auto">
          <a:xfrm>
            <a:off x="6129404" y="2158073"/>
            <a:ext cx="3144597" cy="182688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4D8F4539-F2D2-4B98-9446-C729C77BB656}"/>
              </a:ext>
            </a:extLst>
          </p:cNvPr>
          <p:cNvSpPr>
            <a:spLocks noGrp="1"/>
          </p:cNvSpPr>
          <p:nvPr>
            <p:ph type="title"/>
          </p:nvPr>
        </p:nvSpPr>
        <p:spPr>
          <a:xfrm>
            <a:off x="677334" y="609600"/>
            <a:ext cx="8596667" cy="1320800"/>
          </a:xfrm>
        </p:spPr>
        <p:txBody>
          <a:bodyPr>
            <a:normAutofit/>
          </a:bodyPr>
          <a:lstStyle/>
          <a:p>
            <a:r>
              <a:rPr lang="en-GB"/>
              <a:t>Methodologies </a:t>
            </a:r>
          </a:p>
        </p:txBody>
      </p:sp>
      <p:sp>
        <p:nvSpPr>
          <p:cNvPr id="3" name="Content Placeholder 2">
            <a:extLst>
              <a:ext uri="{FF2B5EF4-FFF2-40B4-BE49-F238E27FC236}">
                <a16:creationId xmlns:a16="http://schemas.microsoft.com/office/drawing/2014/main" id="{71FDA0DD-B5C1-45FD-988A-53942B0967AB}"/>
              </a:ext>
            </a:extLst>
          </p:cNvPr>
          <p:cNvSpPr>
            <a:spLocks noGrp="1"/>
          </p:cNvSpPr>
          <p:nvPr>
            <p:ph idx="1"/>
          </p:nvPr>
        </p:nvSpPr>
        <p:spPr>
          <a:xfrm>
            <a:off x="681001" y="2160589"/>
            <a:ext cx="5211607" cy="3880773"/>
          </a:xfrm>
        </p:spPr>
        <p:txBody>
          <a:bodyPr>
            <a:normAutofit/>
          </a:bodyPr>
          <a:lstStyle/>
          <a:p>
            <a:r>
              <a:rPr lang="en-GB" dirty="0"/>
              <a:t>Research Methodology</a:t>
            </a:r>
          </a:p>
          <a:p>
            <a:pPr lvl="1"/>
            <a:r>
              <a:rPr lang="en-GB" dirty="0"/>
              <a:t>Philosophy – Positivism</a:t>
            </a:r>
          </a:p>
          <a:p>
            <a:pPr lvl="1"/>
            <a:r>
              <a:rPr lang="en-GB" dirty="0"/>
              <a:t>Approach – Deductive</a:t>
            </a:r>
          </a:p>
          <a:p>
            <a:pPr lvl="1"/>
            <a:r>
              <a:rPr lang="en-GB" dirty="0"/>
              <a:t>Strategy – Action Research</a:t>
            </a:r>
          </a:p>
          <a:p>
            <a:pPr lvl="1"/>
            <a:r>
              <a:rPr lang="en-GB" dirty="0"/>
              <a:t>Time Horizon – Cross-Sectional</a:t>
            </a:r>
          </a:p>
          <a:p>
            <a:pPr lvl="1"/>
            <a:r>
              <a:rPr lang="en-GB" dirty="0"/>
              <a:t>Data Collection – Observation </a:t>
            </a:r>
          </a:p>
          <a:p>
            <a:r>
              <a:rPr lang="en-GB" dirty="0"/>
              <a:t>Development Methodology </a:t>
            </a:r>
          </a:p>
          <a:p>
            <a:pPr lvl="1"/>
            <a:r>
              <a:rPr lang="en-GB" dirty="0"/>
              <a:t>Timeboxing</a:t>
            </a:r>
          </a:p>
        </p:txBody>
      </p:sp>
    </p:spTree>
    <p:extLst>
      <p:ext uri="{BB962C8B-B14F-4D97-AF65-F5344CB8AC3E}">
        <p14:creationId xmlns:p14="http://schemas.microsoft.com/office/powerpoint/2010/main" val="37339468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https://www.dapsairporttravel.com/wp-content/uploads/2016/03/2017-06-14-at-16.21.17.jpeg">
            <a:extLst>
              <a:ext uri="{FF2B5EF4-FFF2-40B4-BE49-F238E27FC236}">
                <a16:creationId xmlns:a16="http://schemas.microsoft.com/office/drawing/2014/main" id="{4722CB8E-B091-46CD-8228-27CFC4D549C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1882" r="19118"/>
          <a:stretch/>
        </p:blipFill>
        <p:spPr bwMode="auto">
          <a:xfrm>
            <a:off x="20" y="-1"/>
            <a:ext cx="5394940" cy="6858001"/>
          </a:xfrm>
          <a:custGeom>
            <a:avLst/>
            <a:gdLst>
              <a:gd name="connsiteX0" fmla="*/ 842596 w 5394960"/>
              <a:gd name="connsiteY0" fmla="*/ 0 h 6858000"/>
              <a:gd name="connsiteX1" fmla="*/ 5394960 w 5394960"/>
              <a:gd name="connsiteY1" fmla="*/ 0 h 6858000"/>
              <a:gd name="connsiteX2" fmla="*/ 5394960 w 5394960"/>
              <a:gd name="connsiteY2" fmla="*/ 21851 h 6858000"/>
              <a:gd name="connsiteX3" fmla="*/ 4365943 w 5394960"/>
              <a:gd name="connsiteY3" fmla="*/ 6858000 h 6858000"/>
              <a:gd name="connsiteX4" fmla="*/ 0 w 5394960"/>
              <a:gd name="connsiteY4" fmla="*/ 6858000 h 6858000"/>
              <a:gd name="connsiteX5" fmla="*/ 0 w 5394960"/>
              <a:gd name="connsiteY5" fmla="*/ 566615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4960" h="6858000">
                <a:moveTo>
                  <a:pt x="842596" y="0"/>
                </a:moveTo>
                <a:lnTo>
                  <a:pt x="5394960" y="0"/>
                </a:lnTo>
                <a:lnTo>
                  <a:pt x="5394960" y="21851"/>
                </a:lnTo>
                <a:lnTo>
                  <a:pt x="4365943" y="6858000"/>
                </a:lnTo>
                <a:lnTo>
                  <a:pt x="0" y="6858000"/>
                </a:lnTo>
                <a:lnTo>
                  <a:pt x="0" y="5666154"/>
                </a:lnTo>
                <a:close/>
              </a:path>
            </a:pathLst>
          </a:custGeom>
          <a:noFill/>
          <a:extLst>
            <a:ext uri="{909E8E84-426E-40DD-AFC4-6F175D3DCCD1}">
              <a14:hiddenFill xmlns:a14="http://schemas.microsoft.com/office/drawing/2010/main">
                <a:solidFill>
                  <a:srgbClr val="FFFFFF"/>
                </a:solidFill>
              </a14:hiddenFill>
            </a:ext>
          </a:extLst>
        </p:spPr>
      </p:pic>
      <p:sp>
        <p:nvSpPr>
          <p:cNvPr id="71" name="Isosceles Triangle 70">
            <a:extLst>
              <a:ext uri="{FF2B5EF4-FFF2-40B4-BE49-F238E27FC236}">
                <a16:creationId xmlns:a16="http://schemas.microsoft.com/office/drawing/2014/main" id="{3BCB5F6A-9EB0-40B0-9D13-3023E9A2050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536734" y="609600"/>
            <a:ext cx="3737268" cy="1320800"/>
          </a:xfrm>
        </p:spPr>
        <p:txBody>
          <a:bodyPr>
            <a:normAutofit/>
          </a:bodyPr>
          <a:lstStyle/>
          <a:p>
            <a:r>
              <a:rPr lang="en-GB" sz="3100" dirty="0">
                <a:solidFill>
                  <a:srgbClr val="FF9900"/>
                </a:solidFill>
              </a:rPr>
              <a:t>Results/Conclusions</a:t>
            </a:r>
          </a:p>
        </p:txBody>
      </p:sp>
      <p:sp>
        <p:nvSpPr>
          <p:cNvPr id="3" name="Content Placeholder 2"/>
          <p:cNvSpPr>
            <a:spLocks noGrp="1"/>
          </p:cNvSpPr>
          <p:nvPr>
            <p:ph idx="1"/>
          </p:nvPr>
        </p:nvSpPr>
        <p:spPr>
          <a:xfrm>
            <a:off x="5209563" y="2160589"/>
            <a:ext cx="4064439" cy="3880773"/>
          </a:xfrm>
        </p:spPr>
        <p:txBody>
          <a:bodyPr>
            <a:normAutofit fontScale="92500" lnSpcReduction="20000"/>
          </a:bodyPr>
          <a:lstStyle/>
          <a:p>
            <a:r>
              <a:rPr lang="en-GB" dirty="0"/>
              <a:t>Success Criteria/Required Objectives</a:t>
            </a:r>
          </a:p>
          <a:p>
            <a:pPr lvl="1"/>
            <a:r>
              <a:rPr lang="en-GB" dirty="0"/>
              <a:t>Usability</a:t>
            </a:r>
          </a:p>
          <a:p>
            <a:pPr lvl="1"/>
            <a:r>
              <a:rPr lang="en-GB" dirty="0"/>
              <a:t>Computerised/Automated Business Processes</a:t>
            </a:r>
          </a:p>
          <a:p>
            <a:pPr lvl="1"/>
            <a:r>
              <a:rPr lang="en-GB" dirty="0"/>
              <a:t>Secure</a:t>
            </a:r>
          </a:p>
          <a:p>
            <a:pPr lvl="1"/>
            <a:r>
              <a:rPr lang="en-GB" dirty="0"/>
              <a:t>Completed within deadline</a:t>
            </a:r>
          </a:p>
          <a:p>
            <a:r>
              <a:rPr lang="en-GB" dirty="0"/>
              <a:t>Implementation </a:t>
            </a:r>
          </a:p>
          <a:p>
            <a:pPr lvl="1"/>
            <a:r>
              <a:rPr lang="en-GB" dirty="0"/>
              <a:t>Research/Development Methodologies </a:t>
            </a:r>
          </a:p>
          <a:p>
            <a:pPr lvl="1"/>
            <a:r>
              <a:rPr lang="en-GB" dirty="0"/>
              <a:t>Entity Relationship Diagram</a:t>
            </a:r>
          </a:p>
          <a:p>
            <a:pPr lvl="1"/>
            <a:r>
              <a:rPr lang="en-GB" dirty="0"/>
              <a:t>Bug Testing</a:t>
            </a:r>
          </a:p>
          <a:p>
            <a:pPr lvl="1"/>
            <a:r>
              <a:rPr lang="en-GB" dirty="0"/>
              <a:t>User Acceptance Testing</a:t>
            </a:r>
          </a:p>
          <a:p>
            <a:endParaRPr lang="en-GB" dirty="0"/>
          </a:p>
        </p:txBody>
      </p:sp>
    </p:spTree>
    <p:extLst>
      <p:ext uri="{BB962C8B-B14F-4D97-AF65-F5344CB8AC3E}">
        <p14:creationId xmlns:p14="http://schemas.microsoft.com/office/powerpoint/2010/main" val="620708658"/>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8" name="Picture 4" descr="Image may contain: car, outdoor and nature"/>
          <p:cNvPicPr>
            <a:picLocks noChangeAspect="1" noChangeArrowheads="1"/>
          </p:cNvPicPr>
          <p:nvPr/>
        </p:nvPicPr>
        <p:blipFill rotWithShape="1">
          <a:blip r:embed="rId3">
            <a:extLst>
              <a:ext uri="{28A0092B-C50C-407E-A947-70E740481C1C}">
                <a14:useLocalDpi xmlns:a14="http://schemas.microsoft.com/office/drawing/2010/main" val="0"/>
              </a:ext>
            </a:extLst>
          </a:blip>
          <a:srcRect l="20643" r="14378"/>
          <a:stretch/>
        </p:blipFill>
        <p:spPr bwMode="auto">
          <a:xfrm>
            <a:off x="4269854" y="-1"/>
            <a:ext cx="7922146" cy="6858001"/>
          </a:xfrm>
          <a:custGeom>
            <a:avLst/>
            <a:gdLst>
              <a:gd name="connsiteX0" fmla="*/ 379987 w 7922146"/>
              <a:gd name="connsiteY0" fmla="*/ 0 h 6858001"/>
              <a:gd name="connsiteX1" fmla="*/ 5304971 w 7922146"/>
              <a:gd name="connsiteY1" fmla="*/ 0 h 6858001"/>
              <a:gd name="connsiteX2" fmla="*/ 7065281 w 7922146"/>
              <a:gd name="connsiteY2" fmla="*/ 0 h 6858001"/>
              <a:gd name="connsiteX3" fmla="*/ 7397540 w 7922146"/>
              <a:gd name="connsiteY3" fmla="*/ 0 h 6858001"/>
              <a:gd name="connsiteX4" fmla="*/ 7397540 w 7922146"/>
              <a:gd name="connsiteY4" fmla="*/ 1 h 6858001"/>
              <a:gd name="connsiteX5" fmla="*/ 7922146 w 7922146"/>
              <a:gd name="connsiteY5" fmla="*/ 1 h 6858001"/>
              <a:gd name="connsiteX6" fmla="*/ 7922146 w 7922146"/>
              <a:gd name="connsiteY6" fmla="*/ 6858001 h 6858001"/>
              <a:gd name="connsiteX7" fmla="*/ 7065281 w 7922146"/>
              <a:gd name="connsiteY7" fmla="*/ 6858001 h 6858001"/>
              <a:gd name="connsiteX8" fmla="*/ 7065281 w 7922146"/>
              <a:gd name="connsiteY8" fmla="*/ 6858000 h 6858001"/>
              <a:gd name="connsiteX9" fmla="*/ 5932989 w 7922146"/>
              <a:gd name="connsiteY9" fmla="*/ 6858000 h 6858001"/>
              <a:gd name="connsiteX10" fmla="*/ 5932989 w 7922146"/>
              <a:gd name="connsiteY10" fmla="*/ 6858001 h 6858001"/>
              <a:gd name="connsiteX11" fmla="*/ 27809 w 7922146"/>
              <a:gd name="connsiteY11" fmla="*/ 6858001 h 6858001"/>
              <a:gd name="connsiteX12" fmla="*/ 1803228 w 7922146"/>
              <a:gd name="connsiteY12" fmla="*/ 4521201 h 6858001"/>
              <a:gd name="connsiteX13" fmla="*/ 0 w 7922146"/>
              <a:gd name="connsiteY13" fmla="*/ 0 h 6858001"/>
              <a:gd name="connsiteX14" fmla="*/ 379987 w 7922146"/>
              <a:gd name="connsiteY14" fmla="*/ 0 h 6858001"/>
              <a:gd name="connsiteX15" fmla="*/ 0 w 7922146"/>
              <a:gd name="connsiteY15" fmla="*/ 407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extLst>
            <a:ext uri="{909E8E84-426E-40DD-AFC4-6F175D3DCCD1}">
              <a14:hiddenFill xmlns:a14="http://schemas.microsoft.com/office/drawing/2010/main">
                <a:solidFill>
                  <a:srgbClr val="FFFFFF"/>
                </a:solidFill>
              </a14:hiddenFill>
            </a:ext>
          </a:extLst>
        </p:spPr>
      </p:pic>
      <p:cxnSp>
        <p:nvCxnSpPr>
          <p:cNvPr id="73" name="Straight Connector 72">
            <a:extLst>
              <a:ext uri="{FF2B5EF4-FFF2-40B4-BE49-F238E27FC236}">
                <a16:creationId xmlns:a16="http://schemas.microsoft.com/office/drawing/2014/main" id="{64FA5DFF-7FE6-4855-84E6-DFA78EE978BD}"/>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75" name="Straight Connector 74">
            <a:extLst>
              <a:ext uri="{FF2B5EF4-FFF2-40B4-BE49-F238E27FC236}">
                <a16:creationId xmlns:a16="http://schemas.microsoft.com/office/drawing/2014/main" id="{2AFD8CBA-54A3-4363-991B-B9C631BBFA74}"/>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77" name="Rectangle 23">
            <a:extLst>
              <a:ext uri="{FF2B5EF4-FFF2-40B4-BE49-F238E27FC236}">
                <a16:creationId xmlns:a16="http://schemas.microsoft.com/office/drawing/2014/main" id="{3F088236-D655-4F88-B238-E16762358025}"/>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9" name="Rectangle 25">
            <a:extLst>
              <a:ext uri="{FF2B5EF4-FFF2-40B4-BE49-F238E27FC236}">
                <a16:creationId xmlns:a16="http://schemas.microsoft.com/office/drawing/2014/main" id="{3DAC0C92-199E-475C-9390-119A9B02727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1" name="Isosceles Triangle 24">
            <a:extLst>
              <a:ext uri="{FF2B5EF4-FFF2-40B4-BE49-F238E27FC236}">
                <a16:creationId xmlns:a16="http://schemas.microsoft.com/office/drawing/2014/main" id="{C4CFB339-0ED8-4FE2-9EF1-6D1375B8499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83" name="Rectangle 27">
            <a:extLst>
              <a:ext uri="{FF2B5EF4-FFF2-40B4-BE49-F238E27FC236}">
                <a16:creationId xmlns:a16="http://schemas.microsoft.com/office/drawing/2014/main" id="{31896C80-2069-4431-9C19-83B91373449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85" name="Rectangle 28">
            <a:extLst>
              <a:ext uri="{FF2B5EF4-FFF2-40B4-BE49-F238E27FC236}">
                <a16:creationId xmlns:a16="http://schemas.microsoft.com/office/drawing/2014/main" id="{BF120A21-0841-4823-B0C4-28AEBCEF9B7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7" name="Rectangle 29">
            <a:extLst>
              <a:ext uri="{FF2B5EF4-FFF2-40B4-BE49-F238E27FC236}">
                <a16:creationId xmlns:a16="http://schemas.microsoft.com/office/drawing/2014/main" id="{DBB05BAE-BBD3-4289-899F-A6851503C6B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89" name="Isosceles Triangle 29">
            <a:extLst>
              <a:ext uri="{FF2B5EF4-FFF2-40B4-BE49-F238E27FC236}">
                <a16:creationId xmlns:a16="http://schemas.microsoft.com/office/drawing/2014/main" id="{9874D11C-36F5-4BBE-A490-019A54E953B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677333" y="609600"/>
            <a:ext cx="3851123" cy="1320800"/>
          </a:xfrm>
        </p:spPr>
        <p:txBody>
          <a:bodyPr>
            <a:normAutofit/>
          </a:bodyPr>
          <a:lstStyle/>
          <a:p>
            <a:r>
              <a:rPr lang="en-GB" sz="3300" dirty="0">
                <a:solidFill>
                  <a:srgbClr val="FF9900"/>
                </a:solidFill>
              </a:rPr>
              <a:t>Recommendations</a:t>
            </a:r>
            <a:r>
              <a:rPr lang="en-GB" sz="3300" dirty="0"/>
              <a:t> </a:t>
            </a:r>
          </a:p>
        </p:txBody>
      </p:sp>
      <p:sp>
        <p:nvSpPr>
          <p:cNvPr id="3" name="Content Placeholder 2"/>
          <p:cNvSpPr>
            <a:spLocks noGrp="1"/>
          </p:cNvSpPr>
          <p:nvPr>
            <p:ph idx="1"/>
          </p:nvPr>
        </p:nvSpPr>
        <p:spPr>
          <a:xfrm>
            <a:off x="677334" y="2160589"/>
            <a:ext cx="3851122" cy="3880773"/>
          </a:xfrm>
        </p:spPr>
        <p:txBody>
          <a:bodyPr>
            <a:normAutofit/>
          </a:bodyPr>
          <a:lstStyle/>
          <a:p>
            <a:r>
              <a:rPr lang="en-GB" dirty="0"/>
              <a:t>Price Quotes </a:t>
            </a:r>
          </a:p>
          <a:p>
            <a:r>
              <a:rPr lang="en-GB" dirty="0"/>
              <a:t>Mapping</a:t>
            </a:r>
          </a:p>
          <a:p>
            <a:r>
              <a:rPr lang="en-GB" dirty="0"/>
              <a:t>Booking Overview</a:t>
            </a:r>
          </a:p>
          <a:p>
            <a:r>
              <a:rPr lang="en-GB" dirty="0"/>
              <a:t>Calendar</a:t>
            </a:r>
          </a:p>
          <a:p>
            <a:r>
              <a:rPr lang="en-GB" dirty="0"/>
              <a:t>Validation</a:t>
            </a:r>
          </a:p>
          <a:p>
            <a:r>
              <a:rPr lang="en-GB" dirty="0"/>
              <a:t>Confirmation</a:t>
            </a:r>
          </a:p>
          <a:p>
            <a:r>
              <a:rPr lang="en-GB" dirty="0"/>
              <a:t>Online Payment </a:t>
            </a:r>
          </a:p>
        </p:txBody>
      </p:sp>
    </p:spTree>
    <p:extLst>
      <p:ext uri="{BB962C8B-B14F-4D97-AF65-F5344CB8AC3E}">
        <p14:creationId xmlns:p14="http://schemas.microsoft.com/office/powerpoint/2010/main" val="1010112670"/>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1" name="Group 70">
            <a:extLst>
              <a:ext uri="{FF2B5EF4-FFF2-40B4-BE49-F238E27FC236}">
                <a16:creationId xmlns:a16="http://schemas.microsoft.com/office/drawing/2014/main" id="{88C9B83F-64CD-41C1-925F-A08801FFD0BD}"/>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72" name="Straight Connector 71">
              <a:extLst>
                <a:ext uri="{FF2B5EF4-FFF2-40B4-BE49-F238E27FC236}">
                  <a16:creationId xmlns:a16="http://schemas.microsoft.com/office/drawing/2014/main" id="{E1655065-0BD7-4422-BEC0-4401E998090A}"/>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73" name="Straight Connector 72">
              <a:extLst>
                <a:ext uri="{FF2B5EF4-FFF2-40B4-BE49-F238E27FC236}">
                  <a16:creationId xmlns:a16="http://schemas.microsoft.com/office/drawing/2014/main" id="{4DDD90AC-ABEC-4A76-9C9C-AD0A5F8FC7F2}"/>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74" name="Rectangle 23">
              <a:extLst>
                <a:ext uri="{FF2B5EF4-FFF2-40B4-BE49-F238E27FC236}">
                  <a16:creationId xmlns:a16="http://schemas.microsoft.com/office/drawing/2014/main" id="{21A8AFEF-EC50-4C0B-9C64-814B76C82090}"/>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5" name="Rectangle 25">
              <a:extLst>
                <a:ext uri="{FF2B5EF4-FFF2-40B4-BE49-F238E27FC236}">
                  <a16:creationId xmlns:a16="http://schemas.microsoft.com/office/drawing/2014/main" id="{CAFAA800-E117-4357-84E4-56B63EA03E37}"/>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6" name="Isosceles Triangle 75">
              <a:extLst>
                <a:ext uri="{FF2B5EF4-FFF2-40B4-BE49-F238E27FC236}">
                  <a16:creationId xmlns:a16="http://schemas.microsoft.com/office/drawing/2014/main" id="{8DDFC9F4-3B45-402D-8AD7-60B3F08ED755}"/>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77" name="Rectangle 27">
              <a:extLst>
                <a:ext uri="{FF2B5EF4-FFF2-40B4-BE49-F238E27FC236}">
                  <a16:creationId xmlns:a16="http://schemas.microsoft.com/office/drawing/2014/main" id="{F26A0854-FBE4-4587-B349-06BE192BD7F6}"/>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28">
              <a:extLst>
                <a:ext uri="{FF2B5EF4-FFF2-40B4-BE49-F238E27FC236}">
                  <a16:creationId xmlns:a16="http://schemas.microsoft.com/office/drawing/2014/main" id="{54A9C4C6-FF7D-470E-BFCA-CE4F60A1F0A8}"/>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9" name="Rectangle 29">
              <a:extLst>
                <a:ext uri="{FF2B5EF4-FFF2-40B4-BE49-F238E27FC236}">
                  <a16:creationId xmlns:a16="http://schemas.microsoft.com/office/drawing/2014/main" id="{B1721EA8-4871-45D4-B78F-AE805A3004B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80" name="Isosceles Triangle 79">
              <a:extLst>
                <a:ext uri="{FF2B5EF4-FFF2-40B4-BE49-F238E27FC236}">
                  <a16:creationId xmlns:a16="http://schemas.microsoft.com/office/drawing/2014/main" id="{E5763971-E3A3-45C6-9BA8-2E032C7A55EB}"/>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1" name="Isosceles Triangle 80">
              <a:extLst>
                <a:ext uri="{FF2B5EF4-FFF2-40B4-BE49-F238E27FC236}">
                  <a16:creationId xmlns:a16="http://schemas.microsoft.com/office/drawing/2014/main" id="{32752E94-0E01-4AF5-A43A-F2FAD8737C29}"/>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1026" name="Picture 2" descr="Image may contain: 4 people, people smiling, people standing, car and outdoor">
            <a:extLst>
              <a:ext uri="{FF2B5EF4-FFF2-40B4-BE49-F238E27FC236}">
                <a16:creationId xmlns:a16="http://schemas.microsoft.com/office/drawing/2014/main" id="{E7E5072C-C7F7-473D-9F9E-2043B90DE33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1295" t="6026" r="23261"/>
          <a:stretch/>
        </p:blipFill>
        <p:spPr bwMode="auto">
          <a:xfrm>
            <a:off x="20" y="-1"/>
            <a:ext cx="5394940" cy="6858001"/>
          </a:xfrm>
          <a:custGeom>
            <a:avLst/>
            <a:gdLst>
              <a:gd name="connsiteX0" fmla="*/ 842596 w 5394960"/>
              <a:gd name="connsiteY0" fmla="*/ 0 h 6858000"/>
              <a:gd name="connsiteX1" fmla="*/ 5394960 w 5394960"/>
              <a:gd name="connsiteY1" fmla="*/ 0 h 6858000"/>
              <a:gd name="connsiteX2" fmla="*/ 5394960 w 5394960"/>
              <a:gd name="connsiteY2" fmla="*/ 21851 h 6858000"/>
              <a:gd name="connsiteX3" fmla="*/ 4365943 w 5394960"/>
              <a:gd name="connsiteY3" fmla="*/ 6858000 h 6858000"/>
              <a:gd name="connsiteX4" fmla="*/ 0 w 5394960"/>
              <a:gd name="connsiteY4" fmla="*/ 6858000 h 6858000"/>
              <a:gd name="connsiteX5" fmla="*/ 0 w 5394960"/>
              <a:gd name="connsiteY5" fmla="*/ 566615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4960" h="6858000">
                <a:moveTo>
                  <a:pt x="842596" y="0"/>
                </a:moveTo>
                <a:lnTo>
                  <a:pt x="5394960" y="0"/>
                </a:lnTo>
                <a:lnTo>
                  <a:pt x="5394960" y="21851"/>
                </a:lnTo>
                <a:lnTo>
                  <a:pt x="4365943" y="6858000"/>
                </a:lnTo>
                <a:lnTo>
                  <a:pt x="0" y="6858000"/>
                </a:lnTo>
                <a:lnTo>
                  <a:pt x="0" y="5666154"/>
                </a:lnTo>
                <a:close/>
              </a:path>
            </a:pathLst>
          </a:cu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5380563" y="1678665"/>
            <a:ext cx="3887839" cy="2372168"/>
          </a:xfrm>
        </p:spPr>
        <p:txBody>
          <a:bodyPr vert="horz" lIns="91440" tIns="45720" rIns="91440" bIns="45720" rtlCol="0" anchor="b">
            <a:normAutofit/>
          </a:bodyPr>
          <a:lstStyle/>
          <a:p>
            <a:pPr algn="r"/>
            <a:r>
              <a:rPr lang="en-US" sz="5400" dirty="0">
                <a:solidFill>
                  <a:srgbClr val="FF9900"/>
                </a:solidFill>
              </a:rPr>
              <a:t>Project Demo</a:t>
            </a:r>
          </a:p>
        </p:txBody>
      </p:sp>
      <p:sp>
        <p:nvSpPr>
          <p:cNvPr id="6" name="Content Placeholder 5">
            <a:extLst>
              <a:ext uri="{FF2B5EF4-FFF2-40B4-BE49-F238E27FC236}">
                <a16:creationId xmlns:a16="http://schemas.microsoft.com/office/drawing/2014/main" id="{88941228-AACC-4733-9954-8DDAE67059D6}"/>
              </a:ext>
            </a:extLst>
          </p:cNvPr>
          <p:cNvSpPr>
            <a:spLocks noGrp="1"/>
          </p:cNvSpPr>
          <p:nvPr>
            <p:ph idx="1"/>
          </p:nvPr>
        </p:nvSpPr>
        <p:spPr>
          <a:xfrm>
            <a:off x="5380563" y="4050833"/>
            <a:ext cx="3893440" cy="1096899"/>
          </a:xfrm>
        </p:spPr>
        <p:txBody>
          <a:bodyPr vert="horz" lIns="91440" tIns="45720" rIns="91440" bIns="45720" rtlCol="0" anchor="t">
            <a:normAutofit/>
          </a:bodyPr>
          <a:lstStyle/>
          <a:p>
            <a:pPr marL="0" indent="0" algn="r">
              <a:buNone/>
            </a:pPr>
            <a:r>
              <a:rPr lang="en-US">
                <a:solidFill>
                  <a:schemeClr val="tx1">
                    <a:lumMod val="50000"/>
                    <a:lumOff val="50000"/>
                  </a:schemeClr>
                </a:solidFill>
              </a:rPr>
              <a:t>Please turn your attention to the demo video……..</a:t>
            </a:r>
          </a:p>
        </p:txBody>
      </p:sp>
    </p:spTree>
    <p:extLst>
      <p:ext uri="{BB962C8B-B14F-4D97-AF65-F5344CB8AC3E}">
        <p14:creationId xmlns:p14="http://schemas.microsoft.com/office/powerpoint/2010/main" val="964091923"/>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Image may contain: car and outdoor">
            <a:extLst>
              <a:ext uri="{FF2B5EF4-FFF2-40B4-BE49-F238E27FC236}">
                <a16:creationId xmlns:a16="http://schemas.microsoft.com/office/drawing/2014/main" id="{04692737-953A-464D-A732-65AD6E36A40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5707" r="9315"/>
          <a:stretch/>
        </p:blipFill>
        <p:spPr bwMode="auto">
          <a:xfrm>
            <a:off x="4269854" y="-1"/>
            <a:ext cx="7922146" cy="6858001"/>
          </a:xfrm>
          <a:custGeom>
            <a:avLst/>
            <a:gdLst>
              <a:gd name="connsiteX0" fmla="*/ 379987 w 7922146"/>
              <a:gd name="connsiteY0" fmla="*/ 0 h 6858001"/>
              <a:gd name="connsiteX1" fmla="*/ 5304971 w 7922146"/>
              <a:gd name="connsiteY1" fmla="*/ 0 h 6858001"/>
              <a:gd name="connsiteX2" fmla="*/ 7065281 w 7922146"/>
              <a:gd name="connsiteY2" fmla="*/ 0 h 6858001"/>
              <a:gd name="connsiteX3" fmla="*/ 7397540 w 7922146"/>
              <a:gd name="connsiteY3" fmla="*/ 0 h 6858001"/>
              <a:gd name="connsiteX4" fmla="*/ 7397540 w 7922146"/>
              <a:gd name="connsiteY4" fmla="*/ 1 h 6858001"/>
              <a:gd name="connsiteX5" fmla="*/ 7922146 w 7922146"/>
              <a:gd name="connsiteY5" fmla="*/ 1 h 6858001"/>
              <a:gd name="connsiteX6" fmla="*/ 7922146 w 7922146"/>
              <a:gd name="connsiteY6" fmla="*/ 6858001 h 6858001"/>
              <a:gd name="connsiteX7" fmla="*/ 7065281 w 7922146"/>
              <a:gd name="connsiteY7" fmla="*/ 6858001 h 6858001"/>
              <a:gd name="connsiteX8" fmla="*/ 7065281 w 7922146"/>
              <a:gd name="connsiteY8" fmla="*/ 6858000 h 6858001"/>
              <a:gd name="connsiteX9" fmla="*/ 5932989 w 7922146"/>
              <a:gd name="connsiteY9" fmla="*/ 6858000 h 6858001"/>
              <a:gd name="connsiteX10" fmla="*/ 5932989 w 7922146"/>
              <a:gd name="connsiteY10" fmla="*/ 6858001 h 6858001"/>
              <a:gd name="connsiteX11" fmla="*/ 27809 w 7922146"/>
              <a:gd name="connsiteY11" fmla="*/ 6858001 h 6858001"/>
              <a:gd name="connsiteX12" fmla="*/ 1803228 w 7922146"/>
              <a:gd name="connsiteY12" fmla="*/ 4521201 h 6858001"/>
              <a:gd name="connsiteX13" fmla="*/ 0 w 7922146"/>
              <a:gd name="connsiteY13" fmla="*/ 0 h 6858001"/>
              <a:gd name="connsiteX14" fmla="*/ 379987 w 7922146"/>
              <a:gd name="connsiteY14" fmla="*/ 0 h 6858001"/>
              <a:gd name="connsiteX15" fmla="*/ 0 w 7922146"/>
              <a:gd name="connsiteY15" fmla="*/ 407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a:extLst>
            <a:ext uri="{909E8E84-426E-40DD-AFC4-6F175D3DCCD1}">
              <a14:hiddenFill xmlns:a14="http://schemas.microsoft.com/office/drawing/2010/main">
                <a:solidFill>
                  <a:srgbClr val="FFFFFF"/>
                </a:solidFill>
              </a14:hiddenFill>
            </a:ext>
          </a:extLst>
        </p:spPr>
      </p:pic>
      <p:cxnSp>
        <p:nvCxnSpPr>
          <p:cNvPr id="71" name="Straight Connector 70">
            <a:extLst>
              <a:ext uri="{FF2B5EF4-FFF2-40B4-BE49-F238E27FC236}">
                <a16:creationId xmlns:a16="http://schemas.microsoft.com/office/drawing/2014/main" id="{64FA5DFF-7FE6-4855-84E6-DFA78EE978BD}"/>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73" name="Straight Connector 72">
            <a:extLst>
              <a:ext uri="{FF2B5EF4-FFF2-40B4-BE49-F238E27FC236}">
                <a16:creationId xmlns:a16="http://schemas.microsoft.com/office/drawing/2014/main" id="{2AFD8CBA-54A3-4363-991B-B9C631BBFA74}"/>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75" name="Rectangle 23">
            <a:extLst>
              <a:ext uri="{FF2B5EF4-FFF2-40B4-BE49-F238E27FC236}">
                <a16:creationId xmlns:a16="http://schemas.microsoft.com/office/drawing/2014/main" id="{3F088236-D655-4F88-B238-E16762358025}"/>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7" name="Rectangle 25">
            <a:extLst>
              <a:ext uri="{FF2B5EF4-FFF2-40B4-BE49-F238E27FC236}">
                <a16:creationId xmlns:a16="http://schemas.microsoft.com/office/drawing/2014/main" id="{3DAC0C92-199E-475C-9390-119A9B02727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9" name="Isosceles Triangle 24">
            <a:extLst>
              <a:ext uri="{FF2B5EF4-FFF2-40B4-BE49-F238E27FC236}">
                <a16:creationId xmlns:a16="http://schemas.microsoft.com/office/drawing/2014/main" id="{C4CFB339-0ED8-4FE2-9EF1-6D1375B8499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81" name="Rectangle 27">
            <a:extLst>
              <a:ext uri="{FF2B5EF4-FFF2-40B4-BE49-F238E27FC236}">
                <a16:creationId xmlns:a16="http://schemas.microsoft.com/office/drawing/2014/main" id="{31896C80-2069-4431-9C19-83B91373449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83" name="Rectangle 28">
            <a:extLst>
              <a:ext uri="{FF2B5EF4-FFF2-40B4-BE49-F238E27FC236}">
                <a16:creationId xmlns:a16="http://schemas.microsoft.com/office/drawing/2014/main" id="{BF120A21-0841-4823-B0C4-28AEBCEF9B7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5" name="Rectangle 29">
            <a:extLst>
              <a:ext uri="{FF2B5EF4-FFF2-40B4-BE49-F238E27FC236}">
                <a16:creationId xmlns:a16="http://schemas.microsoft.com/office/drawing/2014/main" id="{DBB05BAE-BBD3-4289-899F-A6851503C6B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87" name="Isosceles Triangle 29">
            <a:extLst>
              <a:ext uri="{FF2B5EF4-FFF2-40B4-BE49-F238E27FC236}">
                <a16:creationId xmlns:a16="http://schemas.microsoft.com/office/drawing/2014/main" id="{9874D11C-36F5-4BBE-A490-019A54E953B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A794EFEC-921B-4A50-8803-880E76938AEE}"/>
              </a:ext>
            </a:extLst>
          </p:cNvPr>
          <p:cNvSpPr>
            <a:spLocks noGrp="1"/>
          </p:cNvSpPr>
          <p:nvPr>
            <p:ph type="title"/>
          </p:nvPr>
        </p:nvSpPr>
        <p:spPr>
          <a:xfrm>
            <a:off x="677333" y="609600"/>
            <a:ext cx="3851123" cy="1320800"/>
          </a:xfrm>
        </p:spPr>
        <p:txBody>
          <a:bodyPr>
            <a:normAutofit/>
          </a:bodyPr>
          <a:lstStyle/>
          <a:p>
            <a:r>
              <a:rPr lang="en-GB" dirty="0">
                <a:solidFill>
                  <a:srgbClr val="FF9900"/>
                </a:solidFill>
              </a:rPr>
              <a:t>Any Questions?</a:t>
            </a:r>
          </a:p>
        </p:txBody>
      </p:sp>
      <p:sp>
        <p:nvSpPr>
          <p:cNvPr id="3" name="Content Placeholder 2">
            <a:extLst>
              <a:ext uri="{FF2B5EF4-FFF2-40B4-BE49-F238E27FC236}">
                <a16:creationId xmlns:a16="http://schemas.microsoft.com/office/drawing/2014/main" id="{9592D9D2-6257-467C-9375-7302E63CCABA}"/>
              </a:ext>
            </a:extLst>
          </p:cNvPr>
          <p:cNvSpPr>
            <a:spLocks noGrp="1"/>
          </p:cNvSpPr>
          <p:nvPr>
            <p:ph idx="1"/>
          </p:nvPr>
        </p:nvSpPr>
        <p:spPr>
          <a:xfrm>
            <a:off x="677334" y="2160589"/>
            <a:ext cx="3851122" cy="3880773"/>
          </a:xfrm>
        </p:spPr>
        <p:txBody>
          <a:bodyPr>
            <a:normAutofit/>
          </a:bodyPr>
          <a:lstStyle/>
          <a:p>
            <a:r>
              <a:rPr lang="en-GB" dirty="0"/>
              <a:t>Thanks for listening!</a:t>
            </a:r>
          </a:p>
        </p:txBody>
      </p:sp>
    </p:spTree>
    <p:extLst>
      <p:ext uri="{BB962C8B-B14F-4D97-AF65-F5344CB8AC3E}">
        <p14:creationId xmlns:p14="http://schemas.microsoft.com/office/powerpoint/2010/main" val="1349286689"/>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445</TotalTime>
  <Words>2160</Words>
  <Application>Microsoft Office PowerPoint</Application>
  <PresentationFormat>Widescreen</PresentationFormat>
  <Paragraphs>110</Paragraphs>
  <Slides>9</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Courier New</vt:lpstr>
      <vt:lpstr>Trebuchet MS</vt:lpstr>
      <vt:lpstr>Wingdings 3</vt:lpstr>
      <vt:lpstr>Facet</vt:lpstr>
      <vt:lpstr>Final Viva</vt:lpstr>
      <vt:lpstr>Introduction </vt:lpstr>
      <vt:lpstr>Project Aims and Objectives</vt:lpstr>
      <vt:lpstr>Main Findings</vt:lpstr>
      <vt:lpstr>Methodologies </vt:lpstr>
      <vt:lpstr>Results/Conclusions</vt:lpstr>
      <vt:lpstr>Recommendations </vt:lpstr>
      <vt:lpstr>Project Demo</vt:lpstr>
      <vt:lpstr>Any Questions?</vt:lpstr>
    </vt:vector>
  </TitlesOfParts>
  <Company>NPTC Group</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Scott Davies</dc:creator>
  <cp:lastModifiedBy>Scott Davies</cp:lastModifiedBy>
  <cp:revision>33</cp:revision>
  <cp:lastPrinted>2018-04-30T13:46:40Z</cp:lastPrinted>
  <dcterms:created xsi:type="dcterms:W3CDTF">2018-04-24T09:38:47Z</dcterms:created>
  <dcterms:modified xsi:type="dcterms:W3CDTF">2018-05-01T06:46:32Z</dcterms:modified>
</cp:coreProperties>
</file>