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1" r:id="rId5"/>
    <p:sldMasterId id="2147483695" r:id="rId6"/>
    <p:sldMasterId id="2147483707" r:id="rId7"/>
    <p:sldMasterId id="2147483677" r:id="rId8"/>
  </p:sldMasterIdLst>
  <p:notesMasterIdLst>
    <p:notesMasterId r:id="rId62"/>
  </p:notesMasterIdLst>
  <p:sldIdLst>
    <p:sldId id="415" r:id="rId9"/>
    <p:sldId id="320" r:id="rId10"/>
    <p:sldId id="358" r:id="rId11"/>
    <p:sldId id="367" r:id="rId12"/>
    <p:sldId id="309" r:id="rId13"/>
    <p:sldId id="284" r:id="rId14"/>
    <p:sldId id="377" r:id="rId15"/>
    <p:sldId id="373" r:id="rId16"/>
    <p:sldId id="369" r:id="rId17"/>
    <p:sldId id="324" r:id="rId18"/>
    <p:sldId id="398" r:id="rId19"/>
    <p:sldId id="258" r:id="rId20"/>
    <p:sldId id="292" r:id="rId21"/>
    <p:sldId id="294" r:id="rId22"/>
    <p:sldId id="382" r:id="rId23"/>
    <p:sldId id="400" r:id="rId24"/>
    <p:sldId id="270" r:id="rId25"/>
    <p:sldId id="271" r:id="rId26"/>
    <p:sldId id="368" r:id="rId27"/>
    <p:sldId id="385" r:id="rId28"/>
    <p:sldId id="396" r:id="rId29"/>
    <p:sldId id="278" r:id="rId30"/>
    <p:sldId id="279" r:id="rId31"/>
    <p:sldId id="283" r:id="rId32"/>
    <p:sldId id="410" r:id="rId33"/>
    <p:sldId id="406" r:id="rId34"/>
    <p:sldId id="399" r:id="rId35"/>
    <p:sldId id="386" r:id="rId36"/>
    <p:sldId id="375" r:id="rId37"/>
    <p:sldId id="389" r:id="rId38"/>
    <p:sldId id="390" r:id="rId39"/>
    <p:sldId id="391" r:id="rId40"/>
    <p:sldId id="411" r:id="rId41"/>
    <p:sldId id="392" r:id="rId42"/>
    <p:sldId id="414" r:id="rId43"/>
    <p:sldId id="352" r:id="rId44"/>
    <p:sldId id="301" r:id="rId45"/>
    <p:sldId id="268" r:id="rId46"/>
    <p:sldId id="315" r:id="rId47"/>
    <p:sldId id="289" r:id="rId48"/>
    <p:sldId id="262" r:id="rId49"/>
    <p:sldId id="288" r:id="rId50"/>
    <p:sldId id="397" r:id="rId51"/>
    <p:sldId id="318" r:id="rId52"/>
    <p:sldId id="364" r:id="rId53"/>
    <p:sldId id="407" r:id="rId54"/>
    <p:sldId id="409" r:id="rId55"/>
    <p:sldId id="291" r:id="rId56"/>
    <p:sldId id="384" r:id="rId57"/>
    <p:sldId id="412" r:id="rId58"/>
    <p:sldId id="356" r:id="rId59"/>
    <p:sldId id="370" r:id="rId60"/>
    <p:sldId id="374" r:id="rId61"/>
  </p:sldIdLst>
  <p:sldSz cx="12192000" cy="6858000"/>
  <p:notesSz cx="6858000" cy="10572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Untitled Section" id="{FF7A8B5B-17F3-4351-82BF-3D3BD32C1DAC}">
          <p14:sldIdLst>
            <p14:sldId id="415"/>
            <p14:sldId id="320"/>
            <p14:sldId id="358"/>
            <p14:sldId id="367"/>
            <p14:sldId id="309"/>
            <p14:sldId id="284"/>
            <p14:sldId id="377"/>
            <p14:sldId id="373"/>
            <p14:sldId id="369"/>
            <p14:sldId id="324"/>
            <p14:sldId id="398"/>
            <p14:sldId id="258"/>
            <p14:sldId id="292"/>
            <p14:sldId id="294"/>
            <p14:sldId id="382"/>
            <p14:sldId id="400"/>
            <p14:sldId id="270"/>
            <p14:sldId id="271"/>
            <p14:sldId id="368"/>
            <p14:sldId id="385"/>
            <p14:sldId id="396"/>
            <p14:sldId id="278"/>
            <p14:sldId id="279"/>
            <p14:sldId id="283"/>
            <p14:sldId id="410"/>
            <p14:sldId id="406"/>
            <p14:sldId id="399"/>
            <p14:sldId id="386"/>
            <p14:sldId id="375"/>
            <p14:sldId id="389"/>
            <p14:sldId id="390"/>
            <p14:sldId id="391"/>
            <p14:sldId id="411"/>
            <p14:sldId id="392"/>
            <p14:sldId id="414"/>
            <p14:sldId id="352"/>
            <p14:sldId id="301"/>
            <p14:sldId id="268"/>
            <p14:sldId id="315"/>
            <p14:sldId id="289"/>
            <p14:sldId id="262"/>
            <p14:sldId id="288"/>
            <p14:sldId id="397"/>
            <p14:sldId id="318"/>
            <p14:sldId id="364"/>
            <p14:sldId id="407"/>
            <p14:sldId id="409"/>
            <p14:sldId id="291"/>
            <p14:sldId id="384"/>
            <p14:sldId id="412"/>
            <p14:sldId id="356"/>
            <p14:sldId id="370"/>
            <p14:sldId id="3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DCE6-3FC9-4CD6-A0B3-769C3540167A}" v="3" dt="2020-09-22T09:54:34.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111" autoAdjust="0"/>
    <p:restoredTop sz="94660"/>
  </p:normalViewPr>
  <p:slideViewPr>
    <p:cSldViewPr snapToGrid="0">
      <p:cViewPr varScale="1">
        <p:scale>
          <a:sx n="67" d="100"/>
          <a:sy n="67" d="100"/>
        </p:scale>
        <p:origin x="67" y="590"/>
      </p:cViewPr>
      <p:guideLst/>
    </p:cSldViewPr>
  </p:slideViewPr>
  <p:notesTextViewPr>
    <p:cViewPr>
      <p:scale>
        <a:sx n="1" d="1"/>
        <a:sy n="1" d="1"/>
      </p:scale>
      <p:origin x="0" y="0"/>
    </p:cViewPr>
  </p:notesTextViewPr>
  <p:sorterViewPr>
    <p:cViewPr>
      <p:scale>
        <a:sx n="100" d="100"/>
        <a:sy n="100" d="100"/>
      </p:scale>
      <p:origin x="0" y="-3189"/>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3.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s>
</file>

<file path=ppt/diagrams/_rels/data2.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C7C6A84-2A5D-40C5-8320-001C2D9C783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CB8F4E9-1CFA-493E-A206-82C4BD117CB6}">
      <dgm:prSet/>
      <dgm:spPr>
        <a:solidFill>
          <a:srgbClr val="4472C4"/>
        </a:solidFill>
      </dgm:spPr>
      <dgm:t>
        <a:bodyPr/>
        <a:lstStyle/>
        <a:p>
          <a:r>
            <a:rPr lang="en-GB" b="0" i="0" dirty="0" err="1"/>
            <a:t>Wk</a:t>
          </a:r>
          <a:r>
            <a:rPr lang="en-GB" b="0" i="0" dirty="0"/>
            <a:t> 1: A1T1 = Moodle Unit 1 Topic 1 and ideation.</a:t>
          </a:r>
          <a:endParaRPr lang="en-US" dirty="0"/>
        </a:p>
      </dgm:t>
    </dgm:pt>
    <dgm:pt modelId="{D4AC9572-A1A1-469C-8C71-C4D1995153CF}" type="parTrans" cxnId="{81EBFDC0-9A32-4FFD-847C-50922AE577A1}">
      <dgm:prSet/>
      <dgm:spPr/>
      <dgm:t>
        <a:bodyPr/>
        <a:lstStyle/>
        <a:p>
          <a:endParaRPr lang="en-US"/>
        </a:p>
      </dgm:t>
    </dgm:pt>
    <dgm:pt modelId="{6BB530BB-102B-43BF-8761-049243BC4F0C}" type="sibTrans" cxnId="{81EBFDC0-9A32-4FFD-847C-50922AE577A1}">
      <dgm:prSet/>
      <dgm:spPr/>
      <dgm:t>
        <a:bodyPr/>
        <a:lstStyle/>
        <a:p>
          <a:endParaRPr lang="en-US"/>
        </a:p>
      </dgm:t>
    </dgm:pt>
    <dgm:pt modelId="{6B00E852-18E4-421C-A379-22AB83348BC6}">
      <dgm:prSet/>
      <dgm:spPr>
        <a:solidFill>
          <a:srgbClr val="4472C4"/>
        </a:solidFill>
      </dgm:spPr>
      <dgm:t>
        <a:bodyPr/>
        <a:lstStyle/>
        <a:p>
          <a:r>
            <a:rPr lang="en-GB" b="0" i="0"/>
            <a:t>Wk 2: A1T2 = Project ideation.</a:t>
          </a:r>
          <a:endParaRPr lang="en-US"/>
        </a:p>
      </dgm:t>
    </dgm:pt>
    <dgm:pt modelId="{7C948D52-9B4D-46CD-87ED-751A33B7AEB4}" type="parTrans" cxnId="{2CE67ED5-3750-405C-8E4F-6DA9E91EFEB1}">
      <dgm:prSet/>
      <dgm:spPr/>
      <dgm:t>
        <a:bodyPr/>
        <a:lstStyle/>
        <a:p>
          <a:endParaRPr lang="en-US"/>
        </a:p>
      </dgm:t>
    </dgm:pt>
    <dgm:pt modelId="{14ED7155-322A-43CA-873D-AEA6D1C60DED}" type="sibTrans" cxnId="{2CE67ED5-3750-405C-8E4F-6DA9E91EFEB1}">
      <dgm:prSet/>
      <dgm:spPr/>
      <dgm:t>
        <a:bodyPr/>
        <a:lstStyle/>
        <a:p>
          <a:endParaRPr lang="en-US"/>
        </a:p>
      </dgm:t>
    </dgm:pt>
    <dgm:pt modelId="{06501E92-30C2-4E31-BEAF-CC7BF9951A4A}">
      <dgm:prSet/>
      <dgm:spPr>
        <a:solidFill>
          <a:srgbClr val="FFC000"/>
        </a:solidFill>
      </dgm:spPr>
      <dgm:t>
        <a:bodyPr/>
        <a:lstStyle/>
        <a:p>
          <a:r>
            <a:rPr lang="en-GB" b="0" i="0" dirty="0" err="1"/>
            <a:t>Wk</a:t>
          </a:r>
          <a:r>
            <a:rPr lang="en-GB" b="0" i="0" dirty="0"/>
            <a:t> 3: A1T3 = Project Planning: Project Poster &amp; Chart.</a:t>
          </a:r>
          <a:endParaRPr lang="en-US" dirty="0"/>
        </a:p>
      </dgm:t>
    </dgm:pt>
    <dgm:pt modelId="{0297968F-815B-422B-9F97-930EA97B9269}" type="parTrans" cxnId="{9EA0815C-1911-4E90-93EF-EB8B6B44DFA3}">
      <dgm:prSet/>
      <dgm:spPr/>
      <dgm:t>
        <a:bodyPr/>
        <a:lstStyle/>
        <a:p>
          <a:endParaRPr lang="en-US"/>
        </a:p>
      </dgm:t>
    </dgm:pt>
    <dgm:pt modelId="{8F91C438-CE7E-4E3C-AE3B-BAFD203A7C10}" type="sibTrans" cxnId="{9EA0815C-1911-4E90-93EF-EB8B6B44DFA3}">
      <dgm:prSet/>
      <dgm:spPr/>
      <dgm:t>
        <a:bodyPr/>
        <a:lstStyle/>
        <a:p>
          <a:endParaRPr lang="en-US"/>
        </a:p>
      </dgm:t>
    </dgm:pt>
    <dgm:pt modelId="{51229B02-4C6B-4A06-B35F-EDE9C73254C3}">
      <dgm:prSet/>
      <dgm:spPr>
        <a:solidFill>
          <a:srgbClr val="00B0F0"/>
        </a:solidFill>
      </dgm:spPr>
      <dgm:t>
        <a:bodyPr/>
        <a:lstStyle/>
        <a:p>
          <a:r>
            <a:rPr lang="en-GB" b="0" i="0" dirty="0" err="1"/>
            <a:t>Wk</a:t>
          </a:r>
          <a:r>
            <a:rPr lang="en-GB" b="0" i="0" dirty="0"/>
            <a:t> 4: A1T3 = Project Planning: Project Poster &amp; Chart.</a:t>
          </a:r>
          <a:endParaRPr lang="en-US" dirty="0"/>
        </a:p>
      </dgm:t>
    </dgm:pt>
    <dgm:pt modelId="{D04AB791-E551-4447-9715-CCB4192060A6}" type="parTrans" cxnId="{8CA4264B-AFC2-4123-A579-E50E61825418}">
      <dgm:prSet/>
      <dgm:spPr/>
      <dgm:t>
        <a:bodyPr/>
        <a:lstStyle/>
        <a:p>
          <a:endParaRPr lang="en-US"/>
        </a:p>
      </dgm:t>
    </dgm:pt>
    <dgm:pt modelId="{8D0E9188-0D1D-476F-92E0-6F30B910DDDE}" type="sibTrans" cxnId="{8CA4264B-AFC2-4123-A579-E50E61825418}">
      <dgm:prSet/>
      <dgm:spPr/>
      <dgm:t>
        <a:bodyPr/>
        <a:lstStyle/>
        <a:p>
          <a:endParaRPr lang="en-US"/>
        </a:p>
      </dgm:t>
    </dgm:pt>
    <dgm:pt modelId="{FA146566-20F0-479F-BE83-33BC997BA736}">
      <dgm:prSet/>
      <dgm:spPr/>
      <dgm:t>
        <a:bodyPr/>
        <a:lstStyle/>
        <a:p>
          <a:r>
            <a:rPr lang="en-GB" b="0" i="0" dirty="0" err="1"/>
            <a:t>Wk</a:t>
          </a:r>
          <a:r>
            <a:rPr lang="en-GB" b="0" i="0" dirty="0"/>
            <a:t> 5: A2T1&amp;2 = Project Design work.</a:t>
          </a:r>
          <a:endParaRPr lang="en-US" dirty="0"/>
        </a:p>
      </dgm:t>
    </dgm:pt>
    <dgm:pt modelId="{01ED45BC-3DF7-438D-8EAF-CF553500B195}" type="parTrans" cxnId="{5C26FD7C-758F-430F-8E3A-6934CB952931}">
      <dgm:prSet/>
      <dgm:spPr/>
      <dgm:t>
        <a:bodyPr/>
        <a:lstStyle/>
        <a:p>
          <a:endParaRPr lang="en-US"/>
        </a:p>
      </dgm:t>
    </dgm:pt>
    <dgm:pt modelId="{806253A7-FE53-46E0-BABA-5A029CC250D5}" type="sibTrans" cxnId="{5C26FD7C-758F-430F-8E3A-6934CB952931}">
      <dgm:prSet/>
      <dgm:spPr/>
      <dgm:t>
        <a:bodyPr/>
        <a:lstStyle/>
        <a:p>
          <a:endParaRPr lang="en-US"/>
        </a:p>
      </dgm:t>
    </dgm:pt>
    <dgm:pt modelId="{F11593C8-35BC-4FCF-8CB7-962C83B96A1E}">
      <dgm:prSet/>
      <dgm:spPr/>
      <dgm:t>
        <a:bodyPr/>
        <a:lstStyle/>
        <a:p>
          <a:r>
            <a:rPr lang="en-GB" b="0" i="0" dirty="0" err="1"/>
            <a:t>Wk</a:t>
          </a:r>
          <a:r>
            <a:rPr lang="en-GB" b="0" i="0" dirty="0"/>
            <a:t> 6: A2T3 = Practical work. Progress update (all) then Q&amp;A.</a:t>
          </a:r>
          <a:endParaRPr lang="en-US" dirty="0"/>
        </a:p>
      </dgm:t>
    </dgm:pt>
    <dgm:pt modelId="{4F49F8D1-2151-4F8D-976F-9F1D146F7E3E}" type="parTrans" cxnId="{AB148F02-D9B7-4B99-AFF5-D9CE30E16AB5}">
      <dgm:prSet/>
      <dgm:spPr/>
      <dgm:t>
        <a:bodyPr/>
        <a:lstStyle/>
        <a:p>
          <a:endParaRPr lang="en-US"/>
        </a:p>
      </dgm:t>
    </dgm:pt>
    <dgm:pt modelId="{D9B7634B-A45B-43A1-905C-8EA767F1795E}" type="sibTrans" cxnId="{AB148F02-D9B7-4B99-AFF5-D9CE30E16AB5}">
      <dgm:prSet/>
      <dgm:spPr/>
      <dgm:t>
        <a:bodyPr/>
        <a:lstStyle/>
        <a:p>
          <a:endParaRPr lang="en-US"/>
        </a:p>
      </dgm:t>
    </dgm:pt>
    <dgm:pt modelId="{9467F0F8-9BBB-435D-A758-A5412EA746D1}">
      <dgm:prSet/>
      <dgm:spPr/>
      <dgm:t>
        <a:bodyPr/>
        <a:lstStyle/>
        <a:p>
          <a:r>
            <a:rPr lang="en-GB" b="0" i="0" dirty="0" err="1"/>
            <a:t>Wk</a:t>
          </a:r>
          <a:r>
            <a:rPr lang="en-GB" b="0" i="0" dirty="0"/>
            <a:t> 7: A2T3 = Practical work: Progress update (all) then Q&amp;A.</a:t>
          </a:r>
          <a:endParaRPr lang="en-US" dirty="0"/>
        </a:p>
      </dgm:t>
    </dgm:pt>
    <dgm:pt modelId="{3FB6ED29-4F37-4DE7-BDFD-DA1C82522262}" type="parTrans" cxnId="{2F640660-E719-4462-A4B4-CBBFCEA5CC86}">
      <dgm:prSet/>
      <dgm:spPr/>
      <dgm:t>
        <a:bodyPr/>
        <a:lstStyle/>
        <a:p>
          <a:endParaRPr lang="en-US"/>
        </a:p>
      </dgm:t>
    </dgm:pt>
    <dgm:pt modelId="{9D7C8805-4396-402B-8953-D3AACABAB3A1}" type="sibTrans" cxnId="{2F640660-E719-4462-A4B4-CBBFCEA5CC86}">
      <dgm:prSet/>
      <dgm:spPr/>
      <dgm:t>
        <a:bodyPr/>
        <a:lstStyle/>
        <a:p>
          <a:endParaRPr lang="en-US"/>
        </a:p>
      </dgm:t>
    </dgm:pt>
    <dgm:pt modelId="{16B6DE4D-24E3-4750-A024-5DF4586EE8ED}">
      <dgm:prSet/>
      <dgm:spPr/>
      <dgm:t>
        <a:bodyPr/>
        <a:lstStyle/>
        <a:p>
          <a:r>
            <a:rPr lang="en-GB" b="0" i="0" dirty="0" err="1"/>
            <a:t>Wk</a:t>
          </a:r>
          <a:r>
            <a:rPr lang="en-GB" b="0" i="0" dirty="0"/>
            <a:t> 8: A2T3&amp;4 = Practical work: Progress update (all) then Q&amp;A.</a:t>
          </a:r>
          <a:endParaRPr lang="en-US" dirty="0"/>
        </a:p>
      </dgm:t>
    </dgm:pt>
    <dgm:pt modelId="{43BDCEFB-64C1-4865-91AE-DC532BBE17DF}" type="parTrans" cxnId="{D22EA84D-C0E6-4830-A0A8-50F8BEA13967}">
      <dgm:prSet/>
      <dgm:spPr/>
      <dgm:t>
        <a:bodyPr/>
        <a:lstStyle/>
        <a:p>
          <a:endParaRPr lang="en-US"/>
        </a:p>
      </dgm:t>
    </dgm:pt>
    <dgm:pt modelId="{676B0DDA-B27E-4AFF-9C6E-B42A9A398ACA}" type="sibTrans" cxnId="{D22EA84D-C0E6-4830-A0A8-50F8BEA13967}">
      <dgm:prSet/>
      <dgm:spPr/>
      <dgm:t>
        <a:bodyPr/>
        <a:lstStyle/>
        <a:p>
          <a:endParaRPr lang="en-US"/>
        </a:p>
      </dgm:t>
    </dgm:pt>
    <dgm:pt modelId="{D73BE8A6-F22A-44EF-AA4F-2147AD3C665D}">
      <dgm:prSet/>
      <dgm:spPr>
        <a:solidFill>
          <a:srgbClr val="00B0F0"/>
        </a:solidFill>
      </dgm:spPr>
      <dgm:t>
        <a:bodyPr/>
        <a:lstStyle/>
        <a:p>
          <a:r>
            <a:rPr lang="en-GB" b="0" i="0" dirty="0" err="1"/>
            <a:t>Wk</a:t>
          </a:r>
          <a:r>
            <a:rPr lang="en-GB" b="0" i="0" dirty="0"/>
            <a:t> 9: Assignment 2 Support</a:t>
          </a:r>
          <a:endParaRPr lang="en-US" dirty="0"/>
        </a:p>
      </dgm:t>
    </dgm:pt>
    <dgm:pt modelId="{9F1D4D26-C917-4B6E-9E23-4816AC1CCFE0}" type="parTrans" cxnId="{FFC8774D-5F3B-4932-972D-9B47977CB504}">
      <dgm:prSet/>
      <dgm:spPr/>
      <dgm:t>
        <a:bodyPr/>
        <a:lstStyle/>
        <a:p>
          <a:endParaRPr lang="en-US"/>
        </a:p>
      </dgm:t>
    </dgm:pt>
    <dgm:pt modelId="{5DBB3D97-F5F1-4F1D-9541-A76B034A5137}" type="sibTrans" cxnId="{FFC8774D-5F3B-4932-972D-9B47977CB504}">
      <dgm:prSet/>
      <dgm:spPr/>
      <dgm:t>
        <a:bodyPr/>
        <a:lstStyle/>
        <a:p>
          <a:endParaRPr lang="en-US"/>
        </a:p>
      </dgm:t>
    </dgm:pt>
    <dgm:pt modelId="{4E80DEFD-D666-4E0B-8CDA-291947AA2AD6}" type="pres">
      <dgm:prSet presAssocID="{BC7C6A84-2A5D-40C5-8320-001C2D9C7831}" presName="linear" presStyleCnt="0">
        <dgm:presLayoutVars>
          <dgm:animLvl val="lvl"/>
          <dgm:resizeHandles val="exact"/>
        </dgm:presLayoutVars>
      </dgm:prSet>
      <dgm:spPr/>
    </dgm:pt>
    <dgm:pt modelId="{CCDBD79C-A325-469B-9E03-3407CBA5412D}" type="pres">
      <dgm:prSet presAssocID="{1CB8F4E9-1CFA-493E-A206-82C4BD117CB6}" presName="parentText" presStyleLbl="node1" presStyleIdx="0" presStyleCnt="9">
        <dgm:presLayoutVars>
          <dgm:chMax val="0"/>
          <dgm:bulletEnabled val="1"/>
        </dgm:presLayoutVars>
      </dgm:prSet>
      <dgm:spPr/>
    </dgm:pt>
    <dgm:pt modelId="{533750A7-66D8-42C5-8D40-BED2F4E30F21}" type="pres">
      <dgm:prSet presAssocID="{6BB530BB-102B-43BF-8761-049243BC4F0C}" presName="spacer" presStyleCnt="0"/>
      <dgm:spPr/>
    </dgm:pt>
    <dgm:pt modelId="{693D7AA0-BAF9-4129-B59C-D1B7AEBA0120}" type="pres">
      <dgm:prSet presAssocID="{6B00E852-18E4-421C-A379-22AB83348BC6}" presName="parentText" presStyleLbl="node1" presStyleIdx="1" presStyleCnt="9">
        <dgm:presLayoutVars>
          <dgm:chMax val="0"/>
          <dgm:bulletEnabled val="1"/>
        </dgm:presLayoutVars>
      </dgm:prSet>
      <dgm:spPr/>
    </dgm:pt>
    <dgm:pt modelId="{39578E5C-8D2D-4ABD-B232-8E3D6569888D}" type="pres">
      <dgm:prSet presAssocID="{14ED7155-322A-43CA-873D-AEA6D1C60DED}" presName="spacer" presStyleCnt="0"/>
      <dgm:spPr/>
    </dgm:pt>
    <dgm:pt modelId="{2D4B1C51-9C89-4208-9F44-4D21B6BC49A3}" type="pres">
      <dgm:prSet presAssocID="{06501E92-30C2-4E31-BEAF-CC7BF9951A4A}" presName="parentText" presStyleLbl="node1" presStyleIdx="2" presStyleCnt="9">
        <dgm:presLayoutVars>
          <dgm:chMax val="0"/>
          <dgm:bulletEnabled val="1"/>
        </dgm:presLayoutVars>
      </dgm:prSet>
      <dgm:spPr/>
    </dgm:pt>
    <dgm:pt modelId="{ECC39520-E509-4FB6-8355-7A1DB1DB3639}" type="pres">
      <dgm:prSet presAssocID="{8F91C438-CE7E-4E3C-AE3B-BAFD203A7C10}" presName="spacer" presStyleCnt="0"/>
      <dgm:spPr/>
    </dgm:pt>
    <dgm:pt modelId="{B0C5C211-055E-401E-8DF7-F832199B7D06}" type="pres">
      <dgm:prSet presAssocID="{51229B02-4C6B-4A06-B35F-EDE9C73254C3}" presName="parentText" presStyleLbl="node1" presStyleIdx="3" presStyleCnt="9">
        <dgm:presLayoutVars>
          <dgm:chMax val="0"/>
          <dgm:bulletEnabled val="1"/>
        </dgm:presLayoutVars>
      </dgm:prSet>
      <dgm:spPr/>
    </dgm:pt>
    <dgm:pt modelId="{6547DCFB-26F0-4430-AF56-E7BE5BC1E5D7}" type="pres">
      <dgm:prSet presAssocID="{8D0E9188-0D1D-476F-92E0-6F30B910DDDE}" presName="spacer" presStyleCnt="0"/>
      <dgm:spPr/>
    </dgm:pt>
    <dgm:pt modelId="{3DBB436A-992D-4D58-AE5C-D1F04376C143}" type="pres">
      <dgm:prSet presAssocID="{FA146566-20F0-479F-BE83-33BC997BA736}" presName="parentText" presStyleLbl="node1" presStyleIdx="4" presStyleCnt="9">
        <dgm:presLayoutVars>
          <dgm:chMax val="0"/>
          <dgm:bulletEnabled val="1"/>
        </dgm:presLayoutVars>
      </dgm:prSet>
      <dgm:spPr/>
    </dgm:pt>
    <dgm:pt modelId="{94B19D73-AF94-423D-B146-2E58D5583DD7}" type="pres">
      <dgm:prSet presAssocID="{806253A7-FE53-46E0-BABA-5A029CC250D5}" presName="spacer" presStyleCnt="0"/>
      <dgm:spPr/>
    </dgm:pt>
    <dgm:pt modelId="{6A553C07-9A04-48AA-BF37-4E49FE6E3B08}" type="pres">
      <dgm:prSet presAssocID="{F11593C8-35BC-4FCF-8CB7-962C83B96A1E}" presName="parentText" presStyleLbl="node1" presStyleIdx="5" presStyleCnt="9">
        <dgm:presLayoutVars>
          <dgm:chMax val="0"/>
          <dgm:bulletEnabled val="1"/>
        </dgm:presLayoutVars>
      </dgm:prSet>
      <dgm:spPr/>
    </dgm:pt>
    <dgm:pt modelId="{08A561AF-F44F-4852-B5D4-BA25339F3A6F}" type="pres">
      <dgm:prSet presAssocID="{D9B7634B-A45B-43A1-905C-8EA767F1795E}" presName="spacer" presStyleCnt="0"/>
      <dgm:spPr/>
    </dgm:pt>
    <dgm:pt modelId="{617A8398-5129-4218-9183-D72E1FE57AEC}" type="pres">
      <dgm:prSet presAssocID="{9467F0F8-9BBB-435D-A758-A5412EA746D1}" presName="parentText" presStyleLbl="node1" presStyleIdx="6" presStyleCnt="9">
        <dgm:presLayoutVars>
          <dgm:chMax val="0"/>
          <dgm:bulletEnabled val="1"/>
        </dgm:presLayoutVars>
      </dgm:prSet>
      <dgm:spPr/>
    </dgm:pt>
    <dgm:pt modelId="{C465F314-D9C6-4AF8-9687-9CE4429CFF95}" type="pres">
      <dgm:prSet presAssocID="{9D7C8805-4396-402B-8953-D3AACABAB3A1}" presName="spacer" presStyleCnt="0"/>
      <dgm:spPr/>
    </dgm:pt>
    <dgm:pt modelId="{80987124-1AAF-4559-A6C6-B1DBEA33679E}" type="pres">
      <dgm:prSet presAssocID="{16B6DE4D-24E3-4750-A024-5DF4586EE8ED}" presName="parentText" presStyleLbl="node1" presStyleIdx="7" presStyleCnt="9">
        <dgm:presLayoutVars>
          <dgm:chMax val="0"/>
          <dgm:bulletEnabled val="1"/>
        </dgm:presLayoutVars>
      </dgm:prSet>
      <dgm:spPr/>
    </dgm:pt>
    <dgm:pt modelId="{7AE73493-6719-4FDA-8018-CFD4BF8D47B1}" type="pres">
      <dgm:prSet presAssocID="{676B0DDA-B27E-4AFF-9C6E-B42A9A398ACA}" presName="spacer" presStyleCnt="0"/>
      <dgm:spPr/>
    </dgm:pt>
    <dgm:pt modelId="{9EB02EB7-8EF7-4EAC-B03E-F0FAB5961C7E}" type="pres">
      <dgm:prSet presAssocID="{D73BE8A6-F22A-44EF-AA4F-2147AD3C665D}" presName="parentText" presStyleLbl="node1" presStyleIdx="8" presStyleCnt="9">
        <dgm:presLayoutVars>
          <dgm:chMax val="0"/>
          <dgm:bulletEnabled val="1"/>
        </dgm:presLayoutVars>
      </dgm:prSet>
      <dgm:spPr/>
    </dgm:pt>
  </dgm:ptLst>
  <dgm:cxnLst>
    <dgm:cxn modelId="{AB148F02-D9B7-4B99-AFF5-D9CE30E16AB5}" srcId="{BC7C6A84-2A5D-40C5-8320-001C2D9C7831}" destId="{F11593C8-35BC-4FCF-8CB7-962C83B96A1E}" srcOrd="5" destOrd="0" parTransId="{4F49F8D1-2151-4F8D-976F-9F1D146F7E3E}" sibTransId="{D9B7634B-A45B-43A1-905C-8EA767F1795E}"/>
    <dgm:cxn modelId="{0570570C-E8FB-4A22-93FA-CEEBF7277F9C}" type="presOf" srcId="{BC7C6A84-2A5D-40C5-8320-001C2D9C7831}" destId="{4E80DEFD-D666-4E0B-8CDA-291947AA2AD6}" srcOrd="0" destOrd="0" presId="urn:microsoft.com/office/officeart/2005/8/layout/vList2"/>
    <dgm:cxn modelId="{678ABE27-128E-4264-816C-93CCCFF3BC75}" type="presOf" srcId="{FA146566-20F0-479F-BE83-33BC997BA736}" destId="{3DBB436A-992D-4D58-AE5C-D1F04376C143}" srcOrd="0" destOrd="0" presId="urn:microsoft.com/office/officeart/2005/8/layout/vList2"/>
    <dgm:cxn modelId="{A64C0228-857F-4C74-8676-2B6AECD3DDC3}" type="presOf" srcId="{16B6DE4D-24E3-4750-A024-5DF4586EE8ED}" destId="{80987124-1AAF-4559-A6C6-B1DBEA33679E}" srcOrd="0" destOrd="0" presId="urn:microsoft.com/office/officeart/2005/8/layout/vList2"/>
    <dgm:cxn modelId="{08AA9F28-649F-4C9D-B441-C610998BAF12}" type="presOf" srcId="{D73BE8A6-F22A-44EF-AA4F-2147AD3C665D}" destId="{9EB02EB7-8EF7-4EAC-B03E-F0FAB5961C7E}" srcOrd="0" destOrd="0" presId="urn:microsoft.com/office/officeart/2005/8/layout/vList2"/>
    <dgm:cxn modelId="{954AD637-31D1-4FD0-A7CD-479A04D2BC83}" type="presOf" srcId="{1CB8F4E9-1CFA-493E-A206-82C4BD117CB6}" destId="{CCDBD79C-A325-469B-9E03-3407CBA5412D}" srcOrd="0" destOrd="0" presId="urn:microsoft.com/office/officeart/2005/8/layout/vList2"/>
    <dgm:cxn modelId="{9C3E3F38-62D3-4FD2-97B2-58F574BA9839}" type="presOf" srcId="{51229B02-4C6B-4A06-B35F-EDE9C73254C3}" destId="{B0C5C211-055E-401E-8DF7-F832199B7D06}" srcOrd="0" destOrd="0" presId="urn:microsoft.com/office/officeart/2005/8/layout/vList2"/>
    <dgm:cxn modelId="{1A851D3C-B457-46D7-9676-37D31A540E91}" type="presOf" srcId="{F11593C8-35BC-4FCF-8CB7-962C83B96A1E}" destId="{6A553C07-9A04-48AA-BF37-4E49FE6E3B08}" srcOrd="0" destOrd="0" presId="urn:microsoft.com/office/officeart/2005/8/layout/vList2"/>
    <dgm:cxn modelId="{9EA0815C-1911-4E90-93EF-EB8B6B44DFA3}" srcId="{BC7C6A84-2A5D-40C5-8320-001C2D9C7831}" destId="{06501E92-30C2-4E31-BEAF-CC7BF9951A4A}" srcOrd="2" destOrd="0" parTransId="{0297968F-815B-422B-9F97-930EA97B9269}" sibTransId="{8F91C438-CE7E-4E3C-AE3B-BAFD203A7C10}"/>
    <dgm:cxn modelId="{2F640660-E719-4462-A4B4-CBBFCEA5CC86}" srcId="{BC7C6A84-2A5D-40C5-8320-001C2D9C7831}" destId="{9467F0F8-9BBB-435D-A758-A5412EA746D1}" srcOrd="6" destOrd="0" parTransId="{3FB6ED29-4F37-4DE7-BDFD-DA1C82522262}" sibTransId="{9D7C8805-4396-402B-8953-D3AACABAB3A1}"/>
    <dgm:cxn modelId="{8CA4264B-AFC2-4123-A579-E50E61825418}" srcId="{BC7C6A84-2A5D-40C5-8320-001C2D9C7831}" destId="{51229B02-4C6B-4A06-B35F-EDE9C73254C3}" srcOrd="3" destOrd="0" parTransId="{D04AB791-E551-4447-9715-CCB4192060A6}" sibTransId="{8D0E9188-0D1D-476F-92E0-6F30B910DDDE}"/>
    <dgm:cxn modelId="{D2F8466C-292A-46D1-BA02-C8540BD62BD7}" type="presOf" srcId="{06501E92-30C2-4E31-BEAF-CC7BF9951A4A}" destId="{2D4B1C51-9C89-4208-9F44-4D21B6BC49A3}" srcOrd="0" destOrd="0" presId="urn:microsoft.com/office/officeart/2005/8/layout/vList2"/>
    <dgm:cxn modelId="{FFC8774D-5F3B-4932-972D-9B47977CB504}" srcId="{BC7C6A84-2A5D-40C5-8320-001C2D9C7831}" destId="{D73BE8A6-F22A-44EF-AA4F-2147AD3C665D}" srcOrd="8" destOrd="0" parTransId="{9F1D4D26-C917-4B6E-9E23-4816AC1CCFE0}" sibTransId="{5DBB3D97-F5F1-4F1D-9541-A76B034A5137}"/>
    <dgm:cxn modelId="{D22EA84D-C0E6-4830-A0A8-50F8BEA13967}" srcId="{BC7C6A84-2A5D-40C5-8320-001C2D9C7831}" destId="{16B6DE4D-24E3-4750-A024-5DF4586EE8ED}" srcOrd="7" destOrd="0" parTransId="{43BDCEFB-64C1-4865-91AE-DC532BBE17DF}" sibTransId="{676B0DDA-B27E-4AFF-9C6E-B42A9A398ACA}"/>
    <dgm:cxn modelId="{5C26FD7C-758F-430F-8E3A-6934CB952931}" srcId="{BC7C6A84-2A5D-40C5-8320-001C2D9C7831}" destId="{FA146566-20F0-479F-BE83-33BC997BA736}" srcOrd="4" destOrd="0" parTransId="{01ED45BC-3DF7-438D-8EAF-CF553500B195}" sibTransId="{806253A7-FE53-46E0-BABA-5A029CC250D5}"/>
    <dgm:cxn modelId="{3186C5A7-4CCC-43F0-B08D-B1F0087A4D22}" type="presOf" srcId="{6B00E852-18E4-421C-A379-22AB83348BC6}" destId="{693D7AA0-BAF9-4129-B59C-D1B7AEBA0120}" srcOrd="0" destOrd="0" presId="urn:microsoft.com/office/officeart/2005/8/layout/vList2"/>
    <dgm:cxn modelId="{F83CC5C0-755D-4EE0-A2DF-A3640981D893}" type="presOf" srcId="{9467F0F8-9BBB-435D-A758-A5412EA746D1}" destId="{617A8398-5129-4218-9183-D72E1FE57AEC}" srcOrd="0" destOrd="0" presId="urn:microsoft.com/office/officeart/2005/8/layout/vList2"/>
    <dgm:cxn modelId="{81EBFDC0-9A32-4FFD-847C-50922AE577A1}" srcId="{BC7C6A84-2A5D-40C5-8320-001C2D9C7831}" destId="{1CB8F4E9-1CFA-493E-A206-82C4BD117CB6}" srcOrd="0" destOrd="0" parTransId="{D4AC9572-A1A1-469C-8C71-C4D1995153CF}" sibTransId="{6BB530BB-102B-43BF-8761-049243BC4F0C}"/>
    <dgm:cxn modelId="{2CE67ED5-3750-405C-8E4F-6DA9E91EFEB1}" srcId="{BC7C6A84-2A5D-40C5-8320-001C2D9C7831}" destId="{6B00E852-18E4-421C-A379-22AB83348BC6}" srcOrd="1" destOrd="0" parTransId="{7C948D52-9B4D-46CD-87ED-751A33B7AEB4}" sibTransId="{14ED7155-322A-43CA-873D-AEA6D1C60DED}"/>
    <dgm:cxn modelId="{8721D7F6-DE2A-453A-A6F8-EC3E00543EDC}" type="presParOf" srcId="{4E80DEFD-D666-4E0B-8CDA-291947AA2AD6}" destId="{CCDBD79C-A325-469B-9E03-3407CBA5412D}" srcOrd="0" destOrd="0" presId="urn:microsoft.com/office/officeart/2005/8/layout/vList2"/>
    <dgm:cxn modelId="{B104D675-8367-4CFD-B9BA-0E91B5AFAC22}" type="presParOf" srcId="{4E80DEFD-D666-4E0B-8CDA-291947AA2AD6}" destId="{533750A7-66D8-42C5-8D40-BED2F4E30F21}" srcOrd="1" destOrd="0" presId="urn:microsoft.com/office/officeart/2005/8/layout/vList2"/>
    <dgm:cxn modelId="{52839DB0-4EDD-4978-908F-18D9AEB9C119}" type="presParOf" srcId="{4E80DEFD-D666-4E0B-8CDA-291947AA2AD6}" destId="{693D7AA0-BAF9-4129-B59C-D1B7AEBA0120}" srcOrd="2" destOrd="0" presId="urn:microsoft.com/office/officeart/2005/8/layout/vList2"/>
    <dgm:cxn modelId="{F1D0AF4F-5216-4B21-9563-303CBE07B298}" type="presParOf" srcId="{4E80DEFD-D666-4E0B-8CDA-291947AA2AD6}" destId="{39578E5C-8D2D-4ABD-B232-8E3D6569888D}" srcOrd="3" destOrd="0" presId="urn:microsoft.com/office/officeart/2005/8/layout/vList2"/>
    <dgm:cxn modelId="{6A5A11E0-9310-43A7-A35E-D457650FD5B8}" type="presParOf" srcId="{4E80DEFD-D666-4E0B-8CDA-291947AA2AD6}" destId="{2D4B1C51-9C89-4208-9F44-4D21B6BC49A3}" srcOrd="4" destOrd="0" presId="urn:microsoft.com/office/officeart/2005/8/layout/vList2"/>
    <dgm:cxn modelId="{DE76D617-5E52-4200-86F9-BB35C03871FE}" type="presParOf" srcId="{4E80DEFD-D666-4E0B-8CDA-291947AA2AD6}" destId="{ECC39520-E509-4FB6-8355-7A1DB1DB3639}" srcOrd="5" destOrd="0" presId="urn:microsoft.com/office/officeart/2005/8/layout/vList2"/>
    <dgm:cxn modelId="{9E8987B1-E093-4BE2-807D-B0D222B8A033}" type="presParOf" srcId="{4E80DEFD-D666-4E0B-8CDA-291947AA2AD6}" destId="{B0C5C211-055E-401E-8DF7-F832199B7D06}" srcOrd="6" destOrd="0" presId="urn:microsoft.com/office/officeart/2005/8/layout/vList2"/>
    <dgm:cxn modelId="{DA2358A7-E714-4FC3-93E1-3F4507920A15}" type="presParOf" srcId="{4E80DEFD-D666-4E0B-8CDA-291947AA2AD6}" destId="{6547DCFB-26F0-4430-AF56-E7BE5BC1E5D7}" srcOrd="7" destOrd="0" presId="urn:microsoft.com/office/officeart/2005/8/layout/vList2"/>
    <dgm:cxn modelId="{C15FB195-48BD-44DA-B491-408BA0C55EAC}" type="presParOf" srcId="{4E80DEFD-D666-4E0B-8CDA-291947AA2AD6}" destId="{3DBB436A-992D-4D58-AE5C-D1F04376C143}" srcOrd="8" destOrd="0" presId="urn:microsoft.com/office/officeart/2005/8/layout/vList2"/>
    <dgm:cxn modelId="{376562E0-2A6C-4B4D-9754-F1F9B14A06EA}" type="presParOf" srcId="{4E80DEFD-D666-4E0B-8CDA-291947AA2AD6}" destId="{94B19D73-AF94-423D-B146-2E58D5583DD7}" srcOrd="9" destOrd="0" presId="urn:microsoft.com/office/officeart/2005/8/layout/vList2"/>
    <dgm:cxn modelId="{6CEE2159-DD52-4354-95AE-F73996E646E2}" type="presParOf" srcId="{4E80DEFD-D666-4E0B-8CDA-291947AA2AD6}" destId="{6A553C07-9A04-48AA-BF37-4E49FE6E3B08}" srcOrd="10" destOrd="0" presId="urn:microsoft.com/office/officeart/2005/8/layout/vList2"/>
    <dgm:cxn modelId="{C263DE8B-2AF9-4FF7-BA51-F57FCE232F8D}" type="presParOf" srcId="{4E80DEFD-D666-4E0B-8CDA-291947AA2AD6}" destId="{08A561AF-F44F-4852-B5D4-BA25339F3A6F}" srcOrd="11" destOrd="0" presId="urn:microsoft.com/office/officeart/2005/8/layout/vList2"/>
    <dgm:cxn modelId="{D01EF9D2-407D-4F14-AD7F-8B30C43CBFCF}" type="presParOf" srcId="{4E80DEFD-D666-4E0B-8CDA-291947AA2AD6}" destId="{617A8398-5129-4218-9183-D72E1FE57AEC}" srcOrd="12" destOrd="0" presId="urn:microsoft.com/office/officeart/2005/8/layout/vList2"/>
    <dgm:cxn modelId="{FD8A393C-E89B-4CA4-909F-0D4A5EE7F128}" type="presParOf" srcId="{4E80DEFD-D666-4E0B-8CDA-291947AA2AD6}" destId="{C465F314-D9C6-4AF8-9687-9CE4429CFF95}" srcOrd="13" destOrd="0" presId="urn:microsoft.com/office/officeart/2005/8/layout/vList2"/>
    <dgm:cxn modelId="{132DB0EE-826F-42F1-9A5D-06F85A308D72}" type="presParOf" srcId="{4E80DEFD-D666-4E0B-8CDA-291947AA2AD6}" destId="{80987124-1AAF-4559-A6C6-B1DBEA33679E}" srcOrd="14" destOrd="0" presId="urn:microsoft.com/office/officeart/2005/8/layout/vList2"/>
    <dgm:cxn modelId="{C90696BB-ABA5-4A0A-B267-DE2A9958F137}" type="presParOf" srcId="{4E80DEFD-D666-4E0B-8CDA-291947AA2AD6}" destId="{7AE73493-6719-4FDA-8018-CFD4BF8D47B1}" srcOrd="15" destOrd="0" presId="urn:microsoft.com/office/officeart/2005/8/layout/vList2"/>
    <dgm:cxn modelId="{A78A4F18-65B5-4A40-A957-9F15276F54F7}" type="presParOf" srcId="{4E80DEFD-D666-4E0B-8CDA-291947AA2AD6}" destId="{9EB02EB7-8EF7-4EAC-B03E-F0FAB5961C7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317091-69FB-47EF-BC68-1210BCFA3F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0D0C01-5BD9-404B-91AF-9694980FF165}">
      <dgm:prSet custT="1"/>
      <dgm:spPr/>
      <dgm:t>
        <a:bodyPr/>
        <a:lstStyle/>
        <a:p>
          <a:r>
            <a:rPr lang="en-GB" sz="2400" dirty="0"/>
            <a:t>Y</a:t>
          </a:r>
          <a:r>
            <a:rPr lang="en-GB" sz="2400" b="0" i="0" dirty="0"/>
            <a:t>our project should help you to develop new up-to-date skills.</a:t>
          </a:r>
          <a:endParaRPr lang="en-US" sz="2400" dirty="0"/>
        </a:p>
      </dgm:t>
    </dgm:pt>
    <dgm:pt modelId="{AC9B2D14-2181-4D8D-9733-4D7AF06960C9}" type="parTrans" cxnId="{C8512C03-FB01-4B06-A6C3-B6B1FC17AA4F}">
      <dgm:prSet/>
      <dgm:spPr/>
      <dgm:t>
        <a:bodyPr/>
        <a:lstStyle/>
        <a:p>
          <a:endParaRPr lang="en-US" sz="2400"/>
        </a:p>
      </dgm:t>
    </dgm:pt>
    <dgm:pt modelId="{EEBDF1D6-CF30-4C98-9701-9ED73B327715}" type="sibTrans" cxnId="{C8512C03-FB01-4B06-A6C3-B6B1FC17AA4F}">
      <dgm:prSet/>
      <dgm:spPr/>
      <dgm:t>
        <a:bodyPr/>
        <a:lstStyle/>
        <a:p>
          <a:endParaRPr lang="en-US" sz="2400"/>
        </a:p>
      </dgm:t>
    </dgm:pt>
    <dgm:pt modelId="{ACC30149-A0D7-4084-A28A-55DDE8F7A206}">
      <dgm:prSet custT="1"/>
      <dgm:spPr/>
      <dgm:t>
        <a:bodyPr/>
        <a:lstStyle/>
        <a:p>
          <a:r>
            <a:rPr lang="en-GB" sz="2400" dirty="0"/>
            <a:t>Your project should be of interest to you and Computing related.</a:t>
          </a:r>
          <a:endParaRPr lang="en-US" sz="2400" dirty="0"/>
        </a:p>
      </dgm:t>
    </dgm:pt>
    <dgm:pt modelId="{2E31A5D9-3B0F-4EC2-B71C-6AE5A88F227E}" type="parTrans" cxnId="{DCF2021B-4624-4A1A-A008-32890186271B}">
      <dgm:prSet/>
      <dgm:spPr/>
      <dgm:t>
        <a:bodyPr/>
        <a:lstStyle/>
        <a:p>
          <a:endParaRPr lang="en-US" sz="2400"/>
        </a:p>
      </dgm:t>
    </dgm:pt>
    <dgm:pt modelId="{B4956820-6CBC-4F47-8342-8973D7BFE626}" type="sibTrans" cxnId="{DCF2021B-4624-4A1A-A008-32890186271B}">
      <dgm:prSet/>
      <dgm:spPr/>
      <dgm:t>
        <a:bodyPr/>
        <a:lstStyle/>
        <a:p>
          <a:endParaRPr lang="en-US" sz="2400"/>
        </a:p>
      </dgm:t>
    </dgm:pt>
    <dgm:pt modelId="{2F20DD2C-26C9-4B05-8489-7619FF83DB10}">
      <dgm:prSet custT="1"/>
      <dgm:spPr/>
      <dgm:t>
        <a:bodyPr/>
        <a:lstStyle/>
        <a:p>
          <a:r>
            <a:rPr lang="en-GB" sz="2400" dirty="0"/>
            <a:t>Your project will need to have a positive purpose and add value to yourself / society in some way.</a:t>
          </a:r>
          <a:endParaRPr lang="en-US" sz="2400" dirty="0"/>
        </a:p>
      </dgm:t>
    </dgm:pt>
    <dgm:pt modelId="{482A0B00-F1D6-4F91-B2A9-CAE908DF7B47}" type="parTrans" cxnId="{C4C28DA5-2A86-476A-8B8D-EA13D07ECB9A}">
      <dgm:prSet/>
      <dgm:spPr/>
      <dgm:t>
        <a:bodyPr/>
        <a:lstStyle/>
        <a:p>
          <a:endParaRPr lang="en-US" sz="2400"/>
        </a:p>
      </dgm:t>
    </dgm:pt>
    <dgm:pt modelId="{99BB0756-B5AF-49E2-9D31-81F8F09FEDA9}" type="sibTrans" cxnId="{C4C28DA5-2A86-476A-8B8D-EA13D07ECB9A}">
      <dgm:prSet/>
      <dgm:spPr/>
      <dgm:t>
        <a:bodyPr/>
        <a:lstStyle/>
        <a:p>
          <a:endParaRPr lang="en-US" sz="2400"/>
        </a:p>
      </dgm:t>
    </dgm:pt>
    <dgm:pt modelId="{AFB1AC5B-913F-4A29-8F5D-61C2623B7A75}">
      <dgm:prSet custT="1"/>
      <dgm:spPr/>
      <dgm:t>
        <a:bodyPr/>
        <a:lstStyle/>
        <a:p>
          <a:r>
            <a:rPr lang="en-GB" sz="2400" dirty="0"/>
            <a:t>Due to the time limitations, be careful to limit the scope of your project.</a:t>
          </a:r>
          <a:endParaRPr lang="en-US" sz="2400" dirty="0"/>
        </a:p>
      </dgm:t>
    </dgm:pt>
    <dgm:pt modelId="{37C5C664-97C5-4557-BBB9-58CBC17AADEF}" type="parTrans" cxnId="{4D2E29CC-B81D-4241-8B2A-42EDB3B0028D}">
      <dgm:prSet/>
      <dgm:spPr/>
      <dgm:t>
        <a:bodyPr/>
        <a:lstStyle/>
        <a:p>
          <a:endParaRPr lang="en-US" sz="2400"/>
        </a:p>
      </dgm:t>
    </dgm:pt>
    <dgm:pt modelId="{306C3A29-657B-4109-9A33-697B32B0774F}" type="sibTrans" cxnId="{4D2E29CC-B81D-4241-8B2A-42EDB3B0028D}">
      <dgm:prSet/>
      <dgm:spPr/>
      <dgm:t>
        <a:bodyPr/>
        <a:lstStyle/>
        <a:p>
          <a:endParaRPr lang="en-US" sz="2400"/>
        </a:p>
      </dgm:t>
    </dgm:pt>
    <dgm:pt modelId="{4C40C8C8-F352-465D-BC3C-26DA19E54B06}" type="pres">
      <dgm:prSet presAssocID="{03317091-69FB-47EF-BC68-1210BCFA3F67}" presName="root" presStyleCnt="0">
        <dgm:presLayoutVars>
          <dgm:dir/>
          <dgm:resizeHandles val="exact"/>
        </dgm:presLayoutVars>
      </dgm:prSet>
      <dgm:spPr/>
    </dgm:pt>
    <dgm:pt modelId="{05B4030A-3DB3-45CE-9938-950D133027A9}" type="pres">
      <dgm:prSet presAssocID="{170D0C01-5BD9-404B-91AF-9694980FF165}" presName="compNode" presStyleCnt="0"/>
      <dgm:spPr/>
    </dgm:pt>
    <dgm:pt modelId="{309532B1-86CD-46BE-9545-6EC458EF7927}" type="pres">
      <dgm:prSet presAssocID="{170D0C01-5BD9-404B-91AF-9694980FF165}" presName="bgRect" presStyleLbl="bgShp" presStyleIdx="0" presStyleCnt="4"/>
      <dgm:spPr/>
    </dgm:pt>
    <dgm:pt modelId="{629E6293-03AC-4C5A-BCF8-661CD3EE586A}" type="pres">
      <dgm:prSet presAssocID="{170D0C01-5BD9-404B-91AF-9694980FF1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Internet"/>
        </a:ext>
      </dgm:extLst>
    </dgm:pt>
    <dgm:pt modelId="{D28E4DE4-A12F-4C6D-923C-7C81FD7617EB}" type="pres">
      <dgm:prSet presAssocID="{170D0C01-5BD9-404B-91AF-9694980FF165}" presName="spaceRect" presStyleCnt="0"/>
      <dgm:spPr/>
    </dgm:pt>
    <dgm:pt modelId="{58C61B08-9578-4EF4-BC93-96DE761DCD32}" type="pres">
      <dgm:prSet presAssocID="{170D0C01-5BD9-404B-91AF-9694980FF165}" presName="parTx" presStyleLbl="revTx" presStyleIdx="0" presStyleCnt="4">
        <dgm:presLayoutVars>
          <dgm:chMax val="0"/>
          <dgm:chPref val="0"/>
        </dgm:presLayoutVars>
      </dgm:prSet>
      <dgm:spPr/>
    </dgm:pt>
    <dgm:pt modelId="{7931A02E-3206-4DCC-8C27-7D70B44F17B7}" type="pres">
      <dgm:prSet presAssocID="{EEBDF1D6-CF30-4C98-9701-9ED73B327715}" presName="sibTrans" presStyleCnt="0"/>
      <dgm:spPr/>
    </dgm:pt>
    <dgm:pt modelId="{91A23104-7CB9-4C64-85CD-94A62E3778A2}" type="pres">
      <dgm:prSet presAssocID="{ACC30149-A0D7-4084-A28A-55DDE8F7A206}" presName="compNode" presStyleCnt="0"/>
      <dgm:spPr/>
    </dgm:pt>
    <dgm:pt modelId="{55A7A872-3C53-4105-9F43-398CD9F6E700}" type="pres">
      <dgm:prSet presAssocID="{ACC30149-A0D7-4084-A28A-55DDE8F7A206}" presName="bgRect" presStyleLbl="bgShp" presStyleIdx="1" presStyleCnt="4"/>
      <dgm:spPr/>
    </dgm:pt>
    <dgm:pt modelId="{FA5DC958-8F99-4944-9A52-B73475C8AB4E}" type="pres">
      <dgm:prSet presAssocID="{ACC30149-A0D7-4084-A28A-55DDE8F7A2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ture"/>
        </a:ext>
      </dgm:extLst>
    </dgm:pt>
    <dgm:pt modelId="{8076DA47-2288-4A69-BF20-318A67E5E857}" type="pres">
      <dgm:prSet presAssocID="{ACC30149-A0D7-4084-A28A-55DDE8F7A206}" presName="spaceRect" presStyleCnt="0"/>
      <dgm:spPr/>
    </dgm:pt>
    <dgm:pt modelId="{8456724A-F6DE-45CD-ABC6-CCB4B7B4874D}" type="pres">
      <dgm:prSet presAssocID="{ACC30149-A0D7-4084-A28A-55DDE8F7A206}" presName="parTx" presStyleLbl="revTx" presStyleIdx="1" presStyleCnt="4">
        <dgm:presLayoutVars>
          <dgm:chMax val="0"/>
          <dgm:chPref val="0"/>
        </dgm:presLayoutVars>
      </dgm:prSet>
      <dgm:spPr/>
    </dgm:pt>
    <dgm:pt modelId="{EA933FD9-2E83-4A4A-9885-F4D01C2315BB}" type="pres">
      <dgm:prSet presAssocID="{B4956820-6CBC-4F47-8342-8973D7BFE626}" presName="sibTrans" presStyleCnt="0"/>
      <dgm:spPr/>
    </dgm:pt>
    <dgm:pt modelId="{7EF59A80-F571-4C8C-B576-A1A0D890F6A7}" type="pres">
      <dgm:prSet presAssocID="{2F20DD2C-26C9-4B05-8489-7619FF83DB10}" presName="compNode" presStyleCnt="0"/>
      <dgm:spPr/>
    </dgm:pt>
    <dgm:pt modelId="{EEAD024D-9F26-4143-9007-7C68A75C3BFF}" type="pres">
      <dgm:prSet presAssocID="{2F20DD2C-26C9-4B05-8489-7619FF83DB10}" presName="bgRect" presStyleLbl="bgShp" presStyleIdx="2" presStyleCnt="4"/>
      <dgm:spPr/>
    </dgm:pt>
    <dgm:pt modelId="{79778344-C0D0-4CF3-ABAD-8905003F5A3A}" type="pres">
      <dgm:prSet presAssocID="{2F20DD2C-26C9-4B05-8489-7619FF83DB10}"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ro Male"/>
        </a:ext>
      </dgm:extLst>
    </dgm:pt>
    <dgm:pt modelId="{BF2FA516-7A74-4631-A22E-188F1E19B090}" type="pres">
      <dgm:prSet presAssocID="{2F20DD2C-26C9-4B05-8489-7619FF83DB10}" presName="spaceRect" presStyleCnt="0"/>
      <dgm:spPr/>
    </dgm:pt>
    <dgm:pt modelId="{631B67DB-803A-4303-8AF0-4328279DC98F}" type="pres">
      <dgm:prSet presAssocID="{2F20DD2C-26C9-4B05-8489-7619FF83DB10}" presName="parTx" presStyleLbl="revTx" presStyleIdx="2" presStyleCnt="4">
        <dgm:presLayoutVars>
          <dgm:chMax val="0"/>
          <dgm:chPref val="0"/>
        </dgm:presLayoutVars>
      </dgm:prSet>
      <dgm:spPr/>
    </dgm:pt>
    <dgm:pt modelId="{A0F4CC81-7A4B-44B6-8FD8-8CEF19680389}" type="pres">
      <dgm:prSet presAssocID="{99BB0756-B5AF-49E2-9D31-81F8F09FEDA9}" presName="sibTrans" presStyleCnt="0"/>
      <dgm:spPr/>
    </dgm:pt>
    <dgm:pt modelId="{51249900-5F49-4A15-B26A-093643FADB22}" type="pres">
      <dgm:prSet presAssocID="{AFB1AC5B-913F-4A29-8F5D-61C2623B7A75}" presName="compNode" presStyleCnt="0"/>
      <dgm:spPr/>
    </dgm:pt>
    <dgm:pt modelId="{6DC8B641-383C-4467-95A7-CA4A365429AD}" type="pres">
      <dgm:prSet presAssocID="{AFB1AC5B-913F-4A29-8F5D-61C2623B7A75}" presName="bgRect" presStyleLbl="bgShp" presStyleIdx="3" presStyleCnt="4"/>
      <dgm:spPr/>
    </dgm:pt>
    <dgm:pt modelId="{BFC61C77-D2FC-41B1-9E7A-E5AB97B89EAE}" type="pres">
      <dgm:prSet presAssocID="{AFB1AC5B-913F-4A29-8F5D-61C2623B7A75}"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st"/>
        </a:ext>
      </dgm:extLst>
    </dgm:pt>
    <dgm:pt modelId="{1BC7A388-3B1C-4971-96E3-219EA1FDBFEE}" type="pres">
      <dgm:prSet presAssocID="{AFB1AC5B-913F-4A29-8F5D-61C2623B7A75}" presName="spaceRect" presStyleCnt="0"/>
      <dgm:spPr/>
    </dgm:pt>
    <dgm:pt modelId="{D54EE6A3-A127-4A29-9118-5524974076A3}" type="pres">
      <dgm:prSet presAssocID="{AFB1AC5B-913F-4A29-8F5D-61C2623B7A75}" presName="parTx" presStyleLbl="revTx" presStyleIdx="3" presStyleCnt="4">
        <dgm:presLayoutVars>
          <dgm:chMax val="0"/>
          <dgm:chPref val="0"/>
        </dgm:presLayoutVars>
      </dgm:prSet>
      <dgm:spPr/>
    </dgm:pt>
  </dgm:ptLst>
  <dgm:cxnLst>
    <dgm:cxn modelId="{C8512C03-FB01-4B06-A6C3-B6B1FC17AA4F}" srcId="{03317091-69FB-47EF-BC68-1210BCFA3F67}" destId="{170D0C01-5BD9-404B-91AF-9694980FF165}" srcOrd="0" destOrd="0" parTransId="{AC9B2D14-2181-4D8D-9733-4D7AF06960C9}" sibTransId="{EEBDF1D6-CF30-4C98-9701-9ED73B327715}"/>
    <dgm:cxn modelId="{DCF2021B-4624-4A1A-A008-32890186271B}" srcId="{03317091-69FB-47EF-BC68-1210BCFA3F67}" destId="{ACC30149-A0D7-4084-A28A-55DDE8F7A206}" srcOrd="1" destOrd="0" parTransId="{2E31A5D9-3B0F-4EC2-B71C-6AE5A88F227E}" sibTransId="{B4956820-6CBC-4F47-8342-8973D7BFE626}"/>
    <dgm:cxn modelId="{C5D29B1F-EDF7-4A98-A037-3DAFE392053E}" type="presOf" srcId="{03317091-69FB-47EF-BC68-1210BCFA3F67}" destId="{4C40C8C8-F352-465D-BC3C-26DA19E54B06}" srcOrd="0" destOrd="0" presId="urn:microsoft.com/office/officeart/2018/2/layout/IconVerticalSolidList"/>
    <dgm:cxn modelId="{839F2385-5AB5-4C4C-9B88-9E6E3344B1C7}" type="presOf" srcId="{ACC30149-A0D7-4084-A28A-55DDE8F7A206}" destId="{8456724A-F6DE-45CD-ABC6-CCB4B7B4874D}" srcOrd="0" destOrd="0" presId="urn:microsoft.com/office/officeart/2018/2/layout/IconVerticalSolidList"/>
    <dgm:cxn modelId="{C4C28DA5-2A86-476A-8B8D-EA13D07ECB9A}" srcId="{03317091-69FB-47EF-BC68-1210BCFA3F67}" destId="{2F20DD2C-26C9-4B05-8489-7619FF83DB10}" srcOrd="2" destOrd="0" parTransId="{482A0B00-F1D6-4F91-B2A9-CAE908DF7B47}" sibTransId="{99BB0756-B5AF-49E2-9D31-81F8F09FEDA9}"/>
    <dgm:cxn modelId="{4D2E29CC-B81D-4241-8B2A-42EDB3B0028D}" srcId="{03317091-69FB-47EF-BC68-1210BCFA3F67}" destId="{AFB1AC5B-913F-4A29-8F5D-61C2623B7A75}" srcOrd="3" destOrd="0" parTransId="{37C5C664-97C5-4557-BBB9-58CBC17AADEF}" sibTransId="{306C3A29-657B-4109-9A33-697B32B0774F}"/>
    <dgm:cxn modelId="{2195FCD0-484D-45EE-958A-7409E85B4E26}" type="presOf" srcId="{170D0C01-5BD9-404B-91AF-9694980FF165}" destId="{58C61B08-9578-4EF4-BC93-96DE761DCD32}" srcOrd="0" destOrd="0" presId="urn:microsoft.com/office/officeart/2018/2/layout/IconVerticalSolidList"/>
    <dgm:cxn modelId="{92230DF3-71F9-4D56-B872-9F7A084DAC50}" type="presOf" srcId="{AFB1AC5B-913F-4A29-8F5D-61C2623B7A75}" destId="{D54EE6A3-A127-4A29-9118-5524974076A3}" srcOrd="0" destOrd="0" presId="urn:microsoft.com/office/officeart/2018/2/layout/IconVerticalSolidList"/>
    <dgm:cxn modelId="{399B51FE-D4FF-428E-9EC0-CE6336101B70}" type="presOf" srcId="{2F20DD2C-26C9-4B05-8489-7619FF83DB10}" destId="{631B67DB-803A-4303-8AF0-4328279DC98F}" srcOrd="0" destOrd="0" presId="urn:microsoft.com/office/officeart/2018/2/layout/IconVerticalSolidList"/>
    <dgm:cxn modelId="{CF1738A0-C30B-4872-863D-FD2C59A1D152}" type="presParOf" srcId="{4C40C8C8-F352-465D-BC3C-26DA19E54B06}" destId="{05B4030A-3DB3-45CE-9938-950D133027A9}" srcOrd="0" destOrd="0" presId="urn:microsoft.com/office/officeart/2018/2/layout/IconVerticalSolidList"/>
    <dgm:cxn modelId="{08DFFF5E-B11D-4F55-8EC8-6185E3F3C8F1}" type="presParOf" srcId="{05B4030A-3DB3-45CE-9938-950D133027A9}" destId="{309532B1-86CD-46BE-9545-6EC458EF7927}" srcOrd="0" destOrd="0" presId="urn:microsoft.com/office/officeart/2018/2/layout/IconVerticalSolidList"/>
    <dgm:cxn modelId="{BDBCE21B-DF03-49E0-9BB8-1BF48602BEE6}" type="presParOf" srcId="{05B4030A-3DB3-45CE-9938-950D133027A9}" destId="{629E6293-03AC-4C5A-BCF8-661CD3EE586A}" srcOrd="1" destOrd="0" presId="urn:microsoft.com/office/officeart/2018/2/layout/IconVerticalSolidList"/>
    <dgm:cxn modelId="{EDF343FF-7447-4879-8135-6EA8CD4652F1}" type="presParOf" srcId="{05B4030A-3DB3-45CE-9938-950D133027A9}" destId="{D28E4DE4-A12F-4C6D-923C-7C81FD7617EB}" srcOrd="2" destOrd="0" presId="urn:microsoft.com/office/officeart/2018/2/layout/IconVerticalSolidList"/>
    <dgm:cxn modelId="{5FDEE399-6D66-4A90-BAE0-758EC59E19D5}" type="presParOf" srcId="{05B4030A-3DB3-45CE-9938-950D133027A9}" destId="{58C61B08-9578-4EF4-BC93-96DE761DCD32}" srcOrd="3" destOrd="0" presId="urn:microsoft.com/office/officeart/2018/2/layout/IconVerticalSolidList"/>
    <dgm:cxn modelId="{7675BBC9-6F04-47AF-82DA-3A743D9630C9}" type="presParOf" srcId="{4C40C8C8-F352-465D-BC3C-26DA19E54B06}" destId="{7931A02E-3206-4DCC-8C27-7D70B44F17B7}" srcOrd="1" destOrd="0" presId="urn:microsoft.com/office/officeart/2018/2/layout/IconVerticalSolidList"/>
    <dgm:cxn modelId="{B5D980BD-3856-4F7C-910D-28A622A7C879}" type="presParOf" srcId="{4C40C8C8-F352-465D-BC3C-26DA19E54B06}" destId="{91A23104-7CB9-4C64-85CD-94A62E3778A2}" srcOrd="2" destOrd="0" presId="urn:microsoft.com/office/officeart/2018/2/layout/IconVerticalSolidList"/>
    <dgm:cxn modelId="{1DFB8675-7D23-4CAA-8E75-0679C3232208}" type="presParOf" srcId="{91A23104-7CB9-4C64-85CD-94A62E3778A2}" destId="{55A7A872-3C53-4105-9F43-398CD9F6E700}" srcOrd="0" destOrd="0" presId="urn:microsoft.com/office/officeart/2018/2/layout/IconVerticalSolidList"/>
    <dgm:cxn modelId="{2AE5D362-9A75-4FDC-8FB2-E2B14DB13A2D}" type="presParOf" srcId="{91A23104-7CB9-4C64-85CD-94A62E3778A2}" destId="{FA5DC958-8F99-4944-9A52-B73475C8AB4E}" srcOrd="1" destOrd="0" presId="urn:microsoft.com/office/officeart/2018/2/layout/IconVerticalSolidList"/>
    <dgm:cxn modelId="{AA24C53F-B38B-492E-AFF0-4E8390E5B7A9}" type="presParOf" srcId="{91A23104-7CB9-4C64-85CD-94A62E3778A2}" destId="{8076DA47-2288-4A69-BF20-318A67E5E857}" srcOrd="2" destOrd="0" presId="urn:microsoft.com/office/officeart/2018/2/layout/IconVerticalSolidList"/>
    <dgm:cxn modelId="{F2B92875-1568-4CFE-AB9C-16B800E12AD4}" type="presParOf" srcId="{91A23104-7CB9-4C64-85CD-94A62E3778A2}" destId="{8456724A-F6DE-45CD-ABC6-CCB4B7B4874D}" srcOrd="3" destOrd="0" presId="urn:microsoft.com/office/officeart/2018/2/layout/IconVerticalSolidList"/>
    <dgm:cxn modelId="{3D755FEB-0380-4592-9229-F0C375A5DA11}" type="presParOf" srcId="{4C40C8C8-F352-465D-BC3C-26DA19E54B06}" destId="{EA933FD9-2E83-4A4A-9885-F4D01C2315BB}" srcOrd="3" destOrd="0" presId="urn:microsoft.com/office/officeart/2018/2/layout/IconVerticalSolidList"/>
    <dgm:cxn modelId="{0B0685B3-F5F7-4963-8D08-6184396DC64E}" type="presParOf" srcId="{4C40C8C8-F352-465D-BC3C-26DA19E54B06}" destId="{7EF59A80-F571-4C8C-B576-A1A0D890F6A7}" srcOrd="4" destOrd="0" presId="urn:microsoft.com/office/officeart/2018/2/layout/IconVerticalSolidList"/>
    <dgm:cxn modelId="{9FB113AC-C58D-4F63-89F7-71CD371DB1CE}" type="presParOf" srcId="{7EF59A80-F571-4C8C-B576-A1A0D890F6A7}" destId="{EEAD024D-9F26-4143-9007-7C68A75C3BFF}" srcOrd="0" destOrd="0" presId="urn:microsoft.com/office/officeart/2018/2/layout/IconVerticalSolidList"/>
    <dgm:cxn modelId="{C6039512-0FC6-407E-9ED9-9B2E572D433C}" type="presParOf" srcId="{7EF59A80-F571-4C8C-B576-A1A0D890F6A7}" destId="{79778344-C0D0-4CF3-ABAD-8905003F5A3A}" srcOrd="1" destOrd="0" presId="urn:microsoft.com/office/officeart/2018/2/layout/IconVerticalSolidList"/>
    <dgm:cxn modelId="{2405E34E-8395-46BA-A76D-1CC89E630233}" type="presParOf" srcId="{7EF59A80-F571-4C8C-B576-A1A0D890F6A7}" destId="{BF2FA516-7A74-4631-A22E-188F1E19B090}" srcOrd="2" destOrd="0" presId="urn:microsoft.com/office/officeart/2018/2/layout/IconVerticalSolidList"/>
    <dgm:cxn modelId="{43C0B699-F549-4DC0-ABF6-F168A9CACB38}" type="presParOf" srcId="{7EF59A80-F571-4C8C-B576-A1A0D890F6A7}" destId="{631B67DB-803A-4303-8AF0-4328279DC98F}" srcOrd="3" destOrd="0" presId="urn:microsoft.com/office/officeart/2018/2/layout/IconVerticalSolidList"/>
    <dgm:cxn modelId="{DB30E9D4-9442-4F90-8AC2-0A1496F80991}" type="presParOf" srcId="{4C40C8C8-F352-465D-BC3C-26DA19E54B06}" destId="{A0F4CC81-7A4B-44B6-8FD8-8CEF19680389}" srcOrd="5" destOrd="0" presId="urn:microsoft.com/office/officeart/2018/2/layout/IconVerticalSolidList"/>
    <dgm:cxn modelId="{ECFFF680-351B-4D79-BE0B-16674501DC78}" type="presParOf" srcId="{4C40C8C8-F352-465D-BC3C-26DA19E54B06}" destId="{51249900-5F49-4A15-B26A-093643FADB22}" srcOrd="6" destOrd="0" presId="urn:microsoft.com/office/officeart/2018/2/layout/IconVerticalSolidList"/>
    <dgm:cxn modelId="{2EBC15D5-38DE-49F0-A65C-8B07335143A4}" type="presParOf" srcId="{51249900-5F49-4A15-B26A-093643FADB22}" destId="{6DC8B641-383C-4467-95A7-CA4A365429AD}" srcOrd="0" destOrd="0" presId="urn:microsoft.com/office/officeart/2018/2/layout/IconVerticalSolidList"/>
    <dgm:cxn modelId="{1BED514D-566E-461D-A023-D1AE9E80450C}" type="presParOf" srcId="{51249900-5F49-4A15-B26A-093643FADB22}" destId="{BFC61C77-D2FC-41B1-9E7A-E5AB97B89EAE}" srcOrd="1" destOrd="0" presId="urn:microsoft.com/office/officeart/2018/2/layout/IconVerticalSolidList"/>
    <dgm:cxn modelId="{02583AF4-4731-45A4-A42D-D3C7AD5A9074}" type="presParOf" srcId="{51249900-5F49-4A15-B26A-093643FADB22}" destId="{1BC7A388-3B1C-4971-96E3-219EA1FDBFEE}" srcOrd="2" destOrd="0" presId="urn:microsoft.com/office/officeart/2018/2/layout/IconVerticalSolidList"/>
    <dgm:cxn modelId="{18728598-0E19-4317-8BD4-3272D8606BAB}" type="presParOf" srcId="{51249900-5F49-4A15-B26A-093643FADB22}" destId="{D54EE6A3-A127-4A29-9118-5524974076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BD79C-A325-469B-9E03-3407CBA5412D}">
      <dsp:nvSpPr>
        <dsp:cNvPr id="0" name=""/>
        <dsp:cNvSpPr/>
      </dsp:nvSpPr>
      <dsp:spPr>
        <a:xfrm>
          <a:off x="0" y="45401"/>
          <a:ext cx="8004735" cy="551655"/>
        </a:xfrm>
        <a:prstGeom prst="roundRect">
          <a:avLst/>
        </a:prstGeom>
        <a:solidFill>
          <a:srgbClr val="4472C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1: A1T1 = Moodle Unit 1 Topic 1 and ideation.</a:t>
          </a:r>
          <a:endParaRPr lang="en-US" sz="2300" kern="1200" dirty="0"/>
        </a:p>
      </dsp:txBody>
      <dsp:txXfrm>
        <a:off x="26930" y="72331"/>
        <a:ext cx="7950875" cy="497795"/>
      </dsp:txXfrm>
    </dsp:sp>
    <dsp:sp modelId="{693D7AA0-BAF9-4129-B59C-D1B7AEBA0120}">
      <dsp:nvSpPr>
        <dsp:cNvPr id="0" name=""/>
        <dsp:cNvSpPr/>
      </dsp:nvSpPr>
      <dsp:spPr>
        <a:xfrm>
          <a:off x="0" y="663296"/>
          <a:ext cx="8004735" cy="551655"/>
        </a:xfrm>
        <a:prstGeom prst="roundRect">
          <a:avLst/>
        </a:prstGeom>
        <a:solidFill>
          <a:srgbClr val="4472C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Wk 2: A1T2 = Project ideation.</a:t>
          </a:r>
          <a:endParaRPr lang="en-US" sz="2300" kern="1200"/>
        </a:p>
      </dsp:txBody>
      <dsp:txXfrm>
        <a:off x="26930" y="690226"/>
        <a:ext cx="7950875" cy="497795"/>
      </dsp:txXfrm>
    </dsp:sp>
    <dsp:sp modelId="{2D4B1C51-9C89-4208-9F44-4D21B6BC49A3}">
      <dsp:nvSpPr>
        <dsp:cNvPr id="0" name=""/>
        <dsp:cNvSpPr/>
      </dsp:nvSpPr>
      <dsp:spPr>
        <a:xfrm>
          <a:off x="0" y="1281191"/>
          <a:ext cx="8004735" cy="551655"/>
        </a:xfrm>
        <a:prstGeom prst="round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3: A1T3 = Project Planning: Project Poster &amp; Chart.</a:t>
          </a:r>
          <a:endParaRPr lang="en-US" sz="2300" kern="1200" dirty="0"/>
        </a:p>
      </dsp:txBody>
      <dsp:txXfrm>
        <a:off x="26930" y="1308121"/>
        <a:ext cx="7950875" cy="497795"/>
      </dsp:txXfrm>
    </dsp:sp>
    <dsp:sp modelId="{B0C5C211-055E-401E-8DF7-F832199B7D06}">
      <dsp:nvSpPr>
        <dsp:cNvPr id="0" name=""/>
        <dsp:cNvSpPr/>
      </dsp:nvSpPr>
      <dsp:spPr>
        <a:xfrm>
          <a:off x="0" y="1899087"/>
          <a:ext cx="8004735" cy="551655"/>
        </a:xfrm>
        <a:prstGeom prst="roundRect">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4: A1T3 = Project Planning: Project Poster &amp; Chart.</a:t>
          </a:r>
          <a:endParaRPr lang="en-US" sz="2300" kern="1200" dirty="0"/>
        </a:p>
      </dsp:txBody>
      <dsp:txXfrm>
        <a:off x="26930" y="1926017"/>
        <a:ext cx="7950875" cy="497795"/>
      </dsp:txXfrm>
    </dsp:sp>
    <dsp:sp modelId="{3DBB436A-992D-4D58-AE5C-D1F04376C143}">
      <dsp:nvSpPr>
        <dsp:cNvPr id="0" name=""/>
        <dsp:cNvSpPr/>
      </dsp:nvSpPr>
      <dsp:spPr>
        <a:xfrm>
          <a:off x="0" y="2516982"/>
          <a:ext cx="8004735"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5: A2T1&amp;2 = Project Design work.</a:t>
          </a:r>
          <a:endParaRPr lang="en-US" sz="2300" kern="1200" dirty="0"/>
        </a:p>
      </dsp:txBody>
      <dsp:txXfrm>
        <a:off x="26930" y="2543912"/>
        <a:ext cx="7950875" cy="497795"/>
      </dsp:txXfrm>
    </dsp:sp>
    <dsp:sp modelId="{6A553C07-9A04-48AA-BF37-4E49FE6E3B08}">
      <dsp:nvSpPr>
        <dsp:cNvPr id="0" name=""/>
        <dsp:cNvSpPr/>
      </dsp:nvSpPr>
      <dsp:spPr>
        <a:xfrm>
          <a:off x="0" y="3134877"/>
          <a:ext cx="8004735"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6: A2T3 = Practical work. Progress update (all) then Q&amp;A.</a:t>
          </a:r>
          <a:endParaRPr lang="en-US" sz="2300" kern="1200" dirty="0"/>
        </a:p>
      </dsp:txBody>
      <dsp:txXfrm>
        <a:off x="26930" y="3161807"/>
        <a:ext cx="7950875" cy="497795"/>
      </dsp:txXfrm>
    </dsp:sp>
    <dsp:sp modelId="{617A8398-5129-4218-9183-D72E1FE57AEC}">
      <dsp:nvSpPr>
        <dsp:cNvPr id="0" name=""/>
        <dsp:cNvSpPr/>
      </dsp:nvSpPr>
      <dsp:spPr>
        <a:xfrm>
          <a:off x="0" y="3752772"/>
          <a:ext cx="8004735"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7: A2T3 = Practical work: Progress update (all) then Q&amp;A.</a:t>
          </a:r>
          <a:endParaRPr lang="en-US" sz="2300" kern="1200" dirty="0"/>
        </a:p>
      </dsp:txBody>
      <dsp:txXfrm>
        <a:off x="26930" y="3779702"/>
        <a:ext cx="7950875" cy="497795"/>
      </dsp:txXfrm>
    </dsp:sp>
    <dsp:sp modelId="{80987124-1AAF-4559-A6C6-B1DBEA33679E}">
      <dsp:nvSpPr>
        <dsp:cNvPr id="0" name=""/>
        <dsp:cNvSpPr/>
      </dsp:nvSpPr>
      <dsp:spPr>
        <a:xfrm>
          <a:off x="0" y="4370667"/>
          <a:ext cx="8004735"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8: A2T3&amp;4 = Practical work: Progress update (all) then Q&amp;A.</a:t>
          </a:r>
          <a:endParaRPr lang="en-US" sz="2300" kern="1200" dirty="0"/>
        </a:p>
      </dsp:txBody>
      <dsp:txXfrm>
        <a:off x="26930" y="4397597"/>
        <a:ext cx="7950875" cy="497795"/>
      </dsp:txXfrm>
    </dsp:sp>
    <dsp:sp modelId="{9EB02EB7-8EF7-4EAC-B03E-F0FAB5961C7E}">
      <dsp:nvSpPr>
        <dsp:cNvPr id="0" name=""/>
        <dsp:cNvSpPr/>
      </dsp:nvSpPr>
      <dsp:spPr>
        <a:xfrm>
          <a:off x="0" y="4988562"/>
          <a:ext cx="8004735" cy="551655"/>
        </a:xfrm>
        <a:prstGeom prst="roundRect">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9: Assignment 2 Support</a:t>
          </a:r>
          <a:endParaRPr lang="en-US" sz="2300" kern="1200" dirty="0"/>
        </a:p>
      </dsp:txBody>
      <dsp:txXfrm>
        <a:off x="26930" y="5015492"/>
        <a:ext cx="7950875"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32B1-86CD-46BE-9545-6EC458EF792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E6293-03AC-4C5A-BCF8-661CD3EE586A}">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C61B08-9578-4EF4-BC93-96DE761DCD32}">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a:t>
          </a:r>
          <a:r>
            <a:rPr lang="en-GB" sz="2400" b="0" i="0" kern="1200" dirty="0"/>
            <a:t>our project should help you to develop new up-to-date skills.</a:t>
          </a:r>
          <a:endParaRPr lang="en-US" sz="2400" kern="1200" dirty="0"/>
        </a:p>
      </dsp:txBody>
      <dsp:txXfrm>
        <a:off x="1113940" y="1902"/>
        <a:ext cx="9392515" cy="964450"/>
      </dsp:txXfrm>
    </dsp:sp>
    <dsp:sp modelId="{55A7A872-3C53-4105-9F43-398CD9F6E70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DC958-8F99-4944-9A52-B73475C8AB4E}">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56724A-F6DE-45CD-ABC6-CCB4B7B4874D}">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Your project should be of interest to you and Computing related.</a:t>
          </a:r>
          <a:endParaRPr lang="en-US" sz="2400" kern="1200" dirty="0"/>
        </a:p>
      </dsp:txBody>
      <dsp:txXfrm>
        <a:off x="1113940" y="1207466"/>
        <a:ext cx="9392515" cy="964450"/>
      </dsp:txXfrm>
    </dsp:sp>
    <dsp:sp modelId="{EEAD024D-9F26-4143-9007-7C68A75C3BFF}">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8344-C0D0-4CF3-ABAD-8905003F5A3A}">
      <dsp:nvSpPr>
        <dsp:cNvPr id="0" name=""/>
        <dsp:cNvSpPr/>
      </dsp:nvSpPr>
      <dsp:spPr>
        <a:xfrm>
          <a:off x="291746" y="2630030"/>
          <a:ext cx="530447" cy="53044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1B67DB-803A-4303-8AF0-4328279DC98F}">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Your project will need to have a positive purpose and add value to yourself / society in some way.</a:t>
          </a:r>
          <a:endParaRPr lang="en-US" sz="2400" kern="1200" dirty="0"/>
        </a:p>
      </dsp:txBody>
      <dsp:txXfrm>
        <a:off x="1113940" y="2413029"/>
        <a:ext cx="9392515" cy="964450"/>
      </dsp:txXfrm>
    </dsp:sp>
    <dsp:sp modelId="{6DC8B641-383C-4467-95A7-CA4A365429AD}">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61C77-D2FC-41B1-9E7A-E5AB97B89EAE}">
      <dsp:nvSpPr>
        <dsp:cNvPr id="0" name=""/>
        <dsp:cNvSpPr/>
      </dsp:nvSpPr>
      <dsp:spPr>
        <a:xfrm>
          <a:off x="291746" y="3835593"/>
          <a:ext cx="530447" cy="53044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4EE6A3-A127-4A29-9118-5524974076A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Due to the time limitations, be careful to limit the scope of your project.</a:t>
          </a:r>
          <a:endParaRPr lang="en-US" sz="2400" kern="1200" dirty="0"/>
        </a:p>
      </dsp:txBody>
      <dsp:txXfrm>
        <a:off x="1113940" y="3618592"/>
        <a:ext cx="9392515" cy="9644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26/06/2021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today’s slide deck we will be looking at the module’s:</a:t>
            </a:r>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2563126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 SOAC past Degree Show. Here an A1 printed poster is used. For this module an online version is needed.</a:t>
            </a:r>
            <a:endParaRPr lang="en-GB" dirty="0"/>
          </a:p>
        </p:txBody>
      </p:sp>
      <p:sp>
        <p:nvSpPr>
          <p:cNvPr id="4" name="Slide Number Placeholder 3"/>
          <p:cNvSpPr>
            <a:spLocks noGrp="1"/>
          </p:cNvSpPr>
          <p:nvPr>
            <p:ph type="sldNum" sz="quarter" idx="10"/>
          </p:nvPr>
        </p:nvSpPr>
        <p:spPr/>
        <p:txBody>
          <a:bodyPr/>
          <a:lstStyle/>
          <a:p>
            <a:fld id="{47E48734-E4FE-44E8-BE09-6EF6541C1FBE}" type="slidenum">
              <a:rPr lang="en-GB" smtClean="0"/>
              <a:t>19</a:t>
            </a:fld>
            <a:endParaRPr lang="en-GB"/>
          </a:p>
        </p:txBody>
      </p:sp>
    </p:spTree>
    <p:extLst>
      <p:ext uri="{BB962C8B-B14F-4D97-AF65-F5344CB8AC3E}">
        <p14:creationId xmlns:p14="http://schemas.microsoft.com/office/powerpoint/2010/main" val="859619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B3C6658-CAE7-415A-AC91-59DEE44FA423}" type="slidenum">
              <a:rPr lang="en-US" altLang="en-US"/>
              <a:pPr/>
              <a:t>32</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7545542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8795F7-B748-4C5C-9582-413D41BD6278}"/>
              </a:ext>
            </a:extLst>
          </p:cNvPr>
          <p:cNvSpPr>
            <a:spLocks noGrp="1"/>
          </p:cNvSpPr>
          <p:nvPr>
            <p:ph type="dt" sz="half" idx="10"/>
          </p:nvPr>
        </p:nvSpPr>
        <p:spPr>
          <a:xfrm>
            <a:off x="527051" y="6524626"/>
            <a:ext cx="1295400" cy="219075"/>
          </a:xfrm>
        </p:spPr>
        <p:txBody>
          <a:bodyPr/>
          <a:lstStyle>
            <a:lvl1pPr>
              <a:defRPr/>
            </a:lvl1pPr>
          </a:lstStyle>
          <a:p>
            <a:fld id="{C764DE79-268F-4C1A-8933-263129D2AF90}" type="datetimeFigureOut">
              <a:rPr lang="en-US" smtClean="0"/>
              <a:t>6/26/2021</a:t>
            </a:fld>
            <a:endParaRPr lang="en-US" dirty="0"/>
          </a:p>
        </p:txBody>
      </p:sp>
      <p:sp>
        <p:nvSpPr>
          <p:cNvPr id="5" name="Footer Placeholder 4">
            <a:extLst>
              <a:ext uri="{FF2B5EF4-FFF2-40B4-BE49-F238E27FC236}">
                <a16:creationId xmlns:a16="http://schemas.microsoft.com/office/drawing/2014/main" id="{05D68887-C722-4BC3-B4D4-3A8FD37AE53D}"/>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dirty="0"/>
          </a:p>
        </p:txBody>
      </p:sp>
      <p:sp>
        <p:nvSpPr>
          <p:cNvPr id="6" name="Slide Number Placeholder 5">
            <a:extLst>
              <a:ext uri="{FF2B5EF4-FFF2-40B4-BE49-F238E27FC236}">
                <a16:creationId xmlns:a16="http://schemas.microsoft.com/office/drawing/2014/main" id="{12E86F7E-0585-4F6D-8EEB-E10767CC6E86}"/>
              </a:ext>
            </a:extLst>
          </p:cNvPr>
          <p:cNvSpPr>
            <a:spLocks noGrp="1"/>
          </p:cNvSpPr>
          <p:nvPr>
            <p:ph type="sldNum" sz="quarter" idx="12"/>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936191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71286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9846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78226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7117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5653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8795F7-B748-4C5C-9582-413D41BD6278}"/>
              </a:ext>
            </a:extLst>
          </p:cNvPr>
          <p:cNvSpPr>
            <a:spLocks noGrp="1"/>
          </p:cNvSpPr>
          <p:nvPr>
            <p:ph type="dt" sz="half" idx="10"/>
          </p:nvPr>
        </p:nvSpPr>
        <p:spPr>
          <a:xfrm>
            <a:off x="527051" y="6524626"/>
            <a:ext cx="1295400" cy="219075"/>
          </a:xfrm>
        </p:spPr>
        <p:txBody>
          <a:bodyPr/>
          <a:lstStyle>
            <a:lvl1pPr>
              <a:defRPr/>
            </a:lvl1pPr>
          </a:lstStyle>
          <a:p>
            <a:fld id="{C764DE79-268F-4C1A-8933-263129D2AF90}" type="datetimeFigureOut">
              <a:rPr lang="en-US" smtClean="0"/>
              <a:t>6/26/2021</a:t>
            </a:fld>
            <a:endParaRPr lang="en-US" dirty="0"/>
          </a:p>
        </p:txBody>
      </p:sp>
      <p:sp>
        <p:nvSpPr>
          <p:cNvPr id="5" name="Footer Placeholder 4">
            <a:extLst>
              <a:ext uri="{FF2B5EF4-FFF2-40B4-BE49-F238E27FC236}">
                <a16:creationId xmlns:a16="http://schemas.microsoft.com/office/drawing/2014/main" id="{05D68887-C722-4BC3-B4D4-3A8FD37AE53D}"/>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dirty="0"/>
          </a:p>
        </p:txBody>
      </p:sp>
      <p:sp>
        <p:nvSpPr>
          <p:cNvPr id="6" name="Slide Number Placeholder 5">
            <a:extLst>
              <a:ext uri="{FF2B5EF4-FFF2-40B4-BE49-F238E27FC236}">
                <a16:creationId xmlns:a16="http://schemas.microsoft.com/office/drawing/2014/main" id="{12E86F7E-0585-4F6D-8EEB-E10767CC6E86}"/>
              </a:ext>
            </a:extLst>
          </p:cNvPr>
          <p:cNvSpPr>
            <a:spLocks noGrp="1"/>
          </p:cNvSpPr>
          <p:nvPr>
            <p:ph type="sldNum" sz="quarter" idx="12"/>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4253768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2236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51089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DA15FC-D5D8-445E-ADE3-F639ABC91633}"/>
              </a:ext>
            </a:extLst>
          </p:cNvPr>
          <p:cNvSpPr>
            <a:spLocks noGrp="1"/>
          </p:cNvSpPr>
          <p:nvPr>
            <p:ph type="dt" sz="half" idx="10"/>
          </p:nvPr>
        </p:nvSpPr>
        <p:spPr>
          <a:xfrm>
            <a:off x="527051" y="6524626"/>
            <a:ext cx="1295400" cy="219075"/>
          </a:xfrm>
        </p:spPr>
        <p:txBody>
          <a:bodyPr/>
          <a:lstStyle>
            <a:lvl1pPr>
              <a:defRPr/>
            </a:lvl1pPr>
          </a:lstStyle>
          <a:p>
            <a:fld id="{C764DE79-268F-4C1A-8933-263129D2AF90}" type="datetimeFigureOut">
              <a:rPr lang="en-US" smtClean="0"/>
              <a:t>6/26/2021</a:t>
            </a:fld>
            <a:endParaRPr lang="en-US" dirty="0"/>
          </a:p>
        </p:txBody>
      </p:sp>
      <p:sp>
        <p:nvSpPr>
          <p:cNvPr id="5" name="Footer Placeholder 4">
            <a:extLst>
              <a:ext uri="{FF2B5EF4-FFF2-40B4-BE49-F238E27FC236}">
                <a16:creationId xmlns:a16="http://schemas.microsoft.com/office/drawing/2014/main" id="{D0000F8E-F60B-4F6F-AEA5-D6562EA1257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dirty="0"/>
          </a:p>
        </p:txBody>
      </p:sp>
      <p:sp>
        <p:nvSpPr>
          <p:cNvPr id="6" name="Slide Number Placeholder 5">
            <a:extLst>
              <a:ext uri="{FF2B5EF4-FFF2-40B4-BE49-F238E27FC236}">
                <a16:creationId xmlns:a16="http://schemas.microsoft.com/office/drawing/2014/main" id="{C34CB453-3A17-480F-951C-9C14BD36B582}"/>
              </a:ext>
            </a:extLst>
          </p:cNvPr>
          <p:cNvSpPr>
            <a:spLocks noGrp="1"/>
          </p:cNvSpPr>
          <p:nvPr>
            <p:ph type="sldNum" sz="quarter" idx="12"/>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141613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8E84E3-ADDB-4DC8-B813-8C8BD856C700}"/>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5" name="Footer Placeholder 4">
            <a:extLst>
              <a:ext uri="{FF2B5EF4-FFF2-40B4-BE49-F238E27FC236}">
                <a16:creationId xmlns:a16="http://schemas.microsoft.com/office/drawing/2014/main" id="{37DC6840-7C9E-41A0-98DD-EE6F1B99BBA5}"/>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dirty="0"/>
          </a:p>
        </p:txBody>
      </p:sp>
      <p:sp>
        <p:nvSpPr>
          <p:cNvPr id="6" name="Slide Number Placeholder 5">
            <a:extLst>
              <a:ext uri="{FF2B5EF4-FFF2-40B4-BE49-F238E27FC236}">
                <a16:creationId xmlns:a16="http://schemas.microsoft.com/office/drawing/2014/main" id="{A60926E4-6025-437B-AD9F-F76A336567FE}"/>
              </a:ext>
            </a:extLst>
          </p:cNvPr>
          <p:cNvSpPr>
            <a:spLocks noGrp="1"/>
          </p:cNvSpPr>
          <p:nvPr>
            <p:ph type="sldNum" sz="quarter" idx="12"/>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6620779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4BF3CE-60DD-4809-9B59-2618CDC8DDD8}"/>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5" name="Slide Number Placeholder 5">
            <a:extLst>
              <a:ext uri="{FF2B5EF4-FFF2-40B4-BE49-F238E27FC236}">
                <a16:creationId xmlns:a16="http://schemas.microsoft.com/office/drawing/2014/main" id="{B4823D57-ABF6-4ADA-983C-0342DAB699BF}"/>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867996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B7E9174-7D15-4162-B701-716C8FB4B1CB}"/>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6" name="Slide Number Placeholder 5">
            <a:extLst>
              <a:ext uri="{FF2B5EF4-FFF2-40B4-BE49-F238E27FC236}">
                <a16:creationId xmlns:a16="http://schemas.microsoft.com/office/drawing/2014/main" id="{21E70A8E-BDB9-4444-A37E-05BA33090E7E}"/>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9320908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20402F1-638C-4925-8D73-561CFAB9739D}"/>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8" name="Slide Number Placeholder 5">
            <a:extLst>
              <a:ext uri="{FF2B5EF4-FFF2-40B4-BE49-F238E27FC236}">
                <a16:creationId xmlns:a16="http://schemas.microsoft.com/office/drawing/2014/main" id="{8EFEF98E-E758-4F9A-82DA-86D314B542C0}"/>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2407836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F45DB5-313D-49EF-8B44-C2CE26F685FE}"/>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4" name="Slide Number Placeholder 5">
            <a:extLst>
              <a:ext uri="{FF2B5EF4-FFF2-40B4-BE49-F238E27FC236}">
                <a16:creationId xmlns:a16="http://schemas.microsoft.com/office/drawing/2014/main" id="{1B98D37F-C8AE-430A-9A1A-14BFD0792B82}"/>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757230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D65103A-795E-4B49-B93D-5D8BCF58FB38}"/>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3" name="Slide Number Placeholder 5">
            <a:extLst>
              <a:ext uri="{FF2B5EF4-FFF2-40B4-BE49-F238E27FC236}">
                <a16:creationId xmlns:a16="http://schemas.microsoft.com/office/drawing/2014/main" id="{C894987A-ABE0-4B34-A799-69BA17DC03AF}"/>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143562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E36E2D5-B201-4304-8BAD-EA0DCC664914}"/>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6" name="Slide Number Placeholder 5">
            <a:extLst>
              <a:ext uri="{FF2B5EF4-FFF2-40B4-BE49-F238E27FC236}">
                <a16:creationId xmlns:a16="http://schemas.microsoft.com/office/drawing/2014/main" id="{D8B8CA33-560E-4494-A96E-6CA95243FBCF}"/>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5497625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46E46C0-F773-4617-AA9D-3CD65C1FCE72}"/>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6" name="Slide Number Placeholder 5">
            <a:extLst>
              <a:ext uri="{FF2B5EF4-FFF2-40B4-BE49-F238E27FC236}">
                <a16:creationId xmlns:a16="http://schemas.microsoft.com/office/drawing/2014/main" id="{A9BCA2C4-F209-4FD5-A254-D7CF8693E13B}"/>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315019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D4D580-6D32-4342-9914-B5FBFA651AAE}"/>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5" name="Slide Number Placeholder 5">
            <a:extLst>
              <a:ext uri="{FF2B5EF4-FFF2-40B4-BE49-F238E27FC236}">
                <a16:creationId xmlns:a16="http://schemas.microsoft.com/office/drawing/2014/main" id="{9E42ECC7-F6B6-498B-8F10-9C2446DD72DE}"/>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7697510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00F73-04EC-41C7-BAF8-F30CFA480734}"/>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5" name="Slide Number Placeholder 5">
            <a:extLst>
              <a:ext uri="{FF2B5EF4-FFF2-40B4-BE49-F238E27FC236}">
                <a16:creationId xmlns:a16="http://schemas.microsoft.com/office/drawing/2014/main" id="{D30C0908-9952-4C7C-B425-D6307719FC2C}"/>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4967142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34768-35CF-45B2-A7A4-74DAA4BAE769}"/>
              </a:ext>
            </a:extLst>
          </p:cNvPr>
          <p:cNvSpPr>
            <a:spLocks noGrp="1"/>
          </p:cNvSpPr>
          <p:nvPr>
            <p:ph type="dt" sz="half" idx="10"/>
          </p:nvPr>
        </p:nvSpPr>
        <p:spPr/>
        <p:txBody>
          <a:bodyPr/>
          <a:lstStyle>
            <a:lvl1pPr>
              <a:defRPr/>
            </a:lvl1pPr>
          </a:lstStyle>
          <a:p>
            <a:pPr>
              <a:defRPr/>
            </a:pPr>
            <a:fld id="{633B2AAD-BAD3-441E-A539-B24E1779BE75}" type="datetime1">
              <a:rPr lang="en-GB" altLang="en-US"/>
              <a:pPr>
                <a:defRPr/>
              </a:pPr>
              <a:t>26/06/2021</a:t>
            </a:fld>
            <a:endParaRPr lang="en-GB" altLang="en-US"/>
          </a:p>
        </p:txBody>
      </p:sp>
      <p:sp>
        <p:nvSpPr>
          <p:cNvPr id="5" name="Footer Placeholder 4">
            <a:extLst>
              <a:ext uri="{FF2B5EF4-FFF2-40B4-BE49-F238E27FC236}">
                <a16:creationId xmlns:a16="http://schemas.microsoft.com/office/drawing/2014/main" id="{6EBDB648-55FD-4CE4-9E1A-8683B85EF4C2}"/>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E88E7A5-F6F3-45F0-B83E-73EE49803774}"/>
              </a:ext>
            </a:extLst>
          </p:cNvPr>
          <p:cNvSpPr>
            <a:spLocks noGrp="1"/>
          </p:cNvSpPr>
          <p:nvPr>
            <p:ph type="sldNum" sz="quarter" idx="12"/>
          </p:nvPr>
        </p:nvSpPr>
        <p:spPr/>
        <p:txBody>
          <a:bodyPr/>
          <a:lstStyle>
            <a:lvl1pPr>
              <a:defRPr/>
            </a:lvl1pPr>
          </a:lstStyle>
          <a:p>
            <a:pPr>
              <a:defRPr/>
            </a:pPr>
            <a:fld id="{79EBF512-9F56-49DC-9742-31E9A41DA815}" type="slidenum">
              <a:rPr lang="en-GB" altLang="en-US"/>
              <a:pPr>
                <a:defRPr/>
              </a:pPr>
              <a:t>‹#›</a:t>
            </a:fld>
            <a:endParaRPr lang="en-GB" altLang="en-US"/>
          </a:p>
        </p:txBody>
      </p:sp>
    </p:spTree>
    <p:extLst>
      <p:ext uri="{BB962C8B-B14F-4D97-AF65-F5344CB8AC3E}">
        <p14:creationId xmlns:p14="http://schemas.microsoft.com/office/powerpoint/2010/main" val="39873255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46E46C0-F773-4617-AA9D-3CD65C1FCE72}"/>
              </a:ext>
            </a:extLst>
          </p:cNvPr>
          <p:cNvSpPr>
            <a:spLocks noGrp="1"/>
          </p:cNvSpPr>
          <p:nvPr>
            <p:ph type="dt" sz="half" idx="10"/>
          </p:nvPr>
        </p:nvSpPr>
        <p:spPr/>
        <p:txBody>
          <a:bodyPr/>
          <a:lstStyle>
            <a:lvl1pPr>
              <a:defRPr/>
            </a:lvl1pPr>
          </a:lstStyle>
          <a:p>
            <a:fld id="{C764DE79-268F-4C1A-8933-263129D2AF90}" type="datetimeFigureOut">
              <a:rPr lang="en-US" smtClean="0"/>
              <a:t>6/26/2021</a:t>
            </a:fld>
            <a:endParaRPr lang="en-US" dirty="0"/>
          </a:p>
        </p:txBody>
      </p:sp>
      <p:sp>
        <p:nvSpPr>
          <p:cNvPr id="6" name="Slide Number Placeholder 5">
            <a:extLst>
              <a:ext uri="{FF2B5EF4-FFF2-40B4-BE49-F238E27FC236}">
                <a16:creationId xmlns:a16="http://schemas.microsoft.com/office/drawing/2014/main" id="{A9BCA2C4-F209-4FD5-A254-D7CF8693E13B}"/>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8718827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8795F7-B748-4C5C-9582-413D41BD6278}"/>
              </a:ext>
            </a:extLst>
          </p:cNvPr>
          <p:cNvSpPr>
            <a:spLocks noGrp="1"/>
          </p:cNvSpPr>
          <p:nvPr>
            <p:ph type="dt" sz="half" idx="10"/>
          </p:nvPr>
        </p:nvSpPr>
        <p:spPr>
          <a:xfrm>
            <a:off x="527051" y="6524626"/>
            <a:ext cx="1295400" cy="219075"/>
          </a:xfrm>
        </p:spPr>
        <p:txBody>
          <a:bodyPr/>
          <a:lstStyle>
            <a:lvl1pPr>
              <a:defRPr/>
            </a:lvl1pPr>
          </a:lstStyle>
          <a:p>
            <a:pPr>
              <a:defRPr/>
            </a:pPr>
            <a:fld id="{43F3839F-A31D-4847-9846-4278BADB884A}" type="datetime1">
              <a:rPr lang="en-GB" altLang="en-US"/>
              <a:pPr>
                <a:defRPr/>
              </a:pPr>
              <a:t>26/06/2021</a:t>
            </a:fld>
            <a:endParaRPr lang="en-GB" altLang="en-US"/>
          </a:p>
        </p:txBody>
      </p:sp>
      <p:sp>
        <p:nvSpPr>
          <p:cNvPr id="5" name="Footer Placeholder 4">
            <a:extLst>
              <a:ext uri="{FF2B5EF4-FFF2-40B4-BE49-F238E27FC236}">
                <a16:creationId xmlns:a16="http://schemas.microsoft.com/office/drawing/2014/main" id="{05D68887-C722-4BC3-B4D4-3A8FD37AE53D}"/>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2E86F7E-0585-4F6D-8EEB-E10767CC6E86}"/>
              </a:ext>
            </a:extLst>
          </p:cNvPr>
          <p:cNvSpPr>
            <a:spLocks noGrp="1"/>
          </p:cNvSpPr>
          <p:nvPr>
            <p:ph type="sldNum" sz="quarter" idx="12"/>
          </p:nvPr>
        </p:nvSpPr>
        <p:spPr/>
        <p:txBody>
          <a:bodyPr/>
          <a:lstStyle>
            <a:lvl1pPr>
              <a:defRPr/>
            </a:lvl1pPr>
          </a:lstStyle>
          <a:p>
            <a:pPr>
              <a:defRPr/>
            </a:pPr>
            <a:fld id="{59C10618-0AD2-4807-8340-FFD4715E7681}" type="slidenum">
              <a:rPr lang="en-GB" altLang="en-US"/>
              <a:pPr>
                <a:defRPr/>
              </a:pPr>
              <a:t>‹#›</a:t>
            </a:fld>
            <a:endParaRPr lang="en-GB" altLang="en-US"/>
          </a:p>
        </p:txBody>
      </p:sp>
    </p:spTree>
    <p:extLst>
      <p:ext uri="{BB962C8B-B14F-4D97-AF65-F5344CB8AC3E}">
        <p14:creationId xmlns:p14="http://schemas.microsoft.com/office/powerpoint/2010/main" val="1113023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1.jpe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1.jpe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1.jpe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5.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C764DE79-268F-4C1A-8933-263129D2AF90}" type="datetimeFigureOut">
              <a:rPr lang="en-US" smtClean="0"/>
              <a:t>6/26/2021</a:t>
            </a:fld>
            <a:endParaRPr lang="en-US" dirty="0"/>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409278520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C764DE79-268F-4C1A-8933-263129D2AF90}" type="datetimeFigureOut">
              <a:rPr lang="en-US" smtClean="0"/>
              <a:t>6/26/2021</a:t>
            </a:fld>
            <a:endParaRPr lang="en-US" dirty="0"/>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4121556634"/>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49FC9B1-8CCF-45CE-8CC6-1BEA7ADA5619}"/>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163D65D-F035-4BEC-9C28-30210F3EDAE9}"/>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CE45D2D-F30B-4993-8730-9CA53687FFC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C764DE79-268F-4C1A-8933-263129D2AF90}" type="datetimeFigureOut">
              <a:rPr lang="en-US" smtClean="0"/>
              <a:t>6/26/2021</a:t>
            </a:fld>
            <a:endParaRPr lang="en-US" dirty="0"/>
          </a:p>
        </p:txBody>
      </p:sp>
      <p:sp>
        <p:nvSpPr>
          <p:cNvPr id="6" name="Slide Number Placeholder 5">
            <a:extLst>
              <a:ext uri="{FF2B5EF4-FFF2-40B4-BE49-F238E27FC236}">
                <a16:creationId xmlns:a16="http://schemas.microsoft.com/office/drawing/2014/main" id="{DD8A2FAB-7DA7-4414-B409-225BAC44C05C}"/>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522973170"/>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5D4F5A2-08B5-44F0-99A6-75640100DCDB}" type="datetime1">
              <a:rPr lang="en-GB" altLang="en-US"/>
              <a:pPr>
                <a:defRPr/>
              </a:pPr>
              <a:t>26/06/2021</a:t>
            </a:fld>
            <a:endParaRPr lang="en-GB" altLang="en-US"/>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2F9DDD9-1468-4C56-84A5-E57879612E6B}" type="slidenum">
              <a:rPr lang="en-GB" altLang="en-US"/>
              <a:pPr>
                <a:defRPr/>
              </a:pPr>
              <a:t>‹#›</a:t>
            </a:fld>
            <a:endParaRPr lang="en-GB" altLang="en-US"/>
          </a:p>
        </p:txBody>
      </p:sp>
    </p:spTree>
    <p:extLst>
      <p:ext uri="{BB962C8B-B14F-4D97-AF65-F5344CB8AC3E}">
        <p14:creationId xmlns:p14="http://schemas.microsoft.com/office/powerpoint/2010/main" val="1803880504"/>
      </p:ext>
    </p:extLst>
  </p:cSld>
  <p:clrMap bg1="lt1" tx1="dk1" bg2="lt2" tx2="dk2" accent1="accent1" accent2="accent2" accent3="accent3" accent4="accent4" accent5="accent5" accent6="accent6" hlink="hlink" folHlink="folHlink"/>
  <p:sldLayoutIdLst>
    <p:sldLayoutId id="2147483708" r:id="rId1"/>
    <p:sldLayoutId id="2147483709" r:id="rId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5D4F5A2-08B5-44F0-99A6-75640100DCDB}" type="datetime1">
              <a:rPr lang="en-GB" altLang="en-US"/>
              <a:pPr>
                <a:defRPr/>
              </a:pPr>
              <a:t>26/06/2021</a:t>
            </a:fld>
            <a:endParaRPr lang="en-GB" altLang="en-US"/>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2F9DDD9-1468-4C56-84A5-E57879612E6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7" r:id="rId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idreflections.blogspot.com/2014_11_01_archive.html" TargetMode="External"/><Relationship Id="rId2" Type="http://schemas.openxmlformats.org/officeDocument/2006/relationships/image" Target="../media/image3.jpeg"/><Relationship Id="rId1" Type="http://schemas.openxmlformats.org/officeDocument/2006/relationships/slideLayout" Target="../slideLayouts/slideLayout23.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diagramLayout" Target="../diagrams/layout1.xml"/><Relationship Id="rId7" Type="http://schemas.openxmlformats.org/officeDocument/2006/relationships/image" Target="../media/image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1.jpeg"/><Relationship Id="rId7" Type="http://schemas.openxmlformats.org/officeDocument/2006/relationships/hyperlink" Target="https://nicoletcollege.pressbooks.pub/operationalmanagement/chapter/4-4-project-management-tools/" TargetMode="Externa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17.png"/><Relationship Id="rId5" Type="http://schemas.openxmlformats.org/officeDocument/2006/relationships/hyperlink" Target="https://skepticalscience.com/print.php?n=1752" TargetMode="External"/><Relationship Id="rId4" Type="http://schemas.openxmlformats.org/officeDocument/2006/relationships/image" Target="../media/image16.jpg"/><Relationship Id="rId9"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pngimg.com/download/87426"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en.wikipedia.org/wiki/SMART_criteria" TargetMode="External"/><Relationship Id="rId3" Type="http://schemas.openxmlformats.org/officeDocument/2006/relationships/hyperlink" Target="https://www.projectengineer.net/project-management-101/" TargetMode="External"/><Relationship Id="rId7" Type="http://schemas.openxmlformats.org/officeDocument/2006/relationships/image" Target="../media/image21.png"/><Relationship Id="rId2" Type="http://schemas.openxmlformats.org/officeDocument/2006/relationships/hyperlink" Target="https://www.projectengineer.net/project-management-fundamentals/" TargetMode="External"/><Relationship Id="rId1" Type="http://schemas.openxmlformats.org/officeDocument/2006/relationships/slideLayout" Target="../slideLayouts/slideLayout2.xml"/><Relationship Id="rId6" Type="http://schemas.openxmlformats.org/officeDocument/2006/relationships/hyperlink" Target="https://www.bing.com/images/search?q=Project+Scope+statements&amp;form=HDRSC3&amp;first=1&amp;tsc=ImageBasicHover" TargetMode="External"/><Relationship Id="rId5" Type="http://schemas.openxmlformats.org/officeDocument/2006/relationships/hyperlink" Target="https://expertprogrammanagement.com/wp-content/uploads/2017/06/Project-Scope-Statement-Example.png" TargetMode="External"/><Relationship Id="rId4" Type="http://schemas.openxmlformats.org/officeDocument/2006/relationships/hyperlink" Target="https://www.projectengineer.net/how-to-write-a-project-scope-statement/" TargetMode="External"/><Relationship Id="rId9"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crello.com/" TargetMode="External"/><Relationship Id="rId3" Type="http://schemas.openxmlformats.org/officeDocument/2006/relationships/hyperlink" Target="https://www.google.com/search?safe=strict&amp;rlz=1C1GCEB_enGB824GB825&amp;sxsrf=ALeKk02A_yR7gULjTQODstXVtgzRHERe6g%3A1599156362320&amp;ei=ijBRX7eBE4nhkgWQiajQCQ&amp;q=how+to+create+an+academic+poster+using+MS+publisher&amp;oq=how+to+create+an+academic+poster+using+MS+publisher&amp;gs_lcp=CgZwc3ktYWIQAzIGCAAQFhAeOgQIABBHOgQIIxAnOgUIIRCgAToECCEQFToICCEQFhAdEB5QvhVYmUpgtUtoAHACeACAAZABiAHECpIBAzguNZgBAKABAaoBB2d3cy13aXrAAQE&amp;sclient=psy-ab&amp;ved=0ahUKEwi37qnXyc3rAhWJsKQKHZAECpoQ4dUDCA0&amp;uact=5" TargetMode="External"/><Relationship Id="rId7" Type="http://schemas.openxmlformats.org/officeDocument/2006/relationships/hyperlink" Target="https://www.canva.com/en_gb/" TargetMode="External"/><Relationship Id="rId2" Type="http://schemas.openxmlformats.org/officeDocument/2006/relationships/hyperlink" Target="https://www.google.com/search?safe=strict&amp;rlz=1C1GCEB_enGB824GB825&amp;sxsrf=ALeKk037AFbvAmGO4Jop2xTSJUQy3lXo6Q%3A1599156288138&amp;ei=QDBRX_v-B8f4kwXEyLeAAg&amp;q=how+to+create+an+academic+poster+using+powerpoint&amp;oq=How+to+create+an+Academic+Poster+using+Poweropint&amp;gs_lcp=CgZwc3ktYWIQARgAMgQIABANOgcIIxCwAhAnOgoIIRAWEAoQHRAeOgYIABAWEB46BQghEKABOggIABANEAUQHjoICAAQCBANEB5QpyFY9oABYNOaAWgAcAB4AIAB0gGIAd0akgEGMjUuNy4ymAEAoAEBqgEHZ3dzLXdpesABAQ&amp;sclient=psy-ab" TargetMode="External"/><Relationship Id="rId1" Type="http://schemas.openxmlformats.org/officeDocument/2006/relationships/slideLayout" Target="../slideLayouts/slideLayout2.xml"/><Relationship Id="rId6" Type="http://schemas.openxmlformats.org/officeDocument/2006/relationships/hyperlink" Target="https://spark.adobe.com/sp/" TargetMode="External"/><Relationship Id="rId5" Type="http://schemas.openxmlformats.org/officeDocument/2006/relationships/hyperlink" Target="https://www.google.com/search?safe=strict&amp;rlz=1C1GCEB_enGB824GB825&amp;sxsrf=ALeKk00NGdEfHrjm4U-lBGXJdcx6-bKJEw%3A1599156445750&amp;ei=3TBRX-SpLcG2kwWxgbv4Cg&amp;q=how+to+create+an+academic+poster+using+Google+slides&amp;oq=how+to+create+an+academic+poster+using+Google+slides&amp;gs_lcp=CgZwc3ktYWIQAzIICCEQFhAdEB46BAgjECc6BggAEBYQHjoFCCEQoAE6BAghEBU6BAghEApQkpoBWKyvAWCzsAFoAHAAeACAAaEBiAGrEZIBBDEzLjmYAQCgAQGqAQdnd3Mtd2l6wAEB&amp;sclient=psy-ab&amp;ved=0ahUKEwikjI7_yc3rAhVB26QKHbHADq8Q4dUDCA0&amp;uact=5" TargetMode="External"/><Relationship Id="rId4" Type="http://schemas.openxmlformats.org/officeDocument/2006/relationships/hyperlink" Target="https://www.google.com/search?safe=strict&amp;rlz=1C1GCEB_enGB824GB825&amp;sxsrf=ALeKk00wkd_zVODfMyJVrGc86hZSnRKh3w%3A1599156373122&amp;ei=lTBRX9qAB4ORsAe4krTgDg&amp;q=how+to+create+an+academic+poster+using+Adobe+illustrater&amp;oq=how+to+create+an+academic+poster+using+Adobe+illustrater&amp;gs_lcp=CgZwc3ktYWIQAzIGCAAQFhAeOgQIABBHOgQIIxAnOggIIRAWEB0QHlDxjgRYvqsEYJOtBGgAcAJ4AIABsAGIAe0QkgEEMTMuOJgBAKABAaoBB2d3cy13aXrAAQE&amp;sclient=psy-ab&amp;ved=0ahUKEwian73cyc3rAhWDCOwKHTgJDewQ4dUDCA0&amp;uact=5"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svg"/><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hyperlink" Target="http://sites.tufts.edu/eeseniordesignhandbook/electrical-and-computer-engineering-design-handbook/senior-capstone-projects-summary-for-the-2015-16-academic-year/cayenne-team-2016/" TargetMode="External"/><Relationship Id="rId2" Type="http://schemas.openxmlformats.org/officeDocument/2006/relationships/image" Target="../media/image35.jpg"/><Relationship Id="rId1" Type="http://schemas.openxmlformats.org/officeDocument/2006/relationships/slideLayout" Target="../slideLayouts/slideLayout5.xml"/><Relationship Id="rId5" Type="http://schemas.openxmlformats.org/officeDocument/2006/relationships/image" Target="../media/image34.png"/><Relationship Id="rId4" Type="http://schemas.openxmlformats.org/officeDocument/2006/relationships/hyperlink" Target="https://creativecommons.org/licenses/by/3.0/"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sites.tufts.edu/eeseniordesignhandbook/electrical-and-computer-engineering-design-handbook/senior-capstone-projects-summary-for-the-2016-17-academic-year/" TargetMode="External"/><Relationship Id="rId2" Type="http://schemas.openxmlformats.org/officeDocument/2006/relationships/image" Target="../media/image36.jpeg"/><Relationship Id="rId1" Type="http://schemas.openxmlformats.org/officeDocument/2006/relationships/slideLayout" Target="../slideLayouts/slideLayout5.xml"/><Relationship Id="rId5" Type="http://schemas.openxmlformats.org/officeDocument/2006/relationships/image" Target="../media/image34.png"/><Relationship Id="rId4" Type="http://schemas.openxmlformats.org/officeDocument/2006/relationships/hyperlink" Target="https://creativecommons.org/licenses/by/3.0/"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pexels.com/photo/cheerful-diverse-colleagues-with-laptop-in-spacious-office-3866284/" TargetMode="External"/><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47.png"/><Relationship Id="rId13" Type="http://schemas.openxmlformats.org/officeDocument/2006/relationships/image" Target="../media/image52.svg"/><Relationship Id="rId3" Type="http://schemas.openxmlformats.org/officeDocument/2006/relationships/image" Target="../media/image42.png"/><Relationship Id="rId7" Type="http://schemas.openxmlformats.org/officeDocument/2006/relationships/image" Target="../media/image46.svg"/><Relationship Id="rId12" Type="http://schemas.openxmlformats.org/officeDocument/2006/relationships/image" Target="../media/image51.png"/><Relationship Id="rId2" Type="http://schemas.openxmlformats.org/officeDocument/2006/relationships/image" Target="../media/image41.png"/><Relationship Id="rId1" Type="http://schemas.openxmlformats.org/officeDocument/2006/relationships/slideLayout" Target="../slideLayouts/slideLayout2.xml"/><Relationship Id="rId6" Type="http://schemas.openxmlformats.org/officeDocument/2006/relationships/image" Target="../media/image45.png"/><Relationship Id="rId11" Type="http://schemas.openxmlformats.org/officeDocument/2006/relationships/image" Target="../media/image50.svg"/><Relationship Id="rId5" Type="http://schemas.openxmlformats.org/officeDocument/2006/relationships/image" Target="../media/image44.svg"/><Relationship Id="rId10" Type="http://schemas.openxmlformats.org/officeDocument/2006/relationships/image" Target="../media/image49.png"/><Relationship Id="rId4" Type="http://schemas.openxmlformats.org/officeDocument/2006/relationships/image" Target="../media/image43.png"/><Relationship Id="rId9" Type="http://schemas.openxmlformats.org/officeDocument/2006/relationships/image" Target="../media/image48.sv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xml"/><Relationship Id="rId1" Type="http://schemas.openxmlformats.org/officeDocument/2006/relationships/themeOverride" Target="../theme/themeOverride3.xml"/><Relationship Id="rId5" Type="http://schemas.openxmlformats.org/officeDocument/2006/relationships/image" Target="../media/image53.png"/><Relationship Id="rId4" Type="http://schemas.openxmlformats.org/officeDocument/2006/relationships/image" Target="../media/image1.jpeg"/></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results?search_query=how+to+create+a+Gantt+chart+" TargetMode="External"/><Relationship Id="rId2" Type="http://schemas.openxmlformats.org/officeDocument/2006/relationships/hyperlink" Target="https://www.google.com/search?q=how+to+create+a+Gantt+chart+&amp;sxsrf=ALeKk01JE2nlBKBsAp4PTxBpHjFoKyCrJQ%3A1622123182488&amp;source=hp&amp;ei=rqKvYO_rGquMjLsPt8SF0Ag&amp;iflsig=AINFCbYAAAAAYK-wvsOiF8h34UoPLhBNumCyVYzELDqn&amp;oq=how+to+create+a+Gantt+chart+&amp;gs_lcp=Cgdnd3Mtd2l6EAMyBQgAELEDMgIIADICCAAyAggAMgIIADICCAAyAggAMgIIADICCAAyAggAOgcIIxDqAhAnUL8iWL8iYM8yaAFwAHgAgAFQiAFQkgEBMZgBAKABAqABAaoBB2d3cy13aXqwAQo&amp;sclient=gws-wiz&amp;ved=0ahUKEwjv-sjg_-nwAhUrBmMBHTdiAYoQ4dUDCAk&amp;uact=5"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hyperlink" Target="http://teamgantt.com/tour/" TargetMode="External"/><Relationship Id="rId13" Type="http://schemas.openxmlformats.org/officeDocument/2006/relationships/hyperlink" Target="http://creately.com/Gantt-Chart-Software" TargetMode="External"/><Relationship Id="rId3" Type="http://schemas.openxmlformats.org/officeDocument/2006/relationships/hyperlink" Target="http://office.microsoft.com/en-gb/project/" TargetMode="External"/><Relationship Id="rId7" Type="http://schemas.openxmlformats.org/officeDocument/2006/relationships/hyperlink" Target="http://www.tomsplanner.com/" TargetMode="External"/><Relationship Id="rId12" Type="http://schemas.openxmlformats.org/officeDocument/2006/relationships/hyperlink" Target="http://www.ganttic.com/tour" TargetMode="External"/><Relationship Id="rId2" Type="http://schemas.openxmlformats.org/officeDocument/2006/relationships/hyperlink" Target="http://www.officetooltips.com/excel/tips/creating_a_gantt_chart.html" TargetMode="External"/><Relationship Id="rId1" Type="http://schemas.openxmlformats.org/officeDocument/2006/relationships/slideLayout" Target="../slideLayouts/slideLayout2.xml"/><Relationship Id="rId6" Type="http://schemas.openxmlformats.org/officeDocument/2006/relationships/hyperlink" Target="https://monday.com/" TargetMode="External"/><Relationship Id="rId11" Type="http://schemas.openxmlformats.org/officeDocument/2006/relationships/hyperlink" Target="http://gantter.com/" TargetMode="External"/><Relationship Id="rId5" Type="http://schemas.openxmlformats.org/officeDocument/2006/relationships/hyperlink" Target="https://www.wrike.com/" TargetMode="External"/><Relationship Id="rId10" Type="http://schemas.openxmlformats.org/officeDocument/2006/relationships/hyperlink" Target="http://www.zoho.com/projects/gantt-charts.html" TargetMode="External"/><Relationship Id="rId4" Type="http://schemas.openxmlformats.org/officeDocument/2006/relationships/hyperlink" Target="https://asana.com/" TargetMode="External"/><Relationship Id="rId9" Type="http://schemas.openxmlformats.org/officeDocument/2006/relationships/hyperlink" Target="http://bit.ly/18Ve2Ec"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vimeo.com/310357644" TargetMode="External"/><Relationship Id="rId2" Type="http://schemas.openxmlformats.org/officeDocument/2006/relationships/image" Target="../media/image54.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57.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cns.cornell.edu/documents/ScientificPosters.pdf"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betterposters.blogspot.com/2012/03/critique-scattering.html" TargetMode="External"/><Relationship Id="rId2" Type="http://schemas.openxmlformats.org/officeDocument/2006/relationships/image" Target="../media/image66.png"/><Relationship Id="rId1" Type="http://schemas.openxmlformats.org/officeDocument/2006/relationships/slideLayout" Target="../slideLayouts/slideLayout5.xml"/><Relationship Id="rId5" Type="http://schemas.openxmlformats.org/officeDocument/2006/relationships/image" Target="../media/image34.png"/><Relationship Id="rId4" Type="http://schemas.openxmlformats.org/officeDocument/2006/relationships/hyperlink" Target="https://creativecommons.org/licenses/by-nc/3.0/"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www.skepticalscience.com/print.php?n=1752" TargetMode="External"/><Relationship Id="rId2" Type="http://schemas.openxmlformats.org/officeDocument/2006/relationships/image" Target="../media/image16.jpg"/><Relationship Id="rId1" Type="http://schemas.openxmlformats.org/officeDocument/2006/relationships/slideLayout" Target="../slideLayouts/slideLayout5.xml"/><Relationship Id="rId5" Type="http://schemas.openxmlformats.org/officeDocument/2006/relationships/image" Target="../media/image34.png"/><Relationship Id="rId4" Type="http://schemas.openxmlformats.org/officeDocument/2006/relationships/hyperlink" Target="https://creativecommons.org/licenses/by/3.0/"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ncsu.edu/project/posters/" TargetMode="External"/><Relationship Id="rId2" Type="http://schemas.openxmlformats.org/officeDocument/2006/relationships/hyperlink" Target="http://colinpurrington.com/tips/academic/posterdesign" TargetMode="External"/><Relationship Id="rId1" Type="http://schemas.openxmlformats.org/officeDocument/2006/relationships/slideLayout" Target="../slideLayouts/slideLayout2.xml"/><Relationship Id="rId4" Type="http://schemas.openxmlformats.org/officeDocument/2006/relationships/hyperlink" Target="http://betterposters.blogspot.co.uk/"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hyperlink" Target="https://computersciencewiki.org/index.php/Concurrency" TargetMode="External"/><Relationship Id="rId2" Type="http://schemas.openxmlformats.org/officeDocument/2006/relationships/image" Target="../media/image68.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blogwall.wdfiles.com/local--files/project-plan/project_plan.jpg" TargetMode="External"/><Relationship Id="rId2" Type="http://schemas.openxmlformats.org/officeDocument/2006/relationships/hyperlink" Target="http://www.mareeba.co.uk/blog/wp-content/uploads/2010/11/CRM-project-plan-2.jpg" TargetMode="External"/><Relationship Id="rId1" Type="http://schemas.openxmlformats.org/officeDocument/2006/relationships/slideLayout" Target="../slideLayouts/slideLayout2.xml"/><Relationship Id="rId6" Type="http://schemas.openxmlformats.org/officeDocument/2006/relationships/hyperlink" Target="https://www.google.co.uk/search?q=project+plan&amp;client=firefox-a&amp;hs=3bh&amp;rls=org.mozilla:en-US:official&amp;source=lnms&amp;tbm=isch&amp;sa=X&amp;ei=w-h4UoGdDvGV7AbJ04GYDw&amp;ved=0CAkQ_AUoAQ&amp;biw=1366&amp;bih=645" TargetMode="External"/><Relationship Id="rId5" Type="http://schemas.openxmlformats.org/officeDocument/2006/relationships/hyperlink" Target="http://edge.rit.edu/content/P08404/public/Docs/MSD%20II%20Project%20Plan%202_24.PNG" TargetMode="External"/><Relationship Id="rId4" Type="http://schemas.openxmlformats.org/officeDocument/2006/relationships/hyperlink" Target="http://www.you-jamaica.com/MAndESystem/MEGraphics/Project%20Plan.png"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40984330-62B1-4903-A6E8-BBF688EC637C}"/>
              </a:ext>
            </a:extLst>
          </p:cNvPr>
          <p:cNvSpPr>
            <a:spLocks noGrp="1"/>
          </p:cNvSpPr>
          <p:nvPr>
            <p:ph type="dt" sz="quarter" idx="10"/>
          </p:nvPr>
        </p:nvSpPr>
        <p:spPr/>
        <p:txBody>
          <a:bodyPr/>
          <a:lstStyle/>
          <a:p>
            <a:pPr>
              <a:defRPr/>
            </a:pPr>
            <a:fld id="{5EC0FA7E-6D3B-48D7-9F80-6C4D37659D9C}" type="datetime1">
              <a:rPr lang="en-GB" altLang="en-US"/>
              <a:pPr>
                <a:defRPr/>
              </a:pPr>
              <a:t>26/06/2021</a:t>
            </a:fld>
            <a:endParaRPr lang="en-GB" altLang="en-US"/>
          </a:p>
        </p:txBody>
      </p:sp>
      <p:sp>
        <p:nvSpPr>
          <p:cNvPr id="15362" name="Slide Number Placeholder 5">
            <a:extLst>
              <a:ext uri="{FF2B5EF4-FFF2-40B4-BE49-F238E27FC236}">
                <a16:creationId xmlns:a16="http://schemas.microsoft.com/office/drawing/2014/main" id="{FF93B30D-1131-422B-80A7-36B2410F423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fld id="{AB04DC2E-B453-4ED2-9E81-5B358E8851C0}"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 name="Title 1">
            <a:extLst>
              <a:ext uri="{FF2B5EF4-FFF2-40B4-BE49-F238E27FC236}">
                <a16:creationId xmlns:a16="http://schemas.microsoft.com/office/drawing/2014/main" id="{C68BC542-232C-40E9-9077-86E0290990DF}"/>
              </a:ext>
            </a:extLst>
          </p:cNvPr>
          <p:cNvSpPr>
            <a:spLocks noGrp="1"/>
          </p:cNvSpPr>
          <p:nvPr>
            <p:ph type="ctrTitle"/>
          </p:nvPr>
        </p:nvSpPr>
        <p:spPr>
          <a:xfrm>
            <a:off x="2890838" y="2906713"/>
            <a:ext cx="7237412" cy="1200150"/>
          </a:xfrm>
        </p:spPr>
        <p:txBody>
          <a:bodyPr>
            <a:normAutofit fontScale="90000"/>
          </a:bodyPr>
          <a:lstStyle/>
          <a:p>
            <a:pPr>
              <a:defRPr/>
            </a:pPr>
            <a:br>
              <a:rPr lang="en-GB" b="1" dirty="0"/>
            </a:br>
            <a:br>
              <a:rPr lang="en-GB" b="1" dirty="0"/>
            </a:br>
            <a:br>
              <a:rPr lang="en-GB" b="1" dirty="0"/>
            </a:br>
            <a:br>
              <a:rPr lang="en-GB" b="1" dirty="0"/>
            </a:br>
            <a:br>
              <a:rPr lang="en-GB" dirty="0"/>
            </a:br>
            <a:br>
              <a:rPr lang="en-GB" dirty="0"/>
            </a:br>
            <a:br>
              <a:rPr lang="en-GB" dirty="0"/>
            </a:br>
            <a:br>
              <a:rPr lang="en-GB" dirty="0"/>
            </a:br>
            <a:r>
              <a:rPr lang="en-GB" dirty="0"/>
              <a:t>			</a:t>
            </a:r>
            <a:br>
              <a:rPr lang="en-GB" altLang="en-US" dirty="0"/>
            </a:br>
            <a:endParaRPr lang="en-GB" dirty="0"/>
          </a:p>
        </p:txBody>
      </p:sp>
      <p:sp>
        <p:nvSpPr>
          <p:cNvPr id="9" name="Content Placeholder 2">
            <a:extLst>
              <a:ext uri="{FF2B5EF4-FFF2-40B4-BE49-F238E27FC236}">
                <a16:creationId xmlns:a16="http://schemas.microsoft.com/office/drawing/2014/main" id="{1CEFD9B6-C734-4CE2-BD4D-3BA3846F7016}"/>
              </a:ext>
            </a:extLst>
          </p:cNvPr>
          <p:cNvSpPr txBox="1">
            <a:spLocks/>
          </p:cNvSpPr>
          <p:nvPr/>
        </p:nvSpPr>
        <p:spPr>
          <a:xfrm>
            <a:off x="905074" y="1153598"/>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Welcome to the University’s new </a:t>
            </a:r>
            <a:r>
              <a:rPr lang="en-GB" sz="2000" b="1" dirty="0"/>
              <a:t>Online</a:t>
            </a:r>
            <a:r>
              <a:rPr lang="en-GB" sz="2000" dirty="0"/>
              <a:t> </a:t>
            </a:r>
            <a:r>
              <a:rPr lang="en-GB" sz="2000" b="1" dirty="0"/>
              <a:t>Learning module </a:t>
            </a:r>
            <a:r>
              <a:rPr lang="en-GB" sz="2000" dirty="0"/>
              <a:t>at L5.</a:t>
            </a:r>
            <a:endParaRPr lang="en-GB" sz="2000" dirty="0">
              <a:latin typeface="Arial" panose="020B0604020202020204" pitchFamily="34" charset="0"/>
              <a:ea typeface="Arial" panose="020B0604020202020204" pitchFamily="34" charset="0"/>
              <a:cs typeface="Times New Roman" panose="02020603050405020304" pitchFamily="18" charset="0"/>
            </a:endParaRPr>
          </a:p>
          <a:p>
            <a:pPr marL="0" indent="0">
              <a:buFont typeface="Arial" panose="020B0604020202020204" pitchFamily="34" charset="0"/>
              <a:buNone/>
            </a:pPr>
            <a:endParaRPr lang="en-US" sz="2000" dirty="0"/>
          </a:p>
        </p:txBody>
      </p:sp>
      <p:pic>
        <p:nvPicPr>
          <p:cNvPr id="10" name="Picture 5" descr="Graphical user interface&#10;&#10;Description automatically generated">
            <a:extLst>
              <a:ext uri="{FF2B5EF4-FFF2-40B4-BE49-F238E27FC236}">
                <a16:creationId xmlns:a16="http://schemas.microsoft.com/office/drawing/2014/main" id="{2370587F-4781-4B23-8CB1-50F6C0E195E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1" name="TextBox 10">
            <a:extLst>
              <a:ext uri="{FF2B5EF4-FFF2-40B4-BE49-F238E27FC236}">
                <a16:creationId xmlns:a16="http://schemas.microsoft.com/office/drawing/2014/main" id="{DD3F134C-588B-4CD4-8D00-D5783944CD84}"/>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12" name="Title 1">
            <a:extLst>
              <a:ext uri="{FF2B5EF4-FFF2-40B4-BE49-F238E27FC236}">
                <a16:creationId xmlns:a16="http://schemas.microsoft.com/office/drawing/2014/main" id="{8031C380-0154-48BE-9BCC-00C47DC73391}"/>
              </a:ext>
            </a:extLst>
          </p:cNvPr>
          <p:cNvSpPr txBox="1">
            <a:spLocks/>
          </p:cNvSpPr>
          <p:nvPr/>
        </p:nvSpPr>
        <p:spPr>
          <a:xfrm>
            <a:off x="737610" y="2944117"/>
            <a:ext cx="4039471" cy="1205367"/>
          </a:xfrm>
          <a:prstGeom prst="rect">
            <a:avLst/>
          </a:prstGeom>
        </p:spPr>
        <p:txBody>
          <a:bodyPr vert="horz" lIns="91440" tIns="45720" rIns="91440" bIns="45720" rtlCol="0" anchor="t">
            <a:normAutofit fontScale="85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000" b="1" dirty="0">
                <a:solidFill>
                  <a:schemeClr val="bg1"/>
                </a:solidFill>
                <a:effectLst>
                  <a:outerShdw blurRad="38100" dist="38100" dir="2700000" algn="tl">
                    <a:srgbClr val="000000">
                      <a:alpha val="43137"/>
                    </a:srgbClr>
                  </a:outerShdw>
                </a:effectLst>
              </a:rPr>
              <a:t>Changemakers: </a:t>
            </a:r>
            <a:r>
              <a:rPr lang="en-US" sz="2800" b="1" dirty="0">
                <a:solidFill>
                  <a:schemeClr val="bg1"/>
                </a:solidFill>
                <a:effectLst>
                  <a:outerShdw blurRad="38100" dist="38100" dir="2700000" algn="tl">
                    <a:srgbClr val="000000">
                      <a:alpha val="43137"/>
                    </a:srgbClr>
                  </a:outerShdw>
                </a:effectLst>
              </a:rPr>
              <a:t>Creativity &amp; Value Creation.</a:t>
            </a:r>
            <a:endParaRPr lang="en-US" sz="5000" dirty="0">
              <a:solidFill>
                <a:schemeClr val="bg1"/>
              </a:solidFill>
              <a:effectLst>
                <a:outerShdw blurRad="38100" dist="38100" dir="2700000" algn="tl">
                  <a:srgbClr val="000000">
                    <a:alpha val="43137"/>
                  </a:srgbClr>
                </a:outerShdw>
              </a:effectLst>
            </a:endParaRPr>
          </a:p>
        </p:txBody>
      </p:sp>
      <p:sp>
        <p:nvSpPr>
          <p:cNvPr id="14" name="Content Placeholder 2">
            <a:extLst>
              <a:ext uri="{FF2B5EF4-FFF2-40B4-BE49-F238E27FC236}">
                <a16:creationId xmlns:a16="http://schemas.microsoft.com/office/drawing/2014/main" id="{65CF68D9-BC97-419A-8546-107FBF13AFEF}"/>
              </a:ext>
            </a:extLst>
          </p:cNvPr>
          <p:cNvSpPr txBox="1">
            <a:spLocks/>
          </p:cNvSpPr>
          <p:nvPr/>
        </p:nvSpPr>
        <p:spPr bwMode="auto">
          <a:xfrm>
            <a:off x="737610" y="4347890"/>
            <a:ext cx="4514285" cy="1572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en-US" dirty="0">
                <a:solidFill>
                  <a:schemeClr val="bg1"/>
                </a:solidFill>
              </a:rPr>
              <a:t>3. Project Planning &amp; Management.</a:t>
            </a:r>
          </a:p>
        </p:txBody>
      </p:sp>
    </p:spTree>
    <p:extLst>
      <p:ext uri="{BB962C8B-B14F-4D97-AF65-F5344CB8AC3E}">
        <p14:creationId xmlns:p14="http://schemas.microsoft.com/office/powerpoint/2010/main" val="511568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115568" y="548640"/>
            <a:ext cx="10168128" cy="1179576"/>
          </a:xfrm>
        </p:spPr>
        <p:txBody>
          <a:bodyPr>
            <a:normAutofit/>
          </a:bodyPr>
          <a:lstStyle/>
          <a:p>
            <a:r>
              <a:rPr lang="en-GB" sz="4000" u="sng" dirty="0">
                <a:latin typeface="Arial" panose="020B0604020202020204" pitchFamily="34" charset="0"/>
                <a:cs typeface="Times New Roman" panose="02020603050405020304" pitchFamily="18" charset="0"/>
              </a:rPr>
              <a:t>Introduction</a:t>
            </a:r>
            <a:endParaRPr lang="en-GB" sz="4000" u="sng" dirty="0"/>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871209" y="1497968"/>
            <a:ext cx="10656846" cy="4284618"/>
          </a:xfrm>
        </p:spPr>
        <p:txBody>
          <a:bodyPr>
            <a:normAutofit fontScale="92500" lnSpcReduction="20000"/>
          </a:bodyPr>
          <a:lstStyle/>
          <a:p>
            <a:pPr lvl="2">
              <a:spcBef>
                <a:spcPts val="600"/>
              </a:spcBef>
              <a:spcAft>
                <a:spcPts val="600"/>
              </a:spcAft>
            </a:pPr>
            <a:r>
              <a:rPr lang="en-GB" sz="3200" dirty="0"/>
              <a:t>Last week’s Activity: Assignment 1 – Task 2.</a:t>
            </a:r>
          </a:p>
          <a:p>
            <a:pPr lvl="2">
              <a:spcBef>
                <a:spcPts val="600"/>
              </a:spcBef>
              <a:spcAft>
                <a:spcPts val="600"/>
              </a:spcAft>
            </a:pPr>
            <a:r>
              <a:rPr lang="en-GB" sz="3200" dirty="0"/>
              <a:t>Assignment 1 tasks.</a:t>
            </a:r>
          </a:p>
          <a:p>
            <a:pPr lvl="2">
              <a:spcBef>
                <a:spcPts val="600"/>
              </a:spcBef>
              <a:spcAft>
                <a:spcPts val="600"/>
              </a:spcAft>
            </a:pPr>
            <a:r>
              <a:rPr lang="en-GB" sz="3200" dirty="0"/>
              <a:t>This week’s Activity: Assignment 1 – Task 3.</a:t>
            </a:r>
          </a:p>
          <a:p>
            <a:pPr lvl="2">
              <a:spcBef>
                <a:spcPts val="600"/>
              </a:spcBef>
              <a:spcAft>
                <a:spcPts val="600"/>
              </a:spcAft>
            </a:pPr>
            <a:r>
              <a:rPr lang="en-GB" sz="3200" dirty="0"/>
              <a:t>Project Scope &amp; Planning.</a:t>
            </a:r>
          </a:p>
          <a:p>
            <a:pPr lvl="2">
              <a:spcBef>
                <a:spcPts val="600"/>
              </a:spcBef>
              <a:spcAft>
                <a:spcPts val="600"/>
              </a:spcAft>
            </a:pPr>
            <a:r>
              <a:rPr lang="en-GB" sz="3200" dirty="0"/>
              <a:t>Project Poster.</a:t>
            </a:r>
          </a:p>
          <a:p>
            <a:pPr lvl="2">
              <a:spcBef>
                <a:spcPts val="600"/>
              </a:spcBef>
              <a:spcAft>
                <a:spcPts val="600"/>
              </a:spcAft>
            </a:pPr>
            <a:r>
              <a:rPr lang="en-GB" sz="3200" dirty="0"/>
              <a:t>Project Timeline, Activity Planning &amp; Management Chart.</a:t>
            </a:r>
          </a:p>
          <a:p>
            <a:pPr lvl="2">
              <a:spcBef>
                <a:spcPts val="600"/>
              </a:spcBef>
              <a:spcAft>
                <a:spcPts val="600"/>
              </a:spcAft>
            </a:pPr>
            <a:r>
              <a:rPr lang="en-GB" sz="3200" dirty="0"/>
              <a:t>This week’s Activity focus.</a:t>
            </a:r>
          </a:p>
          <a:p>
            <a:pPr marL="914400" lvl="2" indent="0">
              <a:spcBef>
                <a:spcPts val="600"/>
              </a:spcBef>
              <a:spcAft>
                <a:spcPts val="600"/>
              </a:spcAft>
              <a:buNone/>
            </a:pPr>
            <a:r>
              <a:rPr lang="en-GB" sz="2800" dirty="0"/>
              <a:t>Informal Q&amp;A support</a:t>
            </a:r>
            <a:r>
              <a:rPr lang="en-GB" dirty="0"/>
              <a:t>.</a:t>
            </a:r>
          </a:p>
          <a:p>
            <a:pPr>
              <a:spcBef>
                <a:spcPts val="600"/>
              </a:spcBef>
              <a:spcAft>
                <a:spcPts val="600"/>
              </a:spcAft>
            </a:pPr>
            <a:endParaRPr lang="en-GB" dirty="0"/>
          </a:p>
          <a:p>
            <a:pPr>
              <a:spcBef>
                <a:spcPts val="600"/>
              </a:spcBef>
              <a:spcAft>
                <a:spcPts val="600"/>
              </a:spcAft>
            </a:pPr>
            <a:endParaRPr lang="en-GB" dirty="0"/>
          </a:p>
        </p:txBody>
      </p:sp>
    </p:spTree>
    <p:extLst>
      <p:ext uri="{BB962C8B-B14F-4D97-AF65-F5344CB8AC3E}">
        <p14:creationId xmlns:p14="http://schemas.microsoft.com/office/powerpoint/2010/main" val="407287025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9715163" cy="1454051"/>
          </a:xfrm>
        </p:spPr>
        <p:txBody>
          <a:bodyPr>
            <a:noAutofit/>
          </a:bodyPr>
          <a:lstStyle/>
          <a:p>
            <a:r>
              <a:rPr lang="en-US" sz="5400" b="1" u="sng" kern="1200" dirty="0">
                <a:solidFill>
                  <a:schemeClr val="tx1"/>
                </a:solidFill>
              </a:rPr>
              <a:t>Last</a:t>
            </a:r>
            <a:r>
              <a:rPr lang="en-US" sz="5400" b="1" u="sng" kern="1200" dirty="0">
                <a:solidFill>
                  <a:schemeClr val="tx1"/>
                </a:solidFill>
                <a:latin typeface="+mj-lt"/>
                <a:ea typeface="+mj-ea"/>
                <a:cs typeface="+mj-cs"/>
              </a:rPr>
              <a:t> week’s Activity:</a:t>
            </a:r>
            <a:br>
              <a:rPr lang="en-GB" sz="4900" b="1" u="sng" dirty="0">
                <a:solidFill>
                  <a:schemeClr val="tx2"/>
                </a:solidFill>
              </a:rPr>
            </a:br>
            <a:endParaRPr lang="en-GB" sz="4900" b="1" u="sng" dirty="0">
              <a:solidFill>
                <a:schemeClr val="tx2"/>
              </a:solidFill>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9" name="Arc 8">
            <a:extLst>
              <a:ext uri="{FF2B5EF4-FFF2-40B4-BE49-F238E27FC236}">
                <a16:creationId xmlns:a16="http://schemas.microsoft.com/office/drawing/2014/main" id="{149954B4-BEC8-42DB-99CA-ADED5858D3F6}"/>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 Placeholder 3">
            <a:extLst>
              <a:ext uri="{FF2B5EF4-FFF2-40B4-BE49-F238E27FC236}">
                <a16:creationId xmlns:a16="http://schemas.microsoft.com/office/drawing/2014/main" id="{C9C8EC35-A08D-4CB4-A711-DB97537A5CD1}"/>
              </a:ext>
            </a:extLst>
          </p:cNvPr>
          <p:cNvSpPr txBox="1">
            <a:spLocks/>
          </p:cNvSpPr>
          <p:nvPr/>
        </p:nvSpPr>
        <p:spPr>
          <a:xfrm>
            <a:off x="757569" y="1259555"/>
            <a:ext cx="10190377" cy="4338889"/>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lnSpc>
                <a:spcPct val="115000"/>
              </a:lnSpc>
              <a:buFont typeface="+mj-lt"/>
              <a:buAutoNum type="arabicPeriod"/>
            </a:pPr>
            <a:r>
              <a:rPr lang="en-GB" sz="3200" b="1" dirty="0">
                <a:ea typeface="Times New Roman" panose="02020603050405020304" pitchFamily="18" charset="0"/>
                <a:cs typeface="Arial" panose="020B0604020202020204" pitchFamily="34" charset="0"/>
              </a:rPr>
              <a:t>Create a simple e-portfolio.</a:t>
            </a:r>
          </a:p>
          <a:p>
            <a:pPr lvl="1">
              <a:lnSpc>
                <a:spcPct val="115000"/>
              </a:lnSpc>
            </a:pPr>
            <a:r>
              <a:rPr lang="en-GB" sz="3200" b="1" dirty="0">
                <a:ea typeface="Times New Roman" panose="02020603050405020304" pitchFamily="18" charset="0"/>
                <a:cs typeface="Arial" panose="020B0604020202020204" pitchFamily="34" charset="0"/>
              </a:rPr>
              <a:t>The Assignment 1 task description </a:t>
            </a:r>
            <a:r>
              <a:rPr lang="en-GB" sz="3200" dirty="0">
                <a:ea typeface="Times New Roman" panose="02020603050405020304" pitchFamily="18" charset="0"/>
                <a:cs typeface="Arial" panose="020B0604020202020204" pitchFamily="34" charset="0"/>
              </a:rPr>
              <a:t>asks you to create an Online e-portfolio to hold each of your Assignment 1 task answers.</a:t>
            </a:r>
          </a:p>
          <a:p>
            <a:pPr marL="514350" indent="-514350">
              <a:lnSpc>
                <a:spcPct val="115000"/>
              </a:lnSpc>
              <a:buFont typeface="+mj-lt"/>
              <a:buAutoNum type="arabicPeriod"/>
            </a:pPr>
            <a:r>
              <a:rPr lang="en-GB" sz="3200" b="1" dirty="0"/>
              <a:t>Task 2 of Assignment 1.</a:t>
            </a:r>
          </a:p>
          <a:p>
            <a:pPr lvl="1">
              <a:lnSpc>
                <a:spcPct val="115000"/>
              </a:lnSpc>
            </a:pPr>
            <a:r>
              <a:rPr lang="en-GB" sz="3200" dirty="0"/>
              <a:t>To brainstorm, consider and select your </a:t>
            </a:r>
            <a:r>
              <a:rPr lang="en-GB" sz="3200" b="1" dirty="0"/>
              <a:t>Personal Project.</a:t>
            </a:r>
          </a:p>
          <a:p>
            <a:pPr lvl="1">
              <a:lnSpc>
                <a:spcPct val="115000"/>
              </a:lnSpc>
            </a:pPr>
            <a:r>
              <a:rPr lang="en-GB" sz="3200" dirty="0"/>
              <a:t>To document a description and if possible, a basic illustration of your project idea (250 words).</a:t>
            </a:r>
          </a:p>
        </p:txBody>
      </p:sp>
      <p:pic>
        <p:nvPicPr>
          <p:cNvPr id="6" name="Graphic 5" descr="Lightbulb and gear outline">
            <a:extLst>
              <a:ext uri="{FF2B5EF4-FFF2-40B4-BE49-F238E27FC236}">
                <a16:creationId xmlns:a16="http://schemas.microsoft.com/office/drawing/2014/main" id="{B41F6848-C6D4-4DCC-A113-B70B19F8BE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271347">
            <a:off x="9658059" y="2321780"/>
            <a:ext cx="2654116" cy="2654116"/>
          </a:xfrm>
          <a:prstGeom prst="rect">
            <a:avLst/>
          </a:prstGeom>
        </p:spPr>
      </p:pic>
    </p:spTree>
    <p:extLst>
      <p:ext uri="{BB962C8B-B14F-4D97-AF65-F5344CB8AC3E}">
        <p14:creationId xmlns:p14="http://schemas.microsoft.com/office/powerpoint/2010/main" val="602695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493475" y="106294"/>
            <a:ext cx="8300559" cy="848114"/>
          </a:xfrm>
        </p:spPr>
        <p:txBody>
          <a:bodyPr vert="horz" lIns="91440" tIns="45720" rIns="91440" bIns="45720" rtlCol="0" anchor="b">
            <a:normAutofit/>
          </a:bodyPr>
          <a:lstStyle/>
          <a:p>
            <a:r>
              <a:rPr lang="en-US" sz="4800" b="1" u="sng" dirty="0"/>
              <a:t>Project </a:t>
            </a:r>
            <a:r>
              <a:rPr lang="en-GB" sz="4800" b="1" u="sng" dirty="0"/>
              <a:t>Continuation</a:t>
            </a:r>
            <a:endParaRPr lang="en-US" sz="4800" b="1" u="sng" dirty="0"/>
          </a:p>
        </p:txBody>
      </p:sp>
      <p:pic>
        <p:nvPicPr>
          <p:cNvPr id="6" name="Graphic 6" descr="Fast Forward outline">
            <a:extLst>
              <a:ext uri="{FF2B5EF4-FFF2-40B4-BE49-F238E27FC236}">
                <a16:creationId xmlns:a16="http://schemas.microsoft.com/office/drawing/2014/main" id="{0A35B71F-34FC-4044-B56D-B2E876206808}"/>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5643755" y="-239534"/>
            <a:ext cx="2707546" cy="2707546"/>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275565" y="686853"/>
            <a:ext cx="10441593" cy="4760686"/>
          </a:xfrm>
        </p:spPr>
        <p:txBody>
          <a:bodyPr vert="horz" lIns="91440" tIns="45720" rIns="91440" bIns="45720" rtlCol="0" anchor="t">
            <a:noAutofit/>
          </a:bodyPr>
          <a:lstStyle/>
          <a:p>
            <a:pPr marL="285750"/>
            <a:r>
              <a:rPr lang="en-GB" sz="3200" dirty="0"/>
              <a:t>Taking it forward. </a:t>
            </a:r>
          </a:p>
          <a:p>
            <a:pPr marL="628650" indent="-342900">
              <a:buFont typeface="Arial" panose="020B0604020202020204" pitchFamily="34" charset="0"/>
              <a:buChar char="•"/>
            </a:pPr>
            <a:r>
              <a:rPr lang="en-GB" sz="2800" dirty="0"/>
              <a:t>Due to the time limitation of the module, you may not be able to complete all the requirements you set out to. </a:t>
            </a:r>
          </a:p>
          <a:p>
            <a:pPr marL="628650" indent="-342900">
              <a:buFont typeface="Arial" panose="020B0604020202020204" pitchFamily="34" charset="0"/>
              <a:buChar char="•"/>
            </a:pPr>
            <a:r>
              <a:rPr lang="en-GB" sz="2800" dirty="0"/>
              <a:t>There are continuation options for your Changemakers project. If desired, you could continue to further develop your project after you complete the module / Assignment 2. E.g. for your:</a:t>
            </a:r>
          </a:p>
          <a:p>
            <a:pPr marL="1085850" lvl="1" indent="-342900">
              <a:buFont typeface="Arial" panose="020B0604020202020204" pitchFamily="34" charset="0"/>
              <a:buChar char="•"/>
            </a:pPr>
            <a:r>
              <a:rPr lang="en-GB" sz="2400" dirty="0"/>
              <a:t>Final Year Major Project.</a:t>
            </a:r>
          </a:p>
          <a:p>
            <a:pPr marL="1085850" lvl="1" indent="-342900">
              <a:buFont typeface="Arial" panose="020B0604020202020204" pitchFamily="34" charset="0"/>
              <a:buChar char="•"/>
            </a:pPr>
            <a:r>
              <a:rPr lang="en-GB" sz="2400" dirty="0"/>
              <a:t>At work as an Industry Project.</a:t>
            </a:r>
          </a:p>
          <a:p>
            <a:pPr marL="1028700" lvl="1" indent="-285750">
              <a:buFont typeface="Arial" panose="020B0604020202020204" pitchFamily="34" charset="0"/>
              <a:buChar char="•"/>
            </a:pPr>
            <a:r>
              <a:rPr lang="en-GB" sz="2400" dirty="0"/>
              <a:t>As a New Enterprise Tech Start-Up.</a:t>
            </a:r>
          </a:p>
          <a:p>
            <a:pPr marL="1028700" lvl="1" indent="-285750">
              <a:buFont typeface="Arial" panose="020B0604020202020204" pitchFamily="34" charset="0"/>
              <a:buChar char="•"/>
            </a:pPr>
            <a:r>
              <a:rPr lang="en-GB" sz="2400" dirty="0"/>
              <a:t>As a Collaborative OS Project on e.g. </a:t>
            </a:r>
            <a:r>
              <a:rPr lang="en-GB" sz="2400" dirty="0" err="1"/>
              <a:t>Github</a:t>
            </a:r>
            <a:r>
              <a:rPr lang="en-GB" sz="2400" dirty="0"/>
              <a:t>.</a:t>
            </a:r>
          </a:p>
          <a:p>
            <a:pPr marL="1028700" lvl="1" indent="-285750">
              <a:buFont typeface="Arial" panose="020B0604020202020204" pitchFamily="34" charset="0"/>
              <a:buChar char="•"/>
            </a:pPr>
            <a:r>
              <a:rPr lang="en-GB" sz="2400" dirty="0"/>
              <a:t>Or you can simply continue to develop it as a personal hobby.</a:t>
            </a:r>
          </a:p>
        </p:txBody>
      </p:sp>
      <p:sp>
        <p:nvSpPr>
          <p:cNvPr id="10" name="Arc 9">
            <a:extLst>
              <a:ext uri="{FF2B5EF4-FFF2-40B4-BE49-F238E27FC236}">
                <a16:creationId xmlns:a16="http://schemas.microsoft.com/office/drawing/2014/main" id="{B4BF260F-EEF1-4BBA-A1D7-F879F56A2FDB}"/>
              </a:ext>
            </a:extLst>
          </p:cNvPr>
          <p:cNvSpPr/>
          <p:nvPr/>
        </p:nvSpPr>
        <p:spPr>
          <a:xfrm rot="7949683">
            <a:off x="7824778" y="2990738"/>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253811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9346-237A-4A3C-AB8B-BE48134D7371}"/>
              </a:ext>
            </a:extLst>
          </p:cNvPr>
          <p:cNvSpPr>
            <a:spLocks noGrp="1"/>
          </p:cNvSpPr>
          <p:nvPr>
            <p:ph type="title"/>
          </p:nvPr>
        </p:nvSpPr>
        <p:spPr>
          <a:xfrm>
            <a:off x="270723" y="95233"/>
            <a:ext cx="9199848" cy="1558469"/>
          </a:xfrm>
        </p:spPr>
        <p:txBody>
          <a:bodyPr>
            <a:normAutofit/>
          </a:bodyPr>
          <a:lstStyle/>
          <a:p>
            <a:r>
              <a:rPr lang="en-GB" b="1" u="sng" dirty="0"/>
              <a:t>Pin: Indicative structure:</a:t>
            </a:r>
            <a:br>
              <a:rPr lang="en-GB" sz="4400" b="0" i="0" dirty="0">
                <a:solidFill>
                  <a:srgbClr val="808080"/>
                </a:solidFill>
                <a:effectLst/>
                <a:latin typeface="-apple-system"/>
              </a:rPr>
            </a:br>
            <a:endParaRPr lang="en-GB" b="1" dirty="0">
              <a:solidFill>
                <a:srgbClr val="FFFFFF"/>
              </a:solidFill>
            </a:endParaRPr>
          </a:p>
        </p:txBody>
      </p:sp>
      <p:graphicFrame>
        <p:nvGraphicFramePr>
          <p:cNvPr id="20" name="Content Placeholder 2">
            <a:extLst>
              <a:ext uri="{FF2B5EF4-FFF2-40B4-BE49-F238E27FC236}">
                <a16:creationId xmlns:a16="http://schemas.microsoft.com/office/drawing/2014/main" id="{1939ABAA-08B4-4B67-9C24-6CEC6A98744E}"/>
              </a:ext>
            </a:extLst>
          </p:cNvPr>
          <p:cNvGraphicFramePr>
            <a:graphicFrameLocks noGrp="1"/>
          </p:cNvGraphicFramePr>
          <p:nvPr>
            <p:ph idx="1"/>
            <p:extLst>
              <p:ext uri="{D42A27DB-BD31-4B8C-83A1-F6EECF244321}">
                <p14:modId xmlns:p14="http://schemas.microsoft.com/office/powerpoint/2010/main" val="1632713255"/>
              </p:ext>
            </p:extLst>
          </p:nvPr>
        </p:nvGraphicFramePr>
        <p:xfrm>
          <a:off x="485060" y="990582"/>
          <a:ext cx="8004735" cy="5585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Light Bulb and Gear">
            <a:extLst>
              <a:ext uri="{FF2B5EF4-FFF2-40B4-BE49-F238E27FC236}">
                <a16:creationId xmlns:a16="http://schemas.microsoft.com/office/drawing/2014/main" id="{1731ACEB-0DB2-481E-89EF-FB629F4BFC5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750789" y="1862652"/>
            <a:ext cx="3441211" cy="3441211"/>
          </a:xfrm>
          <a:prstGeom prst="rect">
            <a:avLst/>
          </a:prstGeom>
        </p:spPr>
      </p:pic>
      <p:sp>
        <p:nvSpPr>
          <p:cNvPr id="3" name="Arrow: Right 2">
            <a:extLst>
              <a:ext uri="{FF2B5EF4-FFF2-40B4-BE49-F238E27FC236}">
                <a16:creationId xmlns:a16="http://schemas.microsoft.com/office/drawing/2014/main" id="{BB623AD6-B3C4-4032-BB82-E380E8EE3F67}"/>
              </a:ext>
            </a:extLst>
          </p:cNvPr>
          <p:cNvSpPr/>
          <p:nvPr/>
        </p:nvSpPr>
        <p:spPr>
          <a:xfrm rot="10800000">
            <a:off x="7274181" y="1862652"/>
            <a:ext cx="1970049" cy="1338146"/>
          </a:xfrm>
          <a:prstGeom prst="rightArrow">
            <a:avLst/>
          </a:prstGeom>
          <a:solidFill>
            <a:srgbClr val="FFFF00"/>
          </a:solidFill>
          <a:ln w="63500" cmpd="dbl">
            <a:solidFill>
              <a:schemeClr val="tx1"/>
            </a:solidFill>
            <a:extLst>
              <a:ext uri="{C807C97D-BFC1-408E-A445-0C87EB9F89A2}">
                <ask:lineSketchStyleProps xmlns:ask="http://schemas.microsoft.com/office/drawing/2018/sketchyshapes" sd="1219033472">
                  <a:custGeom>
                    <a:avLst/>
                    <a:gdLst>
                      <a:gd name="connsiteX0" fmla="*/ 0 w 1970049"/>
                      <a:gd name="connsiteY0" fmla="*/ 334537 h 1338146"/>
                      <a:gd name="connsiteX1" fmla="*/ 676508 w 1970049"/>
                      <a:gd name="connsiteY1" fmla="*/ 334537 h 1338146"/>
                      <a:gd name="connsiteX2" fmla="*/ 1300976 w 1970049"/>
                      <a:gd name="connsiteY2" fmla="*/ 334537 h 1338146"/>
                      <a:gd name="connsiteX3" fmla="*/ 1300976 w 1970049"/>
                      <a:gd name="connsiteY3" fmla="*/ 0 h 1338146"/>
                      <a:gd name="connsiteX4" fmla="*/ 1615440 w 1970049"/>
                      <a:gd name="connsiteY4" fmla="*/ 314464 h 1338146"/>
                      <a:gd name="connsiteX5" fmla="*/ 1970049 w 1970049"/>
                      <a:gd name="connsiteY5" fmla="*/ 669073 h 1338146"/>
                      <a:gd name="connsiteX6" fmla="*/ 1642203 w 1970049"/>
                      <a:gd name="connsiteY6" fmla="*/ 996919 h 1338146"/>
                      <a:gd name="connsiteX7" fmla="*/ 1300976 w 1970049"/>
                      <a:gd name="connsiteY7" fmla="*/ 1338146 h 1338146"/>
                      <a:gd name="connsiteX8" fmla="*/ 1300976 w 1970049"/>
                      <a:gd name="connsiteY8" fmla="*/ 1003610 h 1338146"/>
                      <a:gd name="connsiteX9" fmla="*/ 689517 w 1970049"/>
                      <a:gd name="connsiteY9" fmla="*/ 1003610 h 1338146"/>
                      <a:gd name="connsiteX10" fmla="*/ 0 w 1970049"/>
                      <a:gd name="connsiteY10" fmla="*/ 1003610 h 1338146"/>
                      <a:gd name="connsiteX11" fmla="*/ 0 w 1970049"/>
                      <a:gd name="connsiteY11" fmla="*/ 334537 h 1338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70049" h="1338146" fill="none" extrusionOk="0">
                        <a:moveTo>
                          <a:pt x="0" y="334537"/>
                        </a:moveTo>
                        <a:cubicBezTo>
                          <a:pt x="305248" y="336582"/>
                          <a:pt x="343627" y="353043"/>
                          <a:pt x="676508" y="334537"/>
                        </a:cubicBezTo>
                        <a:cubicBezTo>
                          <a:pt x="1009389" y="316031"/>
                          <a:pt x="1028498" y="331717"/>
                          <a:pt x="1300976" y="334537"/>
                        </a:cubicBezTo>
                        <a:cubicBezTo>
                          <a:pt x="1312916" y="200286"/>
                          <a:pt x="1305227" y="86919"/>
                          <a:pt x="1300976" y="0"/>
                        </a:cubicBezTo>
                        <a:cubicBezTo>
                          <a:pt x="1464976" y="140757"/>
                          <a:pt x="1540633" y="231653"/>
                          <a:pt x="1615440" y="314464"/>
                        </a:cubicBezTo>
                        <a:cubicBezTo>
                          <a:pt x="1690247" y="397275"/>
                          <a:pt x="1825551" y="527582"/>
                          <a:pt x="1970049" y="669073"/>
                        </a:cubicBezTo>
                        <a:cubicBezTo>
                          <a:pt x="1847544" y="822632"/>
                          <a:pt x="1763549" y="899765"/>
                          <a:pt x="1642203" y="996919"/>
                        </a:cubicBezTo>
                        <a:cubicBezTo>
                          <a:pt x="1520857" y="1094073"/>
                          <a:pt x="1390582" y="1279792"/>
                          <a:pt x="1300976" y="1338146"/>
                        </a:cubicBezTo>
                        <a:cubicBezTo>
                          <a:pt x="1297010" y="1255126"/>
                          <a:pt x="1286424" y="1135895"/>
                          <a:pt x="1300976" y="1003610"/>
                        </a:cubicBezTo>
                        <a:cubicBezTo>
                          <a:pt x="1012360" y="1032517"/>
                          <a:pt x="907222" y="1016606"/>
                          <a:pt x="689517" y="1003610"/>
                        </a:cubicBezTo>
                        <a:cubicBezTo>
                          <a:pt x="471812" y="990614"/>
                          <a:pt x="243158" y="1027317"/>
                          <a:pt x="0" y="1003610"/>
                        </a:cubicBezTo>
                        <a:cubicBezTo>
                          <a:pt x="33210" y="775952"/>
                          <a:pt x="7049" y="554362"/>
                          <a:pt x="0" y="334537"/>
                        </a:cubicBezTo>
                        <a:close/>
                      </a:path>
                      <a:path w="1970049" h="1338146" stroke="0" extrusionOk="0">
                        <a:moveTo>
                          <a:pt x="0" y="334537"/>
                        </a:moveTo>
                        <a:cubicBezTo>
                          <a:pt x="197675" y="350386"/>
                          <a:pt x="354638" y="350705"/>
                          <a:pt x="637478" y="334537"/>
                        </a:cubicBezTo>
                        <a:cubicBezTo>
                          <a:pt x="920318" y="318369"/>
                          <a:pt x="1102338" y="311521"/>
                          <a:pt x="1300976" y="334537"/>
                        </a:cubicBezTo>
                        <a:cubicBezTo>
                          <a:pt x="1296287" y="174617"/>
                          <a:pt x="1301715" y="155810"/>
                          <a:pt x="1300976" y="0"/>
                        </a:cubicBezTo>
                        <a:cubicBezTo>
                          <a:pt x="1452019" y="166580"/>
                          <a:pt x="1511260" y="185743"/>
                          <a:pt x="1635513" y="334537"/>
                        </a:cubicBezTo>
                        <a:cubicBezTo>
                          <a:pt x="1759766" y="483331"/>
                          <a:pt x="1838482" y="541469"/>
                          <a:pt x="1970049" y="669073"/>
                        </a:cubicBezTo>
                        <a:cubicBezTo>
                          <a:pt x="1848958" y="801121"/>
                          <a:pt x="1710636" y="918683"/>
                          <a:pt x="1622131" y="1016991"/>
                        </a:cubicBezTo>
                        <a:cubicBezTo>
                          <a:pt x="1533626" y="1115299"/>
                          <a:pt x="1366150" y="1272642"/>
                          <a:pt x="1300976" y="1338146"/>
                        </a:cubicBezTo>
                        <a:cubicBezTo>
                          <a:pt x="1289561" y="1239256"/>
                          <a:pt x="1285366" y="1144299"/>
                          <a:pt x="1300976" y="1003610"/>
                        </a:cubicBezTo>
                        <a:cubicBezTo>
                          <a:pt x="1073067" y="1014043"/>
                          <a:pt x="880469" y="974912"/>
                          <a:pt x="650488" y="1003610"/>
                        </a:cubicBezTo>
                        <a:cubicBezTo>
                          <a:pt x="420507" y="1032308"/>
                          <a:pt x="189303" y="978056"/>
                          <a:pt x="0" y="1003610"/>
                        </a:cubicBezTo>
                        <a:cubicBezTo>
                          <a:pt x="32377" y="792599"/>
                          <a:pt x="-76" y="549462"/>
                          <a:pt x="0" y="334537"/>
                        </a:cubicBezTo>
                        <a:close/>
                      </a:path>
                    </a:pathLst>
                  </a:custGeom>
                  <ask:type>
                    <ask:lineSketchNone/>
                  </ask:type>
                </ask:lineSketchStyleProps>
              </a:ext>
            </a:extLst>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7748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10745002" cy="1454051"/>
          </a:xfrm>
        </p:spPr>
        <p:txBody>
          <a:bodyPr>
            <a:normAutofit fontScale="90000"/>
          </a:bodyPr>
          <a:lstStyle/>
          <a:p>
            <a:r>
              <a:rPr lang="en-GB" sz="5400" b="1" u="sng" dirty="0">
                <a:solidFill>
                  <a:schemeClr val="tx2"/>
                </a:solidFill>
              </a:rPr>
              <a:t>Assignment 1: Project Ideation &amp; Planning</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876515" y="2068616"/>
            <a:ext cx="8858144" cy="3353476"/>
          </a:xfrm>
        </p:spPr>
        <p:txBody>
          <a:bodyPr anchor="t">
            <a:normAutofit/>
          </a:bodyPr>
          <a:lstStyle/>
          <a:p>
            <a:pPr lvl="0"/>
            <a:r>
              <a:rPr lang="en-GB" b="1" dirty="0">
                <a:solidFill>
                  <a:schemeClr val="tx2"/>
                </a:solidFill>
              </a:rPr>
              <a:t>Assignment 1 = Online e-Portfolio.</a:t>
            </a:r>
          </a:p>
          <a:p>
            <a:pPr marL="514350" lvl="0" indent="-514350">
              <a:buFont typeface="+mj-lt"/>
              <a:buAutoNum type="arabicPeriod"/>
            </a:pPr>
            <a:r>
              <a:rPr lang="en-GB" dirty="0">
                <a:solidFill>
                  <a:schemeClr val="tx2"/>
                </a:solidFill>
              </a:rPr>
              <a:t>Task 1: </a:t>
            </a:r>
            <a:r>
              <a:rPr lang="en-US" dirty="0">
                <a:effectLst/>
              </a:rPr>
              <a:t>Innovation &amp; ideation Mind Map </a:t>
            </a:r>
            <a:r>
              <a:rPr lang="en-US" dirty="0"/>
              <a:t>(</a:t>
            </a:r>
            <a:r>
              <a:rPr lang="en-US" dirty="0">
                <a:effectLst/>
              </a:rPr>
              <a:t>250 words). </a:t>
            </a:r>
          </a:p>
          <a:p>
            <a:pPr marL="514350" lvl="0" indent="-514350">
              <a:buFont typeface="+mj-lt"/>
              <a:buAutoNum type="arabicPeriod"/>
            </a:pPr>
            <a:r>
              <a:rPr lang="en-GB" dirty="0"/>
              <a:t>Task 2: </a:t>
            </a:r>
            <a:r>
              <a:rPr lang="en-US" dirty="0"/>
              <a:t>Project Ideation (250 words).</a:t>
            </a:r>
          </a:p>
          <a:p>
            <a:pPr marL="514350" indent="-514350">
              <a:buFont typeface="+mj-lt"/>
              <a:buAutoNum type="arabicPeriod"/>
            </a:pPr>
            <a:r>
              <a:rPr lang="en-GB" dirty="0"/>
              <a:t> </a:t>
            </a:r>
            <a:r>
              <a:rPr lang="en-GB" b="1" dirty="0">
                <a:highlight>
                  <a:srgbClr val="FFFF00"/>
                </a:highlight>
              </a:rPr>
              <a:t>Task 3: </a:t>
            </a:r>
            <a:r>
              <a:rPr lang="en-US" dirty="0">
                <a:effectLst/>
                <a:highlight>
                  <a:srgbClr val="FFFF00"/>
                </a:highlight>
              </a:rPr>
              <a:t>Project Poster</a:t>
            </a:r>
            <a:r>
              <a:rPr lang="en-US" dirty="0">
                <a:highlight>
                  <a:srgbClr val="FFFF00"/>
                </a:highlight>
              </a:rPr>
              <a:t> &amp; </a:t>
            </a:r>
            <a:r>
              <a:rPr lang="en-US" dirty="0">
                <a:effectLst/>
                <a:highlight>
                  <a:srgbClr val="FFFF00"/>
                </a:highlight>
              </a:rPr>
              <a:t>Project Chart.</a:t>
            </a:r>
            <a:endParaRPr lang="en-US" dirty="0">
              <a:highlight>
                <a:srgbClr val="FFFF00"/>
              </a:highlight>
            </a:endParaRPr>
          </a:p>
          <a:p>
            <a:endParaRPr lang="en-GB" dirty="0">
              <a:solidFill>
                <a:schemeClr val="tx2"/>
              </a:solidFill>
            </a:endParaRPr>
          </a:p>
        </p:txBody>
      </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43257" y="1761598"/>
            <a:ext cx="3616578" cy="4142232"/>
          </a:xfrm>
          <a:prstGeom prst="rect">
            <a:avLst/>
          </a:prstGeom>
        </p:spPr>
      </p:pic>
    </p:spTree>
    <p:extLst>
      <p:ext uri="{BB962C8B-B14F-4D97-AF65-F5344CB8AC3E}">
        <p14:creationId xmlns:p14="http://schemas.microsoft.com/office/powerpoint/2010/main" val="893225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9715163" cy="1454051"/>
          </a:xfrm>
        </p:spPr>
        <p:txBody>
          <a:bodyPr>
            <a:noAutofit/>
          </a:bodyPr>
          <a:lstStyle/>
          <a:p>
            <a:r>
              <a:rPr lang="en-US" sz="5400" b="1" u="sng" dirty="0">
                <a:latin typeface="+mj-lt"/>
                <a:ea typeface="+mj-ea"/>
                <a:cs typeface="+mj-cs"/>
              </a:rPr>
              <a:t>This</a:t>
            </a:r>
            <a:r>
              <a:rPr lang="en-US" sz="5400" b="1" u="sng" kern="1200" dirty="0">
                <a:solidFill>
                  <a:schemeClr val="tx1"/>
                </a:solidFill>
                <a:latin typeface="+mj-lt"/>
                <a:ea typeface="+mj-ea"/>
                <a:cs typeface="+mj-cs"/>
              </a:rPr>
              <a:t> week’s Activity:</a:t>
            </a:r>
            <a:br>
              <a:rPr lang="en-GB" sz="4900" b="1" u="sng" dirty="0">
                <a:solidFill>
                  <a:schemeClr val="tx2"/>
                </a:solidFill>
              </a:rPr>
            </a:br>
            <a:endParaRPr lang="en-GB" sz="4900" b="1" u="sng" dirty="0">
              <a:solidFill>
                <a:schemeClr val="tx2"/>
              </a:solidFill>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9" name="Arc 8">
            <a:extLst>
              <a:ext uri="{FF2B5EF4-FFF2-40B4-BE49-F238E27FC236}">
                <a16:creationId xmlns:a16="http://schemas.microsoft.com/office/drawing/2014/main" id="{149954B4-BEC8-42DB-99CA-ADED5858D3F6}"/>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 Placeholder 3">
            <a:extLst>
              <a:ext uri="{FF2B5EF4-FFF2-40B4-BE49-F238E27FC236}">
                <a16:creationId xmlns:a16="http://schemas.microsoft.com/office/drawing/2014/main" id="{C9C8EC35-A08D-4CB4-A711-DB97537A5CD1}"/>
              </a:ext>
            </a:extLst>
          </p:cNvPr>
          <p:cNvSpPr txBox="1">
            <a:spLocks/>
          </p:cNvSpPr>
          <p:nvPr/>
        </p:nvSpPr>
        <p:spPr>
          <a:xfrm>
            <a:off x="1188530" y="1956005"/>
            <a:ext cx="7599010" cy="2798137"/>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None/>
            </a:pPr>
            <a:r>
              <a:rPr lang="en-GB" sz="4000" b="1" dirty="0">
                <a:effectLst/>
                <a:ea typeface="Times New Roman" panose="02020603050405020304" pitchFamily="18" charset="0"/>
                <a:cs typeface="Arial" panose="020B0604020202020204" pitchFamily="34" charset="0"/>
              </a:rPr>
              <a:t>Assignment 1 – Task 3:</a:t>
            </a:r>
          </a:p>
          <a:p>
            <a:pPr marL="514350" indent="-514350">
              <a:lnSpc>
                <a:spcPct val="115000"/>
              </a:lnSpc>
              <a:buFont typeface="+mj-lt"/>
              <a:buAutoNum type="arabicPeriod"/>
            </a:pPr>
            <a:r>
              <a:rPr lang="en-GB" sz="3200" b="1" dirty="0">
                <a:effectLst/>
                <a:ea typeface="Times New Roman" panose="02020603050405020304" pitchFamily="18" charset="0"/>
                <a:cs typeface="Arial" panose="020B0604020202020204" pitchFamily="34" charset="0"/>
              </a:rPr>
              <a:t>Task 3a – Project Poster.</a:t>
            </a:r>
          </a:p>
          <a:p>
            <a:pPr marL="514350" indent="-514350">
              <a:lnSpc>
                <a:spcPct val="115000"/>
              </a:lnSpc>
              <a:buFont typeface="+mj-lt"/>
              <a:buAutoNum type="arabicPeriod"/>
            </a:pPr>
            <a:r>
              <a:rPr lang="en-GB" sz="3200" b="1" dirty="0"/>
              <a:t>Task 3b – Project Chart.</a:t>
            </a:r>
          </a:p>
          <a:p>
            <a:pPr marL="0" indent="0">
              <a:lnSpc>
                <a:spcPct val="115000"/>
              </a:lnSpc>
              <a:buNone/>
            </a:pPr>
            <a:endParaRPr lang="en-GB" sz="3200" dirty="0"/>
          </a:p>
        </p:txBody>
      </p:sp>
      <p:pic>
        <p:nvPicPr>
          <p:cNvPr id="4" name="Graphic 3" descr="Gantt Chart outline">
            <a:extLst>
              <a:ext uri="{FF2B5EF4-FFF2-40B4-BE49-F238E27FC236}">
                <a16:creationId xmlns:a16="http://schemas.microsoft.com/office/drawing/2014/main" id="{B9E54D78-1E86-4833-81B6-73E98C489E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64136" y="3538707"/>
            <a:ext cx="2001864" cy="2001864"/>
          </a:xfrm>
          <a:prstGeom prst="rect">
            <a:avLst/>
          </a:prstGeom>
        </p:spPr>
      </p:pic>
      <p:pic>
        <p:nvPicPr>
          <p:cNvPr id="11" name="Graphic 10" descr="Presentation with checklist with solid fill">
            <a:extLst>
              <a:ext uri="{FF2B5EF4-FFF2-40B4-BE49-F238E27FC236}">
                <a16:creationId xmlns:a16="http://schemas.microsoft.com/office/drawing/2014/main" id="{1974EA96-92CC-407D-953C-398C267A5A6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8999786" y="1716804"/>
            <a:ext cx="2001864" cy="2001864"/>
          </a:xfrm>
          <a:prstGeom prst="rect">
            <a:avLst/>
          </a:prstGeom>
        </p:spPr>
      </p:pic>
    </p:spTree>
    <p:extLst>
      <p:ext uri="{BB962C8B-B14F-4D97-AF65-F5344CB8AC3E}">
        <p14:creationId xmlns:p14="http://schemas.microsoft.com/office/powerpoint/2010/main" val="1755145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589559" y="547910"/>
            <a:ext cx="5818675" cy="1436338"/>
          </a:xfrm>
        </p:spPr>
        <p:txBody>
          <a:bodyPr anchor="ctr">
            <a:normAutofit/>
          </a:bodyPr>
          <a:lstStyle/>
          <a:p>
            <a:r>
              <a:rPr lang="en-GB" b="1" u="sng" dirty="0"/>
              <a:t>Assignment 1 Task 3 – Project Planning.</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590719" y="2330505"/>
            <a:ext cx="5278066" cy="3979585"/>
          </a:xfrm>
        </p:spPr>
        <p:txBody>
          <a:bodyPr anchor="t">
            <a:normAutofit/>
          </a:bodyPr>
          <a:lstStyle/>
          <a:p>
            <a:pPr marL="0" lvl="0" indent="0">
              <a:spcBef>
                <a:spcPts val="0"/>
              </a:spcBef>
              <a:spcAft>
                <a:spcPts val="600"/>
              </a:spcAft>
              <a:buSzPts val="1200"/>
              <a:buNone/>
            </a:pPr>
            <a:r>
              <a:rPr lang="en-GB" dirty="0"/>
              <a:t>Task 3 of Assignment 1 focuses on </a:t>
            </a:r>
            <a:r>
              <a:rPr lang="en-GB" b="1" dirty="0"/>
              <a:t>Project Planning </a:t>
            </a:r>
            <a:r>
              <a:rPr lang="en-GB" dirty="0"/>
              <a:t>and has two components:</a:t>
            </a:r>
          </a:p>
          <a:p>
            <a:pPr marL="914400" lvl="2" indent="0">
              <a:spcBef>
                <a:spcPts val="0"/>
              </a:spcBef>
              <a:spcAft>
                <a:spcPts val="600"/>
              </a:spcAft>
              <a:buSzPts val="1200"/>
              <a:buNone/>
            </a:pPr>
            <a:r>
              <a:rPr lang="en-GB" sz="3600" b="1" dirty="0"/>
              <a:t>a. Project Poster</a:t>
            </a:r>
            <a:r>
              <a:rPr lang="en-GB" sz="3600" dirty="0"/>
              <a:t>.</a:t>
            </a:r>
          </a:p>
          <a:p>
            <a:pPr marL="914400" lvl="2" indent="0">
              <a:spcBef>
                <a:spcPts val="0"/>
              </a:spcBef>
              <a:spcAft>
                <a:spcPts val="600"/>
              </a:spcAft>
              <a:buSzPts val="1200"/>
              <a:buNone/>
            </a:pPr>
            <a:r>
              <a:rPr lang="en-GB" sz="3600" b="1" dirty="0"/>
              <a:t>b. Project Chart</a:t>
            </a:r>
            <a:r>
              <a:rPr lang="en-GB" sz="3600" dirty="0"/>
              <a:t>.</a:t>
            </a:r>
          </a:p>
        </p:txBody>
      </p:sp>
      <p:pic>
        <p:nvPicPr>
          <p:cNvPr id="5" name="Picture 4" descr="Text&#10;&#10;Description automatically generated">
            <a:extLst>
              <a:ext uri="{FF2B5EF4-FFF2-40B4-BE49-F238E27FC236}">
                <a16:creationId xmlns:a16="http://schemas.microsoft.com/office/drawing/2014/main" id="{DBD6CB96-A5AB-4E84-A5CC-3B03FE7108D7}"/>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4" b="821"/>
          <a:stretch/>
        </p:blipFill>
        <p:spPr>
          <a:xfrm>
            <a:off x="6741596" y="428934"/>
            <a:ext cx="4845488" cy="2775393"/>
          </a:xfrm>
          <a:prstGeom prst="rect">
            <a:avLst/>
          </a:prstGeom>
        </p:spPr>
      </p:pic>
      <p:pic>
        <p:nvPicPr>
          <p:cNvPr id="8" name="Picture 7" descr="Chart&#10;&#10;Description automatically generated">
            <a:extLst>
              <a:ext uri="{FF2B5EF4-FFF2-40B4-BE49-F238E27FC236}">
                <a16:creationId xmlns:a16="http://schemas.microsoft.com/office/drawing/2014/main" id="{8043631A-EC21-4D56-AC66-2CF09A7C3E2E}"/>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 t="20051" r="13" b="2981"/>
          <a:stretch/>
        </p:blipFill>
        <p:spPr>
          <a:xfrm>
            <a:off x="6795641" y="3540728"/>
            <a:ext cx="4845489" cy="2853087"/>
          </a:xfrm>
          <a:prstGeom prst="rect">
            <a:avLst/>
          </a:prstGeom>
        </p:spPr>
      </p:pic>
      <p:sp>
        <p:nvSpPr>
          <p:cNvPr id="6" name="TextBox 5">
            <a:extLst>
              <a:ext uri="{FF2B5EF4-FFF2-40B4-BE49-F238E27FC236}">
                <a16:creationId xmlns:a16="http://schemas.microsoft.com/office/drawing/2014/main" id="{DC4B370C-5DA6-40AA-B440-E93C02471977}"/>
              </a:ext>
            </a:extLst>
          </p:cNvPr>
          <p:cNvSpPr txBox="1"/>
          <p:nvPr/>
        </p:nvSpPr>
        <p:spPr>
          <a:xfrm>
            <a:off x="10307110" y="3050757"/>
            <a:ext cx="1334020"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5" tooltip="https://skepticalscience.com/print.php?n=1752">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400" dirty="0">
              <a:solidFill>
                <a:srgbClr val="FFFFFF"/>
              </a:solidFill>
            </a:endParaRPr>
          </a:p>
        </p:txBody>
      </p:sp>
      <p:sp>
        <p:nvSpPr>
          <p:cNvPr id="9" name="TextBox 8">
            <a:extLst>
              <a:ext uri="{FF2B5EF4-FFF2-40B4-BE49-F238E27FC236}">
                <a16:creationId xmlns:a16="http://schemas.microsoft.com/office/drawing/2014/main" id="{4D8DD695-85C5-411D-A26B-28045C1B5AED}"/>
              </a:ext>
            </a:extLst>
          </p:cNvPr>
          <p:cNvSpPr txBox="1"/>
          <p:nvPr/>
        </p:nvSpPr>
        <p:spPr>
          <a:xfrm>
            <a:off x="9877947" y="6242163"/>
            <a:ext cx="1790875" cy="169277"/>
          </a:xfrm>
          <a:prstGeom prst="rect">
            <a:avLst/>
          </a:prstGeom>
          <a:solidFill>
            <a:srgbClr val="000000"/>
          </a:solidFill>
        </p:spPr>
        <p:txBody>
          <a:bodyPr wrap="none" rtlCol="0">
            <a:spAutoFit/>
          </a:bodyPr>
          <a:lstStyle/>
          <a:p>
            <a:pPr algn="r">
              <a:spcAft>
                <a:spcPts val="600"/>
              </a:spcAft>
            </a:pPr>
            <a:r>
              <a:rPr lang="en-GB" sz="500" dirty="0">
                <a:solidFill>
                  <a:srgbClr val="FFFFFF"/>
                </a:solidFill>
                <a:hlinkClick r:id="rId7" tooltip="https://nicoletcollege.pressbooks.pub/operationalmanagement/chapter/4-4-project-management-tools/">
                  <a:extLst>
                    <a:ext uri="{A12FA001-AC4F-418D-AE19-62706E023703}">
                      <ahyp:hlinkClr xmlns:ahyp="http://schemas.microsoft.com/office/drawing/2018/hyperlinkcolor" val="tx"/>
                    </a:ext>
                  </a:extLst>
                </a:hlinkClick>
              </a:rPr>
              <a:t>This Photo</a:t>
            </a:r>
            <a:r>
              <a:rPr lang="en-GB" sz="500" dirty="0">
                <a:solidFill>
                  <a:srgbClr val="FFFFFF"/>
                </a:solidFill>
              </a:rPr>
              <a:t> by Unknown Author is licensed under </a:t>
            </a:r>
            <a:r>
              <a:rPr lang="en-GB" sz="500" dirty="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500" dirty="0">
              <a:solidFill>
                <a:srgbClr val="FFFFFF"/>
              </a:solidFill>
            </a:endParaRPr>
          </a:p>
        </p:txBody>
      </p:sp>
      <p:cxnSp>
        <p:nvCxnSpPr>
          <p:cNvPr id="11" name="Straight Arrow Connector 10">
            <a:extLst>
              <a:ext uri="{FF2B5EF4-FFF2-40B4-BE49-F238E27FC236}">
                <a16:creationId xmlns:a16="http://schemas.microsoft.com/office/drawing/2014/main" id="{E75FCB4F-D496-4A54-8244-195B80189AD3}"/>
              </a:ext>
            </a:extLst>
          </p:cNvPr>
          <p:cNvCxnSpPr>
            <a:cxnSpLocks/>
          </p:cNvCxnSpPr>
          <p:nvPr/>
        </p:nvCxnSpPr>
        <p:spPr>
          <a:xfrm flipV="1">
            <a:off x="5032917" y="2951356"/>
            <a:ext cx="1426587" cy="921834"/>
          </a:xfrm>
          <a:prstGeom prst="straightConnector1">
            <a:avLst/>
          </a:prstGeom>
          <a:ln>
            <a:solidFill>
              <a:schemeClr val="tx1"/>
            </a:solidFill>
            <a:tailEnd type="triangle"/>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E8AA53E4-8BBC-46E0-ABA0-1A4E0BA9A6F5}"/>
              </a:ext>
            </a:extLst>
          </p:cNvPr>
          <p:cNvCxnSpPr>
            <a:cxnSpLocks/>
          </p:cNvCxnSpPr>
          <p:nvPr/>
        </p:nvCxnSpPr>
        <p:spPr>
          <a:xfrm>
            <a:off x="4924826" y="4449950"/>
            <a:ext cx="1609789" cy="0"/>
          </a:xfrm>
          <a:prstGeom prst="straightConnector1">
            <a:avLst/>
          </a:prstGeom>
          <a:ln>
            <a:solidFill>
              <a:schemeClr val="tx1"/>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26625182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609600" y="-23207"/>
            <a:ext cx="10972800" cy="639762"/>
          </a:xfrm>
        </p:spPr>
        <p:txBody>
          <a:bodyPr>
            <a:normAutofit fontScale="90000"/>
          </a:bodyPr>
          <a:lstStyle/>
          <a:p>
            <a:r>
              <a:rPr lang="en-GB" sz="4800" b="1" u="sng" dirty="0"/>
              <a:t>Task 3a: Project Planning.</a:t>
            </a:r>
            <a:r>
              <a:rPr lang="en-GB" sz="4800" dirty="0"/>
              <a:t> </a:t>
            </a:r>
            <a:endParaRPr lang="en-GB" sz="4800" b="1" u="sng" dirty="0"/>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846563" y="418349"/>
            <a:ext cx="10735837" cy="5354268"/>
          </a:xfrm>
        </p:spPr>
        <p:txBody>
          <a:bodyPr>
            <a:normAutofit fontScale="77500" lnSpcReduction="20000"/>
          </a:bodyPr>
          <a:lstStyle/>
          <a:p>
            <a:pPr marL="0" indent="0">
              <a:lnSpc>
                <a:spcPct val="120000"/>
              </a:lnSpc>
              <a:spcBef>
                <a:spcPts val="0"/>
              </a:spcBef>
              <a:buNone/>
            </a:pPr>
            <a:r>
              <a:rPr lang="en-GB" dirty="0"/>
              <a:t>Create an A3 digital poster that states and illustrates your:</a:t>
            </a:r>
          </a:p>
          <a:p>
            <a:pPr>
              <a:lnSpc>
                <a:spcPct val="120000"/>
              </a:lnSpc>
              <a:spcBef>
                <a:spcPts val="0"/>
              </a:spcBef>
            </a:pPr>
            <a:r>
              <a:rPr lang="en-GB" b="1" dirty="0"/>
              <a:t>Project idea/Aim </a:t>
            </a:r>
            <a:r>
              <a:rPr lang="en-GB" dirty="0"/>
              <a:t>- One simple clear statement, approx. 10-20 words. </a:t>
            </a:r>
          </a:p>
          <a:p>
            <a:pPr>
              <a:lnSpc>
                <a:spcPct val="120000"/>
              </a:lnSpc>
              <a:spcBef>
                <a:spcPts val="0"/>
              </a:spcBef>
            </a:pPr>
            <a:r>
              <a:rPr lang="en-GB" b="1" dirty="0"/>
              <a:t>Project description </a:t>
            </a:r>
            <a:r>
              <a:rPr lang="en-GB" dirty="0"/>
              <a:t>- A brief description, approx. 1-3 refined paragraphs.</a:t>
            </a:r>
          </a:p>
          <a:p>
            <a:pPr>
              <a:lnSpc>
                <a:spcPct val="120000"/>
              </a:lnSpc>
              <a:spcBef>
                <a:spcPts val="0"/>
              </a:spcBef>
            </a:pPr>
            <a:r>
              <a:rPr lang="en-GB" b="1" dirty="0"/>
              <a:t>Project objectives </a:t>
            </a:r>
            <a:r>
              <a:rPr lang="en-GB" dirty="0"/>
              <a:t>- Several clear SMART objectives.</a:t>
            </a:r>
          </a:p>
          <a:p>
            <a:pPr>
              <a:lnSpc>
                <a:spcPct val="120000"/>
              </a:lnSpc>
              <a:spcBef>
                <a:spcPts val="0"/>
              </a:spcBef>
            </a:pPr>
            <a:r>
              <a:rPr lang="en-GB" b="1" dirty="0"/>
              <a:t>Project scope </a:t>
            </a:r>
            <a:r>
              <a:rPr lang="en-GB" dirty="0"/>
              <a:t>- include the intended </a:t>
            </a:r>
            <a:r>
              <a:rPr lang="en-GB" b="1" dirty="0"/>
              <a:t>deliverables</a:t>
            </a:r>
            <a:r>
              <a:rPr lang="en-GB" dirty="0"/>
              <a:t> of the project i.e. what will be produced by the project, and the </a:t>
            </a:r>
            <a:r>
              <a:rPr lang="en-GB" b="1" dirty="0"/>
              <a:t>timeframe</a:t>
            </a:r>
            <a:r>
              <a:rPr lang="en-GB" dirty="0"/>
              <a:t>.</a:t>
            </a:r>
          </a:p>
          <a:p>
            <a:pPr>
              <a:lnSpc>
                <a:spcPct val="120000"/>
              </a:lnSpc>
              <a:spcBef>
                <a:spcPts val="0"/>
              </a:spcBef>
            </a:pPr>
            <a:r>
              <a:rPr lang="en-GB" b="1" dirty="0"/>
              <a:t>Project constraints </a:t>
            </a:r>
            <a:r>
              <a:rPr lang="en-GB" dirty="0"/>
              <a:t>- </a:t>
            </a:r>
            <a:r>
              <a:rPr lang="en-GB" sz="2800" dirty="0"/>
              <a:t>State the project’s limitations </a:t>
            </a:r>
            <a:r>
              <a:rPr lang="en-GB" dirty="0"/>
              <a:t>e.g. time, resources, quality.</a:t>
            </a:r>
          </a:p>
          <a:p>
            <a:pPr lvl="1">
              <a:lnSpc>
                <a:spcPct val="120000"/>
              </a:lnSpc>
              <a:spcBef>
                <a:spcPts val="0"/>
              </a:spcBef>
            </a:pPr>
            <a:r>
              <a:rPr lang="en-GB" sz="2600" b="1" dirty="0"/>
              <a:t>Risks &amp; Contingencies: </a:t>
            </a:r>
            <a:r>
              <a:rPr lang="en-GB" sz="2600" dirty="0"/>
              <a:t>A risk is an uncertain event that may or may not occur during a project e.g. - Running out of time + </a:t>
            </a:r>
            <a:r>
              <a:rPr lang="en-GB" sz="2600" dirty="0" err="1"/>
              <a:t>Proj</a:t>
            </a:r>
            <a:r>
              <a:rPr lang="en-GB" sz="2600" dirty="0"/>
              <a:t>. Planning / Gantt Chart, - Hardware failure + Tech Support/Back-up device from Uni/Work/Family/friend, - Loss of data +The rule of 3:  Back-up work in 3 different places.</a:t>
            </a:r>
          </a:p>
          <a:p>
            <a:pPr lvl="1">
              <a:lnSpc>
                <a:spcPct val="120000"/>
              </a:lnSpc>
              <a:spcBef>
                <a:spcPts val="0"/>
              </a:spcBef>
            </a:pPr>
            <a:r>
              <a:rPr lang="en-GB" sz="2600" b="1" dirty="0"/>
              <a:t>Resources</a:t>
            </a:r>
            <a:r>
              <a:rPr lang="en-GB" sz="2600" dirty="0"/>
              <a:t> – state the resources required to achieve the project’s Aim/Outcome e.g. Technology to be used.</a:t>
            </a:r>
          </a:p>
          <a:p>
            <a:pPr>
              <a:lnSpc>
                <a:spcPct val="120000"/>
              </a:lnSpc>
              <a:spcBef>
                <a:spcPts val="0"/>
              </a:spcBef>
            </a:pPr>
            <a:r>
              <a:rPr lang="en-GB" b="1" dirty="0"/>
              <a:t>Proposed solution </a:t>
            </a:r>
            <a:r>
              <a:rPr lang="en-GB" dirty="0"/>
              <a:t>– state the outcome that you would like to achieve / proposed solution to the problem identified. </a:t>
            </a:r>
          </a:p>
        </p:txBody>
      </p:sp>
      <p:sp>
        <p:nvSpPr>
          <p:cNvPr id="4" name="Arc 3">
            <a:extLst>
              <a:ext uri="{FF2B5EF4-FFF2-40B4-BE49-F238E27FC236}">
                <a16:creationId xmlns:a16="http://schemas.microsoft.com/office/drawing/2014/main" id="{479FA30D-AE7D-4A10-82E0-8D11C3F6B729}"/>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4A142F71-837A-4BE8-9352-AD80931F3D99}"/>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Graphic 5" descr="List outline">
            <a:extLst>
              <a:ext uri="{FF2B5EF4-FFF2-40B4-BE49-F238E27FC236}">
                <a16:creationId xmlns:a16="http://schemas.microsoft.com/office/drawing/2014/main" id="{5541EC93-6B49-4CB3-9BBC-A46A2EE482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252105" y="581297"/>
            <a:ext cx="2218782" cy="2218782"/>
          </a:xfrm>
          <a:prstGeom prst="rect">
            <a:avLst/>
          </a:prstGeom>
        </p:spPr>
      </p:pic>
    </p:spTree>
    <p:extLst>
      <p:ext uri="{BB962C8B-B14F-4D97-AF65-F5344CB8AC3E}">
        <p14:creationId xmlns:p14="http://schemas.microsoft.com/office/powerpoint/2010/main" val="314792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65-6FB7-4178-9075-DCA57080BECA}"/>
              </a:ext>
            </a:extLst>
          </p:cNvPr>
          <p:cNvSpPr>
            <a:spLocks noGrp="1"/>
          </p:cNvSpPr>
          <p:nvPr>
            <p:ph type="title"/>
          </p:nvPr>
        </p:nvSpPr>
        <p:spPr>
          <a:xfrm>
            <a:off x="1708554" y="301680"/>
            <a:ext cx="8491654" cy="454150"/>
          </a:xfrm>
        </p:spPr>
        <p:txBody>
          <a:bodyPr>
            <a:normAutofit fontScale="90000"/>
          </a:bodyPr>
          <a:lstStyle/>
          <a:p>
            <a:r>
              <a:rPr lang="en-GB" b="1" u="sng" dirty="0"/>
              <a:t>Project Planning tips</a:t>
            </a:r>
          </a:p>
        </p:txBody>
      </p:sp>
      <p:sp>
        <p:nvSpPr>
          <p:cNvPr id="3" name="Content Placeholder 2">
            <a:extLst>
              <a:ext uri="{FF2B5EF4-FFF2-40B4-BE49-F238E27FC236}">
                <a16:creationId xmlns:a16="http://schemas.microsoft.com/office/drawing/2014/main" id="{C3294E62-DC58-4A1F-9CAE-249D93873107}"/>
              </a:ext>
            </a:extLst>
          </p:cNvPr>
          <p:cNvSpPr>
            <a:spLocks noGrp="1"/>
          </p:cNvSpPr>
          <p:nvPr>
            <p:ph idx="1"/>
          </p:nvPr>
        </p:nvSpPr>
        <p:spPr>
          <a:xfrm>
            <a:off x="445584" y="1000941"/>
            <a:ext cx="11300832" cy="4351338"/>
          </a:xfrm>
        </p:spPr>
        <p:txBody>
          <a:bodyPr>
            <a:noAutofit/>
          </a:bodyPr>
          <a:lstStyle/>
          <a:p>
            <a:pPr>
              <a:lnSpc>
                <a:spcPct val="100000"/>
              </a:lnSpc>
              <a:spcBef>
                <a:spcPts val="300"/>
              </a:spcBef>
            </a:pPr>
            <a:r>
              <a:rPr lang="en-GB" sz="2400" b="1" dirty="0"/>
              <a:t>Project Aim and Objectives:</a:t>
            </a:r>
          </a:p>
          <a:p>
            <a:pPr lvl="1">
              <a:lnSpc>
                <a:spcPct val="100000"/>
              </a:lnSpc>
              <a:spcBef>
                <a:spcPts val="300"/>
              </a:spcBef>
              <a:buFont typeface="Wingdings" panose="05000000000000000000" pitchFamily="2" charset="2"/>
              <a:buChar char="§"/>
            </a:pPr>
            <a:r>
              <a:rPr lang="en-GB" sz="2200" dirty="0"/>
              <a:t>Aim (1): E.g. To research design and develop a … or … To research test and evaluate a ….</a:t>
            </a:r>
          </a:p>
          <a:p>
            <a:pPr lvl="1">
              <a:lnSpc>
                <a:spcPct val="100000"/>
              </a:lnSpc>
              <a:spcBef>
                <a:spcPts val="300"/>
              </a:spcBef>
              <a:buFont typeface="Wingdings" panose="05000000000000000000" pitchFamily="2" charset="2"/>
              <a:buChar char="§"/>
            </a:pPr>
            <a:r>
              <a:rPr lang="en-GB" sz="2200" dirty="0"/>
              <a:t>Objectives (3-4): The objectives could follow the typical standard Project stages e.g. </a:t>
            </a:r>
          </a:p>
          <a:p>
            <a:pPr lvl="2">
              <a:lnSpc>
                <a:spcPct val="100000"/>
              </a:lnSpc>
              <a:spcBef>
                <a:spcPts val="300"/>
              </a:spcBef>
              <a:buFont typeface="Wingdings" panose="05000000000000000000" pitchFamily="2" charset="2"/>
              <a:buChar char="§"/>
            </a:pPr>
            <a:r>
              <a:rPr lang="en-GB" sz="2200" dirty="0"/>
              <a:t>The 1st objective could be to </a:t>
            </a:r>
            <a:r>
              <a:rPr lang="en-GB" sz="2200" b="1" dirty="0"/>
              <a:t>research</a:t>
            </a:r>
            <a:r>
              <a:rPr lang="en-GB" sz="2200" dirty="0"/>
              <a:t> the problem area and appropriate technology to use to solve the problem. </a:t>
            </a:r>
          </a:p>
          <a:p>
            <a:pPr lvl="2">
              <a:lnSpc>
                <a:spcPct val="100000"/>
              </a:lnSpc>
              <a:spcBef>
                <a:spcPts val="300"/>
              </a:spcBef>
              <a:buFont typeface="Wingdings" panose="05000000000000000000" pitchFamily="2" charset="2"/>
              <a:buChar char="§"/>
            </a:pPr>
            <a:r>
              <a:rPr lang="en-GB" sz="2200" dirty="0"/>
              <a:t>The 2</a:t>
            </a:r>
            <a:r>
              <a:rPr lang="en-GB" sz="2200" baseline="30000" dirty="0"/>
              <a:t>nd</a:t>
            </a:r>
            <a:r>
              <a:rPr lang="en-GB" sz="2200" dirty="0"/>
              <a:t> objective to </a:t>
            </a:r>
            <a:r>
              <a:rPr lang="en-GB" sz="2200" b="1" dirty="0"/>
              <a:t>design</a:t>
            </a:r>
            <a:r>
              <a:rPr lang="en-GB" sz="2200" dirty="0"/>
              <a:t> a potential solution. </a:t>
            </a:r>
          </a:p>
          <a:p>
            <a:pPr lvl="2">
              <a:lnSpc>
                <a:spcPct val="100000"/>
              </a:lnSpc>
              <a:spcBef>
                <a:spcPts val="300"/>
              </a:spcBef>
              <a:buFont typeface="Wingdings" panose="05000000000000000000" pitchFamily="2" charset="2"/>
              <a:buChar char="§"/>
            </a:pPr>
            <a:r>
              <a:rPr lang="en-GB" sz="2200" dirty="0"/>
              <a:t>The 3</a:t>
            </a:r>
            <a:r>
              <a:rPr lang="en-GB" sz="2200" baseline="30000" dirty="0"/>
              <a:t>rd</a:t>
            </a:r>
            <a:r>
              <a:rPr lang="en-GB" sz="2200" dirty="0"/>
              <a:t> to </a:t>
            </a:r>
            <a:r>
              <a:rPr lang="en-GB" sz="2200" b="1" dirty="0"/>
              <a:t>develop</a:t>
            </a:r>
            <a:r>
              <a:rPr lang="en-GB" sz="2200" dirty="0"/>
              <a:t> a basic prototype. </a:t>
            </a:r>
          </a:p>
          <a:p>
            <a:pPr lvl="2">
              <a:lnSpc>
                <a:spcPct val="100000"/>
              </a:lnSpc>
              <a:spcBef>
                <a:spcPts val="300"/>
              </a:spcBef>
              <a:buFont typeface="Wingdings" panose="05000000000000000000" pitchFamily="2" charset="2"/>
              <a:buChar char="§"/>
            </a:pPr>
            <a:r>
              <a:rPr lang="en-GB" sz="2200" dirty="0"/>
              <a:t>The 4</a:t>
            </a:r>
            <a:r>
              <a:rPr lang="en-GB" sz="2200" baseline="30000" dirty="0"/>
              <a:t>th</a:t>
            </a:r>
            <a:r>
              <a:rPr lang="en-GB" sz="2200" dirty="0"/>
              <a:t> to test, evaluate and provide recommendations.</a:t>
            </a:r>
          </a:p>
          <a:p>
            <a:pPr>
              <a:lnSpc>
                <a:spcPct val="100000"/>
              </a:lnSpc>
              <a:spcBef>
                <a:spcPts val="300"/>
              </a:spcBef>
            </a:pPr>
            <a:r>
              <a:rPr lang="en-GB" sz="2400" b="1" dirty="0"/>
              <a:t>Project Scope: </a:t>
            </a:r>
            <a:r>
              <a:rPr lang="en-GB" sz="2400" dirty="0"/>
              <a:t>could also include the project’s </a:t>
            </a:r>
            <a:r>
              <a:rPr lang="en-GB" sz="2400" b="1" dirty="0"/>
              <a:t>key stages/milestones </a:t>
            </a:r>
            <a:r>
              <a:rPr lang="en-GB" sz="2400" dirty="0"/>
              <a:t>in addition to the timeframe completion date and  intended outcomes. </a:t>
            </a:r>
          </a:p>
          <a:p>
            <a:pPr>
              <a:lnSpc>
                <a:spcPct val="100000"/>
              </a:lnSpc>
              <a:spcBef>
                <a:spcPts val="300"/>
              </a:spcBef>
            </a:pPr>
            <a:r>
              <a:rPr lang="en-GB" sz="2400" b="1" dirty="0"/>
              <a:t>Project solution:  </a:t>
            </a:r>
            <a:r>
              <a:rPr lang="en-GB" sz="2400" dirty="0"/>
              <a:t>State what you would like to create / build / test or simulate.</a:t>
            </a:r>
          </a:p>
        </p:txBody>
      </p:sp>
      <p:pic>
        <p:nvPicPr>
          <p:cNvPr id="5" name="Picture 4" descr="Icon&#10;&#10;Description automatically generated">
            <a:extLst>
              <a:ext uri="{FF2B5EF4-FFF2-40B4-BE49-F238E27FC236}">
                <a16:creationId xmlns:a16="http://schemas.microsoft.com/office/drawing/2014/main" id="{B004FB83-F4D3-4452-A8EB-A82B60B4AA85}"/>
              </a:ext>
            </a:extLst>
          </p:cNvPr>
          <p:cNvPicPr>
            <a:picLocks noChangeAspect="1"/>
          </p:cNvPicPr>
          <p:nvPr/>
        </p:nvPicPr>
        <p:blipFill>
          <a:blip r:embed="rId2" cstate="print">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8800"/>
                    </a14:imgEffect>
                    <a14:imgEffect>
                      <a14:brightnessContrast bright="10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62691" y="56569"/>
            <a:ext cx="2184826" cy="2184826"/>
          </a:xfrm>
          <a:prstGeom prst="rect">
            <a:avLst/>
          </a:prstGeom>
        </p:spPr>
      </p:pic>
      <p:sp>
        <p:nvSpPr>
          <p:cNvPr id="6" name="TextBox 5">
            <a:extLst>
              <a:ext uri="{FF2B5EF4-FFF2-40B4-BE49-F238E27FC236}">
                <a16:creationId xmlns:a16="http://schemas.microsoft.com/office/drawing/2014/main" id="{D2DF3F47-D39A-43BA-AD33-997C5D0FD63F}"/>
              </a:ext>
            </a:extLst>
          </p:cNvPr>
          <p:cNvSpPr txBox="1"/>
          <p:nvPr/>
        </p:nvSpPr>
        <p:spPr>
          <a:xfrm>
            <a:off x="6455104" y="-7769"/>
            <a:ext cx="1477720" cy="153888"/>
          </a:xfrm>
          <a:prstGeom prst="rect">
            <a:avLst/>
          </a:prstGeom>
          <a:noFill/>
        </p:spPr>
        <p:txBody>
          <a:bodyPr wrap="square" rtlCol="0">
            <a:spAutoFit/>
          </a:bodyPr>
          <a:lstStyle/>
          <a:p>
            <a:r>
              <a:rPr lang="en-GB" sz="400" dirty="0">
                <a:hlinkClick r:id="rId4" tooltip="https://pngimg.com/download/87426"/>
              </a:rPr>
              <a:t>This Photo</a:t>
            </a:r>
            <a:r>
              <a:rPr lang="en-GB" sz="400" dirty="0"/>
              <a:t> by Unknown Author is licensed under </a:t>
            </a:r>
            <a:r>
              <a:rPr lang="en-GB" sz="400" dirty="0">
                <a:hlinkClick r:id="rId5" tooltip="https://creativecommons.org/licenses/by-nc/3.0/"/>
              </a:rPr>
              <a:t>CC BY-NC</a:t>
            </a:r>
            <a:endParaRPr lang="en-GB" sz="400" dirty="0"/>
          </a:p>
        </p:txBody>
      </p:sp>
      <p:sp>
        <p:nvSpPr>
          <p:cNvPr id="7" name="Arc 6">
            <a:extLst>
              <a:ext uri="{FF2B5EF4-FFF2-40B4-BE49-F238E27FC236}">
                <a16:creationId xmlns:a16="http://schemas.microsoft.com/office/drawing/2014/main" id="{303C0B1A-A97E-40AB-A008-7AA4648D5F04}"/>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941507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6514F-C1A1-42C8-A69A-198C7F93DBDA}"/>
              </a:ext>
            </a:extLst>
          </p:cNvPr>
          <p:cNvSpPr>
            <a:spLocks noGrp="1"/>
          </p:cNvSpPr>
          <p:nvPr>
            <p:ph type="title"/>
          </p:nvPr>
        </p:nvSpPr>
        <p:spPr/>
        <p:txBody>
          <a:bodyPr/>
          <a:lstStyle/>
          <a:p>
            <a:r>
              <a:rPr lang="en-GB" dirty="0"/>
              <a:t>Bg. </a:t>
            </a:r>
            <a:r>
              <a:rPr lang="en-GB" b="1" u="sng" dirty="0"/>
              <a:t>Project Management &amp; Project Scope.</a:t>
            </a:r>
          </a:p>
        </p:txBody>
      </p:sp>
      <p:sp>
        <p:nvSpPr>
          <p:cNvPr id="3" name="Content Placeholder 2">
            <a:extLst>
              <a:ext uri="{FF2B5EF4-FFF2-40B4-BE49-F238E27FC236}">
                <a16:creationId xmlns:a16="http://schemas.microsoft.com/office/drawing/2014/main" id="{B5AEF595-7134-4A68-BEE0-68BF944256FE}"/>
              </a:ext>
            </a:extLst>
          </p:cNvPr>
          <p:cNvSpPr>
            <a:spLocks noGrp="1"/>
          </p:cNvSpPr>
          <p:nvPr>
            <p:ph idx="1"/>
          </p:nvPr>
        </p:nvSpPr>
        <p:spPr>
          <a:xfrm>
            <a:off x="780585" y="1607213"/>
            <a:ext cx="10515600" cy="3282756"/>
          </a:xfrm>
        </p:spPr>
        <p:txBody>
          <a:bodyPr/>
          <a:lstStyle/>
          <a:p>
            <a:r>
              <a:rPr lang="en-GB" dirty="0"/>
              <a:t>For more information on the key principles of Project Management please </a:t>
            </a:r>
            <a:r>
              <a:rPr lang="en-GB" dirty="0">
                <a:hlinkClick r:id="rId2"/>
              </a:rPr>
              <a:t>click-here</a:t>
            </a:r>
            <a:r>
              <a:rPr lang="en-GB" dirty="0"/>
              <a:t> and </a:t>
            </a:r>
            <a:r>
              <a:rPr lang="en-GB" dirty="0">
                <a:hlinkClick r:id="rId3"/>
              </a:rPr>
              <a:t>here</a:t>
            </a:r>
            <a:r>
              <a:rPr lang="en-GB" dirty="0"/>
              <a:t>.</a:t>
            </a:r>
          </a:p>
          <a:p>
            <a:r>
              <a:rPr lang="en-GB" dirty="0"/>
              <a:t>For further information on Project Scope considerations </a:t>
            </a:r>
            <a:r>
              <a:rPr lang="en-GB" dirty="0">
                <a:hlinkClick r:id="rId4"/>
              </a:rPr>
              <a:t>click-here</a:t>
            </a:r>
            <a:r>
              <a:rPr lang="en-GB" dirty="0"/>
              <a:t>.</a:t>
            </a:r>
          </a:p>
          <a:p>
            <a:r>
              <a:rPr lang="en-GB" dirty="0"/>
              <a:t>Example Project Scope statement </a:t>
            </a:r>
            <a:r>
              <a:rPr lang="en-GB" dirty="0">
                <a:hlinkClick r:id="rId5"/>
              </a:rPr>
              <a:t>click-here</a:t>
            </a:r>
            <a:r>
              <a:rPr lang="en-GB" dirty="0"/>
              <a:t>. Scope statements vary greatly between different Organisations. For further examples please </a:t>
            </a:r>
            <a:r>
              <a:rPr lang="en-GB" dirty="0">
                <a:hlinkClick r:id="rId6"/>
              </a:rPr>
              <a:t>click-here</a:t>
            </a:r>
            <a:r>
              <a:rPr lang="en-GB" dirty="0"/>
              <a:t>.</a:t>
            </a:r>
          </a:p>
        </p:txBody>
      </p:sp>
      <p:pic>
        <p:nvPicPr>
          <p:cNvPr id="4" name="Picture 3" descr="A picture containing application&#10;&#10;Description automatically generated">
            <a:extLst>
              <a:ext uri="{FF2B5EF4-FFF2-40B4-BE49-F238E27FC236}">
                <a16:creationId xmlns:a16="http://schemas.microsoft.com/office/drawing/2014/main" id="{D65AE004-1AC5-4FAA-9A0C-F32565E2CEC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720487" y="4116464"/>
            <a:ext cx="5519406" cy="2376411"/>
          </a:xfrm>
          <a:prstGeom prst="rect">
            <a:avLst/>
          </a:prstGeom>
        </p:spPr>
      </p:pic>
      <p:sp>
        <p:nvSpPr>
          <p:cNvPr id="5" name="TextBox 4">
            <a:extLst>
              <a:ext uri="{FF2B5EF4-FFF2-40B4-BE49-F238E27FC236}">
                <a16:creationId xmlns:a16="http://schemas.microsoft.com/office/drawing/2014/main" id="{E5E9049F-8FC9-49D8-B5CA-17811E858486}"/>
              </a:ext>
            </a:extLst>
          </p:cNvPr>
          <p:cNvSpPr txBox="1"/>
          <p:nvPr/>
        </p:nvSpPr>
        <p:spPr>
          <a:xfrm>
            <a:off x="3720487" y="6415931"/>
            <a:ext cx="2414225" cy="153888"/>
          </a:xfrm>
          <a:prstGeom prst="rect">
            <a:avLst/>
          </a:prstGeom>
          <a:noFill/>
        </p:spPr>
        <p:txBody>
          <a:bodyPr wrap="square" rtlCol="0">
            <a:spAutoFit/>
          </a:bodyPr>
          <a:lstStyle/>
          <a:p>
            <a:r>
              <a:rPr lang="en-GB" sz="400" dirty="0">
                <a:hlinkClick r:id="rId8" tooltip="https://en.wikipedia.org/wiki/SMART_criteria"/>
              </a:rPr>
              <a:t>This Photo</a:t>
            </a:r>
            <a:r>
              <a:rPr lang="en-GB" sz="400" dirty="0"/>
              <a:t> by Unknown Author is licensed under </a:t>
            </a:r>
            <a:r>
              <a:rPr lang="en-GB" sz="400" dirty="0">
                <a:hlinkClick r:id="rId9" tooltip="https://creativecommons.org/licenses/by-sa/3.0/"/>
              </a:rPr>
              <a:t>CC BY-SA</a:t>
            </a:r>
            <a:endParaRPr lang="en-GB" sz="400" dirty="0"/>
          </a:p>
        </p:txBody>
      </p:sp>
    </p:spTree>
    <p:extLst>
      <p:ext uri="{BB962C8B-B14F-4D97-AF65-F5344CB8AC3E}">
        <p14:creationId xmlns:p14="http://schemas.microsoft.com/office/powerpoint/2010/main" val="2292459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Task 3a: Creating your Project Poster.</a:t>
            </a:r>
          </a:p>
        </p:txBody>
      </p:sp>
      <p:sp>
        <p:nvSpPr>
          <p:cNvPr id="3" name="Content Placeholder 2"/>
          <p:cNvSpPr>
            <a:spLocks noGrp="1"/>
          </p:cNvSpPr>
          <p:nvPr>
            <p:ph idx="1"/>
          </p:nvPr>
        </p:nvSpPr>
        <p:spPr>
          <a:xfrm>
            <a:off x="721575" y="1096327"/>
            <a:ext cx="10952357" cy="4873663"/>
          </a:xfrm>
        </p:spPr>
        <p:txBody>
          <a:bodyPr>
            <a:normAutofit fontScale="85000" lnSpcReduction="10000"/>
          </a:bodyPr>
          <a:lstStyle/>
          <a:p>
            <a:r>
              <a:rPr lang="en-GB" dirty="0"/>
              <a:t>Think of it as a visual outline of your Project’s proposal / a Visual Scope statement.</a:t>
            </a:r>
          </a:p>
          <a:p>
            <a:r>
              <a:rPr lang="en-GB" dirty="0"/>
              <a:t>Describing the major points as outlined in the previous slide.</a:t>
            </a:r>
          </a:p>
          <a:p>
            <a:r>
              <a:rPr lang="en-GB" dirty="0"/>
              <a:t>Follow the guidelines for creating a Professional/Academic Poster. E.g.</a:t>
            </a:r>
          </a:p>
          <a:p>
            <a:pPr lvl="1"/>
            <a:r>
              <a:rPr lang="en-GB" dirty="0"/>
              <a:t>One page/sheet.</a:t>
            </a:r>
          </a:p>
          <a:p>
            <a:pPr lvl="1"/>
            <a:r>
              <a:rPr lang="en-GB" dirty="0"/>
              <a:t>Give it a large clear Title and include your name and course as smaller subtitle.</a:t>
            </a:r>
          </a:p>
          <a:p>
            <a:pPr lvl="1"/>
            <a:r>
              <a:rPr lang="en-GB" dirty="0"/>
              <a:t>Include small blocks of text. Be consistent with your use of font faces</a:t>
            </a:r>
            <a:r>
              <a:rPr lang="en-GB" sz="2400" dirty="0"/>
              <a:t> and sizes.</a:t>
            </a:r>
            <a:endParaRPr lang="en-GB" dirty="0"/>
          </a:p>
          <a:p>
            <a:pPr lvl="1"/>
            <a:r>
              <a:rPr lang="en-GB" dirty="0"/>
              <a:t>Have a good balance between text and images/diagrams/graphs/graphics.</a:t>
            </a:r>
          </a:p>
          <a:p>
            <a:pPr lvl="1"/>
            <a:r>
              <a:rPr lang="en-GB" dirty="0"/>
              <a:t>T</a:t>
            </a:r>
            <a:r>
              <a:rPr lang="en-GB" sz="2400" dirty="0"/>
              <a:t>ext descriptions should be clear and concise, and any visual content </a:t>
            </a:r>
            <a:r>
              <a:rPr lang="en-GB" dirty="0"/>
              <a:t>s</a:t>
            </a:r>
            <a:r>
              <a:rPr lang="en-GB" sz="2400" dirty="0"/>
              <a:t>hould be relevant to the text/project.</a:t>
            </a:r>
          </a:p>
          <a:p>
            <a:pPr lvl="1"/>
            <a:r>
              <a:rPr lang="en-GB" sz="2400" dirty="0"/>
              <a:t>Choose a poster design tool you feel comfortable using (e.g. PowerPoint</a:t>
            </a:r>
            <a:r>
              <a:rPr lang="en-GB" dirty="0"/>
              <a:t>,</a:t>
            </a:r>
            <a:r>
              <a:rPr lang="en-GB" sz="2400" dirty="0"/>
              <a:t> Illustrator</a:t>
            </a:r>
            <a:r>
              <a:rPr lang="en-GB" dirty="0"/>
              <a:t> etc.).</a:t>
            </a:r>
            <a:endParaRPr lang="en-GB" sz="2400" dirty="0"/>
          </a:p>
          <a:p>
            <a:pPr lvl="1"/>
            <a:endParaRPr lang="en-GB" sz="2400" dirty="0"/>
          </a:p>
          <a:p>
            <a:pPr lvl="1"/>
            <a:endParaRPr lang="en-GB" dirty="0"/>
          </a:p>
          <a:p>
            <a:pPr lvl="1"/>
            <a:endParaRPr lang="en-GB" dirty="0"/>
          </a:p>
        </p:txBody>
      </p:sp>
      <p:sp>
        <p:nvSpPr>
          <p:cNvPr id="4" name="Arc 3">
            <a:extLst>
              <a:ext uri="{FF2B5EF4-FFF2-40B4-BE49-F238E27FC236}">
                <a16:creationId xmlns:a16="http://schemas.microsoft.com/office/drawing/2014/main" id="{E39563EF-284A-4C6D-9DF1-95DE8EBBC5BB}"/>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378503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C8A7F-6A85-4189-BFB6-3883AB0E8A7A}"/>
              </a:ext>
            </a:extLst>
          </p:cNvPr>
          <p:cNvSpPr>
            <a:spLocks noGrp="1"/>
          </p:cNvSpPr>
          <p:nvPr>
            <p:ph type="title"/>
          </p:nvPr>
        </p:nvSpPr>
        <p:spPr>
          <a:xfrm>
            <a:off x="609600" y="274638"/>
            <a:ext cx="10972800" cy="319722"/>
          </a:xfrm>
        </p:spPr>
        <p:txBody>
          <a:bodyPr>
            <a:normAutofit fontScale="90000"/>
          </a:bodyPr>
          <a:lstStyle/>
          <a:p>
            <a:r>
              <a:rPr lang="en-GB" sz="4800" b="1" u="sng" dirty="0"/>
              <a:t>Poster design options</a:t>
            </a:r>
          </a:p>
        </p:txBody>
      </p:sp>
      <p:sp>
        <p:nvSpPr>
          <p:cNvPr id="3" name="Content Placeholder 2">
            <a:extLst>
              <a:ext uri="{FF2B5EF4-FFF2-40B4-BE49-F238E27FC236}">
                <a16:creationId xmlns:a16="http://schemas.microsoft.com/office/drawing/2014/main" id="{6991AC4D-7A46-4215-8D31-C6EE59FD1C46}"/>
              </a:ext>
            </a:extLst>
          </p:cNvPr>
          <p:cNvSpPr>
            <a:spLocks noGrp="1"/>
          </p:cNvSpPr>
          <p:nvPr>
            <p:ph idx="1"/>
          </p:nvPr>
        </p:nvSpPr>
        <p:spPr>
          <a:xfrm>
            <a:off x="402465" y="784684"/>
            <a:ext cx="11789535" cy="4632950"/>
          </a:xfrm>
        </p:spPr>
        <p:txBody>
          <a:bodyPr>
            <a:noAutofit/>
          </a:bodyPr>
          <a:lstStyle/>
          <a:p>
            <a:pPr marL="0" indent="0">
              <a:buNone/>
            </a:pPr>
            <a:r>
              <a:rPr lang="en-GB" sz="2400" dirty="0"/>
              <a:t>Choose a poster design tool you feel you would be most comfortable using.</a:t>
            </a:r>
          </a:p>
          <a:p>
            <a:r>
              <a:rPr lang="en-GB" sz="2400" dirty="0"/>
              <a:t>There are many poster design tools, here are some examples:</a:t>
            </a:r>
          </a:p>
          <a:p>
            <a:pPr lvl="1">
              <a:buFont typeface="Courier New" panose="02070309020205020404" pitchFamily="49" charset="0"/>
              <a:buChar char="o"/>
            </a:pPr>
            <a:r>
              <a:rPr lang="en-GB" sz="2400" b="1" dirty="0"/>
              <a:t>MS PowerPoint: </a:t>
            </a:r>
            <a:r>
              <a:rPr lang="en-GB" sz="2400" dirty="0"/>
              <a:t>Please </a:t>
            </a:r>
            <a:r>
              <a:rPr lang="en-GB" sz="2400" dirty="0">
                <a:hlinkClick r:id="rId2"/>
              </a:rPr>
              <a:t>click-here</a:t>
            </a:r>
            <a:r>
              <a:rPr lang="en-GB" sz="2400" dirty="0"/>
              <a:t> to learn how to create a poster using PowerPoint.</a:t>
            </a:r>
          </a:p>
          <a:p>
            <a:pPr lvl="1">
              <a:buFont typeface="Courier New" panose="02070309020205020404" pitchFamily="49" charset="0"/>
              <a:buChar char="o"/>
            </a:pPr>
            <a:r>
              <a:rPr lang="en-GB" sz="2400" b="1" dirty="0"/>
              <a:t>MS Publisher </a:t>
            </a:r>
            <a:r>
              <a:rPr lang="en-GB" sz="2400" dirty="0"/>
              <a:t>Please </a:t>
            </a:r>
            <a:r>
              <a:rPr lang="en-GB" sz="2400" dirty="0">
                <a:hlinkClick r:id="rId3"/>
              </a:rPr>
              <a:t>click-here</a:t>
            </a:r>
            <a:r>
              <a:rPr lang="en-GB" sz="2400" dirty="0"/>
              <a:t> to learn how to create a poster using Publisher.</a:t>
            </a:r>
          </a:p>
          <a:p>
            <a:pPr lvl="1">
              <a:buFont typeface="Courier New" panose="02070309020205020404" pitchFamily="49" charset="0"/>
              <a:buChar char="o"/>
            </a:pPr>
            <a:r>
              <a:rPr lang="en-GB" sz="2400" b="1" dirty="0"/>
              <a:t>Adobe Illustrator: </a:t>
            </a:r>
            <a:r>
              <a:rPr lang="en-GB" sz="2400" dirty="0"/>
              <a:t>Please </a:t>
            </a:r>
            <a:r>
              <a:rPr lang="en-GB" sz="2400" dirty="0">
                <a:hlinkClick r:id="rId4"/>
              </a:rPr>
              <a:t>click-here</a:t>
            </a:r>
            <a:r>
              <a:rPr lang="en-GB" sz="2400" dirty="0"/>
              <a:t> to learn how to create a poster using Illustrator.</a:t>
            </a:r>
          </a:p>
          <a:p>
            <a:pPr lvl="1">
              <a:buFont typeface="Courier New" panose="02070309020205020404" pitchFamily="49" charset="0"/>
              <a:buChar char="o"/>
            </a:pPr>
            <a:r>
              <a:rPr lang="en-GB" sz="2400" b="1" dirty="0"/>
              <a:t>Google Slides: </a:t>
            </a:r>
            <a:r>
              <a:rPr lang="en-GB" sz="2400" dirty="0"/>
              <a:t>Please </a:t>
            </a:r>
            <a:r>
              <a:rPr lang="en-GB" sz="2400" dirty="0">
                <a:hlinkClick r:id="rId5"/>
              </a:rPr>
              <a:t>click-here</a:t>
            </a:r>
            <a:r>
              <a:rPr lang="en-GB" sz="2400" dirty="0"/>
              <a:t> to learn how to create a poster using Slides.</a:t>
            </a:r>
          </a:p>
          <a:p>
            <a:pPr>
              <a:buFont typeface="Courier New" panose="02070309020205020404" pitchFamily="49" charset="0"/>
              <a:buChar char="o"/>
            </a:pPr>
            <a:r>
              <a:rPr lang="en-GB" sz="2400" dirty="0"/>
              <a:t>Other options include using Adobe Spark, Canva.com or Crello.com:</a:t>
            </a:r>
          </a:p>
          <a:p>
            <a:pPr lvl="1"/>
            <a:r>
              <a:rPr lang="en-GB" dirty="0">
                <a:hlinkClick r:id="rId6"/>
              </a:rPr>
              <a:t>https://spark.adobe.com/sp/</a:t>
            </a:r>
            <a:endParaRPr lang="en-GB" dirty="0"/>
          </a:p>
          <a:p>
            <a:pPr lvl="1"/>
            <a:r>
              <a:rPr lang="en-GB" dirty="0">
                <a:hlinkClick r:id="rId7"/>
              </a:rPr>
              <a:t>https://www.canva.com/en_gb/</a:t>
            </a:r>
            <a:endParaRPr lang="en-GB" dirty="0"/>
          </a:p>
          <a:p>
            <a:pPr lvl="1"/>
            <a:r>
              <a:rPr lang="en-GB" dirty="0">
                <a:hlinkClick r:id="rId8"/>
              </a:rPr>
              <a:t>https://crello.com</a:t>
            </a:r>
            <a:r>
              <a:rPr lang="en-GB" dirty="0"/>
              <a:t>.</a:t>
            </a:r>
          </a:p>
          <a:p>
            <a:pPr lvl="1">
              <a:buFont typeface="Courier New" panose="02070309020205020404" pitchFamily="49" charset="0"/>
              <a:buChar char="o"/>
            </a:pPr>
            <a:endParaRPr lang="en-GB" dirty="0"/>
          </a:p>
          <a:p>
            <a:endParaRPr lang="en-GB" sz="2400" dirty="0"/>
          </a:p>
        </p:txBody>
      </p:sp>
      <p:sp>
        <p:nvSpPr>
          <p:cNvPr id="4" name="Arc 3">
            <a:extLst>
              <a:ext uri="{FF2B5EF4-FFF2-40B4-BE49-F238E27FC236}">
                <a16:creationId xmlns:a16="http://schemas.microsoft.com/office/drawing/2014/main" id="{AE4CA10F-8BCF-433C-91F8-8B910D7C7385}"/>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384993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E8354C74-401C-44A7-AE9A-2DD119DBA7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1974439"/>
            <a:ext cx="3408088" cy="482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a:extLst>
              <a:ext uri="{FF2B5EF4-FFF2-40B4-BE49-F238E27FC236}">
                <a16:creationId xmlns:a16="http://schemas.microsoft.com/office/drawing/2014/main" id="{7126A035-BFAC-43CE-B993-65B83A3ECB5E}"/>
              </a:ext>
            </a:extLst>
          </p:cNvPr>
          <p:cNvSpPr>
            <a:spLocks noGrp="1"/>
          </p:cNvSpPr>
          <p:nvPr>
            <p:ph type="title"/>
          </p:nvPr>
        </p:nvSpPr>
        <p:spPr>
          <a:xfrm>
            <a:off x="726687" y="280089"/>
            <a:ext cx="10515600" cy="634312"/>
          </a:xfrm>
        </p:spPr>
        <p:txBody>
          <a:bodyPr>
            <a:normAutofit fontScale="90000"/>
          </a:bodyPr>
          <a:lstStyle/>
          <a:p>
            <a:r>
              <a:rPr lang="en-GB" sz="4800" b="1" u="sng" dirty="0"/>
              <a:t>Poster orientation</a:t>
            </a:r>
          </a:p>
        </p:txBody>
      </p:sp>
      <p:sp>
        <p:nvSpPr>
          <p:cNvPr id="3" name="Content Placeholder 2">
            <a:extLst>
              <a:ext uri="{FF2B5EF4-FFF2-40B4-BE49-F238E27FC236}">
                <a16:creationId xmlns:a16="http://schemas.microsoft.com/office/drawing/2014/main" id="{5A642736-DA28-4704-9107-69476F718EED}"/>
              </a:ext>
            </a:extLst>
          </p:cNvPr>
          <p:cNvSpPr>
            <a:spLocks noGrp="1"/>
          </p:cNvSpPr>
          <p:nvPr>
            <p:ph idx="1"/>
          </p:nvPr>
        </p:nvSpPr>
        <p:spPr>
          <a:xfrm>
            <a:off x="609600" y="1154542"/>
            <a:ext cx="10972800" cy="3917032"/>
          </a:xfrm>
        </p:spPr>
        <p:txBody>
          <a:bodyPr/>
          <a:lstStyle/>
          <a:p>
            <a:r>
              <a:rPr lang="en-GB" dirty="0"/>
              <a:t>Your poster orientation can either be portrait or landscape.</a:t>
            </a:r>
          </a:p>
        </p:txBody>
      </p:sp>
      <p:pic>
        <p:nvPicPr>
          <p:cNvPr id="9" name="Picture 2">
            <a:extLst>
              <a:ext uri="{FF2B5EF4-FFF2-40B4-BE49-F238E27FC236}">
                <a16:creationId xmlns:a16="http://schemas.microsoft.com/office/drawing/2014/main" id="{50BE3956-3D77-4F64-B2EB-447F73C099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958"/>
          <a:stretch/>
        </p:blipFill>
        <p:spPr bwMode="auto">
          <a:xfrm>
            <a:off x="5493834" y="1974439"/>
            <a:ext cx="5486400" cy="37290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3077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467" y="72070"/>
            <a:ext cx="10515600" cy="1325563"/>
          </a:xfrm>
        </p:spPr>
        <p:txBody>
          <a:bodyPr>
            <a:normAutofit/>
          </a:bodyPr>
          <a:lstStyle/>
          <a:p>
            <a:r>
              <a:rPr lang="en-GB" b="1" u="sng" dirty="0"/>
              <a:t>The Title</a:t>
            </a:r>
          </a:p>
        </p:txBody>
      </p:sp>
      <p:sp>
        <p:nvSpPr>
          <p:cNvPr id="3" name="Content Placeholder 2"/>
          <p:cNvSpPr>
            <a:spLocks noGrp="1"/>
          </p:cNvSpPr>
          <p:nvPr>
            <p:ph idx="1"/>
          </p:nvPr>
        </p:nvSpPr>
        <p:spPr>
          <a:xfrm>
            <a:off x="814038" y="1045382"/>
            <a:ext cx="10848681" cy="1800200"/>
          </a:xfrm>
        </p:spPr>
        <p:txBody>
          <a:bodyPr>
            <a:normAutofit fontScale="92500" lnSpcReduction="20000"/>
          </a:bodyPr>
          <a:lstStyle/>
          <a:p>
            <a:r>
              <a:rPr lang="en-GB" dirty="0"/>
              <a:t>Create a title to clearly describe your project</a:t>
            </a:r>
          </a:p>
          <a:p>
            <a:r>
              <a:rPr lang="en-GB" dirty="0"/>
              <a:t>Make it big and easy to find – usually right at the top</a:t>
            </a:r>
          </a:p>
          <a:p>
            <a:r>
              <a:rPr lang="en-GB" dirty="0"/>
              <a:t>Name and course &amp;/or place or work &amp; role, should also be  prominent.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4503" y="2560237"/>
            <a:ext cx="8667750" cy="3905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324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331" y="377155"/>
            <a:ext cx="10515600" cy="1325563"/>
          </a:xfrm>
        </p:spPr>
        <p:txBody>
          <a:bodyPr>
            <a:normAutofit/>
          </a:bodyPr>
          <a:lstStyle/>
          <a:p>
            <a:r>
              <a:rPr lang="en-GB" b="1" u="sng" dirty="0"/>
              <a:t>The text</a:t>
            </a:r>
          </a:p>
        </p:txBody>
      </p:sp>
      <p:sp>
        <p:nvSpPr>
          <p:cNvPr id="3" name="Content Placeholder 2"/>
          <p:cNvSpPr>
            <a:spLocks noGrp="1"/>
          </p:cNvSpPr>
          <p:nvPr>
            <p:ph idx="1"/>
          </p:nvPr>
        </p:nvSpPr>
        <p:spPr>
          <a:xfrm>
            <a:off x="626872" y="1491011"/>
            <a:ext cx="10564147" cy="2530862"/>
          </a:xfrm>
        </p:spPr>
        <p:txBody>
          <a:bodyPr>
            <a:noAutofit/>
          </a:bodyPr>
          <a:lstStyle/>
          <a:p>
            <a:r>
              <a:rPr lang="en-GB" dirty="0"/>
              <a:t>Make sure the text is not too small.</a:t>
            </a:r>
          </a:p>
          <a:p>
            <a:r>
              <a:rPr lang="en-GB" dirty="0"/>
              <a:t>The font size you should use is dependent on the size of the poster. </a:t>
            </a:r>
          </a:p>
          <a:p>
            <a:r>
              <a:rPr lang="en-GB" dirty="0"/>
              <a:t>As a guide:</a:t>
            </a:r>
          </a:p>
          <a:p>
            <a:pPr lvl="1">
              <a:buFont typeface="Courier New" panose="02070309020205020404" pitchFamily="49" charset="0"/>
              <a:buChar char="o"/>
            </a:pPr>
            <a:r>
              <a:rPr lang="en-GB" sz="2800" dirty="0"/>
              <a:t>A0/A1 posters can use a body text size of 24, and the headings 48.  </a:t>
            </a:r>
          </a:p>
          <a:p>
            <a:pPr lvl="1">
              <a:buFont typeface="Courier New" panose="02070309020205020404" pitchFamily="49" charset="0"/>
              <a:buChar char="o"/>
            </a:pPr>
            <a:r>
              <a:rPr lang="en-GB" sz="2800" dirty="0"/>
              <a:t>A3 posters can use size 14 for body text size and 34 for the heading size.</a:t>
            </a:r>
          </a:p>
          <a:p>
            <a:endParaRPr lang="en-GB" dirty="0"/>
          </a:p>
        </p:txBody>
      </p:sp>
      <p:grpSp>
        <p:nvGrpSpPr>
          <p:cNvPr id="8" name="Group 7">
            <a:extLst>
              <a:ext uri="{FF2B5EF4-FFF2-40B4-BE49-F238E27FC236}">
                <a16:creationId xmlns:a16="http://schemas.microsoft.com/office/drawing/2014/main" id="{AA1E8D72-B418-4875-9C05-F4D7A2238917}"/>
              </a:ext>
            </a:extLst>
          </p:cNvPr>
          <p:cNvGrpSpPr/>
          <p:nvPr/>
        </p:nvGrpSpPr>
        <p:grpSpPr>
          <a:xfrm>
            <a:off x="5379357" y="4134797"/>
            <a:ext cx="2001864" cy="2001864"/>
            <a:chOff x="5379357" y="4134797"/>
            <a:chExt cx="2001864" cy="2001864"/>
          </a:xfrm>
        </p:grpSpPr>
        <p:pic>
          <p:nvPicPr>
            <p:cNvPr id="4" name="Graphic 3" descr="Easel">
              <a:extLst>
                <a:ext uri="{FF2B5EF4-FFF2-40B4-BE49-F238E27FC236}">
                  <a16:creationId xmlns:a16="http://schemas.microsoft.com/office/drawing/2014/main" id="{19AA2F45-4F62-4F99-B15F-6DC145A7BC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79357" y="4134797"/>
              <a:ext cx="2001864" cy="2001864"/>
            </a:xfrm>
            <a:prstGeom prst="rect">
              <a:avLst/>
            </a:prstGeom>
          </p:spPr>
        </p:pic>
        <p:pic>
          <p:nvPicPr>
            <p:cNvPr id="7" name="Graphic 6" descr="Document outline">
              <a:extLst>
                <a:ext uri="{FF2B5EF4-FFF2-40B4-BE49-F238E27FC236}">
                  <a16:creationId xmlns:a16="http://schemas.microsoft.com/office/drawing/2014/main" id="{4A542E1F-95C2-419C-B37B-CEC66AECC27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29092" y="4645876"/>
              <a:ext cx="721113" cy="721113"/>
            </a:xfrm>
            <a:prstGeom prst="rect">
              <a:avLst/>
            </a:prstGeom>
          </p:spPr>
        </p:pic>
      </p:grpSp>
      <p:sp>
        <p:nvSpPr>
          <p:cNvPr id="9" name="Arc 8">
            <a:extLst>
              <a:ext uri="{FF2B5EF4-FFF2-40B4-BE49-F238E27FC236}">
                <a16:creationId xmlns:a16="http://schemas.microsoft.com/office/drawing/2014/main" id="{3F011C30-029B-4042-8E4B-6A35F5C638F2}"/>
              </a:ext>
            </a:extLst>
          </p:cNvPr>
          <p:cNvSpPr/>
          <p:nvPr/>
        </p:nvSpPr>
        <p:spPr>
          <a:xfrm rot="7949683">
            <a:off x="7905864" y="3018179"/>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017771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0700" y="1043996"/>
            <a:ext cx="5981700" cy="4648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normAutofit/>
          </a:bodyPr>
          <a:lstStyle/>
          <a:p>
            <a:r>
              <a:rPr lang="en-GB" b="1" u="sng" dirty="0"/>
              <a:t>The Graphics</a:t>
            </a:r>
          </a:p>
        </p:txBody>
      </p:sp>
      <p:sp>
        <p:nvSpPr>
          <p:cNvPr id="3" name="Content Placeholder 2"/>
          <p:cNvSpPr>
            <a:spLocks noGrp="1"/>
          </p:cNvSpPr>
          <p:nvPr>
            <p:ph idx="1"/>
          </p:nvPr>
        </p:nvSpPr>
        <p:spPr/>
        <p:txBody>
          <a:bodyPr/>
          <a:lstStyle/>
          <a:p>
            <a:r>
              <a:rPr lang="en-GB" dirty="0"/>
              <a:t>Use graphics to </a:t>
            </a:r>
          </a:p>
          <a:p>
            <a:pPr lvl="1">
              <a:buFont typeface="Courier New" panose="02070309020205020404" pitchFamily="49" charset="0"/>
              <a:buChar char="o"/>
            </a:pPr>
            <a:r>
              <a:rPr lang="en-GB" dirty="0"/>
              <a:t>Break up the text</a:t>
            </a:r>
          </a:p>
          <a:p>
            <a:pPr lvl="1">
              <a:buFont typeface="Courier New" panose="02070309020205020404" pitchFamily="49" charset="0"/>
              <a:buChar char="o"/>
            </a:pPr>
            <a:r>
              <a:rPr lang="en-GB" dirty="0"/>
              <a:t>Replace text or</a:t>
            </a:r>
          </a:p>
          <a:p>
            <a:pPr lvl="1">
              <a:buFont typeface="Courier New" panose="02070309020205020404" pitchFamily="49" charset="0"/>
              <a:buChar char="o"/>
            </a:pPr>
            <a:r>
              <a:rPr lang="en-GB" dirty="0"/>
              <a:t>Catch the eye.</a:t>
            </a:r>
          </a:p>
          <a:p>
            <a:r>
              <a:rPr lang="en-GB" dirty="0"/>
              <a:t>Label each figure.</a:t>
            </a:r>
          </a:p>
        </p:txBody>
      </p:sp>
    </p:spTree>
    <p:extLst>
      <p:ext uri="{BB962C8B-B14F-4D97-AF65-F5344CB8AC3E}">
        <p14:creationId xmlns:p14="http://schemas.microsoft.com/office/powerpoint/2010/main" val="2407786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5073" y="1257300"/>
            <a:ext cx="7355920" cy="4343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normAutofit/>
          </a:bodyPr>
          <a:lstStyle/>
          <a:p>
            <a:r>
              <a:rPr lang="en-GB" b="1" dirty="0"/>
              <a:t>The graphics</a:t>
            </a:r>
          </a:p>
        </p:txBody>
      </p:sp>
      <p:sp>
        <p:nvSpPr>
          <p:cNvPr id="3" name="Content Placeholder 2"/>
          <p:cNvSpPr>
            <a:spLocks noGrp="1"/>
          </p:cNvSpPr>
          <p:nvPr>
            <p:ph idx="1"/>
          </p:nvPr>
        </p:nvSpPr>
        <p:spPr>
          <a:xfrm>
            <a:off x="561109" y="1323110"/>
            <a:ext cx="4239491" cy="3917032"/>
          </a:xfrm>
        </p:spPr>
        <p:txBody>
          <a:bodyPr/>
          <a:lstStyle/>
          <a:p>
            <a:r>
              <a:rPr lang="en-GB" dirty="0"/>
              <a:t>Colour is your friend, but use it carefully!</a:t>
            </a:r>
          </a:p>
        </p:txBody>
      </p:sp>
    </p:spTree>
    <p:extLst>
      <p:ext uri="{BB962C8B-B14F-4D97-AF65-F5344CB8AC3E}">
        <p14:creationId xmlns:p14="http://schemas.microsoft.com/office/powerpoint/2010/main" val="4229345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703513" y="116633"/>
            <a:ext cx="8767797" cy="6552325"/>
          </a:xfrm>
          <a:prstGeom prst="rect">
            <a:avLst/>
          </a:prstGeom>
        </p:spPr>
      </p:pic>
      <p:sp>
        <p:nvSpPr>
          <p:cNvPr id="2" name="TextBox 1">
            <a:extLst>
              <a:ext uri="{FF2B5EF4-FFF2-40B4-BE49-F238E27FC236}">
                <a16:creationId xmlns:a16="http://schemas.microsoft.com/office/drawing/2014/main" id="{7FC2CF68-1570-4F9D-88FA-31459FB739F7}"/>
              </a:ext>
            </a:extLst>
          </p:cNvPr>
          <p:cNvSpPr txBox="1"/>
          <p:nvPr/>
        </p:nvSpPr>
        <p:spPr>
          <a:xfrm>
            <a:off x="0" y="116633"/>
            <a:ext cx="4921405" cy="584775"/>
          </a:xfrm>
          <a:prstGeom prst="rect">
            <a:avLst/>
          </a:prstGeom>
          <a:noFill/>
        </p:spPr>
        <p:txBody>
          <a:bodyPr wrap="square" rtlCol="0">
            <a:spAutoFit/>
          </a:bodyPr>
          <a:lstStyle/>
          <a:p>
            <a:r>
              <a:rPr lang="en-GB" sz="3200" dirty="0">
                <a:solidFill>
                  <a:srgbClr val="FF0000"/>
                </a:solidFill>
                <a:highlight>
                  <a:srgbClr val="FFFF00"/>
                </a:highlight>
              </a:rPr>
              <a:t>Final Year Project Showcase:</a:t>
            </a:r>
          </a:p>
        </p:txBody>
      </p:sp>
    </p:spTree>
    <p:extLst>
      <p:ext uri="{BB962C8B-B14F-4D97-AF65-F5344CB8AC3E}">
        <p14:creationId xmlns:p14="http://schemas.microsoft.com/office/powerpoint/2010/main" val="3715873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762" y="261047"/>
            <a:ext cx="10515600" cy="733363"/>
          </a:xfrm>
        </p:spPr>
        <p:txBody>
          <a:bodyPr/>
          <a:lstStyle/>
          <a:p>
            <a:r>
              <a:rPr lang="en-GB" b="1" u="sng" dirty="0"/>
              <a:t>Suggested Poster Content:</a:t>
            </a:r>
          </a:p>
        </p:txBody>
      </p:sp>
      <p:sp>
        <p:nvSpPr>
          <p:cNvPr id="3" name="Content Placeholder 2"/>
          <p:cNvSpPr>
            <a:spLocks noGrp="1"/>
          </p:cNvSpPr>
          <p:nvPr>
            <p:ph idx="1"/>
          </p:nvPr>
        </p:nvSpPr>
        <p:spPr>
          <a:xfrm>
            <a:off x="777919" y="990445"/>
            <a:ext cx="10349325" cy="4877110"/>
          </a:xfrm>
        </p:spPr>
        <p:txBody>
          <a:bodyPr>
            <a:noAutofit/>
          </a:bodyPr>
          <a:lstStyle/>
          <a:p>
            <a:pPr>
              <a:lnSpc>
                <a:spcPct val="100000"/>
              </a:lnSpc>
              <a:spcBef>
                <a:spcPts val="0"/>
              </a:spcBef>
            </a:pPr>
            <a:r>
              <a:rPr lang="en-GB" sz="2400" b="1" dirty="0"/>
              <a:t>Project Title</a:t>
            </a:r>
            <a:r>
              <a:rPr lang="en-GB" sz="2400" dirty="0"/>
              <a:t>.</a:t>
            </a:r>
          </a:p>
          <a:p>
            <a:pPr>
              <a:lnSpc>
                <a:spcPct val="100000"/>
              </a:lnSpc>
              <a:spcBef>
                <a:spcPts val="0"/>
              </a:spcBef>
            </a:pPr>
            <a:r>
              <a:rPr lang="en-GB" sz="2400" b="1" dirty="0"/>
              <a:t>Name, course and organisation</a:t>
            </a:r>
            <a:r>
              <a:rPr lang="en-GB" sz="2400" dirty="0"/>
              <a:t>.</a:t>
            </a:r>
          </a:p>
          <a:p>
            <a:pPr>
              <a:lnSpc>
                <a:spcPct val="100000"/>
              </a:lnSpc>
              <a:spcBef>
                <a:spcPts val="0"/>
              </a:spcBef>
            </a:pPr>
            <a:r>
              <a:rPr lang="en-GB" sz="2400" b="1" dirty="0"/>
              <a:t>Project idea</a:t>
            </a:r>
            <a:r>
              <a:rPr lang="en-GB" sz="2400" dirty="0"/>
              <a:t>: Clearly state, describe and illustrate your project idea </a:t>
            </a:r>
          </a:p>
          <a:p>
            <a:pPr>
              <a:lnSpc>
                <a:spcPct val="100000"/>
              </a:lnSpc>
              <a:spcBef>
                <a:spcPts val="0"/>
              </a:spcBef>
            </a:pPr>
            <a:r>
              <a:rPr lang="en-GB" sz="2400" b="1" dirty="0"/>
              <a:t>Project Aim and Key objectives</a:t>
            </a:r>
            <a:r>
              <a:rPr lang="en-GB" sz="2400" dirty="0"/>
              <a:t>.</a:t>
            </a:r>
          </a:p>
          <a:p>
            <a:pPr>
              <a:lnSpc>
                <a:spcPct val="100000"/>
              </a:lnSpc>
              <a:spcBef>
                <a:spcPts val="0"/>
              </a:spcBef>
            </a:pPr>
            <a:r>
              <a:rPr lang="en-GB" sz="2400" b="1" dirty="0"/>
              <a:t>Project Scope</a:t>
            </a:r>
            <a:r>
              <a:rPr lang="en-GB" sz="2400" dirty="0"/>
              <a:t>: carefully consider what can be achieved in the time available and document the intended outcomes of the project.</a:t>
            </a:r>
          </a:p>
          <a:p>
            <a:pPr lvl="1">
              <a:lnSpc>
                <a:spcPct val="100000"/>
              </a:lnSpc>
              <a:spcBef>
                <a:spcPts val="0"/>
              </a:spcBef>
            </a:pPr>
            <a:r>
              <a:rPr lang="en-GB" sz="2400" b="1" dirty="0"/>
              <a:t>Key Limitations: </a:t>
            </a:r>
            <a:r>
              <a:rPr lang="en-GB" sz="2400" dirty="0"/>
              <a:t>include here project constraint limitation considerations e.g., time &amp; resources.</a:t>
            </a:r>
          </a:p>
          <a:p>
            <a:pPr>
              <a:lnSpc>
                <a:spcPct val="100000"/>
              </a:lnSpc>
              <a:spcBef>
                <a:spcPts val="0"/>
              </a:spcBef>
            </a:pPr>
            <a:r>
              <a:rPr lang="en-GB" sz="2400" b="1" dirty="0"/>
              <a:t>Key project stages</a:t>
            </a:r>
            <a:r>
              <a:rPr lang="en-GB" sz="2400" dirty="0"/>
              <a:t>.</a:t>
            </a:r>
          </a:p>
          <a:p>
            <a:pPr>
              <a:lnSpc>
                <a:spcPct val="100000"/>
              </a:lnSpc>
              <a:spcBef>
                <a:spcPts val="0"/>
              </a:spcBef>
            </a:pPr>
            <a:r>
              <a:rPr lang="en-GB" sz="2400" b="1" dirty="0"/>
              <a:t>Deliverable</a:t>
            </a:r>
            <a:r>
              <a:rPr lang="en-GB" sz="2400" dirty="0"/>
              <a:t>: Proposed solution including Technologies to be used.</a:t>
            </a:r>
          </a:p>
          <a:p>
            <a:pPr marL="0" indent="0">
              <a:lnSpc>
                <a:spcPct val="100000"/>
              </a:lnSpc>
              <a:spcBef>
                <a:spcPts val="0"/>
              </a:spcBef>
              <a:buNone/>
            </a:pPr>
            <a:r>
              <a:rPr lang="en-GB" sz="2400" dirty="0"/>
              <a:t>Note: </a:t>
            </a:r>
            <a:r>
              <a:rPr lang="en-GB" sz="2400" b="1" dirty="0"/>
              <a:t>Flexibility</a:t>
            </a:r>
            <a:r>
              <a:rPr lang="en-GB" sz="2400" dirty="0"/>
              <a:t> – there is flexibility of course for you to include content not listed above but you feel is relevant to your project.</a:t>
            </a:r>
          </a:p>
          <a:p>
            <a:pPr>
              <a:lnSpc>
                <a:spcPct val="100000"/>
              </a:lnSpc>
              <a:spcBef>
                <a:spcPts val="0"/>
              </a:spcBef>
            </a:pPr>
            <a:endParaRPr lang="en-GB" dirty="0"/>
          </a:p>
        </p:txBody>
      </p:sp>
      <p:sp>
        <p:nvSpPr>
          <p:cNvPr id="4" name="Arc 3">
            <a:extLst>
              <a:ext uri="{FF2B5EF4-FFF2-40B4-BE49-F238E27FC236}">
                <a16:creationId xmlns:a16="http://schemas.microsoft.com/office/drawing/2014/main" id="{77EC8BB6-5F6F-4862-9AA6-8A0242295B8A}"/>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666939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126F3-25BD-4BFD-91C5-9742E4E0320A}"/>
              </a:ext>
            </a:extLst>
          </p:cNvPr>
          <p:cNvSpPr>
            <a:spLocks noGrp="1"/>
          </p:cNvSpPr>
          <p:nvPr>
            <p:ph type="title"/>
          </p:nvPr>
        </p:nvSpPr>
        <p:spPr>
          <a:xfrm>
            <a:off x="609600" y="274638"/>
            <a:ext cx="10972800" cy="525462"/>
          </a:xfrm>
        </p:spPr>
        <p:txBody>
          <a:bodyPr>
            <a:normAutofit fontScale="90000"/>
          </a:bodyPr>
          <a:lstStyle/>
          <a:p>
            <a:r>
              <a:rPr lang="en-GB" sz="4800" b="1" u="sng" dirty="0"/>
              <a:t>Further Poster Tips</a:t>
            </a:r>
            <a:endParaRPr lang="en-GB" sz="4800" u="sng" dirty="0"/>
          </a:p>
        </p:txBody>
      </p:sp>
      <p:sp>
        <p:nvSpPr>
          <p:cNvPr id="3" name="Content Placeholder 2">
            <a:extLst>
              <a:ext uri="{FF2B5EF4-FFF2-40B4-BE49-F238E27FC236}">
                <a16:creationId xmlns:a16="http://schemas.microsoft.com/office/drawing/2014/main" id="{D764F3C0-703F-479B-B48B-749BFE13F0D7}"/>
              </a:ext>
            </a:extLst>
          </p:cNvPr>
          <p:cNvSpPr>
            <a:spLocks noGrp="1"/>
          </p:cNvSpPr>
          <p:nvPr>
            <p:ph idx="1"/>
          </p:nvPr>
        </p:nvSpPr>
        <p:spPr>
          <a:xfrm>
            <a:off x="609600" y="971550"/>
            <a:ext cx="10972800" cy="3916363"/>
          </a:xfrm>
        </p:spPr>
        <p:txBody>
          <a:bodyPr/>
          <a:lstStyle/>
          <a:p>
            <a:r>
              <a:rPr lang="en-GB" sz="2800" b="1" dirty="0"/>
              <a:t>Research</a:t>
            </a:r>
            <a:r>
              <a:rPr lang="en-GB" sz="2800" dirty="0"/>
              <a:t>: The poster should include a several citations and a reference list section. </a:t>
            </a:r>
          </a:p>
          <a:p>
            <a:pPr lvl="1"/>
            <a:r>
              <a:rPr lang="en-GB" dirty="0"/>
              <a:t>Citation sources could include Project Management references used to help you to complete Task 3 or from sources that support the usefulness of your project idea.</a:t>
            </a:r>
          </a:p>
          <a:p>
            <a:r>
              <a:rPr lang="en-GB" b="1" dirty="0"/>
              <a:t>e</a:t>
            </a:r>
            <a:r>
              <a:rPr lang="en-GB" sz="2800" b="1" dirty="0"/>
              <a:t>-Portfolio: </a:t>
            </a:r>
            <a:r>
              <a:rPr lang="en-GB" sz="2800" dirty="0"/>
              <a:t>Include a screenshot and a link to </a:t>
            </a:r>
            <a:r>
              <a:rPr lang="en-GB" dirty="0"/>
              <a:t>download </a:t>
            </a:r>
            <a:r>
              <a:rPr lang="en-GB" sz="2800" dirty="0"/>
              <a:t>your Poster on a page in your e-portfolio.</a:t>
            </a:r>
          </a:p>
          <a:p>
            <a:r>
              <a:rPr lang="en-GB" dirty="0"/>
              <a:t>For additional Poster support and guidelines, please</a:t>
            </a:r>
            <a:r>
              <a:rPr lang="en-GB" sz="2800" dirty="0"/>
              <a:t> refer to the ‘</a:t>
            </a:r>
            <a:r>
              <a:rPr lang="en-GB" sz="2800" b="1" dirty="0"/>
              <a:t>Poster Guidelines</a:t>
            </a:r>
            <a:r>
              <a:rPr lang="en-GB" sz="2800" dirty="0"/>
              <a:t>’ slide deck on Moodle. </a:t>
            </a:r>
          </a:p>
          <a:p>
            <a:endParaRPr lang="en-GB" dirty="0"/>
          </a:p>
        </p:txBody>
      </p:sp>
      <p:sp>
        <p:nvSpPr>
          <p:cNvPr id="6" name="Arc 5">
            <a:extLst>
              <a:ext uri="{FF2B5EF4-FFF2-40B4-BE49-F238E27FC236}">
                <a16:creationId xmlns:a16="http://schemas.microsoft.com/office/drawing/2014/main" id="{18D8DBF2-D16A-4DE7-A5FE-7297545365AF}"/>
              </a:ext>
            </a:extLst>
          </p:cNvPr>
          <p:cNvSpPr/>
          <p:nvPr/>
        </p:nvSpPr>
        <p:spPr>
          <a:xfrm rot="7949683">
            <a:off x="8025499" y="2975713"/>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491385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u="sng" dirty="0"/>
              <a:t>Some example posters</a:t>
            </a:r>
          </a:p>
        </p:txBody>
      </p:sp>
      <p:sp>
        <p:nvSpPr>
          <p:cNvPr id="5" name="Text Placeholder 4"/>
          <p:cNvSpPr>
            <a:spLocks noGrp="1"/>
          </p:cNvSpPr>
          <p:nvPr>
            <p:ph type="body" idx="1"/>
          </p:nvPr>
        </p:nvSpPr>
        <p:spPr/>
        <p:txBody>
          <a:bodyPr/>
          <a:lstStyle/>
          <a:p>
            <a:r>
              <a:rPr lang="en-GB" dirty="0"/>
              <a:t>Good or bad?</a:t>
            </a:r>
          </a:p>
        </p:txBody>
      </p:sp>
    </p:spTree>
    <p:extLst>
      <p:ext uri="{BB962C8B-B14F-4D97-AF65-F5344CB8AC3E}">
        <p14:creationId xmlns:p14="http://schemas.microsoft.com/office/powerpoint/2010/main" val="425656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1145" y="350883"/>
            <a:ext cx="4794855" cy="61562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5807" y="1728338"/>
            <a:ext cx="3067050" cy="2514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69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2547" y="669877"/>
            <a:ext cx="7017385" cy="5325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a:extLst>
              <a:ext uri="{FF2B5EF4-FFF2-40B4-BE49-F238E27FC236}">
                <a16:creationId xmlns:a16="http://schemas.microsoft.com/office/drawing/2014/main" id="{ADBD320E-680B-4B71-BD7D-5FBB954B21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816"/>
          <a:stretch/>
        </p:blipFill>
        <p:spPr bwMode="auto">
          <a:xfrm>
            <a:off x="8516099" y="2046124"/>
            <a:ext cx="2218808" cy="957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6C3DE1C3-0AED-4467-8E7F-9700C16B5F21}"/>
              </a:ext>
            </a:extLst>
          </p:cNvPr>
          <p:cNvSpPr txBox="1"/>
          <p:nvPr/>
        </p:nvSpPr>
        <p:spPr>
          <a:xfrm>
            <a:off x="8516099" y="3003395"/>
            <a:ext cx="2218808" cy="954107"/>
          </a:xfrm>
          <a:prstGeom prst="rect">
            <a:avLst/>
          </a:prstGeom>
          <a:solidFill>
            <a:schemeClr val="tx1"/>
          </a:solidFill>
        </p:spPr>
        <p:txBody>
          <a:bodyPr wrap="square" rtlCol="0">
            <a:spAutoFit/>
          </a:bodyPr>
          <a:lstStyle/>
          <a:p>
            <a:r>
              <a:rPr lang="en-GB" sz="2800" dirty="0">
                <a:solidFill>
                  <a:schemeClr val="bg1"/>
                </a:solidFill>
              </a:rPr>
              <a:t>Ok, but a bit cluttered.</a:t>
            </a:r>
          </a:p>
        </p:txBody>
      </p:sp>
    </p:spTree>
    <p:extLst>
      <p:ext uri="{BB962C8B-B14F-4D97-AF65-F5344CB8AC3E}">
        <p14:creationId xmlns:p14="http://schemas.microsoft.com/office/powerpoint/2010/main" val="1486281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B36DD9-09A4-4DAA-9BA8-263ABB11191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1151" y="287726"/>
            <a:ext cx="8376731" cy="6282548"/>
          </a:xfrm>
          <a:prstGeom prst="rect">
            <a:avLst/>
          </a:prstGeom>
        </p:spPr>
      </p:pic>
      <p:sp>
        <p:nvSpPr>
          <p:cNvPr id="3" name="TextBox 2">
            <a:extLst>
              <a:ext uri="{FF2B5EF4-FFF2-40B4-BE49-F238E27FC236}">
                <a16:creationId xmlns:a16="http://schemas.microsoft.com/office/drawing/2014/main" id="{78798BE9-A246-4376-941E-E9C180544FE7}"/>
              </a:ext>
            </a:extLst>
          </p:cNvPr>
          <p:cNvSpPr txBox="1"/>
          <p:nvPr/>
        </p:nvSpPr>
        <p:spPr>
          <a:xfrm>
            <a:off x="2886000" y="6886500"/>
            <a:ext cx="7620000" cy="230832"/>
          </a:xfrm>
          <a:prstGeom prst="rect">
            <a:avLst/>
          </a:prstGeom>
          <a:noFill/>
        </p:spPr>
        <p:txBody>
          <a:bodyPr wrap="square" rtlCol="0">
            <a:spAutoFit/>
          </a:bodyPr>
          <a:lstStyle/>
          <a:p>
            <a:r>
              <a:rPr lang="en-GB" sz="900">
                <a:hlinkClick r:id="rId3" tooltip="http://sites.tufts.edu/eeseniordesignhandbook/electrical-and-computer-engineering-design-handbook/senior-capstone-projects-summary-for-the-2015-16-academic-year/cayenne-team-2016/"/>
              </a:rPr>
              <a:t>This Photo</a:t>
            </a:r>
            <a:r>
              <a:rPr lang="en-GB" sz="900"/>
              <a:t> by Unknown Author is licensed under </a:t>
            </a:r>
            <a:r>
              <a:rPr lang="en-GB" sz="900">
                <a:hlinkClick r:id="rId4" tooltip="https://creativecommons.org/licenses/by/3.0/"/>
              </a:rPr>
              <a:t>CC BY</a:t>
            </a:r>
            <a:endParaRPr lang="en-GB" sz="900"/>
          </a:p>
        </p:txBody>
      </p:sp>
      <p:pic>
        <p:nvPicPr>
          <p:cNvPr id="4" name="Picture 3">
            <a:extLst>
              <a:ext uri="{FF2B5EF4-FFF2-40B4-BE49-F238E27FC236}">
                <a16:creationId xmlns:a16="http://schemas.microsoft.com/office/drawing/2014/main" id="{C55963FB-5793-443F-92DF-EADB0FD4F2A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5816"/>
          <a:stretch/>
        </p:blipFill>
        <p:spPr bwMode="auto">
          <a:xfrm>
            <a:off x="9467669" y="1295275"/>
            <a:ext cx="1952625" cy="957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B60EF3CA-5D80-43A5-91E1-B2437283F8E5}"/>
              </a:ext>
            </a:extLst>
          </p:cNvPr>
          <p:cNvSpPr txBox="1"/>
          <p:nvPr/>
        </p:nvSpPr>
        <p:spPr>
          <a:xfrm>
            <a:off x="9467669" y="2252546"/>
            <a:ext cx="1952625" cy="1384995"/>
          </a:xfrm>
          <a:prstGeom prst="rect">
            <a:avLst/>
          </a:prstGeom>
          <a:solidFill>
            <a:schemeClr val="tx1"/>
          </a:solidFill>
        </p:spPr>
        <p:txBody>
          <a:bodyPr wrap="square" rtlCol="0">
            <a:spAutoFit/>
          </a:bodyPr>
          <a:lstStyle/>
          <a:p>
            <a:r>
              <a:rPr lang="en-GB" sz="2800" dirty="0">
                <a:solidFill>
                  <a:schemeClr val="bg1"/>
                </a:solidFill>
              </a:rPr>
              <a:t>Good, but which way do I go.</a:t>
            </a:r>
          </a:p>
        </p:txBody>
      </p:sp>
    </p:spTree>
    <p:extLst>
      <p:ext uri="{BB962C8B-B14F-4D97-AF65-F5344CB8AC3E}">
        <p14:creationId xmlns:p14="http://schemas.microsoft.com/office/powerpoint/2010/main" val="163212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text&#10;&#10;Description automatically generated">
            <a:extLst>
              <a:ext uri="{FF2B5EF4-FFF2-40B4-BE49-F238E27FC236}">
                <a16:creationId xmlns:a16="http://schemas.microsoft.com/office/drawing/2014/main" id="{69CE8914-B411-451A-9CDE-291C1E8D04F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7579" y="639336"/>
            <a:ext cx="7209991" cy="5407493"/>
          </a:xfrm>
          <a:prstGeom prst="rect">
            <a:avLst/>
          </a:prstGeom>
        </p:spPr>
      </p:pic>
      <p:sp>
        <p:nvSpPr>
          <p:cNvPr id="3" name="TextBox 2">
            <a:extLst>
              <a:ext uri="{FF2B5EF4-FFF2-40B4-BE49-F238E27FC236}">
                <a16:creationId xmlns:a16="http://schemas.microsoft.com/office/drawing/2014/main" id="{5EBA99FC-ABDF-4070-B7A9-BFD22037CF79}"/>
              </a:ext>
            </a:extLst>
          </p:cNvPr>
          <p:cNvSpPr txBox="1"/>
          <p:nvPr/>
        </p:nvSpPr>
        <p:spPr>
          <a:xfrm>
            <a:off x="2274000" y="7608000"/>
            <a:ext cx="9144000" cy="230832"/>
          </a:xfrm>
          <a:prstGeom prst="rect">
            <a:avLst/>
          </a:prstGeom>
          <a:noFill/>
        </p:spPr>
        <p:txBody>
          <a:bodyPr wrap="square" rtlCol="0">
            <a:spAutoFit/>
          </a:bodyPr>
          <a:lstStyle/>
          <a:p>
            <a:r>
              <a:rPr lang="en-GB" sz="900">
                <a:hlinkClick r:id="rId3" tooltip="https://sites.tufts.edu/eeseniordesignhandbook/electrical-and-computer-engineering-design-handbook/senior-capstone-projects-summary-for-the-2016-17-academic-year/"/>
              </a:rPr>
              <a:t>This Photo</a:t>
            </a:r>
            <a:r>
              <a:rPr lang="en-GB" sz="900"/>
              <a:t> by Unknown Author is licensed under </a:t>
            </a:r>
            <a:r>
              <a:rPr lang="en-GB" sz="900">
                <a:hlinkClick r:id="rId4" tooltip="https://creativecommons.org/licenses/by/3.0/"/>
              </a:rPr>
              <a:t>CC BY</a:t>
            </a:r>
            <a:endParaRPr lang="en-GB" sz="900"/>
          </a:p>
        </p:txBody>
      </p:sp>
      <p:pic>
        <p:nvPicPr>
          <p:cNvPr id="4" name="Picture 3">
            <a:extLst>
              <a:ext uri="{FF2B5EF4-FFF2-40B4-BE49-F238E27FC236}">
                <a16:creationId xmlns:a16="http://schemas.microsoft.com/office/drawing/2014/main" id="{8170BF8A-0268-4C0D-8D95-B55F54C86B1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5816"/>
          <a:stretch/>
        </p:blipFill>
        <p:spPr bwMode="auto">
          <a:xfrm>
            <a:off x="9467669" y="1295275"/>
            <a:ext cx="1952625" cy="957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6CB3DCA4-88C2-487E-BDBF-C70DFD44A7DC}"/>
              </a:ext>
            </a:extLst>
          </p:cNvPr>
          <p:cNvSpPr txBox="1"/>
          <p:nvPr/>
        </p:nvSpPr>
        <p:spPr>
          <a:xfrm>
            <a:off x="9467669" y="2252546"/>
            <a:ext cx="1952625" cy="3108543"/>
          </a:xfrm>
          <a:prstGeom prst="rect">
            <a:avLst/>
          </a:prstGeom>
          <a:solidFill>
            <a:schemeClr val="tx1"/>
          </a:solidFill>
        </p:spPr>
        <p:txBody>
          <a:bodyPr wrap="square" rtlCol="0">
            <a:spAutoFit/>
          </a:bodyPr>
          <a:lstStyle/>
          <a:p>
            <a:r>
              <a:rPr lang="en-GB" sz="2800" dirty="0">
                <a:solidFill>
                  <a:schemeClr val="bg1"/>
                </a:solidFill>
              </a:rPr>
              <a:t>Good, but numbers could be used to indicate reading flow.</a:t>
            </a:r>
          </a:p>
        </p:txBody>
      </p:sp>
    </p:spTree>
    <p:extLst>
      <p:ext uri="{BB962C8B-B14F-4D97-AF65-F5344CB8AC3E}">
        <p14:creationId xmlns:p14="http://schemas.microsoft.com/office/powerpoint/2010/main" val="88144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4670" y="1620743"/>
            <a:ext cx="7083896" cy="44045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609600" y="149132"/>
            <a:ext cx="10972800" cy="1143000"/>
          </a:xfrm>
        </p:spPr>
        <p:txBody>
          <a:bodyPr>
            <a:normAutofit/>
          </a:bodyPr>
          <a:lstStyle/>
          <a:p>
            <a:r>
              <a:rPr lang="en-GB" b="1" u="sng" dirty="0"/>
              <a:t>The text</a:t>
            </a:r>
          </a:p>
        </p:txBody>
      </p:sp>
      <p:sp>
        <p:nvSpPr>
          <p:cNvPr id="3" name="Content Placeholder 2"/>
          <p:cNvSpPr>
            <a:spLocks noGrp="1"/>
          </p:cNvSpPr>
          <p:nvPr>
            <p:ph idx="1"/>
          </p:nvPr>
        </p:nvSpPr>
        <p:spPr>
          <a:xfrm>
            <a:off x="421342" y="1015590"/>
            <a:ext cx="4625788" cy="3439869"/>
          </a:xfrm>
        </p:spPr>
        <p:txBody>
          <a:bodyPr>
            <a:normAutofit fontScale="85000" lnSpcReduction="10000"/>
          </a:bodyPr>
          <a:lstStyle/>
          <a:p>
            <a:r>
              <a:rPr lang="en-GB" dirty="0"/>
              <a:t>Organise your text in a logical manner.</a:t>
            </a:r>
          </a:p>
          <a:p>
            <a:r>
              <a:rPr lang="en-GB" dirty="0"/>
              <a:t>Number each section in the sequence in which you would like the reader to follow through the poster.</a:t>
            </a:r>
          </a:p>
          <a:p>
            <a:pPr lvl="1">
              <a:buFont typeface="Courier New" panose="02070309020205020404" pitchFamily="49" charset="0"/>
              <a:buChar char="o"/>
            </a:pPr>
            <a:r>
              <a:rPr lang="en-GB" dirty="0"/>
              <a:t>Up/down or Side to side</a:t>
            </a:r>
          </a:p>
          <a:p>
            <a:pPr lvl="1">
              <a:buFont typeface="Courier New" panose="02070309020205020404" pitchFamily="49" charset="0"/>
              <a:buChar char="o"/>
            </a:pPr>
            <a:r>
              <a:rPr lang="en-GB" dirty="0"/>
              <a:t>Make it easy to follow.</a:t>
            </a:r>
          </a:p>
        </p:txBody>
      </p:sp>
    </p:spTree>
    <p:extLst>
      <p:ext uri="{BB962C8B-B14F-4D97-AF65-F5344CB8AC3E}">
        <p14:creationId xmlns:p14="http://schemas.microsoft.com/office/powerpoint/2010/main" val="1792054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086" t="9091" r="18203"/>
          <a:stretch/>
        </p:blipFill>
        <p:spPr>
          <a:xfrm>
            <a:off x="3522468" y="10"/>
            <a:ext cx="8669532" cy="6857990"/>
          </a:xfrm>
          <a:prstGeom prst="rect">
            <a:avLst/>
          </a:prstGeom>
        </p:spPr>
      </p:pic>
      <p:sp>
        <p:nvSpPr>
          <p:cNvPr id="2" name="Title 1"/>
          <p:cNvSpPr>
            <a:spLocks noGrp="1"/>
          </p:cNvSpPr>
          <p:nvPr>
            <p:ph type="title"/>
          </p:nvPr>
        </p:nvSpPr>
        <p:spPr>
          <a:xfrm>
            <a:off x="371094" y="1161288"/>
            <a:ext cx="4089394" cy="1124712"/>
          </a:xfrm>
        </p:spPr>
        <p:txBody>
          <a:bodyPr anchor="b">
            <a:normAutofit/>
          </a:bodyPr>
          <a:lstStyle/>
          <a:p>
            <a:r>
              <a:rPr lang="en-GB" sz="3600" b="1" dirty="0"/>
              <a:t>Check your poster</a:t>
            </a:r>
          </a:p>
        </p:txBody>
      </p:sp>
      <p:sp>
        <p:nvSpPr>
          <p:cNvPr id="3" name="Content Placeholder 2"/>
          <p:cNvSpPr>
            <a:spLocks noGrp="1"/>
          </p:cNvSpPr>
          <p:nvPr>
            <p:ph idx="1"/>
          </p:nvPr>
        </p:nvSpPr>
        <p:spPr>
          <a:xfrm>
            <a:off x="371093" y="2718054"/>
            <a:ext cx="6037141" cy="3771956"/>
          </a:xfrm>
        </p:spPr>
        <p:txBody>
          <a:bodyPr anchor="t">
            <a:normAutofit fontScale="77500" lnSpcReduction="20000"/>
          </a:bodyPr>
          <a:lstStyle/>
          <a:p>
            <a:r>
              <a:rPr lang="en-GB" dirty="0"/>
              <a:t>Ask yourself some review questions when you have created a draft poster e.g. </a:t>
            </a:r>
          </a:p>
          <a:p>
            <a:pPr lvl="1"/>
            <a:r>
              <a:rPr lang="en-GB" dirty="0"/>
              <a:t>Can you read the text easily?</a:t>
            </a:r>
          </a:p>
          <a:p>
            <a:pPr lvl="1"/>
            <a:r>
              <a:rPr lang="en-GB" dirty="0"/>
              <a:t>Are the colours effective?</a:t>
            </a:r>
          </a:p>
          <a:p>
            <a:pPr lvl="1"/>
            <a:r>
              <a:rPr lang="en-GB" dirty="0"/>
              <a:t>Does it look too busy?</a:t>
            </a:r>
          </a:p>
          <a:p>
            <a:pPr lvl="1"/>
            <a:r>
              <a:rPr lang="en-GB" dirty="0"/>
              <a:t>Are the main points obvious?</a:t>
            </a:r>
          </a:p>
          <a:p>
            <a:pPr lvl="1"/>
            <a:r>
              <a:rPr lang="en-GB" dirty="0"/>
              <a:t>Is there a good balance between text and images/</a:t>
            </a:r>
            <a:r>
              <a:rPr lang="en-GB" dirty="0" err="1"/>
              <a:t>digrams</a:t>
            </a:r>
            <a:r>
              <a:rPr lang="en-GB" dirty="0"/>
              <a:t>?</a:t>
            </a:r>
          </a:p>
          <a:p>
            <a:pPr lvl="1"/>
            <a:r>
              <a:rPr lang="en-GB" dirty="0"/>
              <a:t>Ask somebody else (a friend, family member or colleague) to view it and give you feedback.</a:t>
            </a:r>
          </a:p>
        </p:txBody>
      </p:sp>
    </p:spTree>
    <p:extLst>
      <p:ext uri="{BB962C8B-B14F-4D97-AF65-F5344CB8AC3E}">
        <p14:creationId xmlns:p14="http://schemas.microsoft.com/office/powerpoint/2010/main" val="2936408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943207" y="358320"/>
            <a:ext cx="10216375" cy="1575188"/>
          </a:xfrm>
        </p:spPr>
        <p:txBody>
          <a:bodyPr>
            <a:normAutofit/>
          </a:bodyPr>
          <a:lstStyle/>
          <a:p>
            <a:r>
              <a:rPr lang="en-GB" sz="4800" b="1" u="sng" dirty="0"/>
              <a:t>Task 3b: Project Planning &amp; Management.</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414181" y="1669507"/>
            <a:ext cx="10834605" cy="4166298"/>
          </a:xfrm>
        </p:spPr>
        <p:txBody>
          <a:bodyPr>
            <a:noAutofit/>
          </a:bodyPr>
          <a:lstStyle/>
          <a:p>
            <a:pPr lvl="1">
              <a:lnSpc>
                <a:spcPct val="100000"/>
              </a:lnSpc>
              <a:spcBef>
                <a:spcPts val="0"/>
              </a:spcBef>
            </a:pPr>
            <a:r>
              <a:rPr lang="en-GB" sz="2600" b="1" dirty="0"/>
              <a:t>Chart</a:t>
            </a:r>
            <a:r>
              <a:rPr lang="en-GB" sz="2600" dirty="0"/>
              <a:t>: Using an appropriate method of your choice schedule your project stages and tasks.</a:t>
            </a:r>
          </a:p>
          <a:p>
            <a:pPr lvl="1">
              <a:lnSpc>
                <a:spcPct val="100000"/>
              </a:lnSpc>
              <a:spcBef>
                <a:spcPts val="0"/>
              </a:spcBef>
            </a:pPr>
            <a:r>
              <a:rPr lang="en-GB" sz="2600" b="1" dirty="0"/>
              <a:t>Chart types: </a:t>
            </a:r>
            <a:r>
              <a:rPr lang="en-GB" sz="2600" dirty="0"/>
              <a:t>E.g. Gantt chart, Project timeline / Roadmap, PERT (Program Evaluation Review Technique) or CPA (Critical Path Analysis).</a:t>
            </a:r>
          </a:p>
          <a:p>
            <a:pPr lvl="1">
              <a:lnSpc>
                <a:spcPct val="100000"/>
              </a:lnSpc>
              <a:spcBef>
                <a:spcPts val="0"/>
              </a:spcBef>
            </a:pPr>
            <a:r>
              <a:rPr lang="en-GB" sz="2600" b="1" dirty="0"/>
              <a:t>Timeline: </a:t>
            </a:r>
            <a:r>
              <a:rPr lang="en-GB" sz="2600" dirty="0"/>
              <a:t>The key focus is to create a ‘</a:t>
            </a:r>
            <a:r>
              <a:rPr lang="en-GB" sz="2600" b="1" dirty="0"/>
              <a:t>Project Schedule and Timeline</a:t>
            </a:r>
            <a:r>
              <a:rPr lang="en-GB" sz="2600" dirty="0"/>
              <a:t>’ to list your Project stages</a:t>
            </a:r>
            <a:r>
              <a:rPr lang="en-GB" sz="2600" b="1" dirty="0"/>
              <a:t>,</a:t>
            </a:r>
            <a:r>
              <a:rPr lang="en-GB" sz="2600" dirty="0"/>
              <a:t> tasks to complete, and when to complete them.</a:t>
            </a:r>
          </a:p>
          <a:p>
            <a:pPr lvl="2">
              <a:lnSpc>
                <a:spcPct val="100000"/>
              </a:lnSpc>
              <a:spcBef>
                <a:spcPts val="0"/>
              </a:spcBef>
            </a:pPr>
            <a:r>
              <a:rPr lang="en-GB" sz="2200" b="1" dirty="0"/>
              <a:t>Selection: </a:t>
            </a:r>
            <a:r>
              <a:rPr lang="en-GB" sz="2200" dirty="0"/>
              <a:t>It doesn’t really matter which method you use, as long as it helps you to plan and manage your project. For small project’s and due to their ease of use, use at L6 and common use in industry, we recommend using a </a:t>
            </a:r>
            <a:r>
              <a:rPr lang="en-GB" sz="2200" b="1" dirty="0"/>
              <a:t>Gantt chart</a:t>
            </a:r>
            <a:r>
              <a:rPr lang="en-GB" sz="2200" dirty="0"/>
              <a:t>.</a:t>
            </a:r>
          </a:p>
        </p:txBody>
      </p:sp>
      <p:sp>
        <p:nvSpPr>
          <p:cNvPr id="4" name="Arc 3">
            <a:extLst>
              <a:ext uri="{FF2B5EF4-FFF2-40B4-BE49-F238E27FC236}">
                <a16:creationId xmlns:a16="http://schemas.microsoft.com/office/drawing/2014/main" id="{6B1B61DA-6513-4AEC-A781-140BD748C058}"/>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00C3FA6B-3918-4787-834E-25A3510E2112}"/>
              </a:ext>
            </a:extLst>
          </p:cNvPr>
          <p:cNvCxnSpPr/>
          <p:nvPr/>
        </p:nvCxnSpPr>
        <p:spPr>
          <a:xfrm>
            <a:off x="436756" y="443908"/>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Graphic 5" descr="Gantt Chart outline">
            <a:extLst>
              <a:ext uri="{FF2B5EF4-FFF2-40B4-BE49-F238E27FC236}">
                <a16:creationId xmlns:a16="http://schemas.microsoft.com/office/drawing/2014/main" id="{E60CA6FD-3948-456B-A181-AF3ACD6B81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30825" y="4808827"/>
            <a:ext cx="2053956" cy="2053956"/>
          </a:xfrm>
          <a:prstGeom prst="rect">
            <a:avLst/>
          </a:prstGeom>
        </p:spPr>
      </p:pic>
    </p:spTree>
    <p:extLst>
      <p:ext uri="{BB962C8B-B14F-4D97-AF65-F5344CB8AC3E}">
        <p14:creationId xmlns:p14="http://schemas.microsoft.com/office/powerpoint/2010/main" val="39175032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453" y="194140"/>
            <a:ext cx="10515600" cy="261732"/>
          </a:xfrm>
        </p:spPr>
        <p:txBody>
          <a:bodyPr/>
          <a:lstStyle/>
          <a:p>
            <a:r>
              <a:rPr lang="en-GB" b="1" u="sng" dirty="0"/>
              <a:t>Gantt Charts</a:t>
            </a:r>
          </a:p>
        </p:txBody>
      </p:sp>
      <p:sp>
        <p:nvSpPr>
          <p:cNvPr id="3" name="Content Placeholder 2"/>
          <p:cNvSpPr>
            <a:spLocks noGrp="1"/>
          </p:cNvSpPr>
          <p:nvPr>
            <p:ph idx="1"/>
          </p:nvPr>
        </p:nvSpPr>
        <p:spPr>
          <a:xfrm>
            <a:off x="723121" y="455872"/>
            <a:ext cx="7606993" cy="4689573"/>
          </a:xfrm>
        </p:spPr>
        <p:txBody>
          <a:bodyPr>
            <a:noAutofit/>
          </a:bodyPr>
          <a:lstStyle/>
          <a:p>
            <a:r>
              <a:rPr lang="en-GB" sz="2200" dirty="0"/>
              <a:t>The Gantt Chart is named after </a:t>
            </a:r>
            <a:r>
              <a:rPr lang="en-GB" sz="2200" b="1" dirty="0"/>
              <a:t>US engineer </a:t>
            </a:r>
            <a:r>
              <a:rPr lang="en-GB" sz="2200" dirty="0"/>
              <a:t>and consultant </a:t>
            </a:r>
            <a:r>
              <a:rPr lang="en-GB" sz="2200" b="1" dirty="0"/>
              <a:t>Henry Gantt </a:t>
            </a:r>
            <a:r>
              <a:rPr lang="en-GB" sz="2200" dirty="0"/>
              <a:t>(1861-1919) who created the technique in the 1910s. He</a:t>
            </a:r>
            <a:r>
              <a:rPr lang="en-GB" sz="2200" b="1" dirty="0"/>
              <a:t> </a:t>
            </a:r>
            <a:r>
              <a:rPr lang="en-GB" sz="2200" dirty="0"/>
              <a:t>created this planning method to ensure good usage of staff and machine time at </a:t>
            </a:r>
            <a:r>
              <a:rPr lang="en-GB" sz="2200" b="1" dirty="0"/>
              <a:t>weaving mills </a:t>
            </a:r>
            <a:r>
              <a:rPr lang="en-GB" sz="2200" dirty="0"/>
              <a:t>around the time of WW1. You can see such looms at the Welsh Wool Museum in Carmarthenshire.</a:t>
            </a:r>
          </a:p>
          <a:p>
            <a:r>
              <a:rPr lang="en-GB" sz="2200" dirty="0"/>
              <a:t>It is a very well-established method and is widely used in many industries today.</a:t>
            </a:r>
          </a:p>
          <a:p>
            <a:r>
              <a:rPr lang="en-GB" sz="2200" dirty="0"/>
              <a:t>A Gantt chart shows the </a:t>
            </a:r>
            <a:r>
              <a:rPr lang="en-GB" sz="2200" b="1" dirty="0"/>
              <a:t>various activities </a:t>
            </a:r>
            <a:r>
              <a:rPr lang="en-GB" sz="2200" dirty="0"/>
              <a:t>which contribute to a project. The activities/tasks are set out against a </a:t>
            </a:r>
            <a:r>
              <a:rPr lang="en-GB" sz="2200" b="1" dirty="0"/>
              <a:t>timeline</a:t>
            </a:r>
            <a:r>
              <a:rPr lang="en-GB" sz="2200" dirty="0"/>
              <a:t> and the duration of each task is visually depicted as a block making it easy to see the duration of each activity.</a:t>
            </a:r>
          </a:p>
          <a:p>
            <a:r>
              <a:rPr lang="en-GB" sz="2200" dirty="0"/>
              <a:t>Modern technology now allows for the use of Gantt charts in highly collaborative and interactive ways making it a very efficient and popular Project planning tool.</a:t>
            </a:r>
          </a:p>
        </p:txBody>
      </p:sp>
      <p:pic>
        <p:nvPicPr>
          <p:cNvPr id="5" name="Picture 4"/>
          <p:cNvPicPr>
            <a:picLocks noChangeAspect="1"/>
          </p:cNvPicPr>
          <p:nvPr/>
        </p:nvPicPr>
        <p:blipFill>
          <a:blip r:embed="rId2"/>
          <a:stretch>
            <a:fillRect/>
          </a:stretch>
        </p:blipFill>
        <p:spPr>
          <a:xfrm>
            <a:off x="8808108" y="301011"/>
            <a:ext cx="2599939" cy="3196422"/>
          </a:xfrm>
          <a:prstGeom prst="rect">
            <a:avLst/>
          </a:prstGeom>
        </p:spPr>
      </p:pic>
      <p:pic>
        <p:nvPicPr>
          <p:cNvPr id="6" name="Picture 5"/>
          <p:cNvPicPr>
            <a:picLocks noChangeAspect="1"/>
          </p:cNvPicPr>
          <p:nvPr/>
        </p:nvPicPr>
        <p:blipFill>
          <a:blip r:embed="rId3"/>
          <a:stretch>
            <a:fillRect/>
          </a:stretch>
        </p:blipFill>
        <p:spPr>
          <a:xfrm>
            <a:off x="8161558" y="3778270"/>
            <a:ext cx="3744354" cy="2653656"/>
          </a:xfrm>
          <a:prstGeom prst="rect">
            <a:avLst/>
          </a:prstGeom>
        </p:spPr>
      </p:pic>
    </p:spTree>
    <p:extLst>
      <p:ext uri="{BB962C8B-B14F-4D97-AF65-F5344CB8AC3E}">
        <p14:creationId xmlns:p14="http://schemas.microsoft.com/office/powerpoint/2010/main" val="8438911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art&#10;&#10;Description automatically generated"/>
          <p:cNvPicPr>
            <a:picLocks noChangeAspect="1"/>
          </p:cNvPicPr>
          <p:nvPr/>
        </p:nvPicPr>
        <p:blipFill rotWithShape="1">
          <a:blip r:embed="rId2">
            <a:alphaModFix amt="40000"/>
          </a:blip>
          <a:srcRect l="1867" r="24461" b="-1"/>
          <a:stretch/>
        </p:blipFill>
        <p:spPr>
          <a:xfrm>
            <a:off x="3132160" y="1021"/>
            <a:ext cx="9059839" cy="6855958"/>
          </a:xfrm>
          <a:prstGeom prst="rect">
            <a:avLst/>
          </a:prstGeom>
        </p:spPr>
      </p:pic>
      <p:sp>
        <p:nvSpPr>
          <p:cNvPr id="2" name="Title 1"/>
          <p:cNvSpPr>
            <a:spLocks noGrp="1"/>
          </p:cNvSpPr>
          <p:nvPr>
            <p:ph type="title"/>
          </p:nvPr>
        </p:nvSpPr>
        <p:spPr>
          <a:xfrm>
            <a:off x="6556100" y="1099671"/>
            <a:ext cx="4972511" cy="3367554"/>
          </a:xfrm>
        </p:spPr>
        <p:txBody>
          <a:bodyPr vert="horz" lIns="91440" tIns="45720" rIns="91440" bIns="45720" rtlCol="0" anchor="b">
            <a:normAutofit/>
          </a:bodyPr>
          <a:lstStyle/>
          <a:p>
            <a:r>
              <a:rPr lang="en-US" sz="4600" kern="1200" dirty="0">
                <a:latin typeface="+mj-lt"/>
                <a:ea typeface="+mj-ea"/>
                <a:cs typeface="+mj-cs"/>
              </a:rPr>
              <a:t>Over 100 years later Gantt charts are still an effective planning tool.</a:t>
            </a:r>
          </a:p>
        </p:txBody>
      </p:sp>
      <p:pic>
        <p:nvPicPr>
          <p:cNvPr id="4" name="Picture 3"/>
          <p:cNvPicPr>
            <a:picLocks noChangeAspect="1"/>
          </p:cNvPicPr>
          <p:nvPr/>
        </p:nvPicPr>
        <p:blipFill rotWithShape="1">
          <a:blip r:embed="rId3"/>
          <a:srcRect l="15250" r="19421" b="2"/>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pic>
        <p:nvPicPr>
          <p:cNvPr id="6" name="Graphic 5" descr="Signature with solid fill">
            <a:extLst>
              <a:ext uri="{FF2B5EF4-FFF2-40B4-BE49-F238E27FC236}">
                <a16:creationId xmlns:a16="http://schemas.microsoft.com/office/drawing/2014/main" id="{BAE41B4F-06B3-4C80-AB88-7A17C6F45AC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010818" y="518530"/>
            <a:ext cx="1704279" cy="1704279"/>
          </a:xfrm>
          <a:prstGeom prst="rect">
            <a:avLst/>
          </a:prstGeom>
        </p:spPr>
      </p:pic>
      <p:pic>
        <p:nvPicPr>
          <p:cNvPr id="8" name="Graphic 7" descr="Tablet with solid fill">
            <a:extLst>
              <a:ext uri="{FF2B5EF4-FFF2-40B4-BE49-F238E27FC236}">
                <a16:creationId xmlns:a16="http://schemas.microsoft.com/office/drawing/2014/main" id="{BD35138B-CF0C-482F-A2FA-80F74253E95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393880" y="544847"/>
            <a:ext cx="989739" cy="989739"/>
          </a:xfrm>
          <a:prstGeom prst="rect">
            <a:avLst/>
          </a:prstGeom>
        </p:spPr>
      </p:pic>
      <p:pic>
        <p:nvPicPr>
          <p:cNvPr id="11" name="Graphic 10" descr="Laptop with solid fill">
            <a:extLst>
              <a:ext uri="{FF2B5EF4-FFF2-40B4-BE49-F238E27FC236}">
                <a16:creationId xmlns:a16="http://schemas.microsoft.com/office/drawing/2014/main" id="{FF1D5C54-DA81-441B-953F-B1FD3D38589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412059" y="818638"/>
            <a:ext cx="1097984" cy="1097984"/>
          </a:xfrm>
          <a:prstGeom prst="rect">
            <a:avLst/>
          </a:prstGeom>
        </p:spPr>
      </p:pic>
      <p:pic>
        <p:nvPicPr>
          <p:cNvPr id="14" name="Graphic 13" descr="Wireless with solid fill">
            <a:extLst>
              <a:ext uri="{FF2B5EF4-FFF2-40B4-BE49-F238E27FC236}">
                <a16:creationId xmlns:a16="http://schemas.microsoft.com/office/drawing/2014/main" id="{5A7F32A4-58EF-4488-A8CC-6B2E6A1296C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2728219">
            <a:off x="5868697" y="472497"/>
            <a:ext cx="914400" cy="914400"/>
          </a:xfrm>
          <a:prstGeom prst="rect">
            <a:avLst/>
          </a:prstGeom>
        </p:spPr>
      </p:pic>
      <p:pic>
        <p:nvPicPr>
          <p:cNvPr id="16" name="Graphic 15" descr="Smart Phone with solid fill">
            <a:extLst>
              <a:ext uri="{FF2B5EF4-FFF2-40B4-BE49-F238E27FC236}">
                <a16:creationId xmlns:a16="http://schemas.microsoft.com/office/drawing/2014/main" id="{D399F989-733F-4BAB-88BE-55F26E3E570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449293" y="961962"/>
            <a:ext cx="914400" cy="914400"/>
          </a:xfrm>
          <a:prstGeom prst="rect">
            <a:avLst/>
          </a:prstGeom>
        </p:spPr>
      </p:pic>
    </p:spTree>
    <p:extLst>
      <p:ext uri="{BB962C8B-B14F-4D97-AF65-F5344CB8AC3E}">
        <p14:creationId xmlns:p14="http://schemas.microsoft.com/office/powerpoint/2010/main" val="2076194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5"/>
          <a:srcRect l="1714" r="12197" b="945"/>
          <a:stretch/>
        </p:blipFill>
        <p:spPr>
          <a:xfrm>
            <a:off x="3522468" y="10"/>
            <a:ext cx="8669532" cy="6857990"/>
          </a:xfrm>
          <a:prstGeom prst="rect">
            <a:avLst/>
          </a:prstGeom>
        </p:spPr>
      </p:pic>
      <p:sp>
        <p:nvSpPr>
          <p:cNvPr id="19458" name="Rectangle 2"/>
          <p:cNvSpPr>
            <a:spLocks noGrp="1" noChangeArrowheads="1"/>
          </p:cNvSpPr>
          <p:nvPr>
            <p:ph type="title"/>
          </p:nvPr>
        </p:nvSpPr>
        <p:spPr>
          <a:xfrm>
            <a:off x="348232" y="555498"/>
            <a:ext cx="6527795" cy="370332"/>
          </a:xfrm>
        </p:spPr>
        <p:txBody>
          <a:bodyPr vert="horz" lIns="91440" tIns="45720" rIns="91440" bIns="45720" rtlCol="0" anchor="b">
            <a:normAutofit fontScale="90000"/>
          </a:bodyPr>
          <a:lstStyle/>
          <a:p>
            <a:r>
              <a:rPr lang="en-US" altLang="en-US" sz="4800" b="1" u="sng" dirty="0"/>
              <a:t>Benefits of Gantt Charts</a:t>
            </a:r>
          </a:p>
        </p:txBody>
      </p:sp>
      <p:sp>
        <p:nvSpPr>
          <p:cNvPr id="19460" name="Rectangle 4"/>
          <p:cNvSpPr>
            <a:spLocks noGrp="1" noChangeArrowheads="1"/>
          </p:cNvSpPr>
          <p:nvPr>
            <p:ph sz="half" idx="1"/>
          </p:nvPr>
        </p:nvSpPr>
        <p:spPr>
          <a:xfrm>
            <a:off x="601551" y="1704848"/>
            <a:ext cx="7843639" cy="3768536"/>
          </a:xfrm>
        </p:spPr>
        <p:txBody>
          <a:bodyPr vert="horz" lIns="91440" tIns="45720" rIns="91440" bIns="45720" rtlCol="0" anchor="t">
            <a:normAutofit lnSpcReduction="10000"/>
          </a:bodyPr>
          <a:lstStyle/>
          <a:p>
            <a:pPr marL="0" indent="0">
              <a:buNone/>
            </a:pPr>
            <a:r>
              <a:rPr lang="en-US" sz="2400" dirty="0"/>
              <a:t>On a Gantt chart you can easily see:</a:t>
            </a:r>
          </a:p>
          <a:p>
            <a:r>
              <a:rPr lang="en-US" sz="2400" dirty="0"/>
              <a:t>The </a:t>
            </a:r>
            <a:r>
              <a:rPr lang="en-US" sz="2400" b="1" u="sng" dirty="0"/>
              <a:t>start date</a:t>
            </a:r>
            <a:r>
              <a:rPr lang="en-US" sz="2400" b="1" dirty="0"/>
              <a:t> </a:t>
            </a:r>
            <a:r>
              <a:rPr lang="en-US" sz="2400" dirty="0"/>
              <a:t>of the project.</a:t>
            </a:r>
          </a:p>
          <a:p>
            <a:r>
              <a:rPr lang="en-US" sz="2400" dirty="0"/>
              <a:t>What the </a:t>
            </a:r>
            <a:r>
              <a:rPr lang="en-US" sz="2400" b="1" u="sng" dirty="0"/>
              <a:t>project tasks </a:t>
            </a:r>
            <a:r>
              <a:rPr lang="en-US" sz="2400" dirty="0"/>
              <a:t>are.</a:t>
            </a:r>
          </a:p>
          <a:p>
            <a:r>
              <a:rPr lang="en-US" sz="2400" b="1" u="sng" dirty="0"/>
              <a:t>Who</a:t>
            </a:r>
            <a:r>
              <a:rPr lang="en-US" sz="2400" dirty="0"/>
              <a:t> is working on each task</a:t>
            </a:r>
          </a:p>
          <a:p>
            <a:r>
              <a:rPr lang="en-US" sz="2400" dirty="0"/>
              <a:t>When </a:t>
            </a:r>
            <a:r>
              <a:rPr lang="en-US" sz="2400" b="1" u="sng" dirty="0"/>
              <a:t>tasks start and finish</a:t>
            </a:r>
          </a:p>
          <a:p>
            <a:r>
              <a:rPr lang="en-US" sz="2400" b="1" u="sng" dirty="0"/>
              <a:t>How long each task </a:t>
            </a:r>
            <a:r>
              <a:rPr lang="en-US" sz="2400" dirty="0"/>
              <a:t>will take</a:t>
            </a:r>
          </a:p>
          <a:p>
            <a:r>
              <a:rPr lang="en-US" sz="2400" dirty="0"/>
              <a:t>How </a:t>
            </a:r>
            <a:r>
              <a:rPr lang="en-US" sz="2400" b="1" u="sng" dirty="0"/>
              <a:t>tasks group together</a:t>
            </a:r>
            <a:r>
              <a:rPr lang="en-US" sz="2400" dirty="0"/>
              <a:t>, overlap and link with each other.</a:t>
            </a:r>
          </a:p>
          <a:p>
            <a:r>
              <a:rPr lang="en-US" sz="2400" dirty="0"/>
              <a:t>The </a:t>
            </a:r>
            <a:r>
              <a:rPr lang="en-US" sz="2400" b="1" u="sng" dirty="0"/>
              <a:t>finish date </a:t>
            </a:r>
            <a:r>
              <a:rPr lang="en-US" sz="2400" dirty="0"/>
              <a:t>of the project</a:t>
            </a:r>
          </a:p>
        </p:txBody>
      </p:sp>
    </p:spTree>
    <p:extLst>
      <p:ext uri="{BB962C8B-B14F-4D97-AF65-F5344CB8AC3E}">
        <p14:creationId xmlns:p14="http://schemas.microsoft.com/office/powerpoint/2010/main" val="2309516420"/>
      </p:ext>
    </p:extLst>
  </p:cSld>
  <p:clrMapOvr>
    <a:overrideClrMapping bg1="lt1" tx1="dk1" bg2="lt2" tx2="dk2" accent1="accent1" accent2="accent2" accent3="accent3" accent4="accent4" accent5="accent5" accent6="accent6" hlink="hlink" folHlink="folHlink"/>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6C18-2941-40A0-9FD8-06B38E1C37E9}"/>
              </a:ext>
            </a:extLst>
          </p:cNvPr>
          <p:cNvSpPr>
            <a:spLocks noGrp="1"/>
          </p:cNvSpPr>
          <p:nvPr>
            <p:ph type="title"/>
          </p:nvPr>
        </p:nvSpPr>
        <p:spPr>
          <a:xfrm>
            <a:off x="233246" y="108919"/>
            <a:ext cx="10515600" cy="679751"/>
          </a:xfrm>
        </p:spPr>
        <p:txBody>
          <a:bodyPr/>
          <a:lstStyle/>
          <a:p>
            <a:r>
              <a:rPr lang="en-GB" b="1" u="sng" dirty="0"/>
              <a:t>Gantt Chart: Example How to…</a:t>
            </a:r>
          </a:p>
        </p:txBody>
      </p:sp>
      <p:sp>
        <p:nvSpPr>
          <p:cNvPr id="3" name="Content Placeholder 2">
            <a:extLst>
              <a:ext uri="{FF2B5EF4-FFF2-40B4-BE49-F238E27FC236}">
                <a16:creationId xmlns:a16="http://schemas.microsoft.com/office/drawing/2014/main" id="{21584B4D-5BCE-4054-A202-124FA14A9676}"/>
              </a:ext>
            </a:extLst>
          </p:cNvPr>
          <p:cNvSpPr>
            <a:spLocks noGrp="1"/>
          </p:cNvSpPr>
          <p:nvPr>
            <p:ph idx="1"/>
          </p:nvPr>
        </p:nvSpPr>
        <p:spPr>
          <a:xfrm>
            <a:off x="389363" y="701868"/>
            <a:ext cx="11413273" cy="5244249"/>
          </a:xfrm>
        </p:spPr>
        <p:txBody>
          <a:bodyPr>
            <a:noAutofit/>
          </a:bodyPr>
          <a:lstStyle/>
          <a:p>
            <a:pPr marL="0" indent="0" algn="l">
              <a:lnSpc>
                <a:spcPct val="100000"/>
              </a:lnSpc>
              <a:spcBef>
                <a:spcPts val="600"/>
              </a:spcBef>
              <a:buNone/>
            </a:pPr>
            <a:r>
              <a:rPr lang="en-GB" sz="1800" dirty="0"/>
              <a:t>Many Gantt charting tools will allow you to complete the following process in an easy and often automated way. Here is an overview of how to create a Gantt chart.</a:t>
            </a:r>
          </a:p>
          <a:p>
            <a:pPr lvl="1">
              <a:lnSpc>
                <a:spcPct val="100000"/>
              </a:lnSpc>
              <a:spcBef>
                <a:spcPts val="600"/>
              </a:spcBef>
              <a:buFont typeface="+mj-lt"/>
              <a:buAutoNum type="arabicPeriod"/>
            </a:pPr>
            <a:r>
              <a:rPr lang="en-GB" sz="1800" b="1" u="sng" dirty="0"/>
              <a:t>Document a Project start and end date</a:t>
            </a:r>
            <a:r>
              <a:rPr lang="en-GB" sz="1800" dirty="0"/>
              <a:t>.</a:t>
            </a:r>
            <a:endParaRPr lang="en-GB" sz="1800" b="1" u="sng" dirty="0"/>
          </a:p>
          <a:p>
            <a:pPr lvl="1">
              <a:lnSpc>
                <a:spcPct val="100000"/>
              </a:lnSpc>
              <a:spcBef>
                <a:spcPts val="600"/>
              </a:spcBef>
              <a:buFont typeface="+mj-lt"/>
              <a:buAutoNum type="arabicPeriod"/>
            </a:pPr>
            <a:r>
              <a:rPr lang="en-GB" sz="1800" b="1" u="sng" dirty="0"/>
              <a:t>List your project tasks on a separate line/row.</a:t>
            </a:r>
            <a:r>
              <a:rPr lang="en-GB" sz="1800" b="1" dirty="0"/>
              <a:t> </a:t>
            </a:r>
            <a:r>
              <a:rPr lang="en-GB" sz="1800" dirty="0"/>
              <a:t>Start by listing your project’s tasks/activities using an appropriate tool of your choice e.g. you could start by creating a list in Excel, a table in Word or use an Online Gantt chart tool. </a:t>
            </a:r>
          </a:p>
          <a:p>
            <a:pPr lvl="1">
              <a:lnSpc>
                <a:spcPct val="100000"/>
              </a:lnSpc>
              <a:spcBef>
                <a:spcPts val="600"/>
              </a:spcBef>
              <a:buFont typeface="+mj-lt"/>
              <a:buAutoNum type="arabicPeriod"/>
            </a:pPr>
            <a:r>
              <a:rPr lang="en-GB" sz="1800" b="1" u="sng" dirty="0"/>
              <a:t>Next assign completion time/duration for each task.</a:t>
            </a:r>
            <a:r>
              <a:rPr lang="en-GB" sz="1800" dirty="0"/>
              <a:t> You can add start and finish dates for each task.</a:t>
            </a:r>
          </a:p>
          <a:p>
            <a:pPr lvl="1">
              <a:lnSpc>
                <a:spcPct val="100000"/>
              </a:lnSpc>
              <a:spcBef>
                <a:spcPts val="600"/>
              </a:spcBef>
              <a:buFont typeface="+mj-lt"/>
              <a:buAutoNum type="arabicPeriod"/>
            </a:pPr>
            <a:r>
              <a:rPr lang="en-GB" sz="1800" b="1" u="sng" dirty="0"/>
              <a:t>Create bars for each task (Visual timeline bars).</a:t>
            </a:r>
            <a:r>
              <a:rPr lang="en-GB" sz="1800" b="1" dirty="0"/>
              <a:t> </a:t>
            </a:r>
            <a:r>
              <a:rPr lang="en-GB" sz="1800" dirty="0"/>
              <a:t>Make a chart for the project based on the Start &amp; End dates and Task list. The chart will display a duration block for each task. E.g. You can do this in excel by using a Bar graph and converting it into a an Excel Gantt chart (a stacked bar chart). Although we recommend using a specialised Gantt charting tool to make this process easier.</a:t>
            </a:r>
          </a:p>
          <a:p>
            <a:pPr lvl="1">
              <a:lnSpc>
                <a:spcPct val="100000"/>
              </a:lnSpc>
              <a:spcBef>
                <a:spcPts val="600"/>
              </a:spcBef>
              <a:buFont typeface="+mj-lt"/>
              <a:buAutoNum type="arabicPeriod"/>
            </a:pPr>
            <a:r>
              <a:rPr lang="en-GB" sz="1800" b="1" u="sng" dirty="0"/>
              <a:t>You can add sub-tasks and task descriptions</a:t>
            </a:r>
            <a:r>
              <a:rPr lang="en-GB" sz="1800" b="1" dirty="0"/>
              <a:t> </a:t>
            </a:r>
            <a:r>
              <a:rPr lang="en-GB" sz="1800" dirty="0"/>
              <a:t>and other details to the Gantt chart.</a:t>
            </a:r>
          </a:p>
          <a:p>
            <a:pPr lvl="2">
              <a:lnSpc>
                <a:spcPct val="100000"/>
              </a:lnSpc>
              <a:spcBef>
                <a:spcPts val="600"/>
              </a:spcBef>
            </a:pPr>
            <a:r>
              <a:rPr lang="en-GB" sz="1800" b="1" dirty="0"/>
              <a:t>Group work / Project Teams</a:t>
            </a:r>
            <a:r>
              <a:rPr lang="en-GB" sz="1800" dirty="0"/>
              <a:t>: If the project is Team-based, the project manager can now start to assign tasks to individual team members and invite them to collaborate on the chart.</a:t>
            </a:r>
          </a:p>
          <a:p>
            <a:pPr marL="0" indent="0">
              <a:lnSpc>
                <a:spcPct val="100000"/>
              </a:lnSpc>
              <a:spcBef>
                <a:spcPts val="600"/>
              </a:spcBef>
              <a:buNone/>
            </a:pPr>
            <a:r>
              <a:rPr lang="en-GB" sz="1800" dirty="0"/>
              <a:t>Note: You will find many easy-to-follow tutorials online that show you how to create a Gantt chart for your project in minutes. Search </a:t>
            </a:r>
            <a:r>
              <a:rPr lang="en-GB" sz="1800" dirty="0">
                <a:hlinkClick r:id="rId2"/>
              </a:rPr>
              <a:t>Google</a:t>
            </a:r>
            <a:r>
              <a:rPr lang="en-GB" sz="1800" dirty="0"/>
              <a:t> or </a:t>
            </a:r>
            <a:r>
              <a:rPr lang="en-GB" sz="1800" dirty="0">
                <a:hlinkClick r:id="rId3"/>
              </a:rPr>
              <a:t>YouTube</a:t>
            </a:r>
            <a:r>
              <a:rPr lang="en-GB" sz="1800" dirty="0"/>
              <a:t> to find useful examples.</a:t>
            </a:r>
          </a:p>
        </p:txBody>
      </p:sp>
    </p:spTree>
    <p:extLst>
      <p:ext uri="{BB962C8B-B14F-4D97-AF65-F5344CB8AC3E}">
        <p14:creationId xmlns:p14="http://schemas.microsoft.com/office/powerpoint/2010/main" val="12368348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708" y="-52465"/>
            <a:ext cx="10972800" cy="1143000"/>
          </a:xfrm>
        </p:spPr>
        <p:txBody>
          <a:bodyPr>
            <a:normAutofit/>
          </a:bodyPr>
          <a:lstStyle/>
          <a:p>
            <a:r>
              <a:rPr lang="en-GB" u="sng" dirty="0"/>
              <a:t>Technology: Gantt charts and Timelines</a:t>
            </a:r>
          </a:p>
        </p:txBody>
      </p:sp>
      <p:sp>
        <p:nvSpPr>
          <p:cNvPr id="2" name="Content Placeholder 1"/>
          <p:cNvSpPr>
            <a:spLocks noGrp="1"/>
          </p:cNvSpPr>
          <p:nvPr>
            <p:ph idx="1"/>
          </p:nvPr>
        </p:nvSpPr>
        <p:spPr>
          <a:xfrm>
            <a:off x="789111" y="951860"/>
            <a:ext cx="10466186" cy="4820290"/>
          </a:xfrm>
        </p:spPr>
        <p:txBody>
          <a:bodyPr>
            <a:normAutofit lnSpcReduction="10000"/>
          </a:bodyPr>
          <a:lstStyle/>
          <a:p>
            <a:r>
              <a:rPr lang="en-GB" sz="2000" b="1" dirty="0"/>
              <a:t>Microsoft provides </a:t>
            </a:r>
            <a:r>
              <a:rPr lang="en-GB" sz="2000" dirty="0"/>
              <a:t>many tools to create a Project Timeline/Chart such as </a:t>
            </a:r>
            <a:r>
              <a:rPr lang="en-GB" sz="2000" dirty="0">
                <a:hlinkClick r:id="rId2"/>
              </a:rPr>
              <a:t>Microsoft Excel</a:t>
            </a:r>
            <a:r>
              <a:rPr lang="en-GB" sz="2000" dirty="0"/>
              <a:t>, </a:t>
            </a:r>
            <a:r>
              <a:rPr lang="en-GB" sz="2000" dirty="0">
                <a:hlinkClick r:id="rId3"/>
              </a:rPr>
              <a:t>Microsoft Project</a:t>
            </a:r>
            <a:r>
              <a:rPr lang="en-GB" sz="2000" dirty="0"/>
              <a:t>, MS Timeline and RoadMap Apps, or any combination of them.</a:t>
            </a:r>
          </a:p>
          <a:p>
            <a:pPr lvl="1"/>
            <a:r>
              <a:rPr lang="en-GB" sz="2000" dirty="0"/>
              <a:t>Bg. Note: </a:t>
            </a:r>
            <a:r>
              <a:rPr lang="en-GB" sz="2000" b="1" dirty="0"/>
              <a:t>MS Timeline </a:t>
            </a:r>
            <a:r>
              <a:rPr lang="en-GB" sz="2000" dirty="0"/>
              <a:t>and </a:t>
            </a:r>
            <a:r>
              <a:rPr lang="en-GB" sz="2000" b="1" dirty="0"/>
              <a:t>MS Project RoadMap Apps</a:t>
            </a:r>
            <a:r>
              <a:rPr lang="en-GB" sz="2000" dirty="0"/>
              <a:t> now also integrate with MS Teams for collaborative projects. </a:t>
            </a:r>
          </a:p>
          <a:p>
            <a:r>
              <a:rPr lang="en-GB" sz="2000" b="1" dirty="0"/>
              <a:t>Google Drive </a:t>
            </a:r>
            <a:r>
              <a:rPr lang="en-GB" sz="2000" dirty="0"/>
              <a:t>also provide Office tools (e.g. Google Sheets) and Project Management Apps. Including Gantt chart Apps that can be used to create a Gantt chart / project </a:t>
            </a:r>
            <a:r>
              <a:rPr lang="en-GB" sz="2000" dirty="0" err="1"/>
              <a:t>Timteline</a:t>
            </a:r>
            <a:r>
              <a:rPr lang="en-GB" sz="2000" dirty="0"/>
              <a:t> / roadmap.</a:t>
            </a:r>
          </a:p>
          <a:p>
            <a:r>
              <a:rPr lang="en-GB" sz="2000" dirty="0"/>
              <a:t>Today, you can easily create a </a:t>
            </a:r>
            <a:r>
              <a:rPr lang="en-GB" sz="2000" b="1" dirty="0"/>
              <a:t>Gantt chart </a:t>
            </a:r>
            <a:r>
              <a:rPr lang="en-GB" sz="2000" dirty="0"/>
              <a:t>using</a:t>
            </a:r>
            <a:r>
              <a:rPr lang="en-GB" sz="2000" b="1" dirty="0"/>
              <a:t> </a:t>
            </a:r>
            <a:r>
              <a:rPr lang="en-GB" sz="2000" dirty="0"/>
              <a:t>a </a:t>
            </a:r>
            <a:r>
              <a:rPr lang="en-GB" sz="2000" dirty="0" err="1"/>
              <a:t>speciliased</a:t>
            </a:r>
            <a:r>
              <a:rPr lang="en-GB" sz="2000" dirty="0"/>
              <a:t> cloud-based App. The following have such as:</a:t>
            </a:r>
          </a:p>
          <a:p>
            <a:pPr lvl="1" fontAlgn="base"/>
            <a:r>
              <a:rPr lang="en-GB" sz="2000" dirty="0">
                <a:hlinkClick r:id="rId4" tooltip="Original URL: https://asana.com/pricing. Click or tap if you trust this link."/>
              </a:rPr>
              <a:t>Asana.com</a:t>
            </a:r>
            <a:endParaRPr lang="en-GB" sz="2000" dirty="0"/>
          </a:p>
          <a:p>
            <a:pPr lvl="1" fontAlgn="base"/>
            <a:r>
              <a:rPr lang="en-GB" sz="2000" dirty="0">
                <a:hlinkClick r:id="rId5" tooltip="Original URL: https://www.wrike.com/price/. Click or tap if you trust this link."/>
              </a:rPr>
              <a:t>Wrike.com</a:t>
            </a:r>
            <a:endParaRPr lang="en-GB" sz="2000" dirty="0"/>
          </a:p>
          <a:p>
            <a:pPr lvl="1" fontAlgn="base"/>
            <a:r>
              <a:rPr lang="en-GB" sz="2000" dirty="0">
                <a:hlinkClick r:id="rId6" tooltip="Original URL: https://monday.com/project-management/pricing. Click or tap if you trust this link."/>
              </a:rPr>
              <a:t>Monday.com</a:t>
            </a:r>
            <a:endParaRPr lang="en-GB" sz="2000" dirty="0"/>
          </a:p>
          <a:p>
            <a:pPr lvl="1"/>
            <a:r>
              <a:rPr lang="en-GB" sz="2000" dirty="0">
                <a:hlinkClick r:id="rId7"/>
              </a:rPr>
              <a:t>Tomsplanner.com</a:t>
            </a:r>
            <a:r>
              <a:rPr lang="en-GB" sz="2000" dirty="0"/>
              <a:t>.</a:t>
            </a:r>
          </a:p>
          <a:p>
            <a:r>
              <a:rPr lang="en-GB" sz="2000" dirty="0"/>
              <a:t>Others: </a:t>
            </a:r>
            <a:r>
              <a:rPr lang="en-GB" sz="2000" dirty="0" err="1">
                <a:hlinkClick r:id="rId8"/>
              </a:rPr>
              <a:t>TeamGannt</a:t>
            </a:r>
            <a:r>
              <a:rPr lang="en-GB" sz="2000" dirty="0">
                <a:hlinkClick r:id="rId8"/>
              </a:rPr>
              <a:t> </a:t>
            </a:r>
            <a:r>
              <a:rPr lang="en-GB" sz="2000" dirty="0"/>
              <a:t>, </a:t>
            </a:r>
            <a:r>
              <a:rPr lang="en-GB" sz="2000" dirty="0" err="1">
                <a:hlinkClick r:id="rId9"/>
              </a:rPr>
              <a:t>SmartSheet</a:t>
            </a:r>
            <a:r>
              <a:rPr lang="en-GB" sz="2000" dirty="0">
                <a:hlinkClick r:id="rId9"/>
              </a:rPr>
              <a:t> </a:t>
            </a:r>
            <a:r>
              <a:rPr lang="en-GB" sz="2000" dirty="0"/>
              <a:t>, </a:t>
            </a:r>
            <a:r>
              <a:rPr lang="en-GB" sz="2000" dirty="0" err="1">
                <a:hlinkClick r:id="rId10"/>
              </a:rPr>
              <a:t>Zoho</a:t>
            </a:r>
            <a:r>
              <a:rPr lang="en-GB" sz="2000" dirty="0">
                <a:hlinkClick r:id="rId10"/>
              </a:rPr>
              <a:t> </a:t>
            </a:r>
            <a:r>
              <a:rPr lang="en-GB" sz="2000" dirty="0"/>
              <a:t>, </a:t>
            </a:r>
            <a:r>
              <a:rPr lang="en-GB" sz="2000" dirty="0" err="1">
                <a:hlinkClick r:id="rId11"/>
              </a:rPr>
              <a:t>Gantter</a:t>
            </a:r>
            <a:r>
              <a:rPr lang="en-GB" sz="2000" dirty="0">
                <a:hlinkClick r:id="rId11"/>
              </a:rPr>
              <a:t> </a:t>
            </a:r>
            <a:r>
              <a:rPr lang="en-GB" sz="2000" dirty="0"/>
              <a:t>, </a:t>
            </a:r>
            <a:r>
              <a:rPr lang="en-GB" sz="2000" dirty="0" err="1">
                <a:hlinkClick r:id="rId12"/>
              </a:rPr>
              <a:t>Ganttic</a:t>
            </a:r>
            <a:r>
              <a:rPr lang="en-GB" sz="2000" dirty="0"/>
              <a:t>, </a:t>
            </a:r>
            <a:r>
              <a:rPr lang="en-GB" sz="2000" dirty="0" err="1">
                <a:hlinkClick r:id="rId13"/>
              </a:rPr>
              <a:t>Creatly</a:t>
            </a:r>
            <a:r>
              <a:rPr lang="en-GB" sz="2000" dirty="0"/>
              <a:t>.</a:t>
            </a:r>
            <a:endParaRPr lang="en-GB" dirty="0"/>
          </a:p>
          <a:p>
            <a:endParaRPr lang="en-GB" dirty="0"/>
          </a:p>
        </p:txBody>
      </p:sp>
    </p:spTree>
    <p:extLst>
      <p:ext uri="{BB962C8B-B14F-4D97-AF65-F5344CB8AC3E}">
        <p14:creationId xmlns:p14="http://schemas.microsoft.com/office/powerpoint/2010/main" val="20916007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timeline&#10;&#10;Description automatically generated">
            <a:extLst>
              <a:ext uri="{FF2B5EF4-FFF2-40B4-BE49-F238E27FC236}">
                <a16:creationId xmlns:a16="http://schemas.microsoft.com/office/drawing/2014/main" id="{02DB0D3C-C37A-4C96-ADDD-E60C195035E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605"/>
          <a:stretch/>
        </p:blipFill>
        <p:spPr>
          <a:xfrm>
            <a:off x="1018477" y="853903"/>
            <a:ext cx="10545571" cy="5777355"/>
          </a:xfrm>
          <a:prstGeom prst="rect">
            <a:avLst/>
          </a:prstGeom>
        </p:spPr>
      </p:pic>
      <p:sp>
        <p:nvSpPr>
          <p:cNvPr id="5" name="TextBox 4">
            <a:extLst>
              <a:ext uri="{FF2B5EF4-FFF2-40B4-BE49-F238E27FC236}">
                <a16:creationId xmlns:a16="http://schemas.microsoft.com/office/drawing/2014/main" id="{F9B88C3B-1E7A-4B0B-8E47-DBBD844B8CAC}"/>
              </a:ext>
            </a:extLst>
          </p:cNvPr>
          <p:cNvSpPr txBox="1"/>
          <p:nvPr/>
        </p:nvSpPr>
        <p:spPr>
          <a:xfrm>
            <a:off x="962956" y="6631258"/>
            <a:ext cx="12192000" cy="169277"/>
          </a:xfrm>
          <a:prstGeom prst="rect">
            <a:avLst/>
          </a:prstGeom>
          <a:noFill/>
        </p:spPr>
        <p:txBody>
          <a:bodyPr wrap="square" rtlCol="0">
            <a:spAutoFit/>
          </a:bodyPr>
          <a:lstStyle/>
          <a:p>
            <a:r>
              <a:rPr lang="en-GB" sz="500">
                <a:hlinkClick r:id="rId3" tooltip="https://vimeo.com/310357644"/>
              </a:rPr>
              <a:t>This Photo</a:t>
            </a:r>
            <a:r>
              <a:rPr lang="en-GB" sz="500"/>
              <a:t> by Unknown Author is licensed under </a:t>
            </a:r>
            <a:r>
              <a:rPr lang="en-GB" sz="500">
                <a:hlinkClick r:id="rId4" tooltip="https://creativecommons.org/licenses/by-nc-nd/3.0/"/>
              </a:rPr>
              <a:t>CC BY-NC-ND</a:t>
            </a:r>
            <a:endParaRPr lang="en-GB" sz="500"/>
          </a:p>
        </p:txBody>
      </p:sp>
      <p:sp>
        <p:nvSpPr>
          <p:cNvPr id="6" name="TextBox 5">
            <a:extLst>
              <a:ext uri="{FF2B5EF4-FFF2-40B4-BE49-F238E27FC236}">
                <a16:creationId xmlns:a16="http://schemas.microsoft.com/office/drawing/2014/main" id="{086C1221-E7F2-4955-A741-67A798BEADC4}"/>
              </a:ext>
            </a:extLst>
          </p:cNvPr>
          <p:cNvSpPr txBox="1"/>
          <p:nvPr/>
        </p:nvSpPr>
        <p:spPr>
          <a:xfrm>
            <a:off x="0" y="226742"/>
            <a:ext cx="4921405" cy="584775"/>
          </a:xfrm>
          <a:prstGeom prst="rect">
            <a:avLst/>
          </a:prstGeom>
          <a:noFill/>
        </p:spPr>
        <p:txBody>
          <a:bodyPr wrap="square" rtlCol="0">
            <a:spAutoFit/>
          </a:bodyPr>
          <a:lstStyle/>
          <a:p>
            <a:r>
              <a:rPr lang="en-GB" sz="3200" dirty="0">
                <a:solidFill>
                  <a:srgbClr val="FF0000"/>
                </a:solidFill>
                <a:highlight>
                  <a:srgbClr val="FFFF00"/>
                </a:highlight>
              </a:rPr>
              <a:t>Example Gantt Chart:</a:t>
            </a:r>
          </a:p>
        </p:txBody>
      </p:sp>
    </p:spTree>
    <p:extLst>
      <p:ext uri="{BB962C8B-B14F-4D97-AF65-F5344CB8AC3E}">
        <p14:creationId xmlns:p14="http://schemas.microsoft.com/office/powerpoint/2010/main" val="12700703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411426" y="1653048"/>
            <a:ext cx="8724465" cy="3814964"/>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a:lnSpc>
                <a:spcPct val="115000"/>
              </a:lnSpc>
            </a:pPr>
            <a:r>
              <a:rPr lang="en-GB" sz="4800" b="1" dirty="0">
                <a:effectLst/>
                <a:ea typeface="Times New Roman" panose="02020603050405020304" pitchFamily="18" charset="0"/>
                <a:cs typeface="Arial" panose="020B0604020202020204" pitchFamily="34" charset="0"/>
              </a:rPr>
              <a:t>Assignment 1 Task 3:</a:t>
            </a:r>
          </a:p>
          <a:p>
            <a:pPr marL="514350" indent="-514350">
              <a:lnSpc>
                <a:spcPct val="115000"/>
              </a:lnSpc>
              <a:buFont typeface="+mj-lt"/>
              <a:buAutoNum type="arabicPeriod"/>
            </a:pPr>
            <a:r>
              <a:rPr lang="en-GB" sz="4000" dirty="0">
                <a:effectLst/>
                <a:ea typeface="Times New Roman" panose="02020603050405020304" pitchFamily="18" charset="0"/>
                <a:cs typeface="Arial" panose="020B0604020202020204" pitchFamily="34" charset="0"/>
              </a:rPr>
              <a:t>Task 3a: Project Poster.</a:t>
            </a:r>
          </a:p>
          <a:p>
            <a:pPr marL="514350" indent="-514350">
              <a:lnSpc>
                <a:spcPct val="115000"/>
              </a:lnSpc>
              <a:buFont typeface="+mj-lt"/>
              <a:buAutoNum type="arabicPeriod"/>
            </a:pPr>
            <a:r>
              <a:rPr lang="en-GB" sz="4000" dirty="0"/>
              <a:t>Task 3b: Project Chart.</a:t>
            </a:r>
          </a:p>
          <a:p>
            <a:pPr>
              <a:lnSpc>
                <a:spcPct val="115000"/>
              </a:lnSpc>
            </a:pPr>
            <a:r>
              <a:rPr lang="en-GB" sz="2000" dirty="0"/>
              <a:t>Tip: In case you some additional time. Next week is an Assignment support session. You could complete the Poster this week and the Chart next week.</a:t>
            </a:r>
          </a:p>
          <a:p>
            <a:pPr marL="514350" indent="-514350">
              <a:lnSpc>
                <a:spcPct val="115000"/>
              </a:lnSpc>
              <a:buFont typeface="+mj-lt"/>
              <a:buAutoNum type="arabicPeriod"/>
            </a:pPr>
            <a:endParaRPr lang="en-GB" sz="2800" dirty="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74C4A6F2-EF4E-4D1D-8853-9231B65E61D8}"/>
              </a:ext>
            </a:extLst>
          </p:cNvPr>
          <p:cNvSpPr txBox="1"/>
          <p:nvPr/>
        </p:nvSpPr>
        <p:spPr>
          <a:xfrm>
            <a:off x="371597" y="528240"/>
            <a:ext cx="8790548" cy="923330"/>
          </a:xfrm>
          <a:prstGeom prst="rect">
            <a:avLst/>
          </a:prstGeom>
          <a:noFill/>
        </p:spPr>
        <p:txBody>
          <a:bodyPr wrap="none" rtlCol="0">
            <a:spAutoFit/>
          </a:bodyPr>
          <a:lstStyle/>
          <a:p>
            <a:r>
              <a:rPr lang="en-US" sz="5400" b="1" u="sng" kern="1200" dirty="0">
                <a:solidFill>
                  <a:srgbClr val="FFFFFF"/>
                </a:solidFill>
                <a:latin typeface="+mj-lt"/>
                <a:ea typeface="+mj-ea"/>
                <a:cs typeface="+mj-cs"/>
              </a:rPr>
              <a:t>This week’s Activity </a:t>
            </a:r>
            <a:r>
              <a:rPr lang="en-US" sz="5400" b="1" u="sng" dirty="0">
                <a:solidFill>
                  <a:srgbClr val="FFFFFF"/>
                </a:solidFill>
                <a:latin typeface="+mj-lt"/>
                <a:ea typeface="+mj-ea"/>
                <a:cs typeface="+mj-cs"/>
              </a:rPr>
              <a:t>to focus on</a:t>
            </a:r>
            <a:r>
              <a:rPr lang="en-US" sz="5400" b="1" u="sng" kern="1200" dirty="0">
                <a:solidFill>
                  <a:srgbClr val="FFFFFF"/>
                </a:solidFill>
                <a:latin typeface="+mj-lt"/>
                <a:ea typeface="+mj-ea"/>
                <a:cs typeface="+mj-cs"/>
              </a:rPr>
              <a:t>:</a:t>
            </a:r>
            <a:endParaRPr lang="en-GB" sz="5400" u="sng" dirty="0"/>
          </a:p>
        </p:txBody>
      </p:sp>
      <p:sp>
        <p:nvSpPr>
          <p:cNvPr id="5" name="TextBox 4">
            <a:extLst>
              <a:ext uri="{FF2B5EF4-FFF2-40B4-BE49-F238E27FC236}">
                <a16:creationId xmlns:a16="http://schemas.microsoft.com/office/drawing/2014/main" id="{28E61598-59ED-42C4-97BB-C00CC800B40D}"/>
              </a:ext>
            </a:extLst>
          </p:cNvPr>
          <p:cNvSpPr txBox="1"/>
          <p:nvPr/>
        </p:nvSpPr>
        <p:spPr>
          <a:xfrm>
            <a:off x="1411426" y="5323707"/>
            <a:ext cx="5438989" cy="707886"/>
          </a:xfrm>
          <a:prstGeom prst="rect">
            <a:avLst/>
          </a:prstGeom>
          <a:noFill/>
        </p:spPr>
        <p:txBody>
          <a:bodyPr wrap="none" rtlCol="0">
            <a:spAutoFit/>
          </a:bodyPr>
          <a:lstStyle/>
          <a:p>
            <a:r>
              <a:rPr lang="en-US" sz="4000" dirty="0">
                <a:solidFill>
                  <a:srgbClr val="FF0000"/>
                </a:solidFill>
                <a:highlight>
                  <a:srgbClr val="FFFF00"/>
                </a:highlight>
              </a:rPr>
              <a:t>Schedule in your diary /\.</a:t>
            </a:r>
          </a:p>
        </p:txBody>
      </p:sp>
    </p:spTree>
    <p:extLst>
      <p:ext uri="{BB962C8B-B14F-4D97-AF65-F5344CB8AC3E}">
        <p14:creationId xmlns:p14="http://schemas.microsoft.com/office/powerpoint/2010/main" val="20014148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Tutor note: 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2300" dirty="0">
                <a:solidFill>
                  <a:schemeClr val="tx1">
                    <a:lumMod val="85000"/>
                    <a:lumOff val="15000"/>
                  </a:schemeClr>
                </a:solidFill>
              </a:rPr>
              <a:t>Student Social &amp; Peer Support</a:t>
            </a:r>
            <a:br>
              <a:rPr lang="en-US" sz="2300" dirty="0">
                <a:solidFill>
                  <a:schemeClr val="tx1">
                    <a:lumMod val="85000"/>
                    <a:lumOff val="15000"/>
                  </a:schemeClr>
                </a:solidFill>
              </a:rPr>
            </a:br>
            <a:r>
              <a:rPr lang="en-US" sz="2300" dirty="0">
                <a:solidFill>
                  <a:schemeClr val="tx1">
                    <a:lumMod val="85000"/>
                    <a:lumOff val="15000"/>
                  </a:schemeClr>
                </a:solidFill>
              </a:rPr>
              <a:t>(Chat &amp; Support each other)</a:t>
            </a:r>
          </a:p>
        </p:txBody>
      </p:sp>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Tree>
    <p:extLst>
      <p:ext uri="{BB962C8B-B14F-4D97-AF65-F5344CB8AC3E}">
        <p14:creationId xmlns:p14="http://schemas.microsoft.com/office/powerpoint/2010/main" val="5950060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906A7-870B-4997-BD4A-1CAF01FFD1F0}"/>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8301E178-AEC7-41DC-AD22-4ADA63C68F8E}"/>
              </a:ext>
            </a:extLst>
          </p:cNvPr>
          <p:cNvSpPr>
            <a:spLocks noGrp="1"/>
          </p:cNvSpPr>
          <p:nvPr>
            <p:ph idx="1"/>
          </p:nvPr>
        </p:nvSpPr>
        <p:spPr/>
        <p:txBody>
          <a:bodyPr/>
          <a:lstStyle/>
          <a:p>
            <a:r>
              <a:rPr lang="en-GB" dirty="0"/>
              <a:t>Poster slides originally based on and freely adapted from: </a:t>
            </a:r>
            <a:r>
              <a:rPr lang="en-GB" dirty="0">
                <a:hlinkClick r:id="rId2"/>
              </a:rPr>
              <a:t>http://www.cns.cornell.edu/documents/ScientificPosters.pdf</a:t>
            </a:r>
            <a:r>
              <a:rPr lang="en-GB" dirty="0"/>
              <a:t>.</a:t>
            </a:r>
          </a:p>
        </p:txBody>
      </p:sp>
    </p:spTree>
    <p:extLst>
      <p:ext uri="{BB962C8B-B14F-4D97-AF65-F5344CB8AC3E}">
        <p14:creationId xmlns:p14="http://schemas.microsoft.com/office/powerpoint/2010/main" val="28114048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F550-48D3-40BA-987B-1D6B58271E4D}"/>
              </a:ext>
            </a:extLst>
          </p:cNvPr>
          <p:cNvSpPr>
            <a:spLocks noGrp="1"/>
          </p:cNvSpPr>
          <p:nvPr>
            <p:ph type="title"/>
          </p:nvPr>
        </p:nvSpPr>
        <p:spPr/>
        <p:txBody>
          <a:bodyPr/>
          <a:lstStyle/>
          <a:p>
            <a:r>
              <a:rPr lang="en-GB" u="sng" dirty="0"/>
              <a:t>Archive slides.</a:t>
            </a:r>
          </a:p>
        </p:txBody>
      </p:sp>
    </p:spTree>
    <p:extLst>
      <p:ext uri="{BB962C8B-B14F-4D97-AF65-F5344CB8AC3E}">
        <p14:creationId xmlns:p14="http://schemas.microsoft.com/office/powerpoint/2010/main" val="39048571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2D63A-7BD6-4695-8293-A612C9AC079C}"/>
              </a:ext>
            </a:extLst>
          </p:cNvPr>
          <p:cNvSpPr>
            <a:spLocks noGrp="1"/>
          </p:cNvSpPr>
          <p:nvPr>
            <p:ph type="title"/>
          </p:nvPr>
        </p:nvSpPr>
        <p:spPr/>
        <p:txBody>
          <a:bodyPr/>
          <a:lstStyle/>
          <a:p>
            <a:r>
              <a:rPr lang="en-GB" b="1" u="sng" dirty="0"/>
              <a:t>Digital Literacy &amp; Employability</a:t>
            </a:r>
          </a:p>
        </p:txBody>
      </p:sp>
      <p:sp>
        <p:nvSpPr>
          <p:cNvPr id="3" name="Content Placeholder 2">
            <a:extLst>
              <a:ext uri="{FF2B5EF4-FFF2-40B4-BE49-F238E27FC236}">
                <a16:creationId xmlns:a16="http://schemas.microsoft.com/office/drawing/2014/main" id="{4ABE6D5A-9E32-4DE3-AC97-008309A2B05A}"/>
              </a:ext>
            </a:extLst>
          </p:cNvPr>
          <p:cNvSpPr>
            <a:spLocks noGrp="1"/>
          </p:cNvSpPr>
          <p:nvPr>
            <p:ph idx="1"/>
          </p:nvPr>
        </p:nvSpPr>
        <p:spPr/>
        <p:txBody>
          <a:bodyPr>
            <a:normAutofit fontScale="77500" lnSpcReduction="20000"/>
          </a:bodyPr>
          <a:lstStyle/>
          <a:p>
            <a:r>
              <a:rPr lang="en-GB" dirty="0"/>
              <a:t>One of the aims of the University’s common Graduate Attribute Module is to help students to develop their Digital skills.</a:t>
            </a:r>
          </a:p>
          <a:p>
            <a:r>
              <a:rPr lang="en-GB" dirty="0"/>
              <a:t>To learn digital skills that will hep them succeed at University and in their chosen Careers.</a:t>
            </a:r>
          </a:p>
          <a:p>
            <a:r>
              <a:rPr lang="en-GB" dirty="0"/>
              <a:t>Some of the digital tools and employability skills covered in this module include Mind Map, Brainstorming, Web site builders, PowerPoint, Poster creation, Project planning and management, Gantt chart tools, Video production, innovation, practical implementation, reflection and evaluation.</a:t>
            </a:r>
          </a:p>
          <a:p>
            <a:r>
              <a:rPr lang="en-GB" dirty="0"/>
              <a:t>Poster creation and Project planning are also essential skills that are needed to complete the L6 </a:t>
            </a:r>
            <a:r>
              <a:rPr lang="en-GB" dirty="0" err="1"/>
              <a:t>Independant</a:t>
            </a:r>
            <a:r>
              <a:rPr lang="en-GB" dirty="0"/>
              <a:t> Major Project.</a:t>
            </a:r>
          </a:p>
        </p:txBody>
      </p:sp>
    </p:spTree>
    <p:extLst>
      <p:ext uri="{BB962C8B-B14F-4D97-AF65-F5344CB8AC3E}">
        <p14:creationId xmlns:p14="http://schemas.microsoft.com/office/powerpoint/2010/main" val="40273287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a:xfrm>
            <a:off x="841248" y="251312"/>
            <a:ext cx="10506456" cy="1010264"/>
          </a:xfrm>
        </p:spPr>
        <p:txBody>
          <a:bodyPr anchor="ctr">
            <a:normAutofit fontScale="90000"/>
          </a:bodyPr>
          <a:lstStyle/>
          <a:p>
            <a:r>
              <a:rPr lang="en-GB" b="1" u="sng" dirty="0"/>
              <a:t>Changemakers Computing Innovation Project</a:t>
            </a:r>
          </a:p>
        </p:txBody>
      </p:sp>
      <p:graphicFrame>
        <p:nvGraphicFramePr>
          <p:cNvPr id="5" name="Content Placeholder 2">
            <a:extLst>
              <a:ext uri="{FF2B5EF4-FFF2-40B4-BE49-F238E27FC236}">
                <a16:creationId xmlns:a16="http://schemas.microsoft.com/office/drawing/2014/main" id="{F1217218-1C75-495E-8D6C-225D0049CFE8}"/>
              </a:ext>
            </a:extLst>
          </p:cNvPr>
          <p:cNvGraphicFramePr>
            <a:graphicFrameLocks noGrp="1"/>
          </p:cNvGraphicFramePr>
          <p:nvPr>
            <p:ph idx="1"/>
            <p:extLst>
              <p:ext uri="{D42A27DB-BD31-4B8C-83A1-F6EECF244321}">
                <p14:modId xmlns:p14="http://schemas.microsoft.com/office/powerpoint/2010/main" val="2189561198"/>
              </p:ext>
            </p:extLst>
          </p:nvPr>
        </p:nvGraphicFramePr>
        <p:xfrm>
          <a:off x="841248" y="1352856"/>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31258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00AB7-DC38-4B41-A9EC-0ABB87229775}"/>
              </a:ext>
            </a:extLst>
          </p:cNvPr>
          <p:cNvSpPr>
            <a:spLocks noGrp="1"/>
          </p:cNvSpPr>
          <p:nvPr>
            <p:ph type="title"/>
          </p:nvPr>
        </p:nvSpPr>
        <p:spPr/>
        <p:txBody>
          <a:bodyPr/>
          <a:lstStyle/>
          <a:p>
            <a:r>
              <a:rPr lang="en-GB" b="1" u="sng" dirty="0"/>
              <a:t>Feedback</a:t>
            </a:r>
          </a:p>
        </p:txBody>
      </p:sp>
      <p:sp>
        <p:nvSpPr>
          <p:cNvPr id="3" name="Content Placeholder 2">
            <a:extLst>
              <a:ext uri="{FF2B5EF4-FFF2-40B4-BE49-F238E27FC236}">
                <a16:creationId xmlns:a16="http://schemas.microsoft.com/office/drawing/2014/main" id="{A0FE4E47-1343-4BAC-AEC7-41B1F6982846}"/>
              </a:ext>
            </a:extLst>
          </p:cNvPr>
          <p:cNvSpPr>
            <a:spLocks noGrp="1"/>
          </p:cNvSpPr>
          <p:nvPr>
            <p:ph idx="1"/>
          </p:nvPr>
        </p:nvSpPr>
        <p:spPr/>
        <p:txBody>
          <a:bodyPr/>
          <a:lstStyle/>
          <a:p>
            <a:r>
              <a:rPr lang="en-GB" dirty="0"/>
              <a:t>Don't worry about forum and blog green ticks. The green ticks for the 'Unit' forum and blog will only turn to green when students complete Topics 1 '2 3 and 4'. You are only required to complete topic 1 for this assessment and module. Padlet is a different platform and is ticked after one post. The module is still tracking student activity completion for topic 1 and that is the only aspect the marks are being based on. I hope that makes sense.</a:t>
            </a:r>
          </a:p>
        </p:txBody>
      </p:sp>
    </p:spTree>
    <p:extLst>
      <p:ext uri="{BB962C8B-B14F-4D97-AF65-F5344CB8AC3E}">
        <p14:creationId xmlns:p14="http://schemas.microsoft.com/office/powerpoint/2010/main" val="18505260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application&#10;&#10;Description automatically generated">
            <a:extLst>
              <a:ext uri="{FF2B5EF4-FFF2-40B4-BE49-F238E27FC236}">
                <a16:creationId xmlns:a16="http://schemas.microsoft.com/office/drawing/2014/main" id="{4450B094-21D0-4920-B415-2B88C807C9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8088" y="1089994"/>
            <a:ext cx="7887629" cy="4602350"/>
          </a:xfrm>
          <a:prstGeom prst="rect">
            <a:avLst/>
          </a:prstGeom>
        </p:spPr>
      </p:pic>
      <p:sp>
        <p:nvSpPr>
          <p:cNvPr id="3" name="TextBox 2">
            <a:extLst>
              <a:ext uri="{FF2B5EF4-FFF2-40B4-BE49-F238E27FC236}">
                <a16:creationId xmlns:a16="http://schemas.microsoft.com/office/drawing/2014/main" id="{CFEB7DD2-F951-4673-BC5B-D0223CA936A0}"/>
              </a:ext>
            </a:extLst>
          </p:cNvPr>
          <p:cNvSpPr txBox="1"/>
          <p:nvPr/>
        </p:nvSpPr>
        <p:spPr>
          <a:xfrm>
            <a:off x="1269289" y="7908000"/>
            <a:ext cx="11753421" cy="230832"/>
          </a:xfrm>
          <a:prstGeom prst="rect">
            <a:avLst/>
          </a:prstGeom>
          <a:noFill/>
        </p:spPr>
        <p:txBody>
          <a:bodyPr wrap="square" rtlCol="0">
            <a:spAutoFit/>
          </a:bodyPr>
          <a:lstStyle/>
          <a:p>
            <a:r>
              <a:rPr lang="en-GB" sz="900">
                <a:hlinkClick r:id="rId3" tooltip="https://betterposters.blogspot.com/2012/03/critique-scattering.html"/>
              </a:rPr>
              <a:t>This Photo</a:t>
            </a:r>
            <a:r>
              <a:rPr lang="en-GB" sz="900"/>
              <a:t> by Unknown Author is licensed under </a:t>
            </a:r>
            <a:r>
              <a:rPr lang="en-GB" sz="900">
                <a:hlinkClick r:id="rId4" tooltip="https://creativecommons.org/licenses/by-nc/3.0/"/>
              </a:rPr>
              <a:t>CC BY-NC</a:t>
            </a:r>
            <a:endParaRPr lang="en-GB" sz="900"/>
          </a:p>
        </p:txBody>
      </p:sp>
      <p:pic>
        <p:nvPicPr>
          <p:cNvPr id="4" name="Picture 3">
            <a:extLst>
              <a:ext uri="{FF2B5EF4-FFF2-40B4-BE49-F238E27FC236}">
                <a16:creationId xmlns:a16="http://schemas.microsoft.com/office/drawing/2014/main" id="{266F27B8-6837-473D-AD2C-6ED53E2E70B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5816"/>
          <a:stretch/>
        </p:blipFill>
        <p:spPr bwMode="auto">
          <a:xfrm>
            <a:off x="9467669" y="1295275"/>
            <a:ext cx="1952625" cy="957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67B4AF2C-BD29-4C9F-B913-11CA3AD43C98}"/>
              </a:ext>
            </a:extLst>
          </p:cNvPr>
          <p:cNvSpPr txBox="1"/>
          <p:nvPr/>
        </p:nvSpPr>
        <p:spPr>
          <a:xfrm>
            <a:off x="9467669" y="2252546"/>
            <a:ext cx="1952625" cy="1384995"/>
          </a:xfrm>
          <a:prstGeom prst="rect">
            <a:avLst/>
          </a:prstGeom>
          <a:solidFill>
            <a:schemeClr val="tx1"/>
          </a:solidFill>
        </p:spPr>
        <p:txBody>
          <a:bodyPr wrap="square" rtlCol="0">
            <a:spAutoFit/>
          </a:bodyPr>
          <a:lstStyle/>
          <a:p>
            <a:r>
              <a:rPr lang="en-GB" sz="2800" dirty="0">
                <a:solidFill>
                  <a:schemeClr val="bg1"/>
                </a:solidFill>
              </a:rPr>
              <a:t>Good, but again which way do I go.</a:t>
            </a:r>
          </a:p>
        </p:txBody>
      </p:sp>
    </p:spTree>
    <p:extLst>
      <p:ext uri="{BB962C8B-B14F-4D97-AF65-F5344CB8AC3E}">
        <p14:creationId xmlns:p14="http://schemas.microsoft.com/office/powerpoint/2010/main" val="3346773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xt&#10;&#10;Description automatically generated">
            <a:extLst>
              <a:ext uri="{FF2B5EF4-FFF2-40B4-BE49-F238E27FC236}">
                <a16:creationId xmlns:a16="http://schemas.microsoft.com/office/drawing/2014/main" id="{D8D5FBB9-EBE6-4AA7-9DED-7655C34821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4273" y="961196"/>
            <a:ext cx="8233306" cy="4756317"/>
          </a:xfrm>
          <a:prstGeom prst="rect">
            <a:avLst/>
          </a:prstGeom>
        </p:spPr>
      </p:pic>
      <p:sp>
        <p:nvSpPr>
          <p:cNvPr id="3" name="TextBox 2">
            <a:extLst>
              <a:ext uri="{FF2B5EF4-FFF2-40B4-BE49-F238E27FC236}">
                <a16:creationId xmlns:a16="http://schemas.microsoft.com/office/drawing/2014/main" id="{7B2D3154-0B45-4FC9-BAAF-FF1A021F78D0}"/>
              </a:ext>
            </a:extLst>
          </p:cNvPr>
          <p:cNvSpPr txBox="1"/>
          <p:nvPr/>
        </p:nvSpPr>
        <p:spPr>
          <a:xfrm>
            <a:off x="1060314" y="7758000"/>
            <a:ext cx="11871372" cy="230832"/>
          </a:xfrm>
          <a:prstGeom prst="rect">
            <a:avLst/>
          </a:prstGeom>
          <a:noFill/>
        </p:spPr>
        <p:txBody>
          <a:bodyPr wrap="square" rtlCol="0">
            <a:spAutoFit/>
          </a:bodyPr>
          <a:lstStyle/>
          <a:p>
            <a:r>
              <a:rPr lang="en-GB" sz="900">
                <a:hlinkClick r:id="rId3" tooltip="http://www.skepticalscience.com/print.php?n=1752"/>
              </a:rPr>
              <a:t>This Photo</a:t>
            </a:r>
            <a:r>
              <a:rPr lang="en-GB" sz="900"/>
              <a:t> by Unknown Author is licensed under </a:t>
            </a:r>
            <a:r>
              <a:rPr lang="en-GB" sz="900">
                <a:hlinkClick r:id="rId4" tooltip="https://creativecommons.org/licenses/by/3.0/"/>
              </a:rPr>
              <a:t>CC BY</a:t>
            </a:r>
            <a:endParaRPr lang="en-GB" sz="900"/>
          </a:p>
        </p:txBody>
      </p:sp>
      <p:pic>
        <p:nvPicPr>
          <p:cNvPr id="4" name="Picture 3">
            <a:extLst>
              <a:ext uri="{FF2B5EF4-FFF2-40B4-BE49-F238E27FC236}">
                <a16:creationId xmlns:a16="http://schemas.microsoft.com/office/drawing/2014/main" id="{60E19267-D025-4D85-90F4-679C4191637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5816"/>
          <a:stretch/>
        </p:blipFill>
        <p:spPr bwMode="auto">
          <a:xfrm>
            <a:off x="9467669" y="1295275"/>
            <a:ext cx="1952625" cy="957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14DF8134-81EE-4EAE-A082-E231DCBA63D7}"/>
              </a:ext>
            </a:extLst>
          </p:cNvPr>
          <p:cNvSpPr txBox="1"/>
          <p:nvPr/>
        </p:nvSpPr>
        <p:spPr>
          <a:xfrm>
            <a:off x="9467669" y="2252546"/>
            <a:ext cx="1952625" cy="1384995"/>
          </a:xfrm>
          <a:prstGeom prst="rect">
            <a:avLst/>
          </a:prstGeom>
          <a:solidFill>
            <a:schemeClr val="tx1"/>
          </a:solidFill>
        </p:spPr>
        <p:txBody>
          <a:bodyPr wrap="square" rtlCol="0">
            <a:spAutoFit/>
          </a:bodyPr>
          <a:lstStyle/>
          <a:p>
            <a:r>
              <a:rPr lang="en-GB" sz="2800" dirty="0">
                <a:solidFill>
                  <a:schemeClr val="bg1"/>
                </a:solidFill>
              </a:rPr>
              <a:t>Good, but which way do I go.</a:t>
            </a:r>
          </a:p>
        </p:txBody>
      </p:sp>
    </p:spTree>
    <p:extLst>
      <p:ext uri="{BB962C8B-B14F-4D97-AF65-F5344CB8AC3E}">
        <p14:creationId xmlns:p14="http://schemas.microsoft.com/office/powerpoint/2010/main" val="18504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81037"/>
            <a:ext cx="10515600" cy="1325563"/>
          </a:xfrm>
        </p:spPr>
        <p:txBody>
          <a:bodyPr>
            <a:normAutofit/>
          </a:bodyPr>
          <a:lstStyle/>
          <a:p>
            <a:r>
              <a:rPr lang="en-GB" b="1" dirty="0"/>
              <a:t>Bg. </a:t>
            </a:r>
            <a:r>
              <a:rPr lang="en-GB" b="1" u="sng" dirty="0"/>
              <a:t>Useful sites</a:t>
            </a:r>
          </a:p>
        </p:txBody>
      </p:sp>
      <p:sp>
        <p:nvSpPr>
          <p:cNvPr id="3" name="Content Placeholder 2"/>
          <p:cNvSpPr>
            <a:spLocks noGrp="1"/>
          </p:cNvSpPr>
          <p:nvPr>
            <p:ph idx="1"/>
          </p:nvPr>
        </p:nvSpPr>
        <p:spPr/>
        <p:txBody>
          <a:bodyPr/>
          <a:lstStyle/>
          <a:p>
            <a:r>
              <a:rPr lang="en-GB" dirty="0"/>
              <a:t>The following sites have more in-depth information about Professional/Academic poster design, including downloadable PowerPoint templates.</a:t>
            </a:r>
          </a:p>
          <a:p>
            <a:pPr lvl="1">
              <a:buFont typeface="Arial" panose="020B0604020202020204" pitchFamily="34" charset="0"/>
              <a:buChar char="•"/>
            </a:pPr>
            <a:r>
              <a:rPr lang="en-GB" dirty="0">
                <a:solidFill>
                  <a:schemeClr val="accent6">
                    <a:lumMod val="50000"/>
                  </a:schemeClr>
                </a:solidFill>
                <a:hlinkClick r:id="rId2"/>
              </a:rPr>
              <a:t>http://colinpurrington.com/tips/academic/posterdesign</a:t>
            </a:r>
            <a:endParaRPr lang="en-GB" dirty="0">
              <a:solidFill>
                <a:schemeClr val="accent6">
                  <a:lumMod val="50000"/>
                </a:schemeClr>
              </a:solidFill>
            </a:endParaRPr>
          </a:p>
          <a:p>
            <a:pPr lvl="1">
              <a:buFont typeface="Arial" panose="020B0604020202020204" pitchFamily="34" charset="0"/>
              <a:buChar char="•"/>
            </a:pPr>
            <a:r>
              <a:rPr lang="en-GB" dirty="0">
                <a:solidFill>
                  <a:schemeClr val="accent6">
                    <a:lumMod val="50000"/>
                  </a:schemeClr>
                </a:solidFill>
                <a:hlinkClick r:id="rId3"/>
              </a:rPr>
              <a:t>http://www.ncsu.edu/project/posters/</a:t>
            </a:r>
            <a:endParaRPr lang="en-GB" dirty="0">
              <a:solidFill>
                <a:schemeClr val="accent6">
                  <a:lumMod val="50000"/>
                </a:schemeClr>
              </a:solidFill>
            </a:endParaRPr>
          </a:p>
          <a:p>
            <a:pPr lvl="1">
              <a:buFont typeface="Arial" panose="020B0604020202020204" pitchFamily="34" charset="0"/>
              <a:buChar char="•"/>
            </a:pPr>
            <a:r>
              <a:rPr lang="en-GB" dirty="0">
                <a:solidFill>
                  <a:schemeClr val="accent6">
                    <a:lumMod val="50000"/>
                  </a:schemeClr>
                </a:solidFill>
                <a:hlinkClick r:id="rId4"/>
              </a:rPr>
              <a:t>http://betterposters.blogspot.co.uk/</a:t>
            </a:r>
            <a:r>
              <a:rPr lang="en-GB" dirty="0"/>
              <a:t>.</a:t>
            </a:r>
            <a:endParaRPr lang="en-GB" dirty="0">
              <a:solidFill>
                <a:schemeClr val="accent6">
                  <a:lumMod val="50000"/>
                </a:schemeClr>
              </a:solidFill>
            </a:endParaRPr>
          </a:p>
          <a:p>
            <a:endParaRPr lang="en-GB" dirty="0"/>
          </a:p>
        </p:txBody>
      </p:sp>
    </p:spTree>
    <p:extLst>
      <p:ext uri="{BB962C8B-B14F-4D97-AF65-F5344CB8AC3E}">
        <p14:creationId xmlns:p14="http://schemas.microsoft.com/office/powerpoint/2010/main" val="9844815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Timelines</a:t>
            </a:r>
          </a:p>
        </p:txBody>
      </p:sp>
      <p:sp>
        <p:nvSpPr>
          <p:cNvPr id="3" name="Content Placeholder 2"/>
          <p:cNvSpPr>
            <a:spLocks noGrp="1"/>
          </p:cNvSpPr>
          <p:nvPr>
            <p:ph sz="half" idx="1"/>
          </p:nvPr>
        </p:nvSpPr>
        <p:spPr/>
        <p:txBody>
          <a:bodyPr/>
          <a:lstStyle/>
          <a:p>
            <a:r>
              <a:rPr lang="en-GB" dirty="0"/>
              <a:t>An alternative view/visualisation of project tasks available in many online tools</a:t>
            </a:r>
          </a:p>
        </p:txBody>
      </p:sp>
      <p:pic>
        <p:nvPicPr>
          <p:cNvPr id="5" name="Picture 4"/>
          <p:cNvPicPr>
            <a:picLocks noChangeAspect="1"/>
          </p:cNvPicPr>
          <p:nvPr/>
        </p:nvPicPr>
        <p:blipFill>
          <a:blip r:embed="rId2"/>
          <a:stretch>
            <a:fillRect/>
          </a:stretch>
        </p:blipFill>
        <p:spPr>
          <a:xfrm>
            <a:off x="5759359" y="1546728"/>
            <a:ext cx="5823041" cy="3490223"/>
          </a:xfrm>
          <a:prstGeom prst="rect">
            <a:avLst/>
          </a:prstGeom>
        </p:spPr>
      </p:pic>
    </p:spTree>
    <p:extLst>
      <p:ext uri="{BB962C8B-B14F-4D97-AF65-F5344CB8AC3E}">
        <p14:creationId xmlns:p14="http://schemas.microsoft.com/office/powerpoint/2010/main" val="14581512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imeline&#10;&#10;Description automatically generated">
            <a:extLst>
              <a:ext uri="{FF2B5EF4-FFF2-40B4-BE49-F238E27FC236}">
                <a16:creationId xmlns:a16="http://schemas.microsoft.com/office/drawing/2014/main" id="{A27AB163-591D-4886-BB28-A560BCB44F6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07450" y="1280253"/>
            <a:ext cx="9309057" cy="4204090"/>
          </a:xfrm>
          <a:prstGeom prst="rect">
            <a:avLst/>
          </a:prstGeom>
        </p:spPr>
      </p:pic>
      <p:sp>
        <p:nvSpPr>
          <p:cNvPr id="7" name="TextBox 6">
            <a:extLst>
              <a:ext uri="{FF2B5EF4-FFF2-40B4-BE49-F238E27FC236}">
                <a16:creationId xmlns:a16="http://schemas.microsoft.com/office/drawing/2014/main" id="{F4416208-772A-4638-9C31-4A2682476436}"/>
              </a:ext>
            </a:extLst>
          </p:cNvPr>
          <p:cNvSpPr txBox="1"/>
          <p:nvPr/>
        </p:nvSpPr>
        <p:spPr>
          <a:xfrm>
            <a:off x="1307450" y="5462331"/>
            <a:ext cx="7077852" cy="200055"/>
          </a:xfrm>
          <a:prstGeom prst="rect">
            <a:avLst/>
          </a:prstGeom>
          <a:noFill/>
        </p:spPr>
        <p:txBody>
          <a:bodyPr wrap="square" rtlCol="0">
            <a:spAutoFit/>
          </a:bodyPr>
          <a:lstStyle/>
          <a:p>
            <a:r>
              <a:rPr lang="en-GB" sz="700" dirty="0">
                <a:hlinkClick r:id="rId3" tooltip="https://computersciencewiki.org/index.php/Concurrency"/>
              </a:rPr>
              <a:t>This Photo</a:t>
            </a:r>
            <a:r>
              <a:rPr lang="en-GB" sz="700" dirty="0"/>
              <a:t> by Unknown Author is licensed under </a:t>
            </a:r>
            <a:r>
              <a:rPr lang="en-GB" sz="700" dirty="0">
                <a:hlinkClick r:id="rId4" tooltip="https://creativecommons.org/licenses/by-nc-sa/3.0/"/>
              </a:rPr>
              <a:t>CC BY-SA-NC</a:t>
            </a:r>
            <a:endParaRPr lang="en-GB" sz="700" dirty="0"/>
          </a:p>
        </p:txBody>
      </p:sp>
    </p:spTree>
    <p:extLst>
      <p:ext uri="{BB962C8B-B14F-4D97-AF65-F5344CB8AC3E}">
        <p14:creationId xmlns:p14="http://schemas.microsoft.com/office/powerpoint/2010/main" val="7007340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8223330" cy="1454051"/>
          </a:xfrm>
        </p:spPr>
        <p:txBody>
          <a:bodyPr>
            <a:noAutofit/>
          </a:bodyPr>
          <a:lstStyle/>
          <a:p>
            <a:r>
              <a:rPr lang="en-GB" sz="4900" b="1" u="sng" dirty="0">
                <a:solidFill>
                  <a:schemeClr val="tx2"/>
                </a:solidFill>
              </a:rPr>
              <a:t>Tips: Poster and Plan.</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706353" y="1259174"/>
            <a:ext cx="10705058" cy="5052686"/>
          </a:xfrm>
        </p:spPr>
        <p:txBody>
          <a:bodyPr anchor="t">
            <a:noAutofit/>
          </a:bodyPr>
          <a:lstStyle/>
          <a:p>
            <a:pPr>
              <a:lnSpc>
                <a:spcPct val="100000"/>
              </a:lnSpc>
              <a:spcBef>
                <a:spcPts val="0"/>
              </a:spcBef>
            </a:pPr>
            <a:r>
              <a:rPr lang="en-GB" sz="3000" dirty="0">
                <a:ea typeface="Times New Roman" panose="02020603050405020304" pitchFamily="18" charset="0"/>
                <a:cs typeface="Arial" panose="020B0604020202020204" pitchFamily="34" charset="0"/>
              </a:rPr>
              <a:t>Keep the poster format simple and visual</a:t>
            </a:r>
          </a:p>
          <a:p>
            <a:pPr>
              <a:lnSpc>
                <a:spcPct val="100000"/>
              </a:lnSpc>
              <a:spcBef>
                <a:spcPts val="0"/>
              </a:spcBef>
            </a:pPr>
            <a:r>
              <a:rPr lang="en-GB" sz="3000" b="1" dirty="0">
                <a:ea typeface="Times New Roman" panose="02020603050405020304" pitchFamily="18" charset="0"/>
                <a:cs typeface="Arial" panose="020B0604020202020204" pitchFamily="34" charset="0"/>
              </a:rPr>
              <a:t>Keep the plan simple, especially if you are used to planning longer projects.</a:t>
            </a:r>
          </a:p>
          <a:p>
            <a:pPr>
              <a:lnSpc>
                <a:spcPct val="100000"/>
              </a:lnSpc>
              <a:spcBef>
                <a:spcPts val="0"/>
              </a:spcBef>
            </a:pPr>
            <a:r>
              <a:rPr lang="en-GB" sz="3000" dirty="0">
                <a:effectLst/>
                <a:ea typeface="Times New Roman" panose="02020603050405020304" pitchFamily="18" charset="0"/>
                <a:cs typeface="Arial" panose="020B0604020202020204" pitchFamily="34" charset="0"/>
              </a:rPr>
              <a:t>You can include or embed </a:t>
            </a:r>
            <a:r>
              <a:rPr lang="en-GB" sz="3000" dirty="0">
                <a:ea typeface="Times New Roman" panose="02020603050405020304" pitchFamily="18" charset="0"/>
                <a:cs typeface="Arial" panose="020B0604020202020204" pitchFamily="34" charset="0"/>
              </a:rPr>
              <a:t>the Poster and Plan</a:t>
            </a:r>
            <a:r>
              <a:rPr lang="en-GB" sz="3000" dirty="0">
                <a:effectLst/>
                <a:ea typeface="Times New Roman" panose="02020603050405020304" pitchFamily="18" charset="0"/>
                <a:cs typeface="Arial" panose="020B0604020202020204" pitchFamily="34" charset="0"/>
              </a:rPr>
              <a:t> in your e-portfolio. But if you are unable to include a working link, add</a:t>
            </a:r>
            <a:r>
              <a:rPr lang="en-GB" sz="3000" b="1" dirty="0">
                <a:effectLst/>
                <a:ea typeface="Times New Roman" panose="02020603050405020304" pitchFamily="18" charset="0"/>
                <a:cs typeface="Arial" panose="020B0604020202020204" pitchFamily="34" charset="0"/>
              </a:rPr>
              <a:t> </a:t>
            </a:r>
            <a:r>
              <a:rPr lang="en-GB" sz="3000" b="1" dirty="0">
                <a:ea typeface="Times New Roman" panose="02020603050405020304" pitchFamily="18" charset="0"/>
                <a:cs typeface="Arial" panose="020B0604020202020204" pitchFamily="34" charset="0"/>
              </a:rPr>
              <a:t>an image of the poster/plan and </a:t>
            </a:r>
            <a:r>
              <a:rPr lang="en-GB" sz="3000" b="1" dirty="0">
                <a:effectLst/>
                <a:ea typeface="Times New Roman" panose="02020603050405020304" pitchFamily="18" charset="0"/>
                <a:cs typeface="Arial" panose="020B0604020202020204" pitchFamily="34" charset="0"/>
              </a:rPr>
              <a:t>a link to the resource </a:t>
            </a:r>
            <a:r>
              <a:rPr lang="en-GB" sz="3000" dirty="0">
                <a:effectLst/>
                <a:ea typeface="Times New Roman" panose="02020603050405020304" pitchFamily="18" charset="0"/>
                <a:cs typeface="Arial" panose="020B0604020202020204" pitchFamily="34" charset="0"/>
              </a:rPr>
              <a:t>in the portfolio. </a:t>
            </a:r>
          </a:p>
          <a:p>
            <a:pPr>
              <a:lnSpc>
                <a:spcPct val="100000"/>
              </a:lnSpc>
              <a:spcBef>
                <a:spcPts val="0"/>
              </a:spcBef>
            </a:pPr>
            <a:r>
              <a:rPr lang="en-GB" sz="3000" dirty="0">
                <a:effectLst/>
                <a:ea typeface="Times New Roman" panose="02020603050405020304" pitchFamily="18" charset="0"/>
                <a:cs typeface="Arial" panose="020B0604020202020204" pitchFamily="34" charset="0"/>
              </a:rPr>
              <a:t>Please ensure the tutors are able to easily view the Poster and Plan. Log out/use in different browser to ensure that links work. </a:t>
            </a:r>
          </a:p>
          <a:p>
            <a:pPr>
              <a:lnSpc>
                <a:spcPct val="100000"/>
              </a:lnSpc>
              <a:spcBef>
                <a:spcPts val="0"/>
              </a:spcBef>
            </a:pPr>
            <a:endParaRPr lang="en-GB" dirty="0">
              <a:effectLst/>
              <a:ea typeface="Times New Roman" panose="02020603050405020304" pitchFamily="18" charset="0"/>
              <a:cs typeface="Arial" panose="020B0604020202020204" pitchFamily="34" charset="0"/>
            </a:endParaRPr>
          </a:p>
          <a:p>
            <a:pPr marL="0" indent="0">
              <a:lnSpc>
                <a:spcPct val="100000"/>
              </a:lnSpc>
              <a:spcBef>
                <a:spcPts val="0"/>
              </a:spcBef>
              <a:buNone/>
            </a:pPr>
            <a:endParaRPr lang="en-GB" dirty="0">
              <a:solidFill>
                <a:schemeClr val="tx2"/>
              </a:solidFill>
              <a:cs typeface="Arial" panose="020B0604020202020204" pitchFamily="34" charset="0"/>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951160" y="312455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0533112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Bg: </a:t>
            </a:r>
            <a:r>
              <a:rPr lang="en-GB" u="sng" dirty="0"/>
              <a:t>Example Project Gantt Charts</a:t>
            </a:r>
          </a:p>
        </p:txBody>
      </p:sp>
      <p:sp>
        <p:nvSpPr>
          <p:cNvPr id="2" name="Content Placeholder 1"/>
          <p:cNvSpPr>
            <a:spLocks noGrp="1"/>
          </p:cNvSpPr>
          <p:nvPr>
            <p:ph idx="1"/>
          </p:nvPr>
        </p:nvSpPr>
        <p:spPr>
          <a:xfrm>
            <a:off x="728547" y="1417638"/>
            <a:ext cx="10972800" cy="3917032"/>
          </a:xfrm>
        </p:spPr>
        <p:txBody>
          <a:bodyPr/>
          <a:lstStyle/>
          <a:p>
            <a:r>
              <a:rPr lang="en-GB" dirty="0">
                <a:hlinkClick r:id="rId2"/>
              </a:rPr>
              <a:t>Small Project plan for a CRM System</a:t>
            </a:r>
            <a:r>
              <a:rPr lang="en-GB" dirty="0"/>
              <a:t>.</a:t>
            </a:r>
          </a:p>
          <a:p>
            <a:r>
              <a:rPr lang="en-GB" dirty="0">
                <a:hlinkClick r:id="rId3"/>
              </a:rPr>
              <a:t>Project plan for a Web Application</a:t>
            </a:r>
            <a:r>
              <a:rPr lang="en-GB" dirty="0"/>
              <a:t>.</a:t>
            </a:r>
          </a:p>
          <a:p>
            <a:r>
              <a:rPr lang="en-GB" dirty="0">
                <a:hlinkClick r:id="rId4"/>
              </a:rPr>
              <a:t>Project Plan for a new System</a:t>
            </a:r>
            <a:r>
              <a:rPr lang="en-GB" dirty="0"/>
              <a:t>.</a:t>
            </a:r>
          </a:p>
          <a:p>
            <a:r>
              <a:rPr lang="en-GB" dirty="0">
                <a:hlinkClick r:id="rId5"/>
              </a:rPr>
              <a:t>Project Plan for an Engineering Project</a:t>
            </a:r>
            <a:r>
              <a:rPr lang="en-GB" dirty="0"/>
              <a:t>.</a:t>
            </a:r>
          </a:p>
          <a:p>
            <a:r>
              <a:rPr lang="en-GB" dirty="0"/>
              <a:t>More examples </a:t>
            </a:r>
            <a:r>
              <a:rPr lang="en-GB" dirty="0">
                <a:hlinkClick r:id="rId6"/>
              </a:rPr>
              <a:t>here</a:t>
            </a:r>
            <a:r>
              <a:rPr lang="en-GB" dirty="0"/>
              <a:t>.</a:t>
            </a:r>
          </a:p>
          <a:p>
            <a:pPr marL="0" indent="0">
              <a:buNone/>
            </a:pPr>
            <a:r>
              <a:rPr lang="en-GB" dirty="0"/>
              <a:t>Note: The above have been in the deck for approx. 10 years. But still relevant.</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p:txBody>
          <a:bodyPr>
            <a:normAutofit/>
          </a:bodyPr>
          <a:lstStyle/>
          <a:p>
            <a:r>
              <a:rPr lang="en-GB" sz="4800" b="1" u="sng" dirty="0"/>
              <a:t>Assignment 1: Task 3 – e-portfolio</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748990" y="1543126"/>
            <a:ext cx="10604810" cy="4738727"/>
          </a:xfrm>
        </p:spPr>
        <p:txBody>
          <a:bodyPr>
            <a:normAutofit/>
          </a:bodyPr>
          <a:lstStyle/>
          <a:p>
            <a:pPr marL="342900" lvl="0" indent="-342900">
              <a:lnSpc>
                <a:spcPct val="120000"/>
              </a:lnSpc>
              <a:spcBef>
                <a:spcPts val="0"/>
              </a:spcBef>
              <a:spcAft>
                <a:spcPts val="0"/>
              </a:spcAft>
              <a:buFont typeface="Symbol" panose="05050102010706020507" pitchFamily="18" charset="2"/>
              <a:buChar char=""/>
            </a:pPr>
            <a:r>
              <a:rPr lang="en-GB" sz="4000" dirty="0"/>
              <a:t>Include your answers to Task 3(a) and 3(b) on separate pages/sections in your e-portfolio.</a:t>
            </a:r>
          </a:p>
          <a:p>
            <a:pPr marL="0" indent="0">
              <a:buNone/>
            </a:pPr>
            <a:endParaRPr lang="en-GB" sz="1800" dirty="0">
              <a:highlight>
                <a:srgbClr val="FFFF00"/>
              </a:highlight>
            </a:endParaRPr>
          </a:p>
        </p:txBody>
      </p:sp>
      <p:pic>
        <p:nvPicPr>
          <p:cNvPr id="4" name="Graphic 3" descr="Remote learning language with solid fill">
            <a:extLst>
              <a:ext uri="{FF2B5EF4-FFF2-40B4-BE49-F238E27FC236}">
                <a16:creationId xmlns:a16="http://schemas.microsoft.com/office/drawing/2014/main" id="{17AF7BE5-2A12-47B1-9E44-EE52B276EC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06241" y="3429000"/>
            <a:ext cx="2263698" cy="2263698"/>
          </a:xfrm>
          <a:prstGeom prst="rect">
            <a:avLst/>
          </a:prstGeom>
        </p:spPr>
      </p:pic>
    </p:spTree>
    <p:extLst>
      <p:ext uri="{BB962C8B-B14F-4D97-AF65-F5344CB8AC3E}">
        <p14:creationId xmlns:p14="http://schemas.microsoft.com/office/powerpoint/2010/main" val="22169134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week 2 - A1T2 - Ideation</Template>
  <TotalTime>0</TotalTime>
  <Words>3264</Words>
  <Application>Microsoft Office PowerPoint</Application>
  <PresentationFormat>Widescreen</PresentationFormat>
  <Paragraphs>259</Paragraphs>
  <Slides>53</Slides>
  <Notes>3</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53</vt:i4>
      </vt:variant>
    </vt:vector>
  </HeadingPairs>
  <TitlesOfParts>
    <vt:vector size="65" baseType="lpstr">
      <vt:lpstr>-apple-system</vt:lpstr>
      <vt:lpstr>Arial</vt:lpstr>
      <vt:lpstr>Calibri</vt:lpstr>
      <vt:lpstr>Courier New</vt:lpstr>
      <vt:lpstr>Myriad Pro</vt:lpstr>
      <vt:lpstr>Symbol</vt:lpstr>
      <vt:lpstr>Wingdings</vt:lpstr>
      <vt:lpstr>20140311PresentationUWTSDTemplate</vt:lpstr>
      <vt:lpstr>1_20140311PresentationUWTSDTemplate</vt:lpstr>
      <vt:lpstr>2_20140311PresentationUWTSDTemplate</vt:lpstr>
      <vt:lpstr>3_20140311PresentationUWTSDTemplate</vt:lpstr>
      <vt:lpstr>20140311PresentationUWTSDTemplate</vt:lpstr>
      <vt:lpstr>            </vt:lpstr>
      <vt:lpstr>Introduction</vt:lpstr>
      <vt:lpstr>Last week’s Activity: </vt:lpstr>
      <vt:lpstr>Project Continuation</vt:lpstr>
      <vt:lpstr>Pin: Indicative structure: </vt:lpstr>
      <vt:lpstr>Assignment 1: Project Ideation &amp; Planning</vt:lpstr>
      <vt:lpstr>This week’s Activity: </vt:lpstr>
      <vt:lpstr>Assignment 1 Task 3 – Project Planning.</vt:lpstr>
      <vt:lpstr>Task 3a: Project Planning. </vt:lpstr>
      <vt:lpstr>Project Planning tips</vt:lpstr>
      <vt:lpstr>Bg. Project Management &amp; Project Scope.</vt:lpstr>
      <vt:lpstr>Task 3a: Creating your Project Poster.</vt:lpstr>
      <vt:lpstr>Poster design options</vt:lpstr>
      <vt:lpstr>Poster orientation</vt:lpstr>
      <vt:lpstr>The Title</vt:lpstr>
      <vt:lpstr>The text</vt:lpstr>
      <vt:lpstr>The Graphics</vt:lpstr>
      <vt:lpstr>The graphics</vt:lpstr>
      <vt:lpstr>PowerPoint Presentation</vt:lpstr>
      <vt:lpstr>Suggested Poster Content:</vt:lpstr>
      <vt:lpstr>Further Poster Tips</vt:lpstr>
      <vt:lpstr>Some example posters</vt:lpstr>
      <vt:lpstr>PowerPoint Presentation</vt:lpstr>
      <vt:lpstr>PowerPoint Presentation</vt:lpstr>
      <vt:lpstr>PowerPoint Presentation</vt:lpstr>
      <vt:lpstr>PowerPoint Presentation</vt:lpstr>
      <vt:lpstr>The text</vt:lpstr>
      <vt:lpstr>Check your poster</vt:lpstr>
      <vt:lpstr>Task 3b: Project Planning &amp; Management.</vt:lpstr>
      <vt:lpstr>Gantt Charts</vt:lpstr>
      <vt:lpstr>Over 100 years later Gantt charts are still an effective planning tool.</vt:lpstr>
      <vt:lpstr>Benefits of Gantt Charts</vt:lpstr>
      <vt:lpstr>Gantt Chart: Example How to…</vt:lpstr>
      <vt:lpstr>Technology: Gantt charts and Timelines</vt:lpstr>
      <vt:lpstr>PowerPoint Presentation</vt:lpstr>
      <vt:lpstr>PowerPoint Presentation</vt:lpstr>
      <vt:lpstr>Register.</vt:lpstr>
      <vt:lpstr> Questions.</vt:lpstr>
      <vt:lpstr>Student Social &amp; Peer Support (Chat &amp; Support each other)</vt:lpstr>
      <vt:lpstr>The End.</vt:lpstr>
      <vt:lpstr>References</vt:lpstr>
      <vt:lpstr>Archive slides.</vt:lpstr>
      <vt:lpstr>Digital Literacy &amp; Employability</vt:lpstr>
      <vt:lpstr>Changemakers Computing Innovation Project</vt:lpstr>
      <vt:lpstr>Feedback</vt:lpstr>
      <vt:lpstr>PowerPoint Presentation</vt:lpstr>
      <vt:lpstr>PowerPoint Presentation</vt:lpstr>
      <vt:lpstr>Bg. Useful sites</vt:lpstr>
      <vt:lpstr>Timelines</vt:lpstr>
      <vt:lpstr>PowerPoint Presentation</vt:lpstr>
      <vt:lpstr>Tips: Poster and Plan.</vt:lpstr>
      <vt:lpstr>Bg: Example Project Gantt Charts</vt:lpstr>
      <vt:lpstr>Assignment 1: Task 3 – e-portfolio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Suneth Fernando</cp:lastModifiedBy>
  <cp:revision>21</cp:revision>
  <dcterms:created xsi:type="dcterms:W3CDTF">2021-05-27T13:41:50Z</dcterms:created>
  <dcterms:modified xsi:type="dcterms:W3CDTF">2021-06-26T21:31:18Z</dcterms:modified>
</cp:coreProperties>
</file>