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1" r:id="rId5"/>
    <p:sldId id="259" r:id="rId6"/>
    <p:sldId id="260" r:id="rId7"/>
    <p:sldId id="267" r:id="rId8"/>
    <p:sldId id="266" r:id="rId9"/>
    <p:sldId id="274" r:id="rId10"/>
    <p:sldId id="262" r:id="rId11"/>
    <p:sldId id="275" r:id="rId12"/>
    <p:sldId id="269" r:id="rId13"/>
    <p:sldId id="276" r:id="rId14"/>
  </p:sldIdLst>
  <p:sldSz cx="18288000" cy="10287000"/>
  <p:notesSz cx="6858000" cy="9144000"/>
  <p:embeddedFontLst>
    <p:embeddedFont>
      <p:font typeface="Times New Roman MT" panose="020B0604020202020204" charset="0"/>
      <p:regular r:id="rId16"/>
    </p:embeddedFont>
    <p:embeddedFont>
      <p:font typeface="Times New Roman MT 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0" d="100"/>
          <a:sy n="50" d="100"/>
        </p:scale>
        <p:origin x="72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3E56E-CCAB-41A5-B83B-7E6522D2E34F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3CF88C-A4EC-47F6-A333-8CC4042965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071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9633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585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2700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8871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9980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3645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6898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2E2B36-2A35-929D-0EFA-0C937139EE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291864-7798-2689-35CB-66A1AF12DA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CA2D5C-0D6D-2415-DD53-1CD2B169AF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07A7D9-5678-8BBC-9054-2B0FA70429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CF88C-A4EC-47F6-A333-8CC40429656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521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newperspectivescs.com/what-is-burnout/" TargetMode="External"/><Relationship Id="rId13" Type="http://schemas.openxmlformats.org/officeDocument/2006/relationships/hyperlink" Target="https://doi.org/10.1016/j.jhtm.2024.09.006" TargetMode="External"/><Relationship Id="rId3" Type="http://schemas.openxmlformats.org/officeDocument/2006/relationships/hyperlink" Target="https://doi.org/10.3390/tourhosp6020072" TargetMode="External"/><Relationship Id="rId7" Type="http://schemas.openxmlformats.org/officeDocument/2006/relationships/hyperlink" Target="https://doi.org/10.3390/ijerph17030907" TargetMode="External"/><Relationship Id="rId12" Type="http://schemas.openxmlformats.org/officeDocument/2006/relationships/hyperlink" Target="https://doi.org/10.3390/ijerph17061920" TargetMode="External"/><Relationship Id="rId2" Type="http://schemas.openxmlformats.org/officeDocument/2006/relationships/hyperlink" Target="https://doi.org/10.1177/0312896225135033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assets.publishing.service.gov.uk/media/5d67a363ed915d53b4904899/Hospitality_and_Tourism_Workforce_Landscape.pdf" TargetMode="External"/><Relationship Id="rId11" Type="http://schemas.openxmlformats.org/officeDocument/2006/relationships/hyperlink" Target="https://www.mordorintelligence.com/industry-reports/hospitality-industry-in-the-united-kingdom" TargetMode="External"/><Relationship Id="rId5" Type="http://schemas.openxmlformats.org/officeDocument/2006/relationships/hyperlink" Target="https://doi.org/10.1016/j.ijhm.2025.104089" TargetMode="External"/><Relationship Id="rId15" Type="http://schemas.openxmlformats.org/officeDocument/2006/relationships/hyperlink" Target="https://doi.org/10.1016/j.ijhm.2025.104243" TargetMode="External"/><Relationship Id="rId10" Type="http://schemas.openxmlformats.org/officeDocument/2006/relationships/hyperlink" Target="https://doi.org/10.1186/s40359-024-02029-5" TargetMode="External"/><Relationship Id="rId4" Type="http://schemas.openxmlformats.org/officeDocument/2006/relationships/hyperlink" Target="https://doi.org/10.1186/s42466-020-00059-z" TargetMode="External"/><Relationship Id="rId9" Type="http://schemas.openxmlformats.org/officeDocument/2006/relationships/hyperlink" Target="https://doi.org/10.1016/j.ijhm.2021.103084" TargetMode="External"/><Relationship Id="rId14" Type="http://schemas.openxmlformats.org/officeDocument/2006/relationships/hyperlink" Target="https://doi.org/10.3390/admsci14110271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920055" y="0"/>
            <a:ext cx="6367945" cy="10287000"/>
            <a:chOff x="0" y="0"/>
            <a:chExt cx="167715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77154" cy="2709333"/>
            </a:xfrm>
            <a:custGeom>
              <a:avLst/>
              <a:gdLst/>
              <a:ahLst/>
              <a:cxnLst/>
              <a:rect l="l" t="t" r="r" b="b"/>
              <a:pathLst>
                <a:path w="1677154" h="2709333">
                  <a:moveTo>
                    <a:pt x="0" y="0"/>
                  </a:moveTo>
                  <a:lnTo>
                    <a:pt x="1677154" y="0"/>
                  </a:lnTo>
                  <a:lnTo>
                    <a:pt x="167715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A1D4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1677154" cy="27093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6954023"/>
            <a:ext cx="3973352" cy="3332977"/>
            <a:chOff x="0" y="0"/>
            <a:chExt cx="1046479" cy="87782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46479" cy="877821"/>
            </a:xfrm>
            <a:custGeom>
              <a:avLst/>
              <a:gdLst/>
              <a:ahLst/>
              <a:cxnLst/>
              <a:rect l="l" t="t" r="r" b="b"/>
              <a:pathLst>
                <a:path w="1046479" h="877821">
                  <a:moveTo>
                    <a:pt x="0" y="0"/>
                  </a:moveTo>
                  <a:lnTo>
                    <a:pt x="1046479" y="0"/>
                  </a:lnTo>
                  <a:lnTo>
                    <a:pt x="1046479" y="877821"/>
                  </a:lnTo>
                  <a:lnTo>
                    <a:pt x="0" y="877821"/>
                  </a:lnTo>
                  <a:close/>
                </a:path>
              </a:pathLst>
            </a:custGeom>
            <a:solidFill>
              <a:srgbClr val="F1B756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1046479" cy="8778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0" y="3300524"/>
            <a:ext cx="3973352" cy="3653499"/>
            <a:chOff x="0" y="0"/>
            <a:chExt cx="1046479" cy="87782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46479" cy="877821"/>
            </a:xfrm>
            <a:custGeom>
              <a:avLst/>
              <a:gdLst/>
              <a:ahLst/>
              <a:cxnLst/>
              <a:rect l="l" t="t" r="r" b="b"/>
              <a:pathLst>
                <a:path w="1046479" h="877821">
                  <a:moveTo>
                    <a:pt x="0" y="0"/>
                  </a:moveTo>
                  <a:lnTo>
                    <a:pt x="1046479" y="0"/>
                  </a:lnTo>
                  <a:lnTo>
                    <a:pt x="1046479" y="877821"/>
                  </a:lnTo>
                  <a:lnTo>
                    <a:pt x="0" y="877821"/>
                  </a:lnTo>
                  <a:close/>
                </a:path>
              </a:pathLst>
            </a:custGeom>
            <a:solidFill>
              <a:srgbClr val="A1D4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1046479" cy="8778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0" y="-32453"/>
            <a:ext cx="3973352" cy="3332977"/>
            <a:chOff x="0" y="0"/>
            <a:chExt cx="1046479" cy="877821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046479" cy="877821"/>
            </a:xfrm>
            <a:custGeom>
              <a:avLst/>
              <a:gdLst/>
              <a:ahLst/>
              <a:cxnLst/>
              <a:rect l="l" t="t" r="r" b="b"/>
              <a:pathLst>
                <a:path w="1046479" h="877821">
                  <a:moveTo>
                    <a:pt x="0" y="0"/>
                  </a:moveTo>
                  <a:lnTo>
                    <a:pt x="1046479" y="0"/>
                  </a:lnTo>
                  <a:lnTo>
                    <a:pt x="1046479" y="877821"/>
                  </a:lnTo>
                  <a:lnTo>
                    <a:pt x="0" y="877821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0"/>
              <a:ext cx="1046479" cy="8778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102291" y="2247900"/>
            <a:ext cx="16083418" cy="72801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94"/>
              </a:lnSpc>
            </a:pPr>
            <a:r>
              <a:rPr lang="en-US" sz="4400" b="1" spc="32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The Deepening Mental Health Crisis Among Frontline Employees, Focusing on Workplace Stress and Emotional </a:t>
            </a:r>
            <a:r>
              <a:rPr lang="en-US" sz="4400" b="1" spc="32" dirty="0" err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Labour</a:t>
            </a:r>
            <a:r>
              <a:rPr lang="en-US" sz="4400" b="1" spc="32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in the Hospitality Industry</a:t>
            </a:r>
          </a:p>
          <a:p>
            <a:pPr algn="ctr">
              <a:lnSpc>
                <a:spcPts val="7094"/>
              </a:lnSpc>
            </a:pPr>
            <a:r>
              <a:rPr lang="en-US" sz="4400" b="1" spc="32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Module code: BMIH6001</a:t>
            </a:r>
          </a:p>
          <a:p>
            <a:pPr algn="ctr">
              <a:lnSpc>
                <a:spcPts val="7094"/>
              </a:lnSpc>
            </a:pPr>
            <a:r>
              <a:rPr lang="en-US" sz="4400" b="1" spc="32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Assignment Title: Assignment One Conference Research Paper</a:t>
            </a:r>
          </a:p>
          <a:p>
            <a:pPr algn="ctr">
              <a:lnSpc>
                <a:spcPts val="4894"/>
              </a:lnSpc>
            </a:pPr>
            <a:endParaRPr lang="en-US" sz="4400" b="1" spc="32" dirty="0">
              <a:solidFill>
                <a:srgbClr val="000000"/>
              </a:solidFill>
              <a:latin typeface="Times New Roman MT Bold"/>
              <a:ea typeface="Times New Roman MT Bold"/>
              <a:cs typeface="Times New Roman MT Bold"/>
              <a:sym typeface="Times New Roman MT Bold"/>
            </a:endParaRPr>
          </a:p>
          <a:p>
            <a:pPr algn="ctr">
              <a:lnSpc>
                <a:spcPts val="4894"/>
              </a:lnSpc>
            </a:pPr>
            <a:r>
              <a:rPr lang="en-US" sz="4400" b="1" spc="22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Student Name: Ana Maria Stoica </a:t>
            </a:r>
          </a:p>
          <a:p>
            <a:pPr algn="ctr">
              <a:lnSpc>
                <a:spcPts val="4894"/>
              </a:lnSpc>
            </a:pPr>
            <a:r>
              <a:rPr lang="en-US" sz="4400" b="1" spc="22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Student ID: 2245028</a:t>
            </a:r>
          </a:p>
          <a:p>
            <a:pPr algn="ctr">
              <a:lnSpc>
                <a:spcPts val="7094"/>
              </a:lnSpc>
            </a:pPr>
            <a:endParaRPr lang="en-US" sz="4400" b="1" spc="22" dirty="0">
              <a:solidFill>
                <a:srgbClr val="000000"/>
              </a:solidFill>
              <a:latin typeface="Times New Roman MT Bold"/>
              <a:ea typeface="Times New Roman MT Bold"/>
              <a:cs typeface="Times New Roman MT Bold"/>
              <a:sym typeface="Times New Roman MT Bold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58108B9-7B08-EA79-5868-239F369555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826" y="157549"/>
            <a:ext cx="3695700" cy="14573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D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564814" y="-554424"/>
            <a:ext cx="11479437" cy="12595211"/>
            <a:chOff x="0" y="0"/>
            <a:chExt cx="660400" cy="6917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0400" cy="691798"/>
            </a:xfrm>
            <a:custGeom>
              <a:avLst/>
              <a:gdLst/>
              <a:ahLst/>
              <a:cxnLst/>
              <a:rect l="l" t="t" r="r" b="b"/>
              <a:pathLst>
                <a:path w="660400" h="691798">
                  <a:moveTo>
                    <a:pt x="220252" y="672729"/>
                  </a:moveTo>
                  <a:cubicBezTo>
                    <a:pt x="254109" y="684243"/>
                    <a:pt x="292600" y="691798"/>
                    <a:pt x="330378" y="691798"/>
                  </a:cubicBezTo>
                  <a:cubicBezTo>
                    <a:pt x="368157" y="691798"/>
                    <a:pt x="404509" y="685321"/>
                    <a:pt x="438009" y="673807"/>
                  </a:cubicBezTo>
                  <a:cubicBezTo>
                    <a:pt x="438723" y="673448"/>
                    <a:pt x="439435" y="673448"/>
                    <a:pt x="440148" y="673089"/>
                  </a:cubicBezTo>
                  <a:cubicBezTo>
                    <a:pt x="565955" y="627033"/>
                    <a:pt x="658618" y="505419"/>
                    <a:pt x="660400" y="365984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365712"/>
                  </a:lnTo>
                  <a:cubicBezTo>
                    <a:pt x="1782" y="506138"/>
                    <a:pt x="93019" y="627753"/>
                    <a:pt x="220252" y="672729"/>
                  </a:cubicBezTo>
                  <a:close/>
                </a:path>
              </a:pathLst>
            </a:custGeom>
            <a:solidFill>
              <a:srgbClr val="E7F1F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660400" cy="5647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148420" y="692372"/>
            <a:ext cx="8507501" cy="759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269"/>
              </a:lnSpc>
              <a:spcBef>
                <a:spcPct val="0"/>
              </a:spcBef>
            </a:pPr>
            <a:r>
              <a:rPr lang="en-US" sz="4800" b="1" dirty="0"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Introduction</a:t>
            </a:r>
            <a:endParaRPr lang="en-US" sz="5699" b="1" dirty="0">
              <a:latin typeface="Times New Roman" panose="02020603050405020304" pitchFamily="18" charset="0"/>
              <a:ea typeface="Berthold Block"/>
              <a:cs typeface="Times New Roman" panose="02020603050405020304" pitchFamily="18" charset="0"/>
              <a:sym typeface="Berthold Block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892268" y="2901057"/>
            <a:ext cx="11859055" cy="2842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34362" lvl="1" indent="-3429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400" spc="13" dirty="0">
                <a:latin typeface="Times New Roman" panose="02020603050405020304" pitchFamily="18" charset="0"/>
                <a:ea typeface="Times New Roman MT"/>
                <a:cs typeface="Times New Roman" panose="02020603050405020304" pitchFamily="18" charset="0"/>
                <a:sym typeface="Times New Roman MT"/>
              </a:rPr>
              <a:t>The theme selected is Mental health crisis in hospitality.</a:t>
            </a:r>
          </a:p>
          <a:p>
            <a:pPr marL="634362" lvl="1" indent="-3429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explores increasing burnout and emotional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labour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634362" lvl="1" indent="-3429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aims to explore the frontline employee consequences.</a:t>
            </a:r>
          </a:p>
          <a:p>
            <a:pPr marL="634362" lvl="1" indent="-34290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purpose is to assess industry responses and strategies</a:t>
            </a:r>
            <a:endParaRPr lang="en-US" sz="2400" spc="13" dirty="0">
              <a:solidFill>
                <a:srgbClr val="294069"/>
              </a:solidFill>
              <a:latin typeface="Times New Roman" panose="02020603050405020304" pitchFamily="18" charset="0"/>
              <a:ea typeface="Times New Roman MT"/>
              <a:cs typeface="Times New Roman" panose="02020603050405020304" pitchFamily="18" charset="0"/>
              <a:sym typeface="Times New Roman M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3C0484-43CF-212F-9C3F-62F8286A73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72098" y="2400300"/>
            <a:ext cx="5277123" cy="4953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CC9BCC8-7D16-2F45-F9E0-905A8FB2882A}"/>
              </a:ext>
            </a:extLst>
          </p:cNvPr>
          <p:cNvSpPr txBox="1"/>
          <p:nvPr/>
        </p:nvSpPr>
        <p:spPr>
          <a:xfrm>
            <a:off x="13030200" y="7886700"/>
            <a:ext cx="42171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1: Mental health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(Guerrette, 2025)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612220"/>
            <a:chOff x="0" y="0"/>
            <a:chExt cx="4816593" cy="6879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87992"/>
            </a:xfrm>
            <a:custGeom>
              <a:avLst/>
              <a:gdLst/>
              <a:ahLst/>
              <a:cxnLst/>
              <a:rect l="l" t="t" r="r" b="b"/>
              <a:pathLst>
                <a:path w="4816592" h="687992">
                  <a:moveTo>
                    <a:pt x="0" y="0"/>
                  </a:moveTo>
                  <a:lnTo>
                    <a:pt x="4816592" y="0"/>
                  </a:lnTo>
                  <a:lnTo>
                    <a:pt x="4816592" y="687992"/>
                  </a:lnTo>
                  <a:lnTo>
                    <a:pt x="0" y="687992"/>
                  </a:lnTo>
                  <a:close/>
                </a:path>
              </a:pathLst>
            </a:custGeom>
            <a:solidFill>
              <a:srgbClr val="A1D4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4816593" cy="6879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781999"/>
            <a:ext cx="16644196" cy="1830221"/>
            <a:chOff x="0" y="0"/>
            <a:chExt cx="4383656" cy="48203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383656" cy="482034"/>
            </a:xfrm>
            <a:custGeom>
              <a:avLst/>
              <a:gdLst/>
              <a:ahLst/>
              <a:cxnLst/>
              <a:rect l="l" t="t" r="r" b="b"/>
              <a:pathLst>
                <a:path w="4383656" h="482034">
                  <a:moveTo>
                    <a:pt x="0" y="0"/>
                  </a:moveTo>
                  <a:lnTo>
                    <a:pt x="4383656" y="0"/>
                  </a:lnTo>
                  <a:lnTo>
                    <a:pt x="4383656" y="482034"/>
                  </a:lnTo>
                  <a:lnTo>
                    <a:pt x="0" y="482034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4383656" cy="4820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40631" y="2612220"/>
            <a:ext cx="16632264" cy="7516352"/>
            <a:chOff x="0" y="0"/>
            <a:chExt cx="4380514" cy="197961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380514" cy="1979615"/>
            </a:xfrm>
            <a:custGeom>
              <a:avLst/>
              <a:gdLst/>
              <a:ahLst/>
              <a:cxnLst/>
              <a:rect l="l" t="t" r="r" b="b"/>
              <a:pathLst>
                <a:path w="4380514" h="1979615">
                  <a:moveTo>
                    <a:pt x="0" y="0"/>
                  </a:moveTo>
                  <a:lnTo>
                    <a:pt x="4380514" y="0"/>
                  </a:lnTo>
                  <a:lnTo>
                    <a:pt x="4380514" y="1979615"/>
                  </a:lnTo>
                  <a:lnTo>
                    <a:pt x="0" y="19796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4380514" cy="19796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796737" y="1209675"/>
            <a:ext cx="14694527" cy="971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solidFill>
                  <a:srgbClr val="FFFFFF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Industry Background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472305" y="3543300"/>
            <a:ext cx="11343386" cy="52316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26114" lvl="1" indent="-313057" algn="just">
              <a:lnSpc>
                <a:spcPts val="4060"/>
              </a:lnSpc>
              <a:buAutoNum type="arabicPeriod"/>
            </a:pPr>
            <a:r>
              <a:rPr lang="en-US" sz="2800" spc="-29" dirty="0">
                <a:solidFill>
                  <a:srgbClr val="294069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The hospitality industry is customer-oriented and </a:t>
            </a:r>
            <a:r>
              <a:rPr lang="en-US" sz="2800" spc="-29" dirty="0" err="1">
                <a:solidFill>
                  <a:srgbClr val="294069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labour-intensive</a:t>
            </a:r>
            <a:r>
              <a:rPr lang="en-US" sz="2800" spc="-29" dirty="0">
                <a:solidFill>
                  <a:srgbClr val="294069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.</a:t>
            </a:r>
          </a:p>
          <a:p>
            <a:pPr marL="626114" lvl="1" indent="-313057" algn="just">
              <a:lnSpc>
                <a:spcPts val="4060"/>
              </a:lnSpc>
              <a:buAutoNum type="arabicPeriod"/>
            </a:pPr>
            <a:endParaRPr lang="en-US" sz="2800" spc="-29" dirty="0">
              <a:solidFill>
                <a:srgbClr val="294069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  <a:p>
            <a:pPr marL="626114" lvl="1" indent="-313057" algn="just">
              <a:lnSpc>
                <a:spcPts val="4060"/>
              </a:lnSpc>
              <a:buAutoNum type="arabicPeriod"/>
            </a:pPr>
            <a:r>
              <a:rPr lang="en-US" sz="2800" spc="-29" dirty="0">
                <a:solidFill>
                  <a:srgbClr val="294069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The Hours of work and emotional communication are prevalent.</a:t>
            </a:r>
          </a:p>
          <a:p>
            <a:pPr marL="626114" lvl="1" indent="-313057" algn="just">
              <a:lnSpc>
                <a:spcPts val="4060"/>
              </a:lnSpc>
              <a:buAutoNum type="arabicPeriod"/>
            </a:pPr>
            <a:endParaRPr lang="en-US" sz="2800" spc="-29" dirty="0">
              <a:solidFill>
                <a:srgbClr val="294069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  <a:p>
            <a:pPr marL="626114" lvl="1" indent="-313057" algn="just">
              <a:lnSpc>
                <a:spcPts val="4060"/>
              </a:lnSpc>
              <a:buAutoNum type="arabicPeriod"/>
            </a:pPr>
            <a:r>
              <a:rPr lang="en-US" sz="2800" spc="-29" dirty="0">
                <a:solidFill>
                  <a:srgbClr val="294069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The Problems with high turnover and absenteeism.</a:t>
            </a:r>
          </a:p>
          <a:p>
            <a:pPr marL="626114" lvl="1" indent="-313057" algn="just">
              <a:lnSpc>
                <a:spcPts val="4060"/>
              </a:lnSpc>
              <a:buAutoNum type="arabicPeriod"/>
            </a:pPr>
            <a:endParaRPr lang="en-US" sz="2800" spc="-29" dirty="0">
              <a:solidFill>
                <a:srgbClr val="294069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  <a:p>
            <a:pPr marL="626114" lvl="1" indent="-313057" algn="just">
              <a:lnSpc>
                <a:spcPts val="4060"/>
              </a:lnSpc>
              <a:buAutoNum type="arabicPeriod"/>
            </a:pPr>
            <a:r>
              <a:rPr lang="en-US" sz="2800" spc="-29" dirty="0">
                <a:solidFill>
                  <a:srgbClr val="294069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The Service quality and performance are influenced by mental health.</a:t>
            </a:r>
          </a:p>
          <a:p>
            <a:pPr algn="just">
              <a:lnSpc>
                <a:spcPts val="4060"/>
              </a:lnSpc>
            </a:pPr>
            <a:endParaRPr lang="en-US" sz="2800" spc="-29" dirty="0">
              <a:solidFill>
                <a:srgbClr val="294069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  <a:p>
            <a:pPr algn="l">
              <a:lnSpc>
                <a:spcPts val="4060"/>
              </a:lnSpc>
            </a:pPr>
            <a:endParaRPr lang="en-US" sz="2800" spc="-29" dirty="0">
              <a:solidFill>
                <a:srgbClr val="294069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  <a:p>
            <a:pPr algn="l">
              <a:lnSpc>
                <a:spcPts val="4060"/>
              </a:lnSpc>
            </a:pPr>
            <a:endParaRPr lang="en-US" sz="2800" spc="-29" dirty="0">
              <a:solidFill>
                <a:srgbClr val="294069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121748" y="0"/>
            <a:ext cx="7166252" cy="10287000"/>
            <a:chOff x="0" y="0"/>
            <a:chExt cx="1887408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87408" cy="2709333"/>
            </a:xfrm>
            <a:custGeom>
              <a:avLst/>
              <a:gdLst/>
              <a:ahLst/>
              <a:cxnLst/>
              <a:rect l="l" t="t" r="r" b="b"/>
              <a:pathLst>
                <a:path w="1887408" h="2709333">
                  <a:moveTo>
                    <a:pt x="0" y="0"/>
                  </a:moveTo>
                  <a:lnTo>
                    <a:pt x="1887408" y="0"/>
                  </a:lnTo>
                  <a:lnTo>
                    <a:pt x="188740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A1D4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1887408" cy="27093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7200889" y="-220413"/>
            <a:ext cx="9062258" cy="971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470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294069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Literature Review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0" y="9806661"/>
            <a:ext cx="18288000" cy="480339"/>
            <a:chOff x="0" y="0"/>
            <a:chExt cx="4816593" cy="12650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816592" cy="126509"/>
            </a:xfrm>
            <a:custGeom>
              <a:avLst/>
              <a:gdLst/>
              <a:ahLst/>
              <a:cxnLst/>
              <a:rect l="l" t="t" r="r" b="b"/>
              <a:pathLst>
                <a:path w="4816592" h="126509">
                  <a:moveTo>
                    <a:pt x="0" y="0"/>
                  </a:moveTo>
                  <a:lnTo>
                    <a:pt x="4816592" y="0"/>
                  </a:lnTo>
                  <a:lnTo>
                    <a:pt x="4816592" y="126509"/>
                  </a:lnTo>
                  <a:lnTo>
                    <a:pt x="0" y="126509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4816593" cy="1265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AE4F534-0D9C-5268-F06A-C1F228617F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474662"/>
              </p:ext>
            </p:extLst>
          </p:nvPr>
        </p:nvGraphicFramePr>
        <p:xfrm>
          <a:off x="284019" y="751070"/>
          <a:ext cx="17754600" cy="94409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17444">
                  <a:extLst>
                    <a:ext uri="{9D8B030D-6E8A-4147-A177-3AD203B41FA5}">
                      <a16:colId xmlns:a16="http://schemas.microsoft.com/office/drawing/2014/main" val="1996022802"/>
                    </a:ext>
                  </a:extLst>
                </a:gridCol>
                <a:gridCol w="1404490">
                  <a:extLst>
                    <a:ext uri="{9D8B030D-6E8A-4147-A177-3AD203B41FA5}">
                      <a16:colId xmlns:a16="http://schemas.microsoft.com/office/drawing/2014/main" val="1202932650"/>
                    </a:ext>
                  </a:extLst>
                </a:gridCol>
                <a:gridCol w="1659466">
                  <a:extLst>
                    <a:ext uri="{9D8B030D-6E8A-4147-A177-3AD203B41FA5}">
                      <a16:colId xmlns:a16="http://schemas.microsoft.com/office/drawing/2014/main" val="3445245313"/>
                    </a:ext>
                  </a:extLst>
                </a:gridCol>
                <a:gridCol w="11582400">
                  <a:extLst>
                    <a:ext uri="{9D8B030D-6E8A-4147-A177-3AD203B41FA5}">
                      <a16:colId xmlns:a16="http://schemas.microsoft.com/office/drawing/2014/main" val="2880042731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521761037"/>
                    </a:ext>
                  </a:extLst>
                </a:gridCol>
              </a:tblGrid>
              <a:tr h="35832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S.no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Section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Concept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Explanation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Supporting Citations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3966659307"/>
                  </a:ext>
                </a:extLst>
              </a:tr>
              <a:tr h="168924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 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Mental Health in the Hospitality Industry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Mental Health and Burnout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Mental health affects productivity, safety, absenteeism, and employee wellbeing. 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Burnout is defined as emotional exhaustion, cynicism, and reduced personal accomplishment. 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exhaustion is considered the initial phase of burnout development among frontline workers.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Hospitality employees face high emotional demands, irregular schedules, and constant customer interaction, increasing stress and mental health risks compared to other sectors.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(Wong et al., 2025)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Grobelna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2021) (Sumner and Kinsella, 2021)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2260499901"/>
                  </a:ext>
                </a:extLst>
              </a:tr>
              <a:tr h="134705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Burnout Components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Burnout includes emotional exhaustion, depersonalisation, and reduced achievement. 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Workers may experience anxiety, depression, and emotional fatigue from continuous customer-facing roles.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strain impacts employee engagement, job satisfaction, and service delivery quality within hospitality operations.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Grobelna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2021) 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(Wong et al., 2025)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2045146312"/>
                  </a:ext>
                </a:extLst>
              </a:tr>
              <a:tr h="168924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Workplace Stress in Hospitality Jobs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Workplace Stressors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Workplace stress is a major organisational issue affecting health, performance, and sustainability.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Hospitality workers experience high workload pressure, unpredictable customer behaviour, and operational deadlines.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Stress reduces employee wellbeing and increases psychological distress, affecting productivity and organisational effectiveness in hospitality settings.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(Yoo, 2023)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(Elshaer et al., 2025)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(Baquero et al., 2025)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879389913"/>
                  </a:ext>
                </a:extLst>
              </a:tr>
              <a:tr h="79286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Operational Pressure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Labour-intensive work, emotional labour, and performance expectations increase chronic stress among frontline staff in fast-paced environments.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High-stress environments may lead to burnout, turnover, absenteeism, and reduced guest satisfaction levels.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(Elshaer et al., 2025)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(Baquero et al., 2025)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2882022594"/>
                  </a:ext>
                </a:extLst>
              </a:tr>
              <a:tr h="144624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 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Labour in Hospitality Roles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Labour Theory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labour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involves managing emotions to meet 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organisational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expectations. 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Employees use surface acting to present appropriate emotional responses during guest interactions.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regulation directly affects service quality, customer satisfaction, and employee psychological wellbeing in hotel operations.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(Liu et al., 2025)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Shagirbasha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and Sivakumaran, 2021)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208574741"/>
                  </a:ext>
                </a:extLst>
              </a:tr>
              <a:tr h="176076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Performance and Wellbeing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dissonance and emotional effort influence 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organisational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performance and employee wellbeing.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Employee wellbeing includes psychological, physical, and social satisfaction at work.</a:t>
                      </a:r>
                    </a:p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"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 emotional and physical demands create wellbeing challenges, impacting engagement, retention, and </a:t>
                      </a:r>
                      <a:r>
                        <a:rPr lang="en-US" sz="20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organisational</a:t>
                      </a: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performance.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(Lam et al., 2025)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(Saito et al., 2024)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1275" marR="21275" marT="0" marB="0"/>
                </a:tc>
                <a:extLst>
                  <a:ext uri="{0D108BD9-81ED-4DB2-BD59-A6C34878D82A}">
                    <a16:rowId xmlns:a16="http://schemas.microsoft.com/office/drawing/2014/main" val="38176553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D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6153234" y="-1819530"/>
            <a:ext cx="10287000" cy="13940969"/>
            <a:chOff x="0" y="0"/>
            <a:chExt cx="660400" cy="6917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0400" cy="691798"/>
            </a:xfrm>
            <a:custGeom>
              <a:avLst/>
              <a:gdLst/>
              <a:ahLst/>
              <a:cxnLst/>
              <a:rect l="l" t="t" r="r" b="b"/>
              <a:pathLst>
                <a:path w="660400" h="691798">
                  <a:moveTo>
                    <a:pt x="220252" y="672729"/>
                  </a:moveTo>
                  <a:cubicBezTo>
                    <a:pt x="254109" y="684243"/>
                    <a:pt x="292600" y="691798"/>
                    <a:pt x="330378" y="691798"/>
                  </a:cubicBezTo>
                  <a:cubicBezTo>
                    <a:pt x="368157" y="691798"/>
                    <a:pt x="404509" y="685321"/>
                    <a:pt x="438009" y="673807"/>
                  </a:cubicBezTo>
                  <a:cubicBezTo>
                    <a:pt x="438723" y="673448"/>
                    <a:pt x="439435" y="673448"/>
                    <a:pt x="440148" y="673089"/>
                  </a:cubicBezTo>
                  <a:cubicBezTo>
                    <a:pt x="565955" y="627033"/>
                    <a:pt x="658618" y="505419"/>
                    <a:pt x="660400" y="365984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365712"/>
                  </a:lnTo>
                  <a:cubicBezTo>
                    <a:pt x="1782" y="506138"/>
                    <a:pt x="93019" y="627753"/>
                    <a:pt x="220252" y="672729"/>
                  </a:cubicBezTo>
                  <a:close/>
                </a:path>
              </a:pathLst>
            </a:custGeom>
            <a:solidFill>
              <a:srgbClr val="E7F1F4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660400" cy="5647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710856" y="3436348"/>
            <a:ext cx="668620" cy="66862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68181" y="2067261"/>
            <a:ext cx="668620" cy="668620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826410" y="5014561"/>
            <a:ext cx="668620" cy="66862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4" name="Freeform 14"/>
          <p:cNvSpPr/>
          <p:nvPr/>
        </p:nvSpPr>
        <p:spPr>
          <a:xfrm>
            <a:off x="8826410" y="2203655"/>
            <a:ext cx="352164" cy="395832"/>
          </a:xfrm>
          <a:custGeom>
            <a:avLst/>
            <a:gdLst/>
            <a:ahLst/>
            <a:cxnLst/>
            <a:rect l="l" t="t" r="r" b="b"/>
            <a:pathLst>
              <a:path w="352164" h="395832">
                <a:moveTo>
                  <a:pt x="0" y="0"/>
                </a:moveTo>
                <a:lnTo>
                  <a:pt x="352163" y="0"/>
                </a:lnTo>
                <a:lnTo>
                  <a:pt x="352163" y="395833"/>
                </a:lnTo>
                <a:lnTo>
                  <a:pt x="0" y="3958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>
            <a:off x="8862117" y="3539360"/>
            <a:ext cx="352164" cy="395832"/>
          </a:xfrm>
          <a:custGeom>
            <a:avLst/>
            <a:gdLst/>
            <a:ahLst/>
            <a:cxnLst/>
            <a:rect l="l" t="t" r="r" b="b"/>
            <a:pathLst>
              <a:path w="352164" h="395832">
                <a:moveTo>
                  <a:pt x="0" y="0"/>
                </a:moveTo>
                <a:lnTo>
                  <a:pt x="352164" y="0"/>
                </a:lnTo>
                <a:lnTo>
                  <a:pt x="352164" y="395833"/>
                </a:lnTo>
                <a:lnTo>
                  <a:pt x="0" y="3958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>
            <a:off x="8984638" y="5150955"/>
            <a:ext cx="352164" cy="395832"/>
          </a:xfrm>
          <a:custGeom>
            <a:avLst/>
            <a:gdLst/>
            <a:ahLst/>
            <a:cxnLst/>
            <a:rect l="l" t="t" r="r" b="b"/>
            <a:pathLst>
              <a:path w="352164" h="395832">
                <a:moveTo>
                  <a:pt x="0" y="0"/>
                </a:moveTo>
                <a:lnTo>
                  <a:pt x="352164" y="0"/>
                </a:lnTo>
                <a:lnTo>
                  <a:pt x="352164" y="395833"/>
                </a:lnTo>
                <a:lnTo>
                  <a:pt x="0" y="3958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TextBox 18"/>
          <p:cNvSpPr txBox="1"/>
          <p:nvPr/>
        </p:nvSpPr>
        <p:spPr>
          <a:xfrm>
            <a:off x="9274118" y="2172842"/>
            <a:ext cx="10208080" cy="3510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2940"/>
              </a:lnSpc>
              <a:spcBef>
                <a:spcPct val="0"/>
              </a:spcBef>
            </a:pPr>
            <a:r>
              <a:rPr lang="en-US" sz="2400" spc="-21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The Job Demands-Resources (JD-R) model was used (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Arthur et al., 2025)</a:t>
            </a:r>
            <a:r>
              <a:rPr lang="en-US" sz="2400" spc="-21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32347" y="3543300"/>
            <a:ext cx="9360616" cy="320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US" sz="2400" spc="-18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Job demands are high, thus imposing a psychological strain.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21464" y="5188570"/>
            <a:ext cx="9569650" cy="320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US" sz="2400" spc="-18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The infrequent resources make employees weaker.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72000" y="392607"/>
            <a:ext cx="10557489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500"/>
              </a:lnSpc>
              <a:spcBef>
                <a:spcPct val="0"/>
              </a:spcBef>
            </a:pPr>
            <a:r>
              <a:rPr lang="en-US" sz="4800" b="1" spc="25" dirty="0"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Theoretical Framework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54326" y="6741129"/>
            <a:ext cx="9210952" cy="334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39"/>
              </a:lnSpc>
              <a:spcBef>
                <a:spcPct val="0"/>
              </a:spcBef>
            </a:pPr>
            <a:r>
              <a:rPr lang="en-US" sz="2400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Emotional </a:t>
            </a:r>
            <a:r>
              <a:rPr lang="en-US" sz="2400" dirty="0" err="1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labour</a:t>
            </a:r>
            <a:r>
              <a:rPr lang="en-US" sz="2400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 has effects on performance and wellbeing.</a:t>
            </a:r>
          </a:p>
        </p:txBody>
      </p:sp>
      <p:sp>
        <p:nvSpPr>
          <p:cNvPr id="23" name="Freeform 23"/>
          <p:cNvSpPr/>
          <p:nvPr/>
        </p:nvSpPr>
        <p:spPr>
          <a:xfrm>
            <a:off x="8984638" y="6626157"/>
            <a:ext cx="352164" cy="395832"/>
          </a:xfrm>
          <a:custGeom>
            <a:avLst/>
            <a:gdLst/>
            <a:ahLst/>
            <a:cxnLst/>
            <a:rect l="l" t="t" r="r" b="b"/>
            <a:pathLst>
              <a:path w="352164" h="395832">
                <a:moveTo>
                  <a:pt x="0" y="0"/>
                </a:moveTo>
                <a:lnTo>
                  <a:pt x="352164" y="0"/>
                </a:lnTo>
                <a:lnTo>
                  <a:pt x="352164" y="395832"/>
                </a:lnTo>
                <a:lnTo>
                  <a:pt x="0" y="39583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4" name="Group 24"/>
          <p:cNvGrpSpPr/>
          <p:nvPr/>
        </p:nvGrpSpPr>
        <p:grpSpPr>
          <a:xfrm>
            <a:off x="8826410" y="6626157"/>
            <a:ext cx="668620" cy="668620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7" name="Freeform 27"/>
          <p:cNvSpPr/>
          <p:nvPr/>
        </p:nvSpPr>
        <p:spPr>
          <a:xfrm>
            <a:off x="9020345" y="6759507"/>
            <a:ext cx="352164" cy="395832"/>
          </a:xfrm>
          <a:custGeom>
            <a:avLst/>
            <a:gdLst/>
            <a:ahLst/>
            <a:cxnLst/>
            <a:rect l="l" t="t" r="r" b="b"/>
            <a:pathLst>
              <a:path w="352164" h="395832">
                <a:moveTo>
                  <a:pt x="0" y="0"/>
                </a:moveTo>
                <a:lnTo>
                  <a:pt x="352164" y="0"/>
                </a:lnTo>
                <a:lnTo>
                  <a:pt x="352164" y="395832"/>
                </a:lnTo>
                <a:lnTo>
                  <a:pt x="0" y="39583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61965384-50A5-C028-692A-65961DA8EB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946" y="2110332"/>
            <a:ext cx="6875614" cy="525314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4439D2B-6324-0767-149A-63D056F7693D}"/>
              </a:ext>
            </a:extLst>
          </p:cNvPr>
          <p:cNvSpPr txBox="1"/>
          <p:nvPr/>
        </p:nvSpPr>
        <p:spPr>
          <a:xfrm>
            <a:off x="1905000" y="7634993"/>
            <a:ext cx="419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2: Theoretical framework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(Arthur et al., 2025)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0" y="0"/>
            <a:ext cx="18288000" cy="3546453"/>
            <a:chOff x="0" y="0"/>
            <a:chExt cx="4816593" cy="93404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934045"/>
            </a:xfrm>
            <a:custGeom>
              <a:avLst/>
              <a:gdLst/>
              <a:ahLst/>
              <a:cxnLst/>
              <a:rect l="l" t="t" r="r" b="b"/>
              <a:pathLst>
                <a:path w="4816592" h="934045">
                  <a:moveTo>
                    <a:pt x="0" y="0"/>
                  </a:moveTo>
                  <a:lnTo>
                    <a:pt x="4816592" y="0"/>
                  </a:lnTo>
                  <a:lnTo>
                    <a:pt x="4816592" y="934045"/>
                  </a:lnTo>
                  <a:lnTo>
                    <a:pt x="0" y="934045"/>
                  </a:lnTo>
                  <a:close/>
                </a:path>
              </a:pathLst>
            </a:custGeom>
            <a:solidFill>
              <a:srgbClr val="A1D4E1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4816593" cy="9340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865909" y="3562282"/>
            <a:ext cx="7829550" cy="6740547"/>
            <a:chOff x="0" y="0"/>
            <a:chExt cx="2062104" cy="150435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062104" cy="1504355"/>
            </a:xfrm>
            <a:custGeom>
              <a:avLst/>
              <a:gdLst/>
              <a:ahLst/>
              <a:cxnLst/>
              <a:rect l="l" t="t" r="r" b="b"/>
              <a:pathLst>
                <a:path w="2062104" h="1504355">
                  <a:moveTo>
                    <a:pt x="0" y="0"/>
                  </a:moveTo>
                  <a:lnTo>
                    <a:pt x="2062104" y="0"/>
                  </a:lnTo>
                  <a:lnTo>
                    <a:pt x="2062104" y="1504355"/>
                  </a:lnTo>
                  <a:lnTo>
                    <a:pt x="0" y="15043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2062104" cy="15043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234742" y="4487047"/>
            <a:ext cx="6522115" cy="4319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ct val="20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u="none" strike="noStrike" spc="-29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Secondary qualitative research methodology employed.</a:t>
            </a:r>
          </a:p>
          <a:p>
            <a:pPr marL="342900" lvl="0" indent="-342900" algn="just">
              <a:lnSpc>
                <a:spcPct val="20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u="none" strike="noStrike" spc="-29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Reported peer-reviewed journals and industry reports were </a:t>
            </a:r>
            <a:r>
              <a:rPr lang="en-US" sz="2400" u="none" strike="noStrike" spc="-29" dirty="0" err="1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analysed</a:t>
            </a:r>
            <a:r>
              <a:rPr lang="en-US" sz="2400" u="none" strike="noStrike" spc="-29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  <a:p>
            <a:pPr marL="342900" indent="-342900" algn="just">
              <a:lnSpc>
                <a:spcPct val="20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data was taken from 2020-25 publications.</a:t>
            </a:r>
          </a:p>
          <a:p>
            <a:pPr marL="342900" lvl="0" indent="-342900" algn="just">
              <a:lnSpc>
                <a:spcPct val="20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u="none" strike="noStrike" spc="-29" dirty="0">
              <a:solidFill>
                <a:srgbClr val="294069"/>
              </a:solidFill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495800" y="1029816"/>
            <a:ext cx="7829550" cy="1225101"/>
            <a:chOff x="0" y="0"/>
            <a:chExt cx="2062104" cy="32266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062104" cy="322660"/>
            </a:xfrm>
            <a:custGeom>
              <a:avLst/>
              <a:gdLst/>
              <a:ahLst/>
              <a:cxnLst/>
              <a:rect l="l" t="t" r="r" b="b"/>
              <a:pathLst>
                <a:path w="2062104" h="322660">
                  <a:moveTo>
                    <a:pt x="0" y="0"/>
                  </a:moveTo>
                  <a:lnTo>
                    <a:pt x="2062104" y="0"/>
                  </a:lnTo>
                  <a:lnTo>
                    <a:pt x="2062104" y="322660"/>
                  </a:lnTo>
                  <a:lnTo>
                    <a:pt x="0" y="322660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0"/>
              <a:ext cx="2062104" cy="322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838200" y="996669"/>
            <a:ext cx="14694527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solidFill>
                  <a:srgbClr val="294069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Research Methodology </a:t>
            </a: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B07E1F82-FE05-3612-1C6D-F1852F7D30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1395582"/>
              </p:ext>
            </p:extLst>
          </p:nvPr>
        </p:nvGraphicFramePr>
        <p:xfrm>
          <a:off x="10267948" y="3610773"/>
          <a:ext cx="7829548" cy="607200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3914774">
                  <a:extLst>
                    <a:ext uri="{9D8B030D-6E8A-4147-A177-3AD203B41FA5}">
                      <a16:colId xmlns:a16="http://schemas.microsoft.com/office/drawing/2014/main" val="3489326447"/>
                    </a:ext>
                  </a:extLst>
                </a:gridCol>
                <a:gridCol w="3914774">
                  <a:extLst>
                    <a:ext uri="{9D8B030D-6E8A-4147-A177-3AD203B41FA5}">
                      <a16:colId xmlns:a16="http://schemas.microsoft.com/office/drawing/2014/main" val="382290812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Inclusion Criteria</a:t>
                      </a:r>
                      <a:endParaRPr lang="en-US" sz="20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Exclusion Criteria</a:t>
                      </a:r>
                      <a:endParaRPr lang="en-US" sz="20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74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 focusing on hospitality industry employees (hotels, restaurants, tourism services)</a:t>
                      </a:r>
                      <a:endParaRPr lang="en-US" sz="2000" b="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 focusing on other industries (healthcare, IT, manufacturing)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58949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Articles published between 2020-2025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Articles published before 2020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299867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Peer-reviewed journal articles, credible reports, and publications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Non-peer-reviewed sources, blogs, opinion pieces, or magazines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938891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 addressing workplace stress, mental health, burnout, or emotional labour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 unrelated to workplace stress or mental health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454255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 in English</a:t>
                      </a:r>
                      <a:endParaRPr lang="en-US" sz="2000" b="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2000" b="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 in languages other than English</a:t>
                      </a:r>
                      <a:endParaRPr lang="en-US" sz="2000" b="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3569363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4496163"/>
            <a:chOff x="0" y="0"/>
            <a:chExt cx="4816593" cy="11841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1184175"/>
            </a:xfrm>
            <a:custGeom>
              <a:avLst/>
              <a:gdLst/>
              <a:ahLst/>
              <a:cxnLst/>
              <a:rect l="l" t="t" r="r" b="b"/>
              <a:pathLst>
                <a:path w="4816592" h="1184175">
                  <a:moveTo>
                    <a:pt x="0" y="0"/>
                  </a:moveTo>
                  <a:lnTo>
                    <a:pt x="4816592" y="0"/>
                  </a:lnTo>
                  <a:lnTo>
                    <a:pt x="4816592" y="1184175"/>
                  </a:lnTo>
                  <a:lnTo>
                    <a:pt x="0" y="1184175"/>
                  </a:lnTo>
                  <a:close/>
                </a:path>
              </a:pathLst>
            </a:custGeom>
            <a:solidFill>
              <a:srgbClr val="A1D4E1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4816593" cy="11841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817519" y="24147"/>
            <a:ext cx="14694527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solidFill>
                  <a:srgbClr val="294069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Methodology - PESTLE</a:t>
            </a: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872E6FED-6178-83FA-3A89-446F6FAE73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680816"/>
              </p:ext>
            </p:extLst>
          </p:nvPr>
        </p:nvGraphicFramePr>
        <p:xfrm>
          <a:off x="166250" y="1943100"/>
          <a:ext cx="14401800" cy="7096689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2496825">
                  <a:extLst>
                    <a:ext uri="{9D8B030D-6E8A-4147-A177-3AD203B41FA5}">
                      <a16:colId xmlns:a16="http://schemas.microsoft.com/office/drawing/2014/main" val="1338257430"/>
                    </a:ext>
                  </a:extLst>
                </a:gridCol>
                <a:gridCol w="11904975">
                  <a:extLst>
                    <a:ext uri="{9D8B030D-6E8A-4147-A177-3AD203B41FA5}">
                      <a16:colId xmlns:a16="http://schemas.microsoft.com/office/drawing/2014/main" val="3217813727"/>
                    </a:ext>
                  </a:extLst>
                </a:gridCol>
              </a:tblGrid>
              <a:tr h="32578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extLst>
                  <a:ext uri="{0D108BD9-81ED-4DB2-BD59-A6C34878D82A}">
                    <a16:rowId xmlns:a16="http://schemas.microsoft.com/office/drawing/2014/main" val="2512587114"/>
                  </a:ext>
                </a:extLst>
              </a:tr>
              <a:tr h="141987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Government labour policies, employee welfare regulations, and workplace safety standards influence organisational responsibilities toward staff wellbeing and working conditions within hospitality environments.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extLst>
                  <a:ext uri="{0D108BD9-81ED-4DB2-BD59-A6C34878D82A}">
                    <a16:rowId xmlns:a16="http://schemas.microsoft.com/office/drawing/2014/main" val="1147119585"/>
                  </a:ext>
                </a:extLst>
              </a:tr>
              <a:tr h="105517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UK hospitality market is expected to expand at an average of 4.18% CAGR from 63.80B to 78.28B in the years 2026 and 2031, respectively (Mordor Intelligence, 2025).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extLst>
                  <a:ext uri="{0D108BD9-81ED-4DB2-BD59-A6C34878D82A}">
                    <a16:rowId xmlns:a16="http://schemas.microsoft.com/office/drawing/2014/main" val="1510531199"/>
                  </a:ext>
                </a:extLst>
              </a:tr>
              <a:tr h="105517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UK skills gap density is 7%. The largest gaps are in sales, customer services and elementary staff at 8%, and the smallest at 2% in managers. (GOV.UK, 2020). 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extLst>
                  <a:ext uri="{0D108BD9-81ED-4DB2-BD59-A6C34878D82A}">
                    <a16:rowId xmlns:a16="http://schemas.microsoft.com/office/drawing/2014/main" val="2309182157"/>
                  </a:ext>
                </a:extLst>
              </a:tr>
              <a:tr h="105517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Digital scheduling systems, automation tools, and online customer feedback platforms influence workload management, performance monitoring, and employee stress levels in service operations.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extLst>
                  <a:ext uri="{0D108BD9-81ED-4DB2-BD59-A6C34878D82A}">
                    <a16:rowId xmlns:a16="http://schemas.microsoft.com/office/drawing/2014/main" val="3556688028"/>
                  </a:ext>
                </a:extLst>
              </a:tr>
              <a:tr h="105517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Employment law, health and safety regulations, and duty of care requirements establish organisational obligations to protect the physical and psychological wellbeing of hospitality workers.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 anchor="ctr"/>
                </a:tc>
                <a:extLst>
                  <a:ext uri="{0D108BD9-81ED-4DB2-BD59-A6C34878D82A}">
                    <a16:rowId xmlns:a16="http://schemas.microsoft.com/office/drawing/2014/main" val="2766680830"/>
                  </a:ext>
                </a:extLst>
              </a:tr>
              <a:tr h="69047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</a:t>
                      </a:r>
                      <a:endParaRPr lang="en-US" sz="20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kern="1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Eco-certifications can introduce new operations, and employees would have more work.</a:t>
                      </a:r>
                      <a:endParaRPr lang="en-US" sz="20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35" marR="65935" marT="0" marB="0"/>
                </a:tc>
                <a:extLst>
                  <a:ext uri="{0D108BD9-81ED-4DB2-BD59-A6C34878D82A}">
                    <a16:rowId xmlns:a16="http://schemas.microsoft.com/office/drawing/2014/main" val="232881234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C68EC707-D7DB-62E0-EE89-547B06EF9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46850" y="3529012"/>
            <a:ext cx="3562350" cy="322897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0F1DAAE-81E5-3F33-B9DE-C153B39A55D8}"/>
              </a:ext>
            </a:extLst>
          </p:cNvPr>
          <p:cNvSpPr txBox="1"/>
          <p:nvPr/>
        </p:nvSpPr>
        <p:spPr>
          <a:xfrm>
            <a:off x="14478000" y="6757987"/>
            <a:ext cx="914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3: </a:t>
            </a:r>
            <a:r>
              <a:rPr lang="en-US" sz="2000" kern="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Market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(Mordor Intelligence, 2025)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2999198"/>
            <a:ext cx="21412201" cy="6402849"/>
            <a:chOff x="-822835" y="0"/>
            <a:chExt cx="5639428" cy="1686348"/>
          </a:xfrm>
        </p:grpSpPr>
        <p:sp>
          <p:nvSpPr>
            <p:cNvPr id="3" name="Freeform 3"/>
            <p:cNvSpPr/>
            <p:nvPr/>
          </p:nvSpPr>
          <p:spPr>
            <a:xfrm>
              <a:off x="-822835" y="782951"/>
              <a:ext cx="4816592" cy="903397"/>
            </a:xfrm>
            <a:custGeom>
              <a:avLst/>
              <a:gdLst/>
              <a:ahLst/>
              <a:cxnLst/>
              <a:rect l="l" t="t" r="r" b="b"/>
              <a:pathLst>
                <a:path w="4816592" h="903397">
                  <a:moveTo>
                    <a:pt x="0" y="0"/>
                  </a:moveTo>
                  <a:lnTo>
                    <a:pt x="4816592" y="0"/>
                  </a:lnTo>
                  <a:lnTo>
                    <a:pt x="4816592" y="903397"/>
                  </a:lnTo>
                  <a:lnTo>
                    <a:pt x="0" y="903397"/>
                  </a:lnTo>
                  <a:close/>
                </a:path>
              </a:pathLst>
            </a:custGeom>
            <a:solidFill>
              <a:srgbClr val="A1D4E1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4816593" cy="903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028700" y="4081577"/>
            <a:ext cx="638175" cy="638175"/>
          </a:xfrm>
          <a:custGeom>
            <a:avLst/>
            <a:gdLst/>
            <a:ahLst/>
            <a:cxnLst/>
            <a:rect l="l" t="t" r="r" b="b"/>
            <a:pathLst>
              <a:path w="638175" h="638175">
                <a:moveTo>
                  <a:pt x="0" y="0"/>
                </a:moveTo>
                <a:lnTo>
                  <a:pt x="638175" y="0"/>
                </a:lnTo>
                <a:lnTo>
                  <a:pt x="638175" y="638175"/>
                </a:lnTo>
                <a:lnTo>
                  <a:pt x="0" y="6381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1028700" y="5413046"/>
            <a:ext cx="638175" cy="638175"/>
          </a:xfrm>
          <a:custGeom>
            <a:avLst/>
            <a:gdLst/>
            <a:ahLst/>
            <a:cxnLst/>
            <a:rect l="l" t="t" r="r" b="b"/>
            <a:pathLst>
              <a:path w="638175" h="638175">
                <a:moveTo>
                  <a:pt x="0" y="0"/>
                </a:moveTo>
                <a:lnTo>
                  <a:pt x="638175" y="0"/>
                </a:lnTo>
                <a:lnTo>
                  <a:pt x="638175" y="638175"/>
                </a:lnTo>
                <a:lnTo>
                  <a:pt x="0" y="6381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028700" y="6744515"/>
            <a:ext cx="638175" cy="638175"/>
          </a:xfrm>
          <a:custGeom>
            <a:avLst/>
            <a:gdLst/>
            <a:ahLst/>
            <a:cxnLst/>
            <a:rect l="l" t="t" r="r" b="b"/>
            <a:pathLst>
              <a:path w="638175" h="638175">
                <a:moveTo>
                  <a:pt x="0" y="0"/>
                </a:moveTo>
                <a:lnTo>
                  <a:pt x="638175" y="0"/>
                </a:lnTo>
                <a:lnTo>
                  <a:pt x="638175" y="638175"/>
                </a:lnTo>
                <a:lnTo>
                  <a:pt x="0" y="6381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Box 17"/>
          <p:cNvSpPr txBox="1"/>
          <p:nvPr/>
        </p:nvSpPr>
        <p:spPr>
          <a:xfrm>
            <a:off x="1028700" y="684835"/>
            <a:ext cx="17716500" cy="9714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solidFill>
                  <a:srgbClr val="294069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Research Methodology- Star model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057400" y="4178678"/>
            <a:ext cx="7898566" cy="13619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40"/>
              </a:lnSpc>
              <a:spcBef>
                <a:spcPct val="0"/>
              </a:spcBef>
            </a:pPr>
            <a:r>
              <a:rPr lang="en-US" sz="2400" u="none" strike="noStrike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The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Redesign in structure aid’s multi-purpose digital service provision.</a:t>
            </a:r>
          </a:p>
          <a:p>
            <a:pPr marL="0" lvl="0" indent="0" algn="l">
              <a:lnSpc>
                <a:spcPts val="3640"/>
              </a:lnSpc>
              <a:spcBef>
                <a:spcPct val="0"/>
              </a:spcBef>
            </a:pPr>
            <a:endParaRPr lang="en-US" sz="2400" u="none" strike="noStrike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981200" y="5437291"/>
            <a:ext cx="10896600" cy="418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640"/>
              </a:lnSpc>
              <a:spcBef>
                <a:spcPct val="0"/>
              </a:spcBef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Wide-ranging people building lowers stress and role ambiguity.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895475" y="6854410"/>
            <a:ext cx="10968470" cy="418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640"/>
              </a:lnSpc>
              <a:spcBef>
                <a:spcPct val="0"/>
              </a:spcBef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Integration of the processes enhances communication and decision-making.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EC2CA91-4F6D-FF16-CEFE-F22D2C870E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106400" y="3815323"/>
            <a:ext cx="4871294" cy="4471796"/>
          </a:xfrm>
          <a:prstGeom prst="roundRect">
            <a:avLst>
              <a:gd name="adj" fmla="val 16667"/>
            </a:avLst>
          </a:prstGeom>
          <a:ln>
            <a:solidFill>
              <a:schemeClr val="tx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F51EC58E-1AC6-5876-C8BD-C42B1E5A2EDE}"/>
              </a:ext>
            </a:extLst>
          </p:cNvPr>
          <p:cNvSpPr txBox="1"/>
          <p:nvPr/>
        </p:nvSpPr>
        <p:spPr>
          <a:xfrm>
            <a:off x="13939094" y="8484464"/>
            <a:ext cx="4038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2: Star Model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(Wagner, 2025) </a:t>
            </a:r>
          </a:p>
        </p:txBody>
      </p:sp>
      <p:sp>
        <p:nvSpPr>
          <p:cNvPr id="28" name="TextBox 23">
            <a:extLst>
              <a:ext uri="{FF2B5EF4-FFF2-40B4-BE49-F238E27FC236}">
                <a16:creationId xmlns:a16="http://schemas.microsoft.com/office/drawing/2014/main" id="{888265D1-0B7D-41A0-CEEC-2919C808FF98}"/>
              </a:ext>
            </a:extLst>
          </p:cNvPr>
          <p:cNvSpPr txBox="1"/>
          <p:nvPr/>
        </p:nvSpPr>
        <p:spPr>
          <a:xfrm>
            <a:off x="1909330" y="8229779"/>
            <a:ext cx="7898566" cy="900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3640"/>
              </a:lnSpc>
              <a:spcBef>
                <a:spcPct val="0"/>
              </a:spcBef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reward systems are used to reward technical and emotional service performance</a:t>
            </a: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</p:txBody>
      </p:sp>
      <p:sp>
        <p:nvSpPr>
          <p:cNvPr id="29" name="Freeform 13">
            <a:extLst>
              <a:ext uri="{FF2B5EF4-FFF2-40B4-BE49-F238E27FC236}">
                <a16:creationId xmlns:a16="http://schemas.microsoft.com/office/drawing/2014/main" id="{B45BE3E8-EA9C-DD95-CF4B-555C35C8EB52}"/>
              </a:ext>
            </a:extLst>
          </p:cNvPr>
          <p:cNvSpPr/>
          <p:nvPr/>
        </p:nvSpPr>
        <p:spPr>
          <a:xfrm>
            <a:off x="1028700" y="8165377"/>
            <a:ext cx="638175" cy="638175"/>
          </a:xfrm>
          <a:custGeom>
            <a:avLst/>
            <a:gdLst/>
            <a:ahLst/>
            <a:cxnLst/>
            <a:rect l="l" t="t" r="r" b="b"/>
            <a:pathLst>
              <a:path w="638175" h="638175">
                <a:moveTo>
                  <a:pt x="0" y="0"/>
                </a:moveTo>
                <a:lnTo>
                  <a:pt x="638175" y="0"/>
                </a:lnTo>
                <a:lnTo>
                  <a:pt x="638175" y="638175"/>
                </a:lnTo>
                <a:lnTo>
                  <a:pt x="0" y="6381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612220"/>
            <a:chOff x="0" y="0"/>
            <a:chExt cx="4816593" cy="6879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687992"/>
            </a:xfrm>
            <a:custGeom>
              <a:avLst/>
              <a:gdLst/>
              <a:ahLst/>
              <a:cxnLst/>
              <a:rect l="l" t="t" r="r" b="b"/>
              <a:pathLst>
                <a:path w="4816592" h="687992">
                  <a:moveTo>
                    <a:pt x="0" y="0"/>
                  </a:moveTo>
                  <a:lnTo>
                    <a:pt x="4816592" y="0"/>
                  </a:lnTo>
                  <a:lnTo>
                    <a:pt x="4816592" y="687992"/>
                  </a:lnTo>
                  <a:lnTo>
                    <a:pt x="0" y="687992"/>
                  </a:lnTo>
                  <a:close/>
                </a:path>
              </a:pathLst>
            </a:custGeom>
            <a:solidFill>
              <a:srgbClr val="A1D4E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4816593" cy="6879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781999"/>
            <a:ext cx="16230600" cy="1830221"/>
            <a:chOff x="0" y="0"/>
            <a:chExt cx="4274726" cy="48203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482034"/>
            </a:xfrm>
            <a:custGeom>
              <a:avLst/>
              <a:gdLst/>
              <a:ahLst/>
              <a:cxnLst/>
              <a:rect l="l" t="t" r="r" b="b"/>
              <a:pathLst>
                <a:path w="4274726" h="482034">
                  <a:moveTo>
                    <a:pt x="0" y="0"/>
                  </a:moveTo>
                  <a:lnTo>
                    <a:pt x="4274726" y="0"/>
                  </a:lnTo>
                  <a:lnTo>
                    <a:pt x="4274726" y="482034"/>
                  </a:lnTo>
                  <a:lnTo>
                    <a:pt x="0" y="482034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4274726" cy="4820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2612220"/>
            <a:ext cx="16230600" cy="6646080"/>
            <a:chOff x="0" y="0"/>
            <a:chExt cx="4274726" cy="175040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74726" cy="1750408"/>
            </a:xfrm>
            <a:custGeom>
              <a:avLst/>
              <a:gdLst/>
              <a:ahLst/>
              <a:cxnLst/>
              <a:rect l="l" t="t" r="r" b="b"/>
              <a:pathLst>
                <a:path w="4274726" h="1750408">
                  <a:moveTo>
                    <a:pt x="0" y="0"/>
                  </a:moveTo>
                  <a:lnTo>
                    <a:pt x="4274726" y="0"/>
                  </a:lnTo>
                  <a:lnTo>
                    <a:pt x="4274726" y="1750408"/>
                  </a:lnTo>
                  <a:lnTo>
                    <a:pt x="0" y="175040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4274726" cy="17504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39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796737" y="1209675"/>
            <a:ext cx="14694527" cy="971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solidFill>
                  <a:srgbClr val="FFFFFF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Theme Impact Analysis and Industry Response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48000" y="3695700"/>
            <a:ext cx="13900463" cy="36606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The Burnout increases the lessening of service performance.</a:t>
            </a:r>
          </a:p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endParaRPr lang="en-US" sz="2400" spc="-29" dirty="0">
              <a:solidFill>
                <a:srgbClr val="294069"/>
              </a:solidFill>
              <a:latin typeface="Times New Roman" panose="02020603050405020304" pitchFamily="18" charset="0"/>
              <a:ea typeface="Garet Bold"/>
              <a:cs typeface="Times New Roman" panose="02020603050405020304" pitchFamily="18" charset="0"/>
              <a:sym typeface="Garet Bold"/>
            </a:endParaRPr>
          </a:p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The Workload strain is brought about by staff shortages.</a:t>
            </a:r>
          </a:p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endParaRPr lang="en-US" sz="2400" spc="-29" dirty="0">
              <a:solidFill>
                <a:srgbClr val="294069"/>
              </a:solidFill>
              <a:latin typeface="Times New Roman" panose="02020603050405020304" pitchFamily="18" charset="0"/>
              <a:ea typeface="Garet Bold"/>
              <a:cs typeface="Times New Roman" panose="02020603050405020304" pitchFamily="18" charset="0"/>
              <a:sym typeface="Garet Bold"/>
            </a:endParaRPr>
          </a:p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The Wellbeing programs are initiated in organisations.</a:t>
            </a:r>
          </a:p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endParaRPr lang="en-US" sz="2400" spc="-29" dirty="0">
              <a:solidFill>
                <a:srgbClr val="294069"/>
              </a:solidFill>
              <a:latin typeface="Times New Roman" panose="02020603050405020304" pitchFamily="18" charset="0"/>
              <a:ea typeface="Garet Bold"/>
              <a:cs typeface="Times New Roman" panose="02020603050405020304" pitchFamily="18" charset="0"/>
              <a:sym typeface="Garet Bold"/>
            </a:endParaRPr>
          </a:p>
          <a:p>
            <a:pPr marL="457200" indent="-457200" algn="l">
              <a:lnSpc>
                <a:spcPts val="4060"/>
              </a:lnSpc>
              <a:buFont typeface="Wingdings" panose="05000000000000000000" pitchFamily="2" charset="2"/>
              <a:buChar char="Ø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The Flexible training and schedules for developing solutions.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4826514"/>
            <a:chOff x="0" y="0"/>
            <a:chExt cx="4816593" cy="127118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1271181"/>
            </a:xfrm>
            <a:custGeom>
              <a:avLst/>
              <a:gdLst/>
              <a:ahLst/>
              <a:cxnLst/>
              <a:rect l="l" t="t" r="r" b="b"/>
              <a:pathLst>
                <a:path w="4816592" h="1271181">
                  <a:moveTo>
                    <a:pt x="0" y="0"/>
                  </a:moveTo>
                  <a:lnTo>
                    <a:pt x="4816592" y="0"/>
                  </a:lnTo>
                  <a:lnTo>
                    <a:pt x="4816592" y="1271181"/>
                  </a:lnTo>
                  <a:lnTo>
                    <a:pt x="0" y="1271181"/>
                  </a:lnTo>
                  <a:close/>
                </a:path>
              </a:pathLst>
            </a:custGeom>
            <a:solidFill>
              <a:srgbClr val="A1D4E1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4816593" cy="12711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lvl="0" indent="-342900" algn="just">
                <a:lnSpc>
                  <a:spcPts val="2639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198435" y="3746290"/>
            <a:ext cx="2092549" cy="2092549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7725" y="3780240"/>
            <a:ext cx="2092549" cy="209254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846938" y="3780240"/>
            <a:ext cx="2092549" cy="2092549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76200"/>
              <a:ext cx="660400" cy="660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2353557" y="4826514"/>
            <a:ext cx="4082462" cy="4431786"/>
            <a:chOff x="0" y="0"/>
            <a:chExt cx="1075216" cy="116721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075216" cy="1167219"/>
            </a:xfrm>
            <a:custGeom>
              <a:avLst/>
              <a:gdLst/>
              <a:ahLst/>
              <a:cxnLst/>
              <a:rect l="l" t="t" r="r" b="b"/>
              <a:pathLst>
                <a:path w="1075216" h="1167219">
                  <a:moveTo>
                    <a:pt x="0" y="0"/>
                  </a:moveTo>
                  <a:lnTo>
                    <a:pt x="1075216" y="0"/>
                  </a:lnTo>
                  <a:lnTo>
                    <a:pt x="1075216" y="1167219"/>
                  </a:lnTo>
                  <a:lnTo>
                    <a:pt x="0" y="1167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1075216" cy="1167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7102769" y="4826514"/>
            <a:ext cx="4082462" cy="4431786"/>
            <a:chOff x="0" y="0"/>
            <a:chExt cx="1075216" cy="1167219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075216" cy="1167219"/>
            </a:xfrm>
            <a:custGeom>
              <a:avLst/>
              <a:gdLst/>
              <a:ahLst/>
              <a:cxnLst/>
              <a:rect l="l" t="t" r="r" b="b"/>
              <a:pathLst>
                <a:path w="1075216" h="1167219">
                  <a:moveTo>
                    <a:pt x="0" y="0"/>
                  </a:moveTo>
                  <a:lnTo>
                    <a:pt x="1075216" y="0"/>
                  </a:lnTo>
                  <a:lnTo>
                    <a:pt x="1075216" y="1167219"/>
                  </a:lnTo>
                  <a:lnTo>
                    <a:pt x="0" y="1167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0"/>
              <a:ext cx="1075216" cy="1167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1851981" y="4826514"/>
            <a:ext cx="4082462" cy="4431786"/>
            <a:chOff x="0" y="0"/>
            <a:chExt cx="1075216" cy="1167219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75216" cy="1167219"/>
            </a:xfrm>
            <a:custGeom>
              <a:avLst/>
              <a:gdLst/>
              <a:ahLst/>
              <a:cxnLst/>
              <a:rect l="l" t="t" r="r" b="b"/>
              <a:pathLst>
                <a:path w="1075216" h="1167219">
                  <a:moveTo>
                    <a:pt x="0" y="0"/>
                  </a:moveTo>
                  <a:lnTo>
                    <a:pt x="1075216" y="0"/>
                  </a:lnTo>
                  <a:lnTo>
                    <a:pt x="1075216" y="1167219"/>
                  </a:lnTo>
                  <a:lnTo>
                    <a:pt x="0" y="1167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0"/>
              <a:ext cx="1075216" cy="1167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Arial" panose="020B0604020202020204" pitchFamily="34" charset="0"/>
                <a:buChar char="•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4394788" y="1324866"/>
            <a:ext cx="9405946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Conclusion</a:t>
            </a:r>
            <a:endParaRPr lang="en-US" sz="2400" b="1" spc="38" dirty="0">
              <a:latin typeface="Times New Roman" panose="02020603050405020304" pitchFamily="18" charset="0"/>
              <a:ea typeface="Berthold Block"/>
              <a:cs typeface="Times New Roman" panose="02020603050405020304" pitchFamily="18" charset="0"/>
              <a:sym typeface="Berthold Block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4059218" y="4066872"/>
            <a:ext cx="671139" cy="5642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just">
              <a:lnSpc>
                <a:spcPts val="4399"/>
              </a:lnSpc>
              <a:spcBef>
                <a:spcPct val="0"/>
              </a:spcBef>
            </a:pPr>
            <a:r>
              <a:rPr lang="en-US" sz="4800" b="1" spc="19" dirty="0">
                <a:solidFill>
                  <a:srgbClr val="FFFFFF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1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87391" y="4207902"/>
            <a:ext cx="671139" cy="5642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just">
              <a:lnSpc>
                <a:spcPts val="4399"/>
              </a:lnSpc>
              <a:spcBef>
                <a:spcPct val="0"/>
              </a:spcBef>
            </a:pPr>
            <a:r>
              <a:rPr lang="en-US" sz="4800" b="1" spc="19" dirty="0">
                <a:solidFill>
                  <a:srgbClr val="FFFFFF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841895" y="4347397"/>
            <a:ext cx="671139" cy="5674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4399"/>
              </a:lnSpc>
              <a:spcBef>
                <a:spcPct val="0"/>
              </a:spcBef>
            </a:pPr>
            <a:r>
              <a:rPr lang="en-US" sz="4800" b="1" spc="19" dirty="0">
                <a:solidFill>
                  <a:srgbClr val="FFFFFF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786057" y="5301517"/>
            <a:ext cx="3217826" cy="20438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ts val="406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Conclusively, Burnout is enhanced because of stress and emotional </a:t>
            </a:r>
            <a:r>
              <a:rPr lang="en-US" sz="2400" spc="-29" dirty="0" err="1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labour</a:t>
            </a: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 at work.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460048" y="5058000"/>
            <a:ext cx="3217826" cy="3621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ts val="406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The Frontline employees feel anxious and less contented.</a:t>
            </a:r>
          </a:p>
          <a:p>
            <a:pPr marL="342900" lvl="0" indent="-342900" algn="just">
              <a:lnSpc>
                <a:spcPts val="406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Mental health affects </a:t>
            </a:r>
            <a:r>
              <a:rPr lang="en-US" sz="2400" spc="-29" dirty="0" err="1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organisational</a:t>
            </a: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 performance and service delivery.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2339580" y="5180064"/>
            <a:ext cx="3217826" cy="20438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 algn="just">
              <a:lnSpc>
                <a:spcPts val="4060"/>
              </a:lnSpc>
              <a:buFont typeface="Arial" panose="020B0604020202020204" pitchFamily="34" charset="0"/>
              <a:buChar char="•"/>
            </a:pPr>
            <a:r>
              <a:rPr lang="en-US" sz="2400" spc="-29" dirty="0">
                <a:solidFill>
                  <a:srgbClr val="294069"/>
                </a:solidFill>
                <a:latin typeface="Times New Roman" panose="02020603050405020304" pitchFamily="18" charset="0"/>
                <a:ea typeface="Garet Bold"/>
                <a:cs typeface="Times New Roman" panose="02020603050405020304" pitchFamily="18" charset="0"/>
                <a:sym typeface="Garet Bold"/>
              </a:rPr>
              <a:t>Positive leadership and wellbeing policies enhance the resilience of the workforce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D4E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6E5C5B-5E75-94ED-8792-C01C306A72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A49802A8-9E6B-C66A-FE31-18D021A2EDBD}"/>
              </a:ext>
            </a:extLst>
          </p:cNvPr>
          <p:cNvGrpSpPr/>
          <p:nvPr/>
        </p:nvGrpSpPr>
        <p:grpSpPr>
          <a:xfrm>
            <a:off x="0" y="0"/>
            <a:ext cx="18288000" cy="4826514"/>
            <a:chOff x="0" y="0"/>
            <a:chExt cx="4816593" cy="1271181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DE37821-6A33-2E62-FE05-7B72D32D0435}"/>
                </a:ext>
              </a:extLst>
            </p:cNvPr>
            <p:cNvSpPr/>
            <p:nvPr/>
          </p:nvSpPr>
          <p:spPr>
            <a:xfrm>
              <a:off x="0" y="0"/>
              <a:ext cx="4816592" cy="1271181"/>
            </a:xfrm>
            <a:custGeom>
              <a:avLst/>
              <a:gdLst/>
              <a:ahLst/>
              <a:cxnLst/>
              <a:rect l="l" t="t" r="r" b="b"/>
              <a:pathLst>
                <a:path w="4816592" h="1271181">
                  <a:moveTo>
                    <a:pt x="0" y="0"/>
                  </a:moveTo>
                  <a:lnTo>
                    <a:pt x="4816592" y="0"/>
                  </a:lnTo>
                  <a:lnTo>
                    <a:pt x="4816592" y="1271181"/>
                  </a:lnTo>
                  <a:lnTo>
                    <a:pt x="0" y="1271181"/>
                  </a:lnTo>
                  <a:close/>
                </a:path>
              </a:pathLst>
            </a:custGeom>
            <a:solidFill>
              <a:srgbClr val="E7F1F4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82CF8AD9-C9B9-45A5-9C38-679ADA6B370F}"/>
                </a:ext>
              </a:extLst>
            </p:cNvPr>
            <p:cNvSpPr txBox="1"/>
            <p:nvPr/>
          </p:nvSpPr>
          <p:spPr>
            <a:xfrm>
              <a:off x="0" y="0"/>
              <a:ext cx="4816593" cy="12711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994FEC9E-CC75-B53E-2ACE-7F21C57BAD34}"/>
              </a:ext>
            </a:extLst>
          </p:cNvPr>
          <p:cNvGrpSpPr/>
          <p:nvPr/>
        </p:nvGrpSpPr>
        <p:grpSpPr>
          <a:xfrm>
            <a:off x="1028700" y="4826514"/>
            <a:ext cx="4803951" cy="4431786"/>
            <a:chOff x="0" y="0"/>
            <a:chExt cx="1265238" cy="1167219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0B102DE-AA71-5ABB-9F18-864862FF91BD}"/>
                </a:ext>
              </a:extLst>
            </p:cNvPr>
            <p:cNvSpPr/>
            <p:nvPr/>
          </p:nvSpPr>
          <p:spPr>
            <a:xfrm>
              <a:off x="0" y="0"/>
              <a:ext cx="1265238" cy="1167219"/>
            </a:xfrm>
            <a:custGeom>
              <a:avLst/>
              <a:gdLst/>
              <a:ahLst/>
              <a:cxnLst/>
              <a:rect l="l" t="t" r="r" b="b"/>
              <a:pathLst>
                <a:path w="1265238" h="1167219">
                  <a:moveTo>
                    <a:pt x="0" y="0"/>
                  </a:moveTo>
                  <a:lnTo>
                    <a:pt x="1265238" y="0"/>
                  </a:lnTo>
                  <a:lnTo>
                    <a:pt x="1265238" y="1167219"/>
                  </a:lnTo>
                  <a:lnTo>
                    <a:pt x="0" y="1167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7F4C9794-DB04-A422-3219-0FD1E850D7A1}"/>
                </a:ext>
              </a:extLst>
            </p:cNvPr>
            <p:cNvSpPr txBox="1"/>
            <p:nvPr/>
          </p:nvSpPr>
          <p:spPr>
            <a:xfrm>
              <a:off x="0" y="0"/>
              <a:ext cx="1265238" cy="1167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Wingdings" panose="05000000000000000000" pitchFamily="2" charset="2"/>
                <a:buChar char="Ø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951443D1-4D28-5F18-770B-B97D86BEB7BC}"/>
              </a:ext>
            </a:extLst>
          </p:cNvPr>
          <p:cNvGrpSpPr/>
          <p:nvPr/>
        </p:nvGrpSpPr>
        <p:grpSpPr>
          <a:xfrm>
            <a:off x="6742024" y="4826514"/>
            <a:ext cx="4803951" cy="4431786"/>
            <a:chOff x="0" y="0"/>
            <a:chExt cx="1265238" cy="1167219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98FFB921-4406-9125-4EDB-E526F1407067}"/>
                </a:ext>
              </a:extLst>
            </p:cNvPr>
            <p:cNvSpPr/>
            <p:nvPr/>
          </p:nvSpPr>
          <p:spPr>
            <a:xfrm>
              <a:off x="0" y="0"/>
              <a:ext cx="1265238" cy="1167219"/>
            </a:xfrm>
            <a:custGeom>
              <a:avLst/>
              <a:gdLst/>
              <a:ahLst/>
              <a:cxnLst/>
              <a:rect l="l" t="t" r="r" b="b"/>
              <a:pathLst>
                <a:path w="1265238" h="1167219">
                  <a:moveTo>
                    <a:pt x="0" y="0"/>
                  </a:moveTo>
                  <a:lnTo>
                    <a:pt x="1265238" y="0"/>
                  </a:lnTo>
                  <a:lnTo>
                    <a:pt x="1265238" y="1167219"/>
                  </a:lnTo>
                  <a:lnTo>
                    <a:pt x="0" y="1167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45EBAB25-FB76-545E-F71B-98DE24DFF145}"/>
                </a:ext>
              </a:extLst>
            </p:cNvPr>
            <p:cNvSpPr txBox="1"/>
            <p:nvPr/>
          </p:nvSpPr>
          <p:spPr>
            <a:xfrm>
              <a:off x="0" y="0"/>
              <a:ext cx="1265238" cy="1167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Wingdings" panose="05000000000000000000" pitchFamily="2" charset="2"/>
                <a:buChar char="Ø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0B2B8061-DB67-042C-CFDD-0C03B42DB12B}"/>
              </a:ext>
            </a:extLst>
          </p:cNvPr>
          <p:cNvGrpSpPr/>
          <p:nvPr/>
        </p:nvGrpSpPr>
        <p:grpSpPr>
          <a:xfrm>
            <a:off x="12455349" y="4826514"/>
            <a:ext cx="4803951" cy="4431786"/>
            <a:chOff x="0" y="0"/>
            <a:chExt cx="1265238" cy="1167219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01DC917-76F8-0D34-9004-1B9DCE0751AF}"/>
                </a:ext>
              </a:extLst>
            </p:cNvPr>
            <p:cNvSpPr/>
            <p:nvPr/>
          </p:nvSpPr>
          <p:spPr>
            <a:xfrm>
              <a:off x="0" y="0"/>
              <a:ext cx="1265238" cy="1167219"/>
            </a:xfrm>
            <a:custGeom>
              <a:avLst/>
              <a:gdLst/>
              <a:ahLst/>
              <a:cxnLst/>
              <a:rect l="l" t="t" r="r" b="b"/>
              <a:pathLst>
                <a:path w="1265238" h="1167219">
                  <a:moveTo>
                    <a:pt x="0" y="0"/>
                  </a:moveTo>
                  <a:lnTo>
                    <a:pt x="1265238" y="0"/>
                  </a:lnTo>
                  <a:lnTo>
                    <a:pt x="1265238" y="1167219"/>
                  </a:lnTo>
                  <a:lnTo>
                    <a:pt x="0" y="11672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>
              <a:extLst>
                <a:ext uri="{FF2B5EF4-FFF2-40B4-BE49-F238E27FC236}">
                  <a16:creationId xmlns:a16="http://schemas.microsoft.com/office/drawing/2014/main" id="{18D41A12-45D7-8D99-EFF6-84ACF5D14F96}"/>
                </a:ext>
              </a:extLst>
            </p:cNvPr>
            <p:cNvSpPr txBox="1"/>
            <p:nvPr/>
          </p:nvSpPr>
          <p:spPr>
            <a:xfrm>
              <a:off x="0" y="0"/>
              <a:ext cx="1265238" cy="1167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Wingdings" panose="05000000000000000000" pitchFamily="2" charset="2"/>
                <a:buChar char="Ø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4" name="Group 14">
            <a:extLst>
              <a:ext uri="{FF2B5EF4-FFF2-40B4-BE49-F238E27FC236}">
                <a16:creationId xmlns:a16="http://schemas.microsoft.com/office/drawing/2014/main" id="{FAA42D48-85AA-7DBC-4BFE-65FD4C3FF500}"/>
              </a:ext>
            </a:extLst>
          </p:cNvPr>
          <p:cNvGrpSpPr/>
          <p:nvPr/>
        </p:nvGrpSpPr>
        <p:grpSpPr>
          <a:xfrm>
            <a:off x="1028700" y="3601413"/>
            <a:ext cx="4803951" cy="1225101"/>
            <a:chOff x="0" y="0"/>
            <a:chExt cx="1265238" cy="322660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932DC93A-64D4-25E8-ABAD-D7A773521669}"/>
                </a:ext>
              </a:extLst>
            </p:cNvPr>
            <p:cNvSpPr/>
            <p:nvPr/>
          </p:nvSpPr>
          <p:spPr>
            <a:xfrm>
              <a:off x="0" y="0"/>
              <a:ext cx="1265238" cy="322660"/>
            </a:xfrm>
            <a:custGeom>
              <a:avLst/>
              <a:gdLst/>
              <a:ahLst/>
              <a:cxnLst/>
              <a:rect l="l" t="t" r="r" b="b"/>
              <a:pathLst>
                <a:path w="1265238" h="322660">
                  <a:moveTo>
                    <a:pt x="0" y="0"/>
                  </a:moveTo>
                  <a:lnTo>
                    <a:pt x="1265238" y="0"/>
                  </a:lnTo>
                  <a:lnTo>
                    <a:pt x="1265238" y="322660"/>
                  </a:lnTo>
                  <a:lnTo>
                    <a:pt x="0" y="322660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335D4FDC-5A55-AE68-8B1D-0542AEADFA46}"/>
                </a:ext>
              </a:extLst>
            </p:cNvPr>
            <p:cNvSpPr txBox="1"/>
            <p:nvPr/>
          </p:nvSpPr>
          <p:spPr>
            <a:xfrm>
              <a:off x="0" y="0"/>
              <a:ext cx="1265238" cy="322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Wingdings" panose="05000000000000000000" pitchFamily="2" charset="2"/>
                <a:buChar char="Ø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7" name="Group 17">
            <a:extLst>
              <a:ext uri="{FF2B5EF4-FFF2-40B4-BE49-F238E27FC236}">
                <a16:creationId xmlns:a16="http://schemas.microsoft.com/office/drawing/2014/main" id="{31426EFF-287E-657B-4DFC-6B3BFF2FABAF}"/>
              </a:ext>
            </a:extLst>
          </p:cNvPr>
          <p:cNvGrpSpPr/>
          <p:nvPr/>
        </p:nvGrpSpPr>
        <p:grpSpPr>
          <a:xfrm>
            <a:off x="6742024" y="3601413"/>
            <a:ext cx="4803951" cy="1225101"/>
            <a:chOff x="0" y="0"/>
            <a:chExt cx="1265238" cy="322660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45D11166-89DC-9C63-AD92-924A7E715F74}"/>
                </a:ext>
              </a:extLst>
            </p:cNvPr>
            <p:cNvSpPr/>
            <p:nvPr/>
          </p:nvSpPr>
          <p:spPr>
            <a:xfrm>
              <a:off x="0" y="0"/>
              <a:ext cx="1265238" cy="322660"/>
            </a:xfrm>
            <a:custGeom>
              <a:avLst/>
              <a:gdLst/>
              <a:ahLst/>
              <a:cxnLst/>
              <a:rect l="l" t="t" r="r" b="b"/>
              <a:pathLst>
                <a:path w="1265238" h="322660">
                  <a:moveTo>
                    <a:pt x="0" y="0"/>
                  </a:moveTo>
                  <a:lnTo>
                    <a:pt x="1265238" y="0"/>
                  </a:lnTo>
                  <a:lnTo>
                    <a:pt x="1265238" y="322660"/>
                  </a:lnTo>
                  <a:lnTo>
                    <a:pt x="0" y="322660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>
              <a:extLst>
                <a:ext uri="{FF2B5EF4-FFF2-40B4-BE49-F238E27FC236}">
                  <a16:creationId xmlns:a16="http://schemas.microsoft.com/office/drawing/2014/main" id="{89D49ED5-5BF9-4505-1AEE-053B53C201CE}"/>
                </a:ext>
              </a:extLst>
            </p:cNvPr>
            <p:cNvSpPr txBox="1"/>
            <p:nvPr/>
          </p:nvSpPr>
          <p:spPr>
            <a:xfrm>
              <a:off x="0" y="0"/>
              <a:ext cx="1265238" cy="322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Wingdings" panose="05000000000000000000" pitchFamily="2" charset="2"/>
                <a:buChar char="Ø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0" name="Group 20">
            <a:extLst>
              <a:ext uri="{FF2B5EF4-FFF2-40B4-BE49-F238E27FC236}">
                <a16:creationId xmlns:a16="http://schemas.microsoft.com/office/drawing/2014/main" id="{7FE38183-82F7-35E6-13DC-E85BB7EA8085}"/>
              </a:ext>
            </a:extLst>
          </p:cNvPr>
          <p:cNvGrpSpPr/>
          <p:nvPr/>
        </p:nvGrpSpPr>
        <p:grpSpPr>
          <a:xfrm>
            <a:off x="12455349" y="3601413"/>
            <a:ext cx="4803951" cy="1225101"/>
            <a:chOff x="0" y="0"/>
            <a:chExt cx="1265238" cy="322660"/>
          </a:xfrm>
        </p:grpSpPr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6E6E1408-D8FA-2D4A-DFB2-EF219DAF1CB4}"/>
                </a:ext>
              </a:extLst>
            </p:cNvPr>
            <p:cNvSpPr/>
            <p:nvPr/>
          </p:nvSpPr>
          <p:spPr>
            <a:xfrm>
              <a:off x="0" y="0"/>
              <a:ext cx="1265238" cy="322660"/>
            </a:xfrm>
            <a:custGeom>
              <a:avLst/>
              <a:gdLst/>
              <a:ahLst/>
              <a:cxnLst/>
              <a:rect l="l" t="t" r="r" b="b"/>
              <a:pathLst>
                <a:path w="1265238" h="322660">
                  <a:moveTo>
                    <a:pt x="0" y="0"/>
                  </a:moveTo>
                  <a:lnTo>
                    <a:pt x="1265238" y="0"/>
                  </a:lnTo>
                  <a:lnTo>
                    <a:pt x="1265238" y="322660"/>
                  </a:lnTo>
                  <a:lnTo>
                    <a:pt x="0" y="322660"/>
                  </a:lnTo>
                  <a:close/>
                </a:path>
              </a:pathLst>
            </a:custGeom>
            <a:solidFill>
              <a:srgbClr val="F4956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>
              <a:extLst>
                <a:ext uri="{FF2B5EF4-FFF2-40B4-BE49-F238E27FC236}">
                  <a16:creationId xmlns:a16="http://schemas.microsoft.com/office/drawing/2014/main" id="{31B363D9-0117-8581-CDD4-F037B7AE2315}"/>
                </a:ext>
              </a:extLst>
            </p:cNvPr>
            <p:cNvSpPr txBox="1"/>
            <p:nvPr/>
          </p:nvSpPr>
          <p:spPr>
            <a:xfrm>
              <a:off x="0" y="0"/>
              <a:ext cx="1265238" cy="322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342900" indent="-342900" algn="just">
                <a:lnSpc>
                  <a:spcPts val="2639"/>
                </a:lnSpc>
                <a:buFont typeface="Wingdings" panose="05000000000000000000" pitchFamily="2" charset="2"/>
                <a:buChar char="Ø"/>
              </a:pPr>
              <a:endParaRPr sz="24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3" name="TextBox 23">
            <a:extLst>
              <a:ext uri="{FF2B5EF4-FFF2-40B4-BE49-F238E27FC236}">
                <a16:creationId xmlns:a16="http://schemas.microsoft.com/office/drawing/2014/main" id="{906185A6-46A2-E18B-8E6F-CC4F55A0DAF2}"/>
              </a:ext>
            </a:extLst>
          </p:cNvPr>
          <p:cNvSpPr txBox="1"/>
          <p:nvPr/>
        </p:nvSpPr>
        <p:spPr>
          <a:xfrm>
            <a:off x="6934200" y="874220"/>
            <a:ext cx="13414466" cy="971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470"/>
              </a:lnSpc>
              <a:spcBef>
                <a:spcPct val="0"/>
              </a:spcBef>
            </a:pPr>
            <a:r>
              <a:rPr lang="en-US" sz="4800" b="1" spc="38" dirty="0"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Recommendations 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F1557324-A43B-4A88-AA0E-C6B384EC28DA}"/>
              </a:ext>
            </a:extLst>
          </p:cNvPr>
          <p:cNvSpPr txBox="1"/>
          <p:nvPr/>
        </p:nvSpPr>
        <p:spPr>
          <a:xfrm>
            <a:off x="1426642" y="5172075"/>
            <a:ext cx="4008068" cy="41117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Implement employee wellness programs (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Yu et al., 2024)</a:t>
            </a: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Provision of financial wellbeing (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Malkowska et al., 2022)</a:t>
            </a: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Provide counselling and wellbeing services.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CA006867-7AFD-EEA0-7756-687A982AFB69}"/>
              </a:ext>
            </a:extLst>
          </p:cNvPr>
          <p:cNvSpPr txBox="1"/>
          <p:nvPr/>
        </p:nvSpPr>
        <p:spPr>
          <a:xfrm>
            <a:off x="6742023" y="5172075"/>
            <a:ext cx="4803951" cy="41117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Introduce flexible working arrangements (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Rodríguez-Sánchez et al., 2020)</a:t>
            </a: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To offer adequate leave and wellness programs (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Gragnano et al., 2020)</a:t>
            </a: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To promote personal and health-related needs.</a:t>
            </a: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F313DB9B-5FE3-ECCE-EF1B-C854E2B28D38}"/>
              </a:ext>
            </a:extLst>
          </p:cNvPr>
          <p:cNvSpPr txBox="1"/>
          <p:nvPr/>
        </p:nvSpPr>
        <p:spPr>
          <a:xfrm>
            <a:off x="12853291" y="5172075"/>
            <a:ext cx="4008068" cy="41117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Train managers in holistic management (Zada et al., 2025).</a:t>
            </a: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Enhance mental security and openness (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Liu et al., 2024)</a:t>
            </a: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.</a:t>
            </a: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sz="2400" spc="-26" dirty="0">
              <a:latin typeface="Times New Roman" panose="02020603050405020304" pitchFamily="18" charset="0"/>
              <a:ea typeface="Garet"/>
              <a:cs typeface="Times New Roman" panose="02020603050405020304" pitchFamily="18" charset="0"/>
              <a:sym typeface="Garet"/>
            </a:endParaRPr>
          </a:p>
          <a:p>
            <a:pPr marL="342900" lvl="0" indent="-342900" algn="just">
              <a:lnSpc>
                <a:spcPts val="364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sz="2400" spc="-26" dirty="0"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Promote the culture of feedback.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7D152AF-D93E-DAE4-5921-9E05A92909F8}"/>
              </a:ext>
            </a:extLst>
          </p:cNvPr>
          <p:cNvSpPr txBox="1"/>
          <p:nvPr/>
        </p:nvSpPr>
        <p:spPr>
          <a:xfrm>
            <a:off x="1246937" y="3916948"/>
            <a:ext cx="436747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 Mental Health Support Programs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D02A87-0780-7E04-0813-A184DCE87F91}"/>
              </a:ext>
            </a:extLst>
          </p:cNvPr>
          <p:cNvSpPr txBox="1"/>
          <p:nvPr/>
        </p:nvSpPr>
        <p:spPr>
          <a:xfrm>
            <a:off x="7020644" y="3892418"/>
            <a:ext cx="44060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Enrich Work-Design and Work-Life Balance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AD6CFAD-D55C-6B92-D29B-1BB5291E2D4F}"/>
              </a:ext>
            </a:extLst>
          </p:cNvPr>
          <p:cNvSpPr txBox="1"/>
          <p:nvPr/>
        </p:nvSpPr>
        <p:spPr>
          <a:xfrm>
            <a:off x="11943915" y="3727052"/>
            <a:ext cx="5276850" cy="960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1" algn="ctr">
              <a:lnSpc>
                <a:spcPct val="150000"/>
              </a:lnSpc>
              <a:spcBef>
                <a:spcPts val="800"/>
              </a:spcBef>
              <a:spcAft>
                <a:spcPts val="400"/>
              </a:spcAft>
            </a:pPr>
            <a:r>
              <a:rPr lang="en-US" sz="2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development that enhances inclusive leadership styles </a:t>
            </a:r>
          </a:p>
        </p:txBody>
      </p:sp>
    </p:spTree>
    <p:extLst>
      <p:ext uri="{BB962C8B-B14F-4D97-AF65-F5344CB8AC3E}">
        <p14:creationId xmlns:p14="http://schemas.microsoft.com/office/powerpoint/2010/main" val="578972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D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6327674" y="-356198"/>
            <a:ext cx="11590273" cy="12302669"/>
            <a:chOff x="0" y="0"/>
            <a:chExt cx="660400" cy="6105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0400" cy="610500"/>
            </a:xfrm>
            <a:custGeom>
              <a:avLst/>
              <a:gdLst/>
              <a:ahLst/>
              <a:cxnLst/>
              <a:rect l="l" t="t" r="r" b="b"/>
              <a:pathLst>
                <a:path w="660400" h="610500">
                  <a:moveTo>
                    <a:pt x="220252" y="591431"/>
                  </a:moveTo>
                  <a:cubicBezTo>
                    <a:pt x="254109" y="602945"/>
                    <a:pt x="292600" y="610500"/>
                    <a:pt x="330378" y="610500"/>
                  </a:cubicBezTo>
                  <a:cubicBezTo>
                    <a:pt x="368157" y="610500"/>
                    <a:pt x="404509" y="604023"/>
                    <a:pt x="438009" y="592509"/>
                  </a:cubicBezTo>
                  <a:cubicBezTo>
                    <a:pt x="438723" y="592150"/>
                    <a:pt x="439435" y="592150"/>
                    <a:pt x="440148" y="591791"/>
                  </a:cubicBezTo>
                  <a:cubicBezTo>
                    <a:pt x="565955" y="545735"/>
                    <a:pt x="658618" y="424121"/>
                    <a:pt x="660400" y="286492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286279"/>
                  </a:lnTo>
                  <a:cubicBezTo>
                    <a:pt x="1782" y="424840"/>
                    <a:pt x="93019" y="546455"/>
                    <a:pt x="220252" y="591431"/>
                  </a:cubicBezTo>
                  <a:close/>
                </a:path>
              </a:pathLst>
            </a:custGeom>
            <a:solidFill>
              <a:srgbClr val="E7F1F4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660400" cy="483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6262580" y="-143192"/>
            <a:ext cx="5929420" cy="12522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ct val="200000"/>
              </a:lnSpc>
              <a:spcBef>
                <a:spcPct val="0"/>
              </a:spcBef>
            </a:pPr>
            <a:r>
              <a:rPr lang="en-US" sz="4800" b="1" spc="46" dirty="0">
                <a:solidFill>
                  <a:srgbClr val="294069"/>
                </a:solidFill>
                <a:latin typeface="Times New Roman" panose="02020603050405020304" pitchFamily="18" charset="0"/>
                <a:ea typeface="Berthold Block"/>
                <a:cs typeface="Times New Roman" panose="02020603050405020304" pitchFamily="18" charset="0"/>
                <a:sym typeface="Berthold Block"/>
              </a:rPr>
              <a:t>References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620A78-986C-9126-69FD-F78007F49FFA}"/>
              </a:ext>
            </a:extLst>
          </p:cNvPr>
          <p:cNvSpPr txBox="1"/>
          <p:nvPr/>
        </p:nvSpPr>
        <p:spPr>
          <a:xfrm>
            <a:off x="438150" y="876300"/>
            <a:ext cx="17411700" cy="90794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6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Arthur, P., Morrison, B., and Earl, J. K. (2025). The Job Demand-Resources (JD-R) model through the eyes of financial advisers: A scoping review.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Australian Journal of Management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03128962251350337.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https://doi.org/10.1177/03128962251350337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Baquero, A., Khairy, H. A., and Al-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Romeedy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 S. (2025). Workplace stressors and the intention to quit: the role of psychological distress and psychological flexibility among hospitality employees.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Tourism and Hospitality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p. 72.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https://doi.org/10.3390/tourhosp6020072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Busetto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L., Wick, W., and Gumbinger, C. (2020). How to use and assess qualitative research methods.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Neurological Research and Practice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 14.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https://doi.org/10.1186/s42466-020-00059-z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Elshaer, I. A.,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Azazz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M.,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Alyahya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Mohammad, A. A., Fayyad, S., and Elsawy, O. (2025). Emotional contagion in the hospitality industry: Unraveling its impacts and mitigation strategies through a moderated mediated PLS-SEM approach.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Tourism and Hospitality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 46.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https://doi.org/10.1016/j.ijhm.2025.104089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(2020).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and Tourism Workforce Landscape a Research Report Mapping the Sector Workforce Landscape for the Department for Digital, Culture, Media and Sport Hospitality and Tourism Workforce Landscape |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https://assets.publishing.service.gov.uk/media/5d67a363ed915d53b4904899/Hospitality_and_Tourism_Workforce_Landscape.pdf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[Accessible on 6th February, 2026].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Gragnano, A.,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Simbula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and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Miglioretti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(2020). Work–life balance: weighing the importance of work–family and work–health balance.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p. 907.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https://doi.org/10.3390/ijerph17030907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Guerrette, D. (2025).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Is Burnout? Understanding Causes, Symptoms, and Prevention - New Perspectives Counseling Services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New Perspectives Counseling Services. Available at: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https://newperspectivescs.com/what-is-burnout/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 13 Feb. 2026].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Lam, R., Cheung, C., and Lugosi, P. (2022). The impacts of cultural intelligence and emotional labor on the job satisfaction of luxury hotel employees.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100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103084.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https://doi.org/10.1016/j.ijhm.2021.103084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Liu, C. H., Lin, W. P., and Ng, Y. L. (2025). Exploring the relationship between emotional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labour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work engagement through a three-phase framework, incorporating mediation and moderation analyses.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126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104089.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https://doi.org/10.1016/j.ijhm.2025.104089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Liu, Y., Fang, Y., Hu, L., Chen, N., Li, X., and Cai, Y. (2024). Inclusive leadership and employee workplace well-being: the role of vigor and supervisor developmental feedback.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psychology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 540.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https://doi.org/10.1186/s40359-024-02029-5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Mordor Intelligence (2025).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Industry in the United Kingdom - Growth, Trends, and Forecasts (2020 - 2025)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www.mordorintelligence.com. Available at: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https://www.mordorintelligence.com/industry-reports/hospitality-industry-in-the-united-kingdom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[Accessible on 6th February, 2026].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Rodríguez-Sánchez, J. L., González-Torres, T., Montero-Navarro, A., and Gallego-Losada, R. (2020). Investing time and resources for work–life balance: The effect on talent retention.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(6), p. 1920.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https://doi.org/10.3390/ijerph17061920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Saito, H., Lee, A., Bui, H. T., and Baum, T. (2024). Fostering employee well-being and workplace recovery in the hospitality industry: The role of supportive break times at work.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Hospitality and Tourism Management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61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 91-100.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https://doi.org/10.1016/j.jhtm.2024.09.006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Yu, H., Zhang, T., and Zhang, P. (2024). Boosting engagement: Effects of wellness programs in hospitality workplaces.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Administrative Sciences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(11), p. 271.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https://doi.org/10.3390/admsci14110271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marR="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Zada, M., Zada, S., and Khan, S. (2025). The role of health-oriented leadership in improving hospitality employees’ mental health and development outcomes.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130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104243.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https://doi.org/10.1016/j.ijhm.2025.104243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21AF18-C9D1-8CC2-7C57-6B746810B6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1356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533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2071</Words>
  <Application>Microsoft Office PowerPoint</Application>
  <PresentationFormat>Custom</PresentationFormat>
  <Paragraphs>184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Calibri</vt:lpstr>
      <vt:lpstr>Symbol</vt:lpstr>
      <vt:lpstr>Times New Roman MT Bold</vt:lpstr>
      <vt:lpstr>Arial</vt:lpstr>
      <vt:lpstr>Times New Roman MT</vt:lpstr>
      <vt:lpstr>Wingdings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Development of Medicine Education Presentation in Blue Style</dc:title>
  <cp:lastModifiedBy>Ana Maria Stoica (2245028)</cp:lastModifiedBy>
  <cp:revision>6</cp:revision>
  <dcterms:created xsi:type="dcterms:W3CDTF">2006-08-16T00:00:00Z</dcterms:created>
  <dcterms:modified xsi:type="dcterms:W3CDTF">2026-02-25T13:26:40Z</dcterms:modified>
  <dc:identifier>DAGW6t5tlrY</dc:identifier>
</cp:coreProperties>
</file>