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sldIdLst>
    <p:sldId id="262" r:id="rId5"/>
    <p:sldId id="256" r:id="rId6"/>
    <p:sldId id="257" r:id="rId7"/>
    <p:sldId id="261" r:id="rId8"/>
    <p:sldId id="258" r:id="rId9"/>
    <p:sldId id="259" r:id="rId10"/>
    <p:sldId id="260"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C98CA6-1287-4443-81AA-FA28AE06D4CE}" v="1" dt="2026-05-16T21:26:06.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49" autoAdjust="0"/>
    <p:restoredTop sz="94660"/>
  </p:normalViewPr>
  <p:slideViewPr>
    <p:cSldViewPr snapToGrid="0">
      <p:cViewPr varScale="1">
        <p:scale>
          <a:sx n="72" d="100"/>
          <a:sy n="72" d="100"/>
        </p:scale>
        <p:origin x="801"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in Bagheri" userId="729d8f0fc5f8cef3" providerId="LiveId" clId="{096EF636-4FE0-4E84-874B-64E3B9023699}"/>
    <pc:docChg chg="custSel modSld">
      <pc:chgData name="Matin Bagheri" userId="729d8f0fc5f8cef3" providerId="LiveId" clId="{096EF636-4FE0-4E84-874B-64E3B9023699}" dt="2026-05-16T21:27:14.932" v="127" actId="27636"/>
      <pc:docMkLst>
        <pc:docMk/>
      </pc:docMkLst>
      <pc:sldChg chg="addSp modSp mod setBg">
        <pc:chgData name="Matin Bagheri" userId="729d8f0fc5f8cef3" providerId="LiveId" clId="{096EF636-4FE0-4E84-874B-64E3B9023699}" dt="2026-05-16T20:54:19.380" v="33" actId="113"/>
        <pc:sldMkLst>
          <pc:docMk/>
          <pc:sldMk cId="1700350953" sldId="256"/>
        </pc:sldMkLst>
        <pc:spChg chg="mod">
          <ac:chgData name="Matin Bagheri" userId="729d8f0fc5f8cef3" providerId="LiveId" clId="{096EF636-4FE0-4E84-874B-64E3B9023699}" dt="2026-05-16T20:54:19.380" v="33" actId="113"/>
          <ac:spMkLst>
            <pc:docMk/>
            <pc:sldMk cId="1700350953" sldId="256"/>
            <ac:spMk id="3" creationId="{2AC08C51-BBAB-ED84-BEA4-5A5719B34CAA}"/>
          </ac:spMkLst>
        </pc:spChg>
        <pc:spChg chg="add">
          <ac:chgData name="Matin Bagheri" userId="729d8f0fc5f8cef3" providerId="LiveId" clId="{096EF636-4FE0-4E84-874B-64E3B9023699}" dt="2026-05-16T20:53:15.994" v="5" actId="26606"/>
          <ac:spMkLst>
            <pc:docMk/>
            <pc:sldMk cId="1700350953" sldId="256"/>
            <ac:spMk id="9" creationId="{91DC6ABD-215C-4EA8-A483-CEF5B99AB385}"/>
          </ac:spMkLst>
        </pc:spChg>
        <pc:spChg chg="add">
          <ac:chgData name="Matin Bagheri" userId="729d8f0fc5f8cef3" providerId="LiveId" clId="{096EF636-4FE0-4E84-874B-64E3B9023699}" dt="2026-05-16T20:53:15.994" v="5" actId="26606"/>
          <ac:spMkLst>
            <pc:docMk/>
            <pc:sldMk cId="1700350953" sldId="256"/>
            <ac:spMk id="15" creationId="{04357C93-F0CB-4A1C-8F77-4E9063789819}"/>
          </ac:spMkLst>
        </pc:spChg>
        <pc:grpChg chg="add">
          <ac:chgData name="Matin Bagheri" userId="729d8f0fc5f8cef3" providerId="LiveId" clId="{096EF636-4FE0-4E84-874B-64E3B9023699}" dt="2026-05-16T20:53:15.994" v="5" actId="26606"/>
          <ac:grpSpMkLst>
            <pc:docMk/>
            <pc:sldMk cId="1700350953" sldId="256"/>
            <ac:grpSpMk id="11" creationId="{3AF6A671-C637-4547-85F4-51B6D1881399}"/>
          </ac:grpSpMkLst>
        </pc:grpChg>
        <pc:picChg chg="add mod modCrop">
          <ac:chgData name="Matin Bagheri" userId="729d8f0fc5f8cef3" providerId="LiveId" clId="{096EF636-4FE0-4E84-874B-64E3B9023699}" dt="2026-05-16T20:54:10.214" v="32" actId="14100"/>
          <ac:picMkLst>
            <pc:docMk/>
            <pc:sldMk cId="1700350953" sldId="256"/>
            <ac:picMk id="4" creationId="{2436C00B-1EE9-03D5-034B-A3D028D12B88}"/>
          </ac:picMkLst>
        </pc:picChg>
      </pc:sldChg>
      <pc:sldChg chg="addSp delSp mod">
        <pc:chgData name="Matin Bagheri" userId="729d8f0fc5f8cef3" providerId="LiveId" clId="{096EF636-4FE0-4E84-874B-64E3B9023699}" dt="2026-05-16T21:01:21.641" v="57" actId="478"/>
        <pc:sldMkLst>
          <pc:docMk/>
          <pc:sldMk cId="2093449835" sldId="257"/>
        </pc:sldMkLst>
        <pc:picChg chg="add del">
          <ac:chgData name="Matin Bagheri" userId="729d8f0fc5f8cef3" providerId="LiveId" clId="{096EF636-4FE0-4E84-874B-64E3B9023699}" dt="2026-05-16T21:01:21.641" v="57" actId="478"/>
          <ac:picMkLst>
            <pc:docMk/>
            <pc:sldMk cId="2093449835" sldId="257"/>
            <ac:picMk id="4" creationId="{44912967-F0B6-976A-37C6-E680B8847253}"/>
          </ac:picMkLst>
        </pc:picChg>
      </pc:sldChg>
      <pc:sldChg chg="addSp modSp mod setBg">
        <pc:chgData name="Matin Bagheri" userId="729d8f0fc5f8cef3" providerId="LiveId" clId="{096EF636-4FE0-4E84-874B-64E3B9023699}" dt="2026-05-16T20:58:49.836" v="55" actId="403"/>
        <pc:sldMkLst>
          <pc:docMk/>
          <pc:sldMk cId="3804117873" sldId="258"/>
        </pc:sldMkLst>
        <pc:spChg chg="mod">
          <ac:chgData name="Matin Bagheri" userId="729d8f0fc5f8cef3" providerId="LiveId" clId="{096EF636-4FE0-4E84-874B-64E3B9023699}" dt="2026-05-16T20:58:49.836" v="55" actId="403"/>
          <ac:spMkLst>
            <pc:docMk/>
            <pc:sldMk cId="3804117873" sldId="258"/>
            <ac:spMk id="3" creationId="{0677F65B-F4D0-AF3D-5BC9-575A7BD51618}"/>
          </ac:spMkLst>
        </pc:spChg>
        <pc:spChg chg="add">
          <ac:chgData name="Matin Bagheri" userId="729d8f0fc5f8cef3" providerId="LiveId" clId="{096EF636-4FE0-4E84-874B-64E3B9023699}" dt="2026-05-16T20:57:43.802" v="35" actId="26606"/>
          <ac:spMkLst>
            <pc:docMk/>
            <pc:sldMk cId="3804117873" sldId="258"/>
            <ac:spMk id="9" creationId="{D009D6D5-DAC2-4A8B-A17A-E206B9012D09}"/>
          </ac:spMkLst>
        </pc:spChg>
        <pc:picChg chg="add mod">
          <ac:chgData name="Matin Bagheri" userId="729d8f0fc5f8cef3" providerId="LiveId" clId="{096EF636-4FE0-4E84-874B-64E3B9023699}" dt="2026-05-16T20:57:43.802" v="35" actId="26606"/>
          <ac:picMkLst>
            <pc:docMk/>
            <pc:sldMk cId="3804117873" sldId="258"/>
            <ac:picMk id="4" creationId="{6DCDA5B4-59DA-B10D-D7AE-CFCE82ABF0A8}"/>
          </ac:picMkLst>
        </pc:picChg>
      </pc:sldChg>
      <pc:sldChg chg="addSp delSp modSp mod setBg addAnim">
        <pc:chgData name="Matin Bagheri" userId="729d8f0fc5f8cef3" providerId="LiveId" clId="{096EF636-4FE0-4E84-874B-64E3B9023699}" dt="2026-05-16T21:03:43.408" v="104" actId="27636"/>
        <pc:sldMkLst>
          <pc:docMk/>
          <pc:sldMk cId="656855236" sldId="261"/>
        </pc:sldMkLst>
        <pc:spChg chg="mod ord">
          <ac:chgData name="Matin Bagheri" userId="729d8f0fc5f8cef3" providerId="LiveId" clId="{096EF636-4FE0-4E84-874B-64E3B9023699}" dt="2026-05-16T21:03:43.408" v="104" actId="27636"/>
          <ac:spMkLst>
            <pc:docMk/>
            <pc:sldMk cId="656855236" sldId="261"/>
            <ac:spMk id="3" creationId="{FD0D0800-A76B-45F8-3984-0409510F326E}"/>
          </ac:spMkLst>
        </pc:spChg>
        <pc:spChg chg="add del">
          <ac:chgData name="Matin Bagheri" userId="729d8f0fc5f8cef3" providerId="LiveId" clId="{096EF636-4FE0-4E84-874B-64E3B9023699}" dt="2026-05-16T21:03:21.936" v="84" actId="26606"/>
          <ac:spMkLst>
            <pc:docMk/>
            <pc:sldMk cId="656855236" sldId="261"/>
            <ac:spMk id="9" creationId="{6F828D28-8E09-41CC-8229-3070B5467A96}"/>
          </ac:spMkLst>
        </pc:spChg>
        <pc:spChg chg="add del">
          <ac:chgData name="Matin Bagheri" userId="729d8f0fc5f8cef3" providerId="LiveId" clId="{096EF636-4FE0-4E84-874B-64E3B9023699}" dt="2026-05-16T21:03:21.936" v="84" actId="26606"/>
          <ac:spMkLst>
            <pc:docMk/>
            <pc:sldMk cId="656855236" sldId="261"/>
            <ac:spMk id="11" creationId="{D5B012D8-7F27-4758-9AC6-C889B154BD73}"/>
          </ac:spMkLst>
        </pc:spChg>
        <pc:spChg chg="add del">
          <ac:chgData name="Matin Bagheri" userId="729d8f0fc5f8cef3" providerId="LiveId" clId="{096EF636-4FE0-4E84-874B-64E3B9023699}" dt="2026-05-16T21:03:21.936" v="84" actId="26606"/>
          <ac:spMkLst>
            <pc:docMk/>
            <pc:sldMk cId="656855236" sldId="261"/>
            <ac:spMk id="13" creationId="{4063B759-00FC-46D1-9898-8E8625268FAF}"/>
          </ac:spMkLst>
        </pc:spChg>
        <pc:spChg chg="add">
          <ac:chgData name="Matin Bagheri" userId="729d8f0fc5f8cef3" providerId="LiveId" clId="{096EF636-4FE0-4E84-874B-64E3B9023699}" dt="2026-05-16T21:03:21.936" v="84" actId="26606"/>
          <ac:spMkLst>
            <pc:docMk/>
            <pc:sldMk cId="656855236" sldId="261"/>
            <ac:spMk id="18" creationId="{9C6777B5-64F4-4200-B099-34168B69FE53}"/>
          </ac:spMkLst>
        </pc:spChg>
        <pc:spChg chg="add">
          <ac:chgData name="Matin Bagheri" userId="729d8f0fc5f8cef3" providerId="LiveId" clId="{096EF636-4FE0-4E84-874B-64E3B9023699}" dt="2026-05-16T21:03:21.936" v="84" actId="26606"/>
          <ac:spMkLst>
            <pc:docMk/>
            <pc:sldMk cId="656855236" sldId="261"/>
            <ac:spMk id="20" creationId="{9B37791B-B040-4694-BFDC-8DD132D86E8E}"/>
          </ac:spMkLst>
        </pc:spChg>
        <pc:grpChg chg="add">
          <ac:chgData name="Matin Bagheri" userId="729d8f0fc5f8cef3" providerId="LiveId" clId="{096EF636-4FE0-4E84-874B-64E3B9023699}" dt="2026-05-16T21:03:21.936" v="84" actId="26606"/>
          <ac:grpSpMkLst>
            <pc:docMk/>
            <pc:sldMk cId="656855236" sldId="261"/>
            <ac:grpSpMk id="22" creationId="{4252769E-B9F0-4068-A645-5BBEF16E9C28}"/>
          </ac:grpSpMkLst>
        </pc:grpChg>
        <pc:picChg chg="add mod modCrop">
          <ac:chgData name="Matin Bagheri" userId="729d8f0fc5f8cef3" providerId="LiveId" clId="{096EF636-4FE0-4E84-874B-64E3B9023699}" dt="2026-05-16T21:03:21.936" v="84" actId="26606"/>
          <ac:picMkLst>
            <pc:docMk/>
            <pc:sldMk cId="656855236" sldId="261"/>
            <ac:picMk id="4" creationId="{BB6F5432-C9B5-73FC-3425-2CB708A60185}"/>
          </ac:picMkLst>
        </pc:picChg>
      </pc:sldChg>
      <pc:sldChg chg="addSp modSp mod setBg">
        <pc:chgData name="Matin Bagheri" userId="729d8f0fc5f8cef3" providerId="LiveId" clId="{096EF636-4FE0-4E84-874B-64E3B9023699}" dt="2026-05-16T21:27:14.932" v="127" actId="27636"/>
        <pc:sldMkLst>
          <pc:docMk/>
          <pc:sldMk cId="2754812721" sldId="263"/>
        </pc:sldMkLst>
        <pc:spChg chg="mod">
          <ac:chgData name="Matin Bagheri" userId="729d8f0fc5f8cef3" providerId="LiveId" clId="{096EF636-4FE0-4E84-874B-64E3B9023699}" dt="2026-05-16T21:26:37.787" v="110" actId="26606"/>
          <ac:spMkLst>
            <pc:docMk/>
            <pc:sldMk cId="2754812721" sldId="263"/>
            <ac:spMk id="2" creationId="{863467EA-9B46-4E1B-AE11-5B99803A0BAE}"/>
          </ac:spMkLst>
        </pc:spChg>
        <pc:spChg chg="mod">
          <ac:chgData name="Matin Bagheri" userId="729d8f0fc5f8cef3" providerId="LiveId" clId="{096EF636-4FE0-4E84-874B-64E3B9023699}" dt="2026-05-16T21:27:14.932" v="127" actId="27636"/>
          <ac:spMkLst>
            <pc:docMk/>
            <pc:sldMk cId="2754812721" sldId="263"/>
            <ac:spMk id="3" creationId="{04BA1305-4124-D278-ED78-0CC63CD3EDEE}"/>
          </ac:spMkLst>
        </pc:spChg>
        <pc:spChg chg="add">
          <ac:chgData name="Matin Bagheri" userId="729d8f0fc5f8cef3" providerId="LiveId" clId="{096EF636-4FE0-4E84-874B-64E3B9023699}" dt="2026-05-16T21:26:37.787" v="110" actId="26606"/>
          <ac:spMkLst>
            <pc:docMk/>
            <pc:sldMk cId="2754812721" sldId="263"/>
            <ac:spMk id="8" creationId="{09588DA8-065E-4F6F-8EFD-43104AB2E0CF}"/>
          </ac:spMkLst>
        </pc:spChg>
        <pc:spChg chg="add">
          <ac:chgData name="Matin Bagheri" userId="729d8f0fc5f8cef3" providerId="LiveId" clId="{096EF636-4FE0-4E84-874B-64E3B9023699}" dt="2026-05-16T21:26:37.787" v="110" actId="26606"/>
          <ac:spMkLst>
            <pc:docMk/>
            <pc:sldMk cId="2754812721" sldId="263"/>
            <ac:spMk id="10" creationId="{C4285719-470E-454C-AF62-8323075F1F5B}"/>
          </ac:spMkLst>
        </pc:spChg>
        <pc:spChg chg="add">
          <ac:chgData name="Matin Bagheri" userId="729d8f0fc5f8cef3" providerId="LiveId" clId="{096EF636-4FE0-4E84-874B-64E3B9023699}" dt="2026-05-16T21:26:37.787" v="110" actId="26606"/>
          <ac:spMkLst>
            <pc:docMk/>
            <pc:sldMk cId="2754812721" sldId="263"/>
            <ac:spMk id="12" creationId="{CD9FE4EF-C4D8-49A0-B2FF-81D8DB7D8A24}"/>
          </ac:spMkLst>
        </pc:spChg>
        <pc:spChg chg="add">
          <ac:chgData name="Matin Bagheri" userId="729d8f0fc5f8cef3" providerId="LiveId" clId="{096EF636-4FE0-4E84-874B-64E3B9023699}" dt="2026-05-16T21:26:37.787" v="110" actId="26606"/>
          <ac:spMkLst>
            <pc:docMk/>
            <pc:sldMk cId="2754812721" sldId="263"/>
            <ac:spMk id="14" creationId="{4300840D-0A0B-4512-BACA-B439D5B9C57C}"/>
          </ac:spMkLst>
        </pc:spChg>
        <pc:spChg chg="add">
          <ac:chgData name="Matin Bagheri" userId="729d8f0fc5f8cef3" providerId="LiveId" clId="{096EF636-4FE0-4E84-874B-64E3B9023699}" dt="2026-05-16T21:26:37.787" v="110" actId="26606"/>
          <ac:spMkLst>
            <pc:docMk/>
            <pc:sldMk cId="2754812721" sldId="263"/>
            <ac:spMk id="16" creationId="{D2B78728-A580-49A7-84F9-6EF6F583ADE0}"/>
          </ac:spMkLst>
        </pc:spChg>
        <pc:spChg chg="add">
          <ac:chgData name="Matin Bagheri" userId="729d8f0fc5f8cef3" providerId="LiveId" clId="{096EF636-4FE0-4E84-874B-64E3B9023699}" dt="2026-05-16T21:26:37.787" v="110" actId="26606"/>
          <ac:spMkLst>
            <pc:docMk/>
            <pc:sldMk cId="2754812721" sldId="263"/>
            <ac:spMk id="18" creationId="{38FAA1A1-D861-433F-88FA-1E9D6FD31D11}"/>
          </ac:spMkLst>
        </pc:spChg>
        <pc:spChg chg="add">
          <ac:chgData name="Matin Bagheri" userId="729d8f0fc5f8cef3" providerId="LiveId" clId="{096EF636-4FE0-4E84-874B-64E3B9023699}" dt="2026-05-16T21:26:37.787" v="110" actId="26606"/>
          <ac:spMkLst>
            <pc:docMk/>
            <pc:sldMk cId="2754812721" sldId="263"/>
            <ac:spMk id="20" creationId="{8D71EDA1-87BF-4D5D-AB79-F346FD19278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6E240-EE3C-1524-768F-68CA2D930D9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541431B-A8BF-56B6-70EB-B7E5F25806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41980D5-DA17-9563-E7D7-44FADF20AB74}"/>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5" name="Footer Placeholder 4">
            <a:extLst>
              <a:ext uri="{FF2B5EF4-FFF2-40B4-BE49-F238E27FC236}">
                <a16:creationId xmlns:a16="http://schemas.microsoft.com/office/drawing/2014/main" id="{D2D08B82-FCAE-7852-70B5-DF5AF80A71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F807F5-6395-7CF4-B262-C722B5AD0E1C}"/>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4056734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89A87-D507-1682-046D-BD8C218152A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FC9EC77-E1A7-8746-2119-DD2B1C7FBF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5C3AD7-BA68-5838-AEFB-921F34194A39}"/>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5" name="Footer Placeholder 4">
            <a:extLst>
              <a:ext uri="{FF2B5EF4-FFF2-40B4-BE49-F238E27FC236}">
                <a16:creationId xmlns:a16="http://schemas.microsoft.com/office/drawing/2014/main" id="{47B253FF-AADC-98C3-695F-1265720F8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4774FB-558E-7F70-8685-85F93CE32726}"/>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386752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79B1B-AB53-1E07-3489-A2BB976C06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57E8E4-1244-854C-2F82-9C38B4CDAB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DC95E2-55BF-D3CE-6951-69892D269868}"/>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5" name="Footer Placeholder 4">
            <a:extLst>
              <a:ext uri="{FF2B5EF4-FFF2-40B4-BE49-F238E27FC236}">
                <a16:creationId xmlns:a16="http://schemas.microsoft.com/office/drawing/2014/main" id="{A3D15116-74F9-F4E7-6C9A-F8392574E9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458ADD-1C8A-1E58-AAE1-B4046FBF84BD}"/>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2798229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F410E-D105-BC89-E9B0-7D07A4E9CE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BA64A12-69A8-E6D4-937A-EE7DFE10E4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BB5F88E-029C-83A2-5FE8-1C3F9CF31B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3BF8289-27CB-9849-E841-BD57C6E0EDF7}"/>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6" name="Footer Placeholder 5">
            <a:extLst>
              <a:ext uri="{FF2B5EF4-FFF2-40B4-BE49-F238E27FC236}">
                <a16:creationId xmlns:a16="http://schemas.microsoft.com/office/drawing/2014/main" id="{DE4AE034-3407-70D2-00B4-E57F3F8370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ABBE1E-066C-5DC9-34E3-C329C11E0058}"/>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3765173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A63E8-89BD-7312-871C-44AF72FF647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A46AD9-EA76-8E48-8DDA-5C1CBBA36E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89426E-DB66-D545-BC3C-6914202A17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19D3CF8-C2CF-B22D-66DF-1EA3CFB4B1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D9FE43-FECC-359F-5142-1CDD71667A8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9E15424-BF6E-763E-77D1-809ECCE83C36}"/>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8" name="Footer Placeholder 7">
            <a:extLst>
              <a:ext uri="{FF2B5EF4-FFF2-40B4-BE49-F238E27FC236}">
                <a16:creationId xmlns:a16="http://schemas.microsoft.com/office/drawing/2014/main" id="{6BAD94F1-2BF1-DA5D-2486-D66AE58D2B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9EBD55-707F-C1FE-862D-59F869C4CF1A}"/>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985724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68679-435C-1BE9-7BF8-5087B47B7E3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54279D2-9963-B108-D0FE-0F50EED3F3A4}"/>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4" name="Footer Placeholder 3">
            <a:extLst>
              <a:ext uri="{FF2B5EF4-FFF2-40B4-BE49-F238E27FC236}">
                <a16:creationId xmlns:a16="http://schemas.microsoft.com/office/drawing/2014/main" id="{9148BF71-7485-58C8-FD92-19DA35F568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CF80FD-8435-4280-46A5-2159B071D8E0}"/>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3348706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36759A-8EE7-86B5-A8CF-A737D12CF6BE}"/>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3" name="Footer Placeholder 2">
            <a:extLst>
              <a:ext uri="{FF2B5EF4-FFF2-40B4-BE49-F238E27FC236}">
                <a16:creationId xmlns:a16="http://schemas.microsoft.com/office/drawing/2014/main" id="{976EDA35-09DB-814D-D1DE-72F74D883C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48081A-7756-7952-A40C-2E3A977798A2}"/>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998541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8E00-3067-C81F-502B-FBE9C28CD5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978A80E-4D1F-FEB7-0913-EBDD199819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E32E715-B283-0217-C304-D9F70E18E9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706366-9664-DE0D-454E-1EE751D86244}"/>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6" name="Footer Placeholder 5">
            <a:extLst>
              <a:ext uri="{FF2B5EF4-FFF2-40B4-BE49-F238E27FC236}">
                <a16:creationId xmlns:a16="http://schemas.microsoft.com/office/drawing/2014/main" id="{1AFD2055-7ED1-04AA-4EB9-A5D0CB1136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622287-3C0D-2524-59AE-C6250C7DEF79}"/>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2939169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8959-278F-3FD3-1D1F-C696ACB0D9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A8595DD-4E6C-3D67-9EC7-6451B97BC2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24815B-2536-4821-2311-F4F44AA888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8B0CA0-7DD4-75F2-F2E6-58B18D9F9F60}"/>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6" name="Footer Placeholder 5">
            <a:extLst>
              <a:ext uri="{FF2B5EF4-FFF2-40B4-BE49-F238E27FC236}">
                <a16:creationId xmlns:a16="http://schemas.microsoft.com/office/drawing/2014/main" id="{A6377AE9-E59A-3EF8-9D91-3F3F263FE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ADD562-F12D-977E-6F6C-9C21AF4275E3}"/>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4043067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D4AD7-4DE7-5895-FDB1-FD839A82076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383D31F-D5A2-E9EF-D020-04B2A6683C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D5AEA1-E5DC-8F3F-C8E0-397A6B333ACF}"/>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5" name="Footer Placeholder 4">
            <a:extLst>
              <a:ext uri="{FF2B5EF4-FFF2-40B4-BE49-F238E27FC236}">
                <a16:creationId xmlns:a16="http://schemas.microsoft.com/office/drawing/2014/main" id="{EBD0FE52-0756-56A5-F11F-27AD49DB0B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095D45-2B03-F170-416F-37983E2F35BF}"/>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785820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F71026-585B-D0DF-7ECC-2749A4232C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9660CDD-3219-37FA-4A5F-D20E67660C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37E457-C365-719B-DB2D-AD7AB6FA635A}"/>
              </a:ext>
            </a:extLst>
          </p:cNvPr>
          <p:cNvSpPr>
            <a:spLocks noGrp="1"/>
          </p:cNvSpPr>
          <p:nvPr>
            <p:ph type="dt" sz="half" idx="10"/>
          </p:nvPr>
        </p:nvSpPr>
        <p:spPr/>
        <p:txBody>
          <a:bodyPr/>
          <a:lstStyle/>
          <a:p>
            <a:fld id="{050F5EBA-9EA2-4890-A8D3-8C9129A70A3A}" type="datetimeFigureOut">
              <a:rPr lang="en-GB" smtClean="0"/>
              <a:t>16/05/2026</a:t>
            </a:fld>
            <a:endParaRPr lang="en-GB"/>
          </a:p>
        </p:txBody>
      </p:sp>
      <p:sp>
        <p:nvSpPr>
          <p:cNvPr id="5" name="Footer Placeholder 4">
            <a:extLst>
              <a:ext uri="{FF2B5EF4-FFF2-40B4-BE49-F238E27FC236}">
                <a16:creationId xmlns:a16="http://schemas.microsoft.com/office/drawing/2014/main" id="{18F700E0-7546-A992-4B66-523504AB58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9BAC76-8098-EF34-7DEE-D3DF75A2A17A}"/>
              </a:ext>
            </a:extLst>
          </p:cNvPr>
          <p:cNvSpPr>
            <a:spLocks noGrp="1"/>
          </p:cNvSpPr>
          <p:nvPr>
            <p:ph type="sldNum" sz="quarter" idx="12"/>
          </p:nvPr>
        </p:nvSpPr>
        <p:spPr/>
        <p:txBody>
          <a:bodyPr/>
          <a:lstStyle/>
          <a:p>
            <a:fld id="{19B0FD0C-64D4-47E1-B0F8-04D644C42268}" type="slidenum">
              <a:rPr lang="en-GB" smtClean="0"/>
              <a:t>‹#›</a:t>
            </a:fld>
            <a:endParaRPr lang="en-GB"/>
          </a:p>
        </p:txBody>
      </p:sp>
    </p:spTree>
    <p:extLst>
      <p:ext uri="{BB962C8B-B14F-4D97-AF65-F5344CB8AC3E}">
        <p14:creationId xmlns:p14="http://schemas.microsoft.com/office/powerpoint/2010/main" val="993483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5F9140-9676-B922-2662-E035DB06CD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F99B12-BEBC-DF90-6E77-0801E54CC7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31C858-37FC-7122-CF6D-F38298EC09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0F5EBA-9EA2-4890-A8D3-8C9129A70A3A}" type="datetimeFigureOut">
              <a:rPr lang="en-GB" smtClean="0"/>
              <a:t>16/05/2026</a:t>
            </a:fld>
            <a:endParaRPr lang="en-GB"/>
          </a:p>
        </p:txBody>
      </p:sp>
      <p:sp>
        <p:nvSpPr>
          <p:cNvPr id="5" name="Footer Placeholder 4">
            <a:extLst>
              <a:ext uri="{FF2B5EF4-FFF2-40B4-BE49-F238E27FC236}">
                <a16:creationId xmlns:a16="http://schemas.microsoft.com/office/drawing/2014/main" id="{5D2DAF2F-AFAF-570A-C085-95D4DDC96E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A30B578-B0E2-CE8B-B462-096983029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B0FD0C-64D4-47E1-B0F8-04D644C42268}" type="slidenum">
              <a:rPr lang="en-GB" smtClean="0"/>
              <a:t>‹#›</a:t>
            </a:fld>
            <a:endParaRPr lang="en-GB"/>
          </a:p>
        </p:txBody>
      </p:sp>
    </p:spTree>
    <p:extLst>
      <p:ext uri="{BB962C8B-B14F-4D97-AF65-F5344CB8AC3E}">
        <p14:creationId xmlns:p14="http://schemas.microsoft.com/office/powerpoint/2010/main" val="372646822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475EE-B399-B78C-47BC-5407A0C6F9DF}"/>
              </a:ext>
            </a:extLst>
          </p:cNvPr>
          <p:cNvSpPr>
            <a:spLocks noGrp="1"/>
          </p:cNvSpPr>
          <p:nvPr>
            <p:ph type="title"/>
          </p:nvPr>
        </p:nvSpPr>
        <p:spPr>
          <a:xfrm>
            <a:off x="640080" y="325369"/>
            <a:ext cx="4368602" cy="1956841"/>
          </a:xfrm>
        </p:spPr>
        <p:txBody>
          <a:bodyPr anchor="b">
            <a:normAutofit/>
          </a:bodyPr>
          <a:lstStyle/>
          <a:p>
            <a:r>
              <a:rPr lang="en-GB" sz="5000"/>
              <a:t>Blue &amp; Green Harmony Hotel </a:t>
            </a:r>
          </a:p>
        </p:txBody>
      </p:sp>
      <p:sp>
        <p:nvSpPr>
          <p:cNvPr id="9" name="Content Placeholder 8">
            <a:extLst>
              <a:ext uri="{FF2B5EF4-FFF2-40B4-BE49-F238E27FC236}">
                <a16:creationId xmlns:a16="http://schemas.microsoft.com/office/drawing/2014/main" id="{B48CEC6B-72EC-F340-B83C-A84319BCCDAC}"/>
              </a:ext>
            </a:extLst>
          </p:cNvPr>
          <p:cNvSpPr>
            <a:spLocks noGrp="1"/>
          </p:cNvSpPr>
          <p:nvPr>
            <p:ph idx="1"/>
          </p:nvPr>
        </p:nvSpPr>
        <p:spPr>
          <a:xfrm>
            <a:off x="640080" y="2872899"/>
            <a:ext cx="4368602" cy="3320668"/>
          </a:xfrm>
        </p:spPr>
        <p:txBody>
          <a:bodyPr>
            <a:normAutofit/>
          </a:bodyPr>
          <a:lstStyle/>
          <a:p>
            <a:pPr marL="0" indent="0">
              <a:buNone/>
            </a:pPr>
            <a:r>
              <a:rPr lang="en-US" sz="2200" dirty="0"/>
              <a:t>BA Hospitality and Hotel Management (BMIH4011/D)</a:t>
            </a:r>
          </a:p>
          <a:p>
            <a:pPr marL="0" indent="0">
              <a:buNone/>
            </a:pPr>
            <a:r>
              <a:rPr lang="en-US" sz="2200" dirty="0"/>
              <a:t>Lecturer: Daniel Payne</a:t>
            </a:r>
          </a:p>
          <a:p>
            <a:pPr marL="0" indent="0">
              <a:buNone/>
            </a:pPr>
            <a:r>
              <a:rPr lang="en-US" sz="2200" dirty="0"/>
              <a:t>By: Mehrnoosh Amani Tehrani</a:t>
            </a:r>
          </a:p>
          <a:p>
            <a:pPr marL="0" indent="0">
              <a:buNone/>
            </a:pPr>
            <a:r>
              <a:rPr lang="en-US" sz="2200" dirty="0"/>
              <a:t>Student number: 2502522</a:t>
            </a:r>
          </a:p>
          <a:p>
            <a:pPr marL="0" indent="0">
              <a:buNone/>
            </a:pPr>
            <a:endParaRPr lang="en-US" sz="2200" dirty="0"/>
          </a:p>
        </p:txBody>
      </p:sp>
      <p:pic>
        <p:nvPicPr>
          <p:cNvPr id="5" name="Content Placeholder 4">
            <a:extLst>
              <a:ext uri="{FF2B5EF4-FFF2-40B4-BE49-F238E27FC236}">
                <a16:creationId xmlns:a16="http://schemas.microsoft.com/office/drawing/2014/main" id="{625FE26D-0CA2-63B0-49FF-1C590846E057}"/>
              </a:ext>
            </a:extLst>
          </p:cNvPr>
          <p:cNvPicPr>
            <a:picLocks noChangeAspect="1"/>
          </p:cNvPicPr>
          <p:nvPr/>
        </p:nvPicPr>
        <p:blipFill>
          <a:blip r:embed="rId2"/>
          <a:srcRect t="33452"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2751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AC08C51-BBAB-ED84-BEA4-5A5719B34CAA}"/>
              </a:ext>
            </a:extLst>
          </p:cNvPr>
          <p:cNvSpPr>
            <a:spLocks noGrp="1"/>
          </p:cNvSpPr>
          <p:nvPr>
            <p:ph type="subTitle" idx="1"/>
          </p:nvPr>
        </p:nvSpPr>
        <p:spPr>
          <a:xfrm>
            <a:off x="172278" y="188952"/>
            <a:ext cx="5214319" cy="6289148"/>
          </a:xfrm>
        </p:spPr>
        <p:txBody>
          <a:bodyPr>
            <a:normAutofit lnSpcReduction="10000"/>
          </a:bodyPr>
          <a:lstStyle/>
          <a:p>
            <a:pPr algn="l"/>
            <a:r>
              <a:rPr lang="en-GB" sz="1400" dirty="0"/>
              <a:t>Good morning, today, I am going to introduce my sustainable hotel concept, that called the Blue&amp; Green Harmony Hotel.</a:t>
            </a:r>
          </a:p>
          <a:p>
            <a:pPr algn="l"/>
            <a:r>
              <a:rPr lang="en-GB" sz="1400" dirty="0"/>
              <a:t> Blue &amp; Green Harmony Hotel is  located in the beautiful city of Montreux on the shores of Lake Geneva in Switzerland. Montreux is known as one of the most popular tourist destinations in Europe, and the hotel is designed as a five- star retreat for tourists who are interested in healthy, luxurious, and nature-friendly experiences. Overall, the hotel combines environmental responsibility with high-quality hospitality services while aiming to provide memorable and innovative experiences for its guests.</a:t>
            </a:r>
          </a:p>
          <a:p>
            <a:pPr algn="l"/>
            <a:r>
              <a:rPr lang="en-GB" sz="1400" b="1" dirty="0"/>
              <a:t>Hotel Overview</a:t>
            </a:r>
          </a:p>
          <a:p>
            <a:pPr algn="l"/>
            <a:r>
              <a:rPr lang="en-GB" sz="1400" dirty="0"/>
              <a:t>Blue &amp; Green Harmony Hotel is situated near Geneva lake and is surrounded by mountains and picturesque  natural landscapes.  The target market of this hotel includes  international , eco-friendly  tourists , couples and guests who are interested in participating in festivals, sport activities and nature- based experiential travel. Its concept is inspired by the personal story of an Iranian woman who lost her father due to air pollution and urban stress. This experience motivated her to study sustainability and later develop a hotel that reconnects people with nature and promotes a healthier lifestyle.</a:t>
            </a:r>
          </a:p>
          <a:p>
            <a:pPr algn="l"/>
            <a:r>
              <a:rPr lang="en-GB" sz="1400" dirty="0"/>
              <a:t>The design of the hotel is based on the understanding that our planet needs more love and protection for our future generations. Therefore, sustainable architectures play a major role in the construction and design of the hotel. The concept is not only about reducing energy consumption, but also about creating a harmonious relationship between the built environment and the natural world. For this reason, the hotel has been designed with inspiration from the surrounding natural environment sustainable architecture, natural materials, green roofs and large windows have been used in its construction maximise natural light. The main goal of the hotel is to reduce environmental impact while providing guest a modern, comfortable, and luxurious experience.</a:t>
            </a:r>
          </a:p>
        </p:txBody>
      </p:sp>
      <p:grpSp>
        <p:nvGrpSpPr>
          <p:cNvPr id="11"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436C00B-1EE9-03D5-034B-A3D028D12B88}"/>
              </a:ext>
            </a:extLst>
          </p:cNvPr>
          <p:cNvPicPr>
            <a:picLocks noChangeAspect="1"/>
          </p:cNvPicPr>
          <p:nvPr/>
        </p:nvPicPr>
        <p:blipFill>
          <a:blip r:embed="rId2"/>
          <a:srcRect t="28080" b="28384"/>
          <a:stretch>
            <a:fillRect/>
          </a:stretch>
        </p:blipFill>
        <p:spPr>
          <a:xfrm>
            <a:off x="5791200" y="762098"/>
            <a:ext cx="5458202" cy="5223228"/>
          </a:xfrm>
          <a:prstGeom prst="rect">
            <a:avLst/>
          </a:prstGeom>
        </p:spPr>
      </p:pic>
    </p:spTree>
    <p:extLst>
      <p:ext uri="{BB962C8B-B14F-4D97-AF65-F5344CB8AC3E}">
        <p14:creationId xmlns:p14="http://schemas.microsoft.com/office/powerpoint/2010/main" val="1700350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1075C03-BE34-A9E5-C78A-80D2CD1CAE6B}"/>
              </a:ext>
            </a:extLst>
          </p:cNvPr>
          <p:cNvSpPr>
            <a:spLocks noGrp="1"/>
          </p:cNvSpPr>
          <p:nvPr>
            <p:ph type="subTitle" idx="1"/>
          </p:nvPr>
        </p:nvSpPr>
        <p:spPr>
          <a:xfrm>
            <a:off x="172277" y="331304"/>
            <a:ext cx="11827565" cy="6374296"/>
          </a:xfrm>
        </p:spPr>
        <p:txBody>
          <a:bodyPr>
            <a:normAutofit/>
          </a:bodyPr>
          <a:lstStyle/>
          <a:p>
            <a:pPr algn="l"/>
            <a:r>
              <a:rPr lang="en-GB" sz="2500" dirty="0"/>
              <a:t>Sustainability vision </a:t>
            </a:r>
          </a:p>
          <a:p>
            <a:pPr algn="l"/>
            <a:endParaRPr lang="en-GB" sz="2500" dirty="0"/>
          </a:p>
          <a:p>
            <a:pPr algn="l">
              <a:lnSpc>
                <a:spcPct val="150000"/>
              </a:lnSpc>
            </a:pPr>
            <a:r>
              <a:rPr lang="en-GB" sz="1600" dirty="0"/>
              <a:t>In 2009, the city of cape town in South Africa, introduced a sustainability framework based on the environmental protection, economic viability, and social wellbeing, this framework is still valid. The sustainability vision of the Blue &amp; Green Harmony Hotel, is to create a balance between the three pillars of sustainability aligned with luxury hospitality while promoting positive attitudes and creating new educational experiences in environmental conservation for both travellers and local communities. This vision as discussed earlier is influenced by the founder's personal experience. The hotel aims to demonstrate that tourism can support environmental sustainability rather than harm it. What makes this hotel unique is, its location, elegant design and etc… , also , in this  hotel  sustainability is  integrated not only into hotel operations but also into the guest experience, the hotel is equipped with advanced digital systems and innovative sustainable technologies, offering a wide range of  workshops , entertainment activities, festivals,  recreational and educational programs for guests.  </a:t>
            </a:r>
          </a:p>
          <a:p>
            <a:pPr algn="l"/>
            <a:endParaRPr lang="en-GB" sz="1600" dirty="0"/>
          </a:p>
        </p:txBody>
      </p:sp>
    </p:spTree>
    <p:extLst>
      <p:ext uri="{BB962C8B-B14F-4D97-AF65-F5344CB8AC3E}">
        <p14:creationId xmlns:p14="http://schemas.microsoft.com/office/powerpoint/2010/main" val="2093449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B6F5432-C9B5-73FC-3425-2CB708A60185}"/>
              </a:ext>
            </a:extLst>
          </p:cNvPr>
          <p:cNvPicPr>
            <a:picLocks noChangeAspect="1"/>
          </p:cNvPicPr>
          <p:nvPr/>
        </p:nvPicPr>
        <p:blipFill>
          <a:blip r:embed="rId2"/>
          <a:srcRect t="8703" b="2011"/>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0"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22" name="Group 2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3" name="Freeform: Shape 2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FD0D0800-A76B-45F8-3984-0409510F326E}"/>
              </a:ext>
            </a:extLst>
          </p:cNvPr>
          <p:cNvSpPr>
            <a:spLocks noGrp="1"/>
          </p:cNvSpPr>
          <p:nvPr>
            <p:ph type="subTitle" idx="1"/>
          </p:nvPr>
        </p:nvSpPr>
        <p:spPr>
          <a:xfrm>
            <a:off x="835024" y="344557"/>
            <a:ext cx="9037846" cy="4478220"/>
          </a:xfrm>
        </p:spPr>
        <p:txBody>
          <a:bodyPr>
            <a:normAutofit fontScale="92500" lnSpcReduction="20000"/>
          </a:bodyPr>
          <a:lstStyle/>
          <a:p>
            <a:pPr algn="l"/>
            <a:r>
              <a:rPr lang="en-GB" sz="1800" dirty="0">
                <a:solidFill>
                  <a:srgbClr val="FFFFFF"/>
                </a:solidFill>
              </a:rPr>
              <a:t>The hotel follows global sustainability development goals ( SDGs), by reducing carbon emissions, alleviating poverty, promoting responsible consumption, and supporting circular economy practices.</a:t>
            </a:r>
          </a:p>
          <a:p>
            <a:pPr algn="l"/>
            <a:r>
              <a:rPr lang="en-GB" sz="1800" dirty="0">
                <a:solidFill>
                  <a:srgbClr val="FFFFFF"/>
                </a:solidFill>
              </a:rPr>
              <a:t>Furthermore, the concept responds to challenges such as: overtourism ,hence, by investing in awareness raising through blogger’s efforts, digital aid books, and informative online content while encouraging slow travel and more meaningful experiences instead of mass tourism. Despite the fact, that sustainability aims to create a balance between the three pillars ( environmental, social, and economic), each of these pillars can have negative impact if mismanaged for example: environmentally, technologies can be costly, such as installing ( HVAC) systems, which can increase hotel costs and affect economic pillar. Socially, over tourism can cause significant  cultural- religious destruction and pressure on local communities.</a:t>
            </a:r>
          </a:p>
          <a:p>
            <a:pPr algn="l"/>
            <a:r>
              <a:rPr lang="en-GB" sz="1800" dirty="0">
                <a:solidFill>
                  <a:srgbClr val="FFFFFF"/>
                </a:solidFill>
              </a:rPr>
              <a:t>Excessive focus on attracting tourists for profitability in a popular destination like Montreux can reduce attention to environmental conservation and causing environmental degradation and social challenges for local people.  </a:t>
            </a:r>
          </a:p>
          <a:p>
            <a:pPr algn="l"/>
            <a:r>
              <a:rPr lang="en-GB" sz="1800" b="1" dirty="0">
                <a:solidFill>
                  <a:srgbClr val="FFFFFF"/>
                </a:solidFill>
              </a:rPr>
              <a:t>Sustainability practices</a:t>
            </a:r>
          </a:p>
          <a:p>
            <a:pPr algn="l"/>
            <a:r>
              <a:rPr lang="en-GB" sz="1800" dirty="0">
                <a:solidFill>
                  <a:srgbClr val="FFFFFF"/>
                </a:solidFill>
              </a:rPr>
              <a:t>Water management is a valuable feature of this hotel. The hotel uses filtration to recycle grey water for irrigation and landscapes. Rainwater harvesting systems are also uses to reduce water waste and conserve natural resources. Advanced robotic technologies are also used to support water cleaning and reduce pollution in lake Geneva helping to protect this region ecosystem. </a:t>
            </a:r>
          </a:p>
          <a:p>
            <a:pPr algn="l"/>
            <a:endParaRPr lang="en-GB" sz="1800" dirty="0">
              <a:solidFill>
                <a:srgbClr val="FFFFFF"/>
              </a:solidFill>
            </a:endParaRPr>
          </a:p>
        </p:txBody>
      </p:sp>
    </p:spTree>
    <p:extLst>
      <p:ext uri="{BB962C8B-B14F-4D97-AF65-F5344CB8AC3E}">
        <p14:creationId xmlns:p14="http://schemas.microsoft.com/office/powerpoint/2010/main" val="65685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77F65B-F4D0-AF3D-5BC9-575A7BD51618}"/>
              </a:ext>
            </a:extLst>
          </p:cNvPr>
          <p:cNvSpPr>
            <a:spLocks noGrp="1"/>
          </p:cNvSpPr>
          <p:nvPr>
            <p:ph idx="1"/>
          </p:nvPr>
        </p:nvSpPr>
        <p:spPr>
          <a:xfrm>
            <a:off x="159026" y="112643"/>
            <a:ext cx="6067141" cy="6241774"/>
          </a:xfrm>
        </p:spPr>
        <p:txBody>
          <a:bodyPr>
            <a:normAutofit fontScale="92500" lnSpcReduction="10000"/>
          </a:bodyPr>
          <a:lstStyle/>
          <a:p>
            <a:pPr marL="0" indent="0">
              <a:buNone/>
            </a:pPr>
            <a:r>
              <a:rPr lang="en-GB" sz="1600" dirty="0"/>
              <a:t>In this hotel follows a  “ zero waste” approach the hotel reduces the use of plastics ( single- use plastics), recycles materials, and composts organic waste, like sustainable hotels such as </a:t>
            </a:r>
            <a:r>
              <a:rPr lang="en-GB" sz="1600" dirty="0" err="1"/>
              <a:t>Bc</a:t>
            </a:r>
            <a:r>
              <a:rPr lang="en-GB" sz="1600" dirty="0"/>
              <a:t> Athens Hotel in Greece. These actions reinforce the principles of the circular economy and reduce environmental impact. </a:t>
            </a:r>
          </a:p>
          <a:p>
            <a:pPr marL="0" indent="0">
              <a:buNone/>
            </a:pPr>
            <a:r>
              <a:rPr lang="en-GB" sz="1600" dirty="0"/>
              <a:t>Energy efficiency is another important and beneficial strategy in this hotel. The hotel utilises renewable energy sources such as : solar panels, wind turbines, and hydroelectric power. Smart energy systems, including modern energy- efficient  elevators with (LED) lighting, also help reduce electricity consumption by automatically controlling lighting and temperature. </a:t>
            </a:r>
          </a:p>
          <a:p>
            <a:pPr marL="0" indent="0">
              <a:buNone/>
            </a:pPr>
            <a:r>
              <a:rPr lang="en-GB" sz="1900" b="1" i="1" dirty="0"/>
              <a:t>Guest experience </a:t>
            </a:r>
          </a:p>
          <a:p>
            <a:pPr marL="0" indent="0">
              <a:buNone/>
            </a:pPr>
            <a:r>
              <a:rPr lang="en-GB" sz="1600" dirty="0"/>
              <a:t>The guest experience at this hotel is carefully designed and managed through a well- structured strategy that is both luxurious and educational. The hotel hosts sustainability workshops where guests can learn about recycling, and environmental protection methods. In this hotel guests wake up with natural sunlight, and they will be enjoying variety of organic and  fresh food, natural honey  while overlooking on an amazingly beautiful lake Geneva. Eco- friendly tours are offered around Montreux town and lake Geneva encouraging guests and local communities ( students, families) to explore natural responsibly while reducing environmental damage. </a:t>
            </a:r>
          </a:p>
          <a:p>
            <a:pPr marL="0" indent="0">
              <a:buNone/>
            </a:pPr>
            <a:r>
              <a:rPr lang="en-GB" sz="1600" dirty="0"/>
              <a:t>The hotel also offers seasonal experiences such as: special occasions ( Valentine's day) packages including an organic local food , flower festival, jazz music performances, an outdoor family cinema, eco-friendly water park and spa services, overall, romantic experiences in the luxurious hotel in the heart of nature. </a:t>
            </a:r>
          </a:p>
          <a:p>
            <a:pPr marL="0" indent="0">
              <a:buNone/>
            </a:pPr>
            <a:r>
              <a:rPr lang="en-GB" sz="1600" dirty="0"/>
              <a:t>These activities help guests develop a deeper emotional connection with sustainability while enjoying a luxurious hospitality experience. </a:t>
            </a:r>
          </a:p>
        </p:txBody>
      </p:sp>
      <p:pic>
        <p:nvPicPr>
          <p:cNvPr id="4" name="Picture 3">
            <a:extLst>
              <a:ext uri="{FF2B5EF4-FFF2-40B4-BE49-F238E27FC236}">
                <a16:creationId xmlns:a16="http://schemas.microsoft.com/office/drawing/2014/main" id="{6DCDA5B4-59DA-B10D-D7AE-CFCE82ABF0A8}"/>
              </a:ext>
            </a:extLst>
          </p:cNvPr>
          <p:cNvPicPr>
            <a:picLocks noChangeAspect="1"/>
          </p:cNvPicPr>
          <p:nvPr/>
        </p:nvPicPr>
        <p:blipFill>
          <a:blip r:embed="rId2"/>
          <a:srcRect l="1925" r="49167"/>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0411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BCF17C-9C0A-2682-2F4E-EDAF938ABC32}"/>
              </a:ext>
            </a:extLst>
          </p:cNvPr>
          <p:cNvSpPr>
            <a:spLocks noGrp="1"/>
          </p:cNvSpPr>
          <p:nvPr>
            <p:ph idx="1"/>
          </p:nvPr>
        </p:nvSpPr>
        <p:spPr>
          <a:xfrm>
            <a:off x="0" y="139148"/>
            <a:ext cx="12145617" cy="6632713"/>
          </a:xfrm>
        </p:spPr>
        <p:txBody>
          <a:bodyPr>
            <a:normAutofit fontScale="85000" lnSpcReduction="10000"/>
          </a:bodyPr>
          <a:lstStyle/>
          <a:p>
            <a:pPr marL="0" indent="0">
              <a:buNone/>
            </a:pPr>
            <a:r>
              <a:rPr lang="en-GB" sz="2500" dirty="0"/>
              <a:t>AI and Digital Transformation (silicon age)</a:t>
            </a:r>
          </a:p>
          <a:p>
            <a:pPr marL="0" indent="0">
              <a:lnSpc>
                <a:spcPct val="150000"/>
              </a:lnSpc>
              <a:buNone/>
            </a:pPr>
            <a:r>
              <a:rPr lang="en-GB" sz="1600" dirty="0"/>
              <a:t>The hospitality industry is entering the silicon age from carbon and bio-era where AI intelligence and digital technologies  play a major role in hotel operations. Smart systems will be utilised for personalised booking, energy management, and customer service. AI chatbots support guest communication, currently, in this hotel, chatbots is a method of communication  for  new graduated( with hotel HRM department )who  are eager to be hired in this hotel. while data analysis helps predict demand and improve efficiency. This makes hotel operations more sustainable by reducing resource waste through better energy use, demand forecasting, and improved resource management.</a:t>
            </a:r>
          </a:p>
          <a:p>
            <a:pPr marL="0" indent="0">
              <a:lnSpc>
                <a:spcPct val="150000"/>
              </a:lnSpc>
              <a:buNone/>
            </a:pPr>
            <a:r>
              <a:rPr lang="en-GB" sz="2500" dirty="0"/>
              <a:t>Challenges and case study </a:t>
            </a:r>
          </a:p>
          <a:p>
            <a:pPr marL="0" indent="0">
              <a:lnSpc>
                <a:spcPct val="160000"/>
              </a:lnSpc>
              <a:buNone/>
            </a:pPr>
            <a:r>
              <a:rPr lang="en-GB" sz="1600" dirty="0"/>
              <a:t>Despite its benefits, sustainable hospitality also faces several challenges. High initial costs for environment friendly materials, renewable energy systems, and advanced technologies can increase operational expenses. In addition, rising fuel prices affect transportation, and supply chains, particularly in countries like Switzerland, which rely on imported oil and natural gas from global energy markets. As a result, Switzerland  increasingly investing in renewable energy to reduce its </a:t>
            </a:r>
            <a:r>
              <a:rPr lang="en-GB" sz="1600" dirty="0">
                <a:sym typeface="Wingdings" panose="05000000000000000000" pitchFamily="2" charset="2"/>
              </a:rPr>
              <a:t> dependence on fossil fuels. In fact, the Blue flag programme is being adopted as a useful model for waste management.</a:t>
            </a:r>
          </a:p>
          <a:p>
            <a:pPr marL="0" indent="0">
              <a:lnSpc>
                <a:spcPct val="160000"/>
              </a:lnSpc>
              <a:buNone/>
            </a:pPr>
            <a:r>
              <a:rPr lang="en-GB" sz="1600" dirty="0">
                <a:sym typeface="Wingdings" panose="05000000000000000000" pitchFamily="2" charset="2"/>
              </a:rPr>
              <a:t>This programme shows how environmental responsibility is being implemented in this hotel through close cooperation between local authorities, organisations and stake holders. It focuses on water quality, waste management, and environmental awareness, while also supporting circular economy principles by reusing resources and reducing waste. </a:t>
            </a:r>
          </a:p>
          <a:p>
            <a:pPr marL="0" indent="0">
              <a:lnSpc>
                <a:spcPct val="160000"/>
              </a:lnSpc>
              <a:buNone/>
            </a:pPr>
            <a:r>
              <a:rPr lang="en-GB" sz="1600" dirty="0">
                <a:sym typeface="Wingdings" panose="05000000000000000000" pitchFamily="2" charset="2"/>
              </a:rPr>
              <a:t>Environmentally, this hotel has made significantly valuable achievements in reducing green house gas emissions by establishing an electric taxi service and charging stations for guests' electric cars in the hotel area, conserving water ,plastic and using renewable energy.</a:t>
            </a:r>
          </a:p>
          <a:p>
            <a:pPr marL="0" indent="0">
              <a:lnSpc>
                <a:spcPct val="160000"/>
              </a:lnSpc>
              <a:buNone/>
            </a:pPr>
            <a:r>
              <a:rPr lang="en-GB" sz="1600" dirty="0">
                <a:sym typeface="Wingdings" panose="05000000000000000000" pitchFamily="2" charset="2"/>
              </a:rPr>
              <a:t> Socially, the hotel preserves local culture and values, creates job opportunities, and raises environmental awareness among local communities. It also promotes digital and educational development within the region.</a:t>
            </a:r>
          </a:p>
        </p:txBody>
      </p:sp>
    </p:spTree>
    <p:extLst>
      <p:ext uri="{BB962C8B-B14F-4D97-AF65-F5344CB8AC3E}">
        <p14:creationId xmlns:p14="http://schemas.microsoft.com/office/powerpoint/2010/main" val="2975296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45020C-B543-6C93-ED40-301BAB7C76CC}"/>
              </a:ext>
            </a:extLst>
          </p:cNvPr>
          <p:cNvSpPr>
            <a:spLocks noGrp="1"/>
          </p:cNvSpPr>
          <p:nvPr>
            <p:ph idx="1"/>
          </p:nvPr>
        </p:nvSpPr>
        <p:spPr>
          <a:xfrm>
            <a:off x="231913" y="251790"/>
            <a:ext cx="11754678" cy="6460435"/>
          </a:xfrm>
        </p:spPr>
        <p:txBody>
          <a:bodyPr>
            <a:normAutofit/>
          </a:bodyPr>
          <a:lstStyle/>
          <a:p>
            <a:pPr marL="0" indent="0">
              <a:lnSpc>
                <a:spcPct val="150000"/>
              </a:lnSpc>
              <a:buNone/>
            </a:pPr>
            <a:r>
              <a:rPr lang="en-GB" sz="1600" dirty="0"/>
              <a:t>Economically, its has attracted the attention of eco-friendly tourists to the Montreux town, generating profitable revenue and contributing to the development and modernisation of the region. It reduces long-term operating costs. However, achieving a balance between these three pillars requires careful planning, sustained investment and continuous improvement.</a:t>
            </a:r>
          </a:p>
          <a:p>
            <a:pPr marL="0" indent="0">
              <a:buNone/>
            </a:pPr>
            <a:r>
              <a:rPr lang="en-GB" sz="1600" dirty="0"/>
              <a:t>Conclusion: </a:t>
            </a:r>
          </a:p>
          <a:p>
            <a:pPr marL="0" indent="0">
              <a:lnSpc>
                <a:spcPct val="150000"/>
              </a:lnSpc>
              <a:buNone/>
            </a:pPr>
            <a:r>
              <a:rPr lang="en-GB" sz="1600" dirty="0"/>
              <a:t>The global tourism market is growing and is an important source of income for many countries, particularly developing ones. It also generates more than 300 million jobs worldwide. One of the key factor transforming the tourism and hospitality industry today is advancement of technology and digitalisation  which has significantly  contributed to the development of sustainable tourism. Finally, recognising that sustainability is no longer a choice but a necessity, considering this subject, the Blue &amp; Green Harmony hotel demonstrates how modern hospitality can combine luxury with sustainability. By integrating renewable energy, water conservation, waste reduction, and guest engagement, the hotel makes a positive contribution to environmental protection and responsible tourism. The hotel has successfully adapted to global challenges such as : climate change , the covid-19 pandemic, over tourism innovative guest experiences. Overall, this hotel represents innovation, responsibility, and forward- thinking, and is recognised in Switzerland as a benchmark for the hospitality industry. This concept was developed with the vision of its founder to create a hotel where luxury hospitality and sustainability coexist are in harmony.</a:t>
            </a:r>
          </a:p>
        </p:txBody>
      </p:sp>
    </p:spTree>
    <p:extLst>
      <p:ext uri="{BB962C8B-B14F-4D97-AF65-F5344CB8AC3E}">
        <p14:creationId xmlns:p14="http://schemas.microsoft.com/office/powerpoint/2010/main" val="2642583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467EA-9B46-4E1B-AE11-5B99803A0BA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 </a:t>
            </a:r>
          </a:p>
        </p:txBody>
      </p:sp>
      <p:sp>
        <p:nvSpPr>
          <p:cNvPr id="3" name="Content Placeholder 2">
            <a:extLst>
              <a:ext uri="{FF2B5EF4-FFF2-40B4-BE49-F238E27FC236}">
                <a16:creationId xmlns:a16="http://schemas.microsoft.com/office/drawing/2014/main" id="{04BA1305-4124-D278-ED78-0CC63CD3EDEE}"/>
              </a:ext>
            </a:extLst>
          </p:cNvPr>
          <p:cNvSpPr>
            <a:spLocks noGrp="1"/>
          </p:cNvSpPr>
          <p:nvPr>
            <p:ph idx="1"/>
          </p:nvPr>
        </p:nvSpPr>
        <p:spPr>
          <a:xfrm>
            <a:off x="4810259" y="192157"/>
            <a:ext cx="7209463" cy="6453807"/>
          </a:xfrm>
        </p:spPr>
        <p:txBody>
          <a:bodyPr anchor="ctr">
            <a:normAutofit/>
          </a:bodyPr>
          <a:lstStyle/>
          <a:p>
            <a:r>
              <a:rPr lang="en-GB" sz="1400" dirty="0"/>
              <a:t>B.C Explorer T (2025). </a:t>
            </a:r>
            <a:r>
              <a:rPr lang="en-GB" sz="1400" i="1" dirty="0"/>
              <a:t>The Future of Eco Friendly Hotels Sustainability</a:t>
            </a:r>
            <a:r>
              <a:rPr lang="en-GB" sz="1400" dirty="0"/>
              <a:t>. [online] Youtu.be. Available at: https://youtu.be/Yd6YFhBZhy8?si=bD_4K906Hhf2_PSU [Accessed 16 May 2026].</a:t>
            </a:r>
          </a:p>
          <a:p>
            <a:r>
              <a:rPr lang="en-GB" sz="1400" dirty="0"/>
              <a:t>Dr Hayley Stainton (2022). </a:t>
            </a:r>
            <a:r>
              <a:rPr lang="en-GB" sz="1400" i="1" dirty="0"/>
              <a:t>What is sustainable tourism? Why sustainable tourism management is so important</a:t>
            </a:r>
            <a:r>
              <a:rPr lang="en-GB" sz="1400" dirty="0"/>
              <a:t>. [online] Youtu.be. Available at: https://youtu.be/kgAHZHkMTQU?si=QFiRzPDP-SBZ6P4- [Accessed 16 May 2026].</a:t>
            </a:r>
          </a:p>
          <a:p>
            <a:r>
              <a:rPr lang="en-GB" sz="1400" dirty="0"/>
              <a:t>DW Travel (2020). </a:t>
            </a:r>
            <a:r>
              <a:rPr lang="en-GB" sz="1400" i="1" dirty="0"/>
              <a:t>Sustainable Hotels in Greece | Soft Tourism in Greece | A Different Kind of Tourism in Greece</a:t>
            </a:r>
            <a:r>
              <a:rPr lang="en-GB" sz="1400" dirty="0"/>
              <a:t>. [online] Youtu.be. Available at: https://youtu.be/I6jvvNcRSm8?si=0dtQoaRxLyZpvQis [Accessed 16 May 2026].</a:t>
            </a:r>
          </a:p>
          <a:p>
            <a:r>
              <a:rPr lang="en-GB" sz="1400" dirty="0"/>
              <a:t>Fourseasons.com. (2026). </a:t>
            </a:r>
            <a:r>
              <a:rPr lang="en-GB" sz="1400" i="1" dirty="0"/>
              <a:t>Kyoto Hotel Rooms, Suites &amp; Accommodation | Four Seasons Hotel Kyoto</a:t>
            </a:r>
            <a:r>
              <a:rPr lang="en-GB" sz="1400" dirty="0"/>
              <a:t>. [online] Available at: https://www.fourseasons.com/kyoto/accommodations/ [Accessed 16 May 2026].</a:t>
            </a:r>
          </a:p>
          <a:p>
            <a:r>
              <a:rPr lang="en-GB" sz="1400" dirty="0"/>
              <a:t>Going Green (2020). </a:t>
            </a:r>
            <a:r>
              <a:rPr lang="en-GB" sz="1400" i="1" dirty="0"/>
              <a:t>Green Architecture Saving the World | Visiting Sustainable Buildings from Across the Planet</a:t>
            </a:r>
            <a:r>
              <a:rPr lang="en-GB" sz="1400" dirty="0"/>
              <a:t>. [online] Youtu.be. Available at: https://youtu.be/-dvFb2vC7_Y?si=u4aRoWda-pEx-b-B [Accessed 16 May 2026].</a:t>
            </a:r>
          </a:p>
          <a:p>
            <a:r>
              <a:rPr lang="en-GB" sz="1400" dirty="0" err="1"/>
              <a:t>Herremans</a:t>
            </a:r>
            <a:r>
              <a:rPr lang="en-GB" sz="1400" dirty="0"/>
              <a:t>, I.M. (2006). </a:t>
            </a:r>
            <a:r>
              <a:rPr lang="en-GB" sz="1400" i="1" dirty="0"/>
              <a:t>Cases in Sustainable Tourism</a:t>
            </a:r>
            <a:r>
              <a:rPr lang="en-GB" sz="1400" dirty="0"/>
              <a:t>. Psychology Press.</a:t>
            </a:r>
          </a:p>
          <a:p>
            <a:r>
              <a:rPr lang="en-GB" sz="1400" dirty="0"/>
              <a:t>Hyundaielevator.co.kr. (2026). </a:t>
            </a:r>
            <a:r>
              <a:rPr lang="ko-KR" altLang="en-US" sz="1400" i="1" dirty="0"/>
              <a:t>기업정보 ㅣ 현대엘리베이터</a:t>
            </a:r>
            <a:r>
              <a:rPr lang="en-US" altLang="ko-KR" sz="1400" dirty="0"/>
              <a:t>. [</a:t>
            </a:r>
            <a:r>
              <a:rPr lang="en-GB" sz="1400" dirty="0"/>
              <a:t>online] Available at: https://www.hyundaielevator.co.kr/ko/company/promotion/news?id=1021 [Accessed 16 May 2026].</a:t>
            </a:r>
          </a:p>
          <a:p>
            <a:r>
              <a:rPr lang="en-GB" sz="1400" dirty="0" err="1"/>
              <a:t>Orbisk</a:t>
            </a:r>
            <a:r>
              <a:rPr lang="en-GB" sz="1400" dirty="0"/>
              <a:t>. (2025). </a:t>
            </a:r>
            <a:r>
              <a:rPr lang="en-GB" sz="1400" i="1" dirty="0"/>
              <a:t>Reduce Food Waste in Your Hotel - </a:t>
            </a:r>
            <a:r>
              <a:rPr lang="en-GB" sz="1400" i="1" dirty="0" err="1"/>
              <a:t>Orbisk</a:t>
            </a:r>
            <a:r>
              <a:rPr lang="en-GB" sz="1400" dirty="0"/>
              <a:t>. [online] Available at: https://orbisk.com/hotels/ [Accessed 14 May 2026].</a:t>
            </a:r>
          </a:p>
          <a:p>
            <a:r>
              <a:rPr lang="en-GB" sz="1400" dirty="0"/>
              <a:t>Rossiter, J. (2017). </a:t>
            </a:r>
            <a:r>
              <a:rPr lang="en-GB" sz="1400" i="1" dirty="0"/>
              <a:t>A robot that eats pollution</a:t>
            </a:r>
            <a:r>
              <a:rPr lang="en-GB" sz="1400" dirty="0"/>
              <a:t>. [online] Youtu.be. Available at: https://youtu.be/CVdPhUPO5YU?si=cecfEfX-cn2HQuhA [Accessed 13 May 2026].</a:t>
            </a:r>
          </a:p>
          <a:p>
            <a:r>
              <a:rPr lang="en-GB" sz="1400" dirty="0"/>
              <a:t>Williams, N., Christiani, K., Travel, C. and </a:t>
            </a:r>
            <a:r>
              <a:rPr lang="en-GB" sz="1400" dirty="0" err="1"/>
              <a:t>O’brien</a:t>
            </a:r>
            <a:r>
              <a:rPr lang="en-GB" sz="1400" dirty="0"/>
              <a:t>, S. (2015). </a:t>
            </a:r>
            <a:r>
              <a:rPr lang="en-GB" sz="1400" i="1" dirty="0"/>
              <a:t>Switzerland</a:t>
            </a:r>
            <a:r>
              <a:rPr lang="en-GB" sz="1400" dirty="0"/>
              <a:t>. </a:t>
            </a:r>
            <a:r>
              <a:rPr lang="en-GB" sz="1400" dirty="0" err="1"/>
              <a:t>Footscray</a:t>
            </a:r>
            <a:r>
              <a:rPr lang="en-GB" sz="1400" dirty="0"/>
              <a:t>, Victoria ; Oakland, Ca: Lonely Planet.</a:t>
            </a:r>
          </a:p>
          <a:p>
            <a:endParaRPr lang="en-GB" sz="1400" dirty="0"/>
          </a:p>
        </p:txBody>
      </p:sp>
    </p:spTree>
    <p:extLst>
      <p:ext uri="{BB962C8B-B14F-4D97-AF65-F5344CB8AC3E}">
        <p14:creationId xmlns:p14="http://schemas.microsoft.com/office/powerpoint/2010/main" val="2754812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6E00E-BC1A-FCB9-A375-3FF84D08B687}"/>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2500" kern="1200" dirty="0">
                <a:solidFill>
                  <a:schemeClr val="tx1"/>
                </a:solidFill>
                <a:latin typeface="+mj-lt"/>
                <a:ea typeface="+mj-ea"/>
                <a:cs typeface="+mj-cs"/>
              </a:rPr>
              <a:t>I confirm that I have not used any AI tools in the research and creation of this assignment. I confirm that I have not presented any AI generated materials as my own work. I confirm that I have copies of my draft, notes and other resources I used, which I may be asked to provide in evidence.</a:t>
            </a:r>
          </a:p>
        </p:txBody>
      </p:sp>
      <p:pic>
        <p:nvPicPr>
          <p:cNvPr id="7" name="Graphic 6" descr="Robot">
            <a:extLst>
              <a:ext uri="{FF2B5EF4-FFF2-40B4-BE49-F238E27FC236}">
                <a16:creationId xmlns:a16="http://schemas.microsoft.com/office/drawing/2014/main" id="{5B5B6CD4-8EEC-497C-EA74-11B2F590D62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1521255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2B357-BE48-A2B6-2C8A-C7DE39AF2264}"/>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dirty="0">
                <a:solidFill>
                  <a:schemeClr val="tx1"/>
                </a:solidFill>
                <a:latin typeface="+mj-lt"/>
                <a:ea typeface="+mj-ea"/>
                <a:cs typeface="+mj-cs"/>
              </a:rPr>
              <a:t>The End </a:t>
            </a:r>
          </a:p>
        </p:txBody>
      </p:sp>
      <p:pic>
        <p:nvPicPr>
          <p:cNvPr id="7" name="Graphic 6" descr="Smiling Face with No Fill">
            <a:extLst>
              <a:ext uri="{FF2B5EF4-FFF2-40B4-BE49-F238E27FC236}">
                <a16:creationId xmlns:a16="http://schemas.microsoft.com/office/drawing/2014/main" id="{89DFBC99-8D8B-0925-101C-33A15765669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4006812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af7152d98a1f46df970cab1c320aa91f">
  <xsd:schema xmlns:xsd="http://www.w3.org/2001/XMLSchema" xmlns:xs="http://www.w3.org/2001/XMLSchema" xmlns:p="http://schemas.microsoft.com/office/2006/metadata/properties" xmlns:ns3="b4f9f7ee-5770-4a14-8925-17f3d16e50b7" targetNamespace="http://schemas.microsoft.com/office/2006/metadata/properties" ma:root="true" ma:fieldsID="d74e3cd1a26553fc36ece06a435514c6"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E4685C-3639-48E2-B5D9-116F2EC013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99BDB71-3C07-4E3F-B05C-5FD1BCE1EC7E}">
  <ds:schemaRefs>
    <ds:schemaRef ds:uri="http://purl.org/dc/elements/1.1/"/>
    <ds:schemaRef ds:uri="http://purl.org/dc/terms/"/>
    <ds:schemaRef ds:uri="http://schemas.microsoft.com/office/2006/metadata/properties"/>
    <ds:schemaRef ds:uri="http://schemas.openxmlformats.org/package/2006/metadata/core-properties"/>
    <ds:schemaRef ds:uri="http://purl.org/dc/dcmitype/"/>
    <ds:schemaRef ds:uri="b4f9f7ee-5770-4a14-8925-17f3d16e50b7"/>
    <ds:schemaRef ds:uri="http://schemas.microsoft.com/office/2006/documentManagement/types"/>
    <ds:schemaRef ds:uri="http://www.w3.org/XML/1998/namespace"/>
    <ds:schemaRef ds:uri="http://schemas.microsoft.com/office/infopath/2007/PartnerControls"/>
  </ds:schemaRefs>
</ds:datastoreItem>
</file>

<file path=customXml/itemProps3.xml><?xml version="1.0" encoding="utf-8"?>
<ds:datastoreItem xmlns:ds="http://schemas.openxmlformats.org/officeDocument/2006/customXml" ds:itemID="{6868B42A-417B-4E68-A50B-1241F8D8218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2146</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Wingdings</vt:lpstr>
      <vt:lpstr>Office Theme</vt:lpstr>
      <vt:lpstr>Blue &amp; Green Harmony Hotel </vt:lpstr>
      <vt:lpstr>PowerPoint Presentation</vt:lpstr>
      <vt:lpstr>PowerPoint Presentation</vt:lpstr>
      <vt:lpstr>PowerPoint Presentation</vt:lpstr>
      <vt:lpstr>PowerPoint Presentation</vt:lpstr>
      <vt:lpstr>PowerPoint Presentation</vt:lpstr>
      <vt:lpstr>PowerPoint Presentation</vt:lpstr>
      <vt:lpstr>References </vt:lpstr>
      <vt:lpstr>I confirm that I have not used any AI tools in the research and creation of this assignment. I confirm that I have not presented any AI generated materials as my own work. I confirm that I have copies of my draft, notes and other resources I used, which I may be asked to provide in evidence.</vt:lpstr>
      <vt:lpstr>The 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Mehrnoosh Amani Tehrani (2502522)</dc:creator>
  <cp:lastModifiedBy>Matin Bagheri</cp:lastModifiedBy>
  <cp:revision>2</cp:revision>
  <dcterms:created xsi:type="dcterms:W3CDTF">2026-05-16T14:03:42Z</dcterms:created>
  <dcterms:modified xsi:type="dcterms:W3CDTF">2026-05-16T21:27:23Z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