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59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DDA26A-4982-4D5E-B02C-058F30433768}" type="datetimeFigureOut">
              <a:rPr lang="en-GB" smtClean="0"/>
              <a:t>18/03/2020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32C2B8-9392-46BC-AD1D-1D30C01AA745}" type="slidenum">
              <a:rPr lang="en-GB" smtClean="0"/>
              <a:t>‹#›</a:t>
            </a:fld>
            <a:endParaRPr lang="en-GB"/>
          </a:p>
        </p:txBody>
      </p:sp>
    </p:spTree>
    <p:extLst>
      <p:ext uri="{BB962C8B-B14F-4D97-AF65-F5344CB8AC3E}">
        <p14:creationId xmlns:p14="http://schemas.microsoft.com/office/powerpoint/2010/main" val="1132069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32C2B8-9392-46BC-AD1D-1D30C01AA745}" type="slidenum">
              <a:rPr lang="en-GB" smtClean="0"/>
              <a:t>4</a:t>
            </a:fld>
            <a:endParaRPr lang="en-GB"/>
          </a:p>
        </p:txBody>
      </p:sp>
    </p:spTree>
    <p:extLst>
      <p:ext uri="{BB962C8B-B14F-4D97-AF65-F5344CB8AC3E}">
        <p14:creationId xmlns:p14="http://schemas.microsoft.com/office/powerpoint/2010/main" val="2859121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DB69C-B0A7-43BA-B530-4B49918751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9ACF96-76F3-487B-AD14-F8785A6A02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171F6-149D-4B74-9FAF-9D4FAE526F0D}"/>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E58303C9-F78A-4217-B140-D57814569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0A7CA-0AA7-4004-A0AB-76738CB238A3}"/>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451649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46ACD-D5E4-4465-A0DF-42E9441A06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60D5DD-69BB-4207-85C8-3BA86F6051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F202DE-6BB8-4040-84C4-B3C9FAEF6D53}"/>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770A9177-0523-49A1-B30C-191242EDA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05BC2-6C1A-4117-B809-A34C5BD39C33}"/>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3809106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21C8-EA36-463B-8903-925DF1094D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773BD1-1043-42BE-AB74-628080EC79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D2EF67-AE59-4807-A630-C32489370B71}"/>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A225E40F-3DF9-4423-BFE6-4DB4C9BA9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29AF3-9197-41D3-BC45-3BF8B7F3DC5A}"/>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1952315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0BE53-9A87-492E-A762-C4B85E5FB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853ED8-BF57-422F-BA29-6A1A3A296E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81DACC-18F6-49D2-8C4C-38D4DF5CDF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1FE14E-715B-4D7A-90A5-6739B756F482}"/>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6" name="Footer Placeholder 5">
            <a:extLst>
              <a:ext uri="{FF2B5EF4-FFF2-40B4-BE49-F238E27FC236}">
                <a16:creationId xmlns:a16="http://schemas.microsoft.com/office/drawing/2014/main" id="{C457C68D-DD59-4AA4-AD3F-F0981AAFFD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3B75F-F21F-40AB-92C8-6FB9EB864E53}"/>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3292404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E5FC-17C7-412A-A02C-531D1681D8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BD419A-FBB8-4381-8960-07FFDC9738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22D6B6-B958-4673-9DBA-F8F52B3B81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014337-D240-451C-AB8D-AC910AAED6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A2E20E-73A8-4A17-B799-45CD71B231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130075-DE1B-46F8-8E8A-943D553F5FC2}"/>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8" name="Footer Placeholder 7">
            <a:extLst>
              <a:ext uri="{FF2B5EF4-FFF2-40B4-BE49-F238E27FC236}">
                <a16:creationId xmlns:a16="http://schemas.microsoft.com/office/drawing/2014/main" id="{2BFD71C6-E156-4E00-B2C0-B15784C13C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75F091-C7F4-4DB4-BFBD-C7AC5EDB049E}"/>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4016795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94A7-E3D8-4755-A6FB-CD36CD2588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C27840-53AC-4778-9448-0FF85A34C1B2}"/>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4" name="Footer Placeholder 3">
            <a:extLst>
              <a:ext uri="{FF2B5EF4-FFF2-40B4-BE49-F238E27FC236}">
                <a16:creationId xmlns:a16="http://schemas.microsoft.com/office/drawing/2014/main" id="{1DE97E6C-104F-49D0-BE4E-F31DBA0AC3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FDD243-1E73-447E-A897-2BBDD41ED51C}"/>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4063071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F3698A-86B9-47E7-95CD-FA3738ED451B}"/>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3" name="Footer Placeholder 2">
            <a:extLst>
              <a:ext uri="{FF2B5EF4-FFF2-40B4-BE49-F238E27FC236}">
                <a16:creationId xmlns:a16="http://schemas.microsoft.com/office/drawing/2014/main" id="{C39BBE88-CAE4-491C-A90A-E15A6E7BBA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ED9DC-D522-42CD-A482-9BB3CA677726}"/>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1388586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C5B5-55EB-4CF7-BA7A-4027C73AFB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9B8655-CD1F-44B1-A4C4-095B44CC95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1F12A9-BA6B-4D88-85D1-9A07374208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E6457-F84D-4E77-BE43-52742586C26A}"/>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6" name="Footer Placeholder 5">
            <a:extLst>
              <a:ext uri="{FF2B5EF4-FFF2-40B4-BE49-F238E27FC236}">
                <a16:creationId xmlns:a16="http://schemas.microsoft.com/office/drawing/2014/main" id="{08BAFBA2-DC85-4FFD-A848-741E6EE704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6989F-3563-4A8F-B529-4AB6BFFB7605}"/>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409863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9DA02-49B1-4709-9BA6-66541BA6A2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E1223F-E1E3-48AE-8C47-0AA052B2BA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4E71C2-1E2A-4464-A614-ABF4EE412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F4B5B0-ACB3-4BCC-BDB8-7EC997375583}"/>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6" name="Footer Placeholder 5">
            <a:extLst>
              <a:ext uri="{FF2B5EF4-FFF2-40B4-BE49-F238E27FC236}">
                <a16:creationId xmlns:a16="http://schemas.microsoft.com/office/drawing/2014/main" id="{F67412D5-20DC-4E2C-8A29-D6A3121471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8A7414-9E1A-42EB-98EF-3F09BFA0E5E5}"/>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1666576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7FBD-5903-4126-8B64-43DF749D2D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2ED44-6C7C-42BF-B0F5-9546A81AD8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EA076-AA0E-4847-B4A0-3954775B321B}"/>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2AFF3877-B062-4E51-962D-A4790A86FB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96AA7-CB69-457C-B9C8-3929FB0C12A7}"/>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93368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854B2D-B2E6-4E94-843B-625F0C4FBE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EF5AB3-2E0F-4C5F-A226-C95356DF2C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1C5FAE-EC1D-4C07-A002-6CDA1D06290E}"/>
              </a:ext>
            </a:extLst>
          </p:cNvPr>
          <p:cNvSpPr>
            <a:spLocks noGrp="1"/>
          </p:cNvSpPr>
          <p:nvPr>
            <p:ph type="dt" sz="half" idx="10"/>
          </p:nvPr>
        </p:nvSpPr>
        <p:spPr/>
        <p:txBody>
          <a:body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F325392D-342E-4980-AEEA-DC80CFEE29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6202F-EF44-45DC-93D5-AA72BD1026DA}"/>
              </a:ext>
            </a:extLst>
          </p:cNvPr>
          <p:cNvSpPr>
            <a:spLocks noGrp="1"/>
          </p:cNvSpPr>
          <p:nvPr>
            <p:ph type="sldNum" sz="quarter" idx="12"/>
          </p:nvPr>
        </p:nvSpPr>
        <p:spPr/>
        <p:txBody>
          <a:bodyPr/>
          <a:lstStyle/>
          <a:p>
            <a:fld id="{A0660FEB-2E24-46A3-9A86-E392D35CB5E7}" type="slidenum">
              <a:rPr lang="en-GB" smtClean="0"/>
              <a:t>‹#›</a:t>
            </a:fld>
            <a:endParaRPr lang="en-GB"/>
          </a:p>
        </p:txBody>
      </p:sp>
    </p:spTree>
    <p:extLst>
      <p:ext uri="{BB962C8B-B14F-4D97-AF65-F5344CB8AC3E}">
        <p14:creationId xmlns:p14="http://schemas.microsoft.com/office/powerpoint/2010/main" val="544473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3BC8D-6604-4F83-81A1-9A8824A56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A7A93E-B7EC-41C3-9F44-668BDBD513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498901-2E01-43ED-8B1D-317BAC4D79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9E9E55-7BF4-4213-9482-897AEF557E39}" type="datetimeFigureOut">
              <a:rPr lang="en-GB" smtClean="0"/>
              <a:t>18/03/2020</a:t>
            </a:fld>
            <a:endParaRPr lang="en-GB"/>
          </a:p>
        </p:txBody>
      </p:sp>
      <p:sp>
        <p:nvSpPr>
          <p:cNvPr id="5" name="Footer Placeholder 4">
            <a:extLst>
              <a:ext uri="{FF2B5EF4-FFF2-40B4-BE49-F238E27FC236}">
                <a16:creationId xmlns:a16="http://schemas.microsoft.com/office/drawing/2014/main" id="{6B8C0E74-37E4-46D9-A781-4748DF323A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F93550-004C-47E4-8C36-63371C77A3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60FEB-2E24-46A3-9A86-E392D35CB5E7}" type="slidenum">
              <a:rPr lang="en-GB" smtClean="0"/>
              <a:t>‹#›</a:t>
            </a:fld>
            <a:endParaRPr lang="en-GB"/>
          </a:p>
        </p:txBody>
      </p:sp>
    </p:spTree>
    <p:extLst>
      <p:ext uri="{BB962C8B-B14F-4D97-AF65-F5344CB8AC3E}">
        <p14:creationId xmlns:p14="http://schemas.microsoft.com/office/powerpoint/2010/main" val="982571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52" name="Rectangle 3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4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4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43845385-8BF0-4883-9834-86E6D92ABED1}"/>
              </a:ext>
            </a:extLst>
          </p:cNvPr>
          <p:cNvSpPr>
            <a:spLocks noGrp="1"/>
          </p:cNvSpPr>
          <p:nvPr>
            <p:ph type="title"/>
          </p:nvPr>
        </p:nvSpPr>
        <p:spPr>
          <a:xfrm>
            <a:off x="1115568" y="548640"/>
            <a:ext cx="10168128" cy="1179576"/>
          </a:xfrm>
        </p:spPr>
        <p:txBody>
          <a:bodyPr>
            <a:normAutofit/>
          </a:bodyPr>
          <a:lstStyle/>
          <a:p>
            <a:r>
              <a:rPr lang="en-GB" sz="4000" dirty="0"/>
              <a:t>Asda </a:t>
            </a:r>
          </a:p>
        </p:txBody>
      </p:sp>
      <p:sp>
        <p:nvSpPr>
          <p:cNvPr id="55" name="Rectangle 4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2143AA68-E06B-4899-830D-6C13785B32D0}"/>
              </a:ext>
            </a:extLst>
          </p:cNvPr>
          <p:cNvSpPr>
            <a:spLocks noGrp="1"/>
          </p:cNvSpPr>
          <p:nvPr>
            <p:ph idx="1"/>
          </p:nvPr>
        </p:nvSpPr>
        <p:spPr>
          <a:xfrm>
            <a:off x="1115567" y="2018806"/>
            <a:ext cx="10275243" cy="4158157"/>
          </a:xfrm>
          <a:solidFill>
            <a:srgbClr val="92D050"/>
          </a:solidFill>
        </p:spPr>
        <p:txBody>
          <a:bodyPr>
            <a:normAutofit/>
          </a:bodyPr>
          <a:lstStyle/>
          <a:p>
            <a:r>
              <a:rPr lang="en-GB" dirty="0"/>
              <a:t>In 1949 Asda was born by the merger of two families Asquith and Stockdale.</a:t>
            </a:r>
          </a:p>
          <a:p>
            <a:r>
              <a:rPr lang="en-GB" dirty="0"/>
              <a:t>in the 60’s Asda launched first supermarket.</a:t>
            </a:r>
          </a:p>
          <a:p>
            <a:r>
              <a:rPr lang="en-GB" dirty="0"/>
              <a:t>From 1970 Asda started to expand their portfolio.</a:t>
            </a:r>
          </a:p>
          <a:p>
            <a:r>
              <a:rPr lang="en-GB" dirty="0"/>
              <a:t>First decline of ASDA happens in mid 80’s.</a:t>
            </a:r>
          </a:p>
          <a:p>
            <a:r>
              <a:rPr lang="en-GB" dirty="0"/>
              <a:t>2020- ASDA announced a cutting cost plan starting a redundancy of more than 2800 workers from back office.</a:t>
            </a:r>
          </a:p>
          <a:p>
            <a:endParaRPr lang="en-GB" dirty="0"/>
          </a:p>
        </p:txBody>
      </p:sp>
    </p:spTree>
    <p:extLst>
      <p:ext uri="{BB962C8B-B14F-4D97-AF65-F5344CB8AC3E}">
        <p14:creationId xmlns:p14="http://schemas.microsoft.com/office/powerpoint/2010/main" val="2606170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3D877-6B39-4225-A935-29567F6E0FF9}"/>
              </a:ext>
            </a:extLst>
          </p:cNvPr>
          <p:cNvSpPr>
            <a:spLocks noGrp="1"/>
          </p:cNvSpPr>
          <p:nvPr>
            <p:ph type="title"/>
          </p:nvPr>
        </p:nvSpPr>
        <p:spPr>
          <a:solidFill>
            <a:schemeClr val="accent6">
              <a:lumMod val="60000"/>
              <a:lumOff val="40000"/>
            </a:schemeClr>
          </a:solidFill>
        </p:spPr>
        <p:txBody>
          <a:bodyPr/>
          <a:lstStyle/>
          <a:p>
            <a:r>
              <a:rPr lang="en-GB" dirty="0"/>
              <a:t>Sustainability </a:t>
            </a:r>
          </a:p>
        </p:txBody>
      </p:sp>
      <p:sp>
        <p:nvSpPr>
          <p:cNvPr id="3" name="Content Placeholder 2">
            <a:extLst>
              <a:ext uri="{FF2B5EF4-FFF2-40B4-BE49-F238E27FC236}">
                <a16:creationId xmlns:a16="http://schemas.microsoft.com/office/drawing/2014/main" id="{BB773026-E08C-42F8-8B6F-ADA3CD5F53DD}"/>
              </a:ext>
            </a:extLst>
          </p:cNvPr>
          <p:cNvSpPr>
            <a:spLocks noGrp="1"/>
          </p:cNvSpPr>
          <p:nvPr>
            <p:ph idx="1"/>
          </p:nvPr>
        </p:nvSpPr>
        <p:spPr>
          <a:solidFill>
            <a:srgbClr val="92D050"/>
          </a:solidFill>
        </p:spPr>
        <p:txBody>
          <a:bodyPr/>
          <a:lstStyle/>
          <a:p>
            <a:r>
              <a:rPr lang="en-GB" dirty="0"/>
              <a:t>The Commission defined sustainable development as development that "meets the needs of the present generation without compromising the ability of future generations to meet their own needs.“ (World Commission on Environment and Development &amp; Brundtland 1987,quoted in Michael </a:t>
            </a:r>
            <a:r>
              <a:rPr lang="en-GB" dirty="0" err="1"/>
              <a:t>Blowfield</a:t>
            </a:r>
            <a:r>
              <a:rPr lang="en-GB" dirty="0"/>
              <a:t>, 2013, p.8)</a:t>
            </a:r>
          </a:p>
        </p:txBody>
      </p:sp>
    </p:spTree>
    <p:extLst>
      <p:ext uri="{BB962C8B-B14F-4D97-AF65-F5344CB8AC3E}">
        <p14:creationId xmlns:p14="http://schemas.microsoft.com/office/powerpoint/2010/main" val="3046484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15952-A1C6-4FB6-9611-7E0030DD4A0A}"/>
              </a:ext>
            </a:extLst>
          </p:cNvPr>
          <p:cNvSpPr>
            <a:spLocks noGrp="1"/>
          </p:cNvSpPr>
          <p:nvPr>
            <p:ph type="title"/>
          </p:nvPr>
        </p:nvSpPr>
        <p:spPr>
          <a:solidFill>
            <a:schemeClr val="accent6">
              <a:lumMod val="60000"/>
              <a:lumOff val="40000"/>
            </a:schemeClr>
          </a:solidFill>
        </p:spPr>
        <p:txBody>
          <a:bodyPr/>
          <a:lstStyle/>
          <a:p>
            <a:r>
              <a:rPr lang="en-GB" dirty="0"/>
              <a:t>Sustainability </a:t>
            </a:r>
          </a:p>
        </p:txBody>
      </p:sp>
      <p:sp>
        <p:nvSpPr>
          <p:cNvPr id="3" name="Content Placeholder 2">
            <a:extLst>
              <a:ext uri="{FF2B5EF4-FFF2-40B4-BE49-F238E27FC236}">
                <a16:creationId xmlns:a16="http://schemas.microsoft.com/office/drawing/2014/main" id="{861DFC9D-6F73-4B17-8C25-7E98492C6560}"/>
              </a:ext>
            </a:extLst>
          </p:cNvPr>
          <p:cNvSpPr>
            <a:spLocks noGrp="1"/>
          </p:cNvSpPr>
          <p:nvPr>
            <p:ph idx="1"/>
          </p:nvPr>
        </p:nvSpPr>
        <p:spPr>
          <a:solidFill>
            <a:srgbClr val="92D050"/>
          </a:solidFill>
        </p:spPr>
        <p:txBody>
          <a:bodyPr/>
          <a:lstStyle/>
          <a:p>
            <a:r>
              <a:rPr lang="en-GB" dirty="0"/>
              <a:t>Sustainability in business means that a process can be maintain at a certain level as long as the company wants to, by keeping a strong connection between economics, social and environmental aspects and in the same time the company must be profitable.</a:t>
            </a:r>
          </a:p>
        </p:txBody>
      </p:sp>
    </p:spTree>
    <p:extLst>
      <p:ext uri="{BB962C8B-B14F-4D97-AF65-F5344CB8AC3E}">
        <p14:creationId xmlns:p14="http://schemas.microsoft.com/office/powerpoint/2010/main" val="3111738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FE5BF-8425-4E84-828D-D8BC1E6F733F}"/>
              </a:ext>
            </a:extLst>
          </p:cNvPr>
          <p:cNvSpPr>
            <a:spLocks noGrp="1"/>
          </p:cNvSpPr>
          <p:nvPr>
            <p:ph type="title"/>
          </p:nvPr>
        </p:nvSpPr>
        <p:spPr>
          <a:solidFill>
            <a:schemeClr val="accent6">
              <a:lumMod val="60000"/>
              <a:lumOff val="40000"/>
            </a:schemeClr>
          </a:solidFill>
        </p:spPr>
        <p:txBody>
          <a:bodyPr/>
          <a:lstStyle/>
          <a:p>
            <a:r>
              <a:rPr lang="en-GB" dirty="0"/>
              <a:t>Sustainability benefits and drawbacks</a:t>
            </a:r>
          </a:p>
        </p:txBody>
      </p:sp>
      <p:sp>
        <p:nvSpPr>
          <p:cNvPr id="4" name="Text Placeholder 3">
            <a:extLst>
              <a:ext uri="{FF2B5EF4-FFF2-40B4-BE49-F238E27FC236}">
                <a16:creationId xmlns:a16="http://schemas.microsoft.com/office/drawing/2014/main" id="{9777F513-AF38-4E9F-8185-5AC84B0218AF}"/>
              </a:ext>
            </a:extLst>
          </p:cNvPr>
          <p:cNvSpPr>
            <a:spLocks noGrp="1"/>
          </p:cNvSpPr>
          <p:nvPr>
            <p:ph type="body" idx="1"/>
          </p:nvPr>
        </p:nvSpPr>
        <p:spPr>
          <a:solidFill>
            <a:srgbClr val="92D050"/>
          </a:solidFill>
        </p:spPr>
        <p:txBody>
          <a:bodyPr/>
          <a:lstStyle/>
          <a:p>
            <a:r>
              <a:rPr lang="en-GB" dirty="0"/>
              <a:t>Benefits </a:t>
            </a:r>
          </a:p>
        </p:txBody>
      </p:sp>
      <p:sp>
        <p:nvSpPr>
          <p:cNvPr id="5" name="Content Placeholder 4">
            <a:extLst>
              <a:ext uri="{FF2B5EF4-FFF2-40B4-BE49-F238E27FC236}">
                <a16:creationId xmlns:a16="http://schemas.microsoft.com/office/drawing/2014/main" id="{A956A4A8-84BF-42B4-95FB-795C4B9D0A68}"/>
              </a:ext>
            </a:extLst>
          </p:cNvPr>
          <p:cNvSpPr>
            <a:spLocks noGrp="1"/>
          </p:cNvSpPr>
          <p:nvPr>
            <p:ph sz="half" idx="2"/>
          </p:nvPr>
        </p:nvSpPr>
        <p:spPr>
          <a:solidFill>
            <a:srgbClr val="92D050"/>
          </a:solidFill>
        </p:spPr>
        <p:txBody>
          <a:bodyPr/>
          <a:lstStyle/>
          <a:p>
            <a:r>
              <a:rPr lang="en-GB" dirty="0"/>
              <a:t>Happy customers</a:t>
            </a:r>
          </a:p>
          <a:p>
            <a:r>
              <a:rPr lang="en-GB" dirty="0"/>
              <a:t>Improve stakeholders relationship</a:t>
            </a:r>
          </a:p>
          <a:p>
            <a:r>
              <a:rPr lang="en-GB" dirty="0"/>
              <a:t>Achieve better growth</a:t>
            </a:r>
          </a:p>
          <a:p>
            <a:r>
              <a:rPr lang="en-GB" dirty="0"/>
              <a:t>Maintain trust</a:t>
            </a:r>
          </a:p>
        </p:txBody>
      </p:sp>
      <p:sp>
        <p:nvSpPr>
          <p:cNvPr id="6" name="Text Placeholder 5">
            <a:extLst>
              <a:ext uri="{FF2B5EF4-FFF2-40B4-BE49-F238E27FC236}">
                <a16:creationId xmlns:a16="http://schemas.microsoft.com/office/drawing/2014/main" id="{AE119677-E638-4BBF-A79A-E116DC3FD37E}"/>
              </a:ext>
            </a:extLst>
          </p:cNvPr>
          <p:cNvSpPr>
            <a:spLocks noGrp="1"/>
          </p:cNvSpPr>
          <p:nvPr>
            <p:ph type="body" sz="quarter" idx="3"/>
          </p:nvPr>
        </p:nvSpPr>
        <p:spPr>
          <a:solidFill>
            <a:srgbClr val="92D050"/>
          </a:solidFill>
        </p:spPr>
        <p:txBody>
          <a:bodyPr/>
          <a:lstStyle/>
          <a:p>
            <a:r>
              <a:rPr lang="en-GB" dirty="0"/>
              <a:t>Drawbacks </a:t>
            </a:r>
          </a:p>
        </p:txBody>
      </p:sp>
      <p:sp>
        <p:nvSpPr>
          <p:cNvPr id="7" name="Content Placeholder 6">
            <a:extLst>
              <a:ext uri="{FF2B5EF4-FFF2-40B4-BE49-F238E27FC236}">
                <a16:creationId xmlns:a16="http://schemas.microsoft.com/office/drawing/2014/main" id="{C98B05BA-4A3A-4DB3-9154-0ECF5BB55F3A}"/>
              </a:ext>
            </a:extLst>
          </p:cNvPr>
          <p:cNvSpPr>
            <a:spLocks noGrp="1"/>
          </p:cNvSpPr>
          <p:nvPr>
            <p:ph sz="quarter" idx="4"/>
          </p:nvPr>
        </p:nvSpPr>
        <p:spPr>
          <a:solidFill>
            <a:srgbClr val="92D050"/>
          </a:solidFill>
        </p:spPr>
        <p:txBody>
          <a:bodyPr/>
          <a:lstStyle/>
          <a:p>
            <a:r>
              <a:rPr lang="en-GB" dirty="0"/>
              <a:t>Market risk</a:t>
            </a:r>
          </a:p>
          <a:p>
            <a:r>
              <a:rPr lang="en-GB" dirty="0"/>
              <a:t>Energy or Material inefficiencies</a:t>
            </a:r>
          </a:p>
          <a:p>
            <a:r>
              <a:rPr lang="en-GB" dirty="0"/>
              <a:t>Future taxes</a:t>
            </a:r>
          </a:p>
          <a:p>
            <a:r>
              <a:rPr lang="en-GB" dirty="0"/>
              <a:t>Regulatory restrictions</a:t>
            </a:r>
          </a:p>
          <a:p>
            <a:r>
              <a:rPr lang="en-GB" dirty="0"/>
              <a:t>Reputation risk</a:t>
            </a:r>
          </a:p>
        </p:txBody>
      </p:sp>
    </p:spTree>
    <p:extLst>
      <p:ext uri="{BB962C8B-B14F-4D97-AF65-F5344CB8AC3E}">
        <p14:creationId xmlns:p14="http://schemas.microsoft.com/office/powerpoint/2010/main" val="1966712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3C608-9C14-4E30-ADB8-6162D222F465}"/>
              </a:ext>
            </a:extLst>
          </p:cNvPr>
          <p:cNvSpPr>
            <a:spLocks noGrp="1"/>
          </p:cNvSpPr>
          <p:nvPr>
            <p:ph type="title"/>
          </p:nvPr>
        </p:nvSpPr>
        <p:spPr>
          <a:solidFill>
            <a:schemeClr val="accent6">
              <a:lumMod val="60000"/>
              <a:lumOff val="40000"/>
            </a:schemeClr>
          </a:solidFill>
        </p:spPr>
        <p:txBody>
          <a:bodyPr/>
          <a:lstStyle/>
          <a:p>
            <a:r>
              <a:rPr lang="en-GB" dirty="0"/>
              <a:t>ASDA’s sustainability</a:t>
            </a:r>
          </a:p>
        </p:txBody>
      </p:sp>
      <p:sp>
        <p:nvSpPr>
          <p:cNvPr id="3" name="Text Placeholder 2">
            <a:extLst>
              <a:ext uri="{FF2B5EF4-FFF2-40B4-BE49-F238E27FC236}">
                <a16:creationId xmlns:a16="http://schemas.microsoft.com/office/drawing/2014/main" id="{0CDD0783-11E9-439A-97F3-DE2F3820537D}"/>
              </a:ext>
            </a:extLst>
          </p:cNvPr>
          <p:cNvSpPr>
            <a:spLocks noGrp="1"/>
          </p:cNvSpPr>
          <p:nvPr>
            <p:ph type="body" idx="1"/>
          </p:nvPr>
        </p:nvSpPr>
        <p:spPr>
          <a:solidFill>
            <a:srgbClr val="92D050"/>
          </a:solidFill>
        </p:spPr>
        <p:txBody>
          <a:bodyPr/>
          <a:lstStyle/>
          <a:p>
            <a:r>
              <a:rPr lang="en-GB" dirty="0"/>
              <a:t>Benefits </a:t>
            </a:r>
          </a:p>
        </p:txBody>
      </p:sp>
      <p:sp>
        <p:nvSpPr>
          <p:cNvPr id="4" name="Content Placeholder 3">
            <a:extLst>
              <a:ext uri="{FF2B5EF4-FFF2-40B4-BE49-F238E27FC236}">
                <a16:creationId xmlns:a16="http://schemas.microsoft.com/office/drawing/2014/main" id="{9D848F53-18A4-423D-8215-04A442F452E4}"/>
              </a:ext>
            </a:extLst>
          </p:cNvPr>
          <p:cNvSpPr>
            <a:spLocks noGrp="1"/>
          </p:cNvSpPr>
          <p:nvPr>
            <p:ph sz="half" idx="2"/>
          </p:nvPr>
        </p:nvSpPr>
        <p:spPr>
          <a:solidFill>
            <a:srgbClr val="92D050"/>
          </a:solidFill>
        </p:spPr>
        <p:txBody>
          <a:bodyPr/>
          <a:lstStyle/>
          <a:p>
            <a:r>
              <a:rPr lang="en-GB" dirty="0"/>
              <a:t>Reducing the environmental impact of their operation, services and goods</a:t>
            </a:r>
          </a:p>
          <a:p>
            <a:r>
              <a:rPr lang="en-GB" dirty="0"/>
              <a:t>Selling sustainable products at a competitive price</a:t>
            </a:r>
          </a:p>
          <a:p>
            <a:r>
              <a:rPr lang="en-GB" dirty="0"/>
              <a:t>Involved in the reducing using plastic campaign.</a:t>
            </a:r>
          </a:p>
        </p:txBody>
      </p:sp>
      <p:sp>
        <p:nvSpPr>
          <p:cNvPr id="5" name="Text Placeholder 4">
            <a:extLst>
              <a:ext uri="{FF2B5EF4-FFF2-40B4-BE49-F238E27FC236}">
                <a16:creationId xmlns:a16="http://schemas.microsoft.com/office/drawing/2014/main" id="{489C9692-98B4-4AD3-8077-B59E7C8B4497}"/>
              </a:ext>
            </a:extLst>
          </p:cNvPr>
          <p:cNvSpPr>
            <a:spLocks noGrp="1"/>
          </p:cNvSpPr>
          <p:nvPr>
            <p:ph type="body" sz="quarter" idx="3"/>
          </p:nvPr>
        </p:nvSpPr>
        <p:spPr>
          <a:solidFill>
            <a:srgbClr val="92D050"/>
          </a:solidFill>
        </p:spPr>
        <p:txBody>
          <a:bodyPr/>
          <a:lstStyle/>
          <a:p>
            <a:r>
              <a:rPr lang="en-GB" dirty="0"/>
              <a:t>Drawbacks</a:t>
            </a:r>
          </a:p>
        </p:txBody>
      </p:sp>
      <p:sp>
        <p:nvSpPr>
          <p:cNvPr id="6" name="Content Placeholder 5">
            <a:extLst>
              <a:ext uri="{FF2B5EF4-FFF2-40B4-BE49-F238E27FC236}">
                <a16:creationId xmlns:a16="http://schemas.microsoft.com/office/drawing/2014/main" id="{F79A455A-3C35-4F39-AA12-13111E735F1E}"/>
              </a:ext>
            </a:extLst>
          </p:cNvPr>
          <p:cNvSpPr>
            <a:spLocks noGrp="1"/>
          </p:cNvSpPr>
          <p:nvPr>
            <p:ph sz="quarter" idx="4"/>
          </p:nvPr>
        </p:nvSpPr>
        <p:spPr>
          <a:solidFill>
            <a:srgbClr val="92D050"/>
          </a:solidFill>
        </p:spPr>
        <p:txBody>
          <a:bodyPr/>
          <a:lstStyle/>
          <a:p>
            <a:r>
              <a:rPr lang="en-GB" dirty="0"/>
              <a:t>Losing the customers and stakeholders trust</a:t>
            </a:r>
          </a:p>
          <a:p>
            <a:endParaRPr lang="en-GB" dirty="0"/>
          </a:p>
        </p:txBody>
      </p:sp>
    </p:spTree>
    <p:extLst>
      <p:ext uri="{BB962C8B-B14F-4D97-AF65-F5344CB8AC3E}">
        <p14:creationId xmlns:p14="http://schemas.microsoft.com/office/powerpoint/2010/main" val="2637058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2DB4D-1424-49AD-B0D9-A8CD193742C6}"/>
              </a:ext>
            </a:extLst>
          </p:cNvPr>
          <p:cNvSpPr>
            <a:spLocks noGrp="1"/>
          </p:cNvSpPr>
          <p:nvPr>
            <p:ph type="title"/>
          </p:nvPr>
        </p:nvSpPr>
        <p:spPr>
          <a:xfrm>
            <a:off x="838200" y="365125"/>
            <a:ext cx="10515600" cy="1325563"/>
          </a:xfrm>
          <a:solidFill>
            <a:schemeClr val="accent6">
              <a:lumMod val="60000"/>
              <a:lumOff val="40000"/>
            </a:schemeClr>
          </a:solidFill>
        </p:spPr>
        <p:txBody>
          <a:bodyPr/>
          <a:lstStyle/>
          <a:p>
            <a:r>
              <a:rPr lang="en-GB" dirty="0"/>
              <a:t>Conclusion and recommendation</a:t>
            </a:r>
          </a:p>
        </p:txBody>
      </p:sp>
      <p:sp>
        <p:nvSpPr>
          <p:cNvPr id="7" name="Content Placeholder 6">
            <a:extLst>
              <a:ext uri="{FF2B5EF4-FFF2-40B4-BE49-F238E27FC236}">
                <a16:creationId xmlns:a16="http://schemas.microsoft.com/office/drawing/2014/main" id="{45773520-8ADA-4C2F-B1B5-AB1C6FD6ED8F}"/>
              </a:ext>
            </a:extLst>
          </p:cNvPr>
          <p:cNvSpPr>
            <a:spLocks noGrp="1"/>
          </p:cNvSpPr>
          <p:nvPr>
            <p:ph sz="half" idx="1"/>
          </p:nvPr>
        </p:nvSpPr>
        <p:spPr>
          <a:xfrm>
            <a:off x="838200" y="1825625"/>
            <a:ext cx="5181600" cy="4351338"/>
          </a:xfrm>
          <a:solidFill>
            <a:srgbClr val="92D050"/>
          </a:solidFill>
        </p:spPr>
        <p:txBody>
          <a:bodyPr>
            <a:normAutofit/>
          </a:bodyPr>
          <a:lstStyle/>
          <a:p>
            <a:pPr marL="0" indent="0">
              <a:buNone/>
            </a:pPr>
            <a:r>
              <a:rPr lang="en-GB" dirty="0"/>
              <a:t>*Strengths : Taking care about the environment by taking part and initiate campaign in this way: plastic recycling, reducing the food waist, reducing the energy cost.</a:t>
            </a:r>
          </a:p>
          <a:p>
            <a:pPr marL="0" indent="0">
              <a:buNone/>
            </a:pPr>
            <a:r>
              <a:rPr lang="en-GB" dirty="0"/>
              <a:t>*Weaknesses: Regulation risk</a:t>
            </a:r>
          </a:p>
          <a:p>
            <a:pPr marL="0" indent="0">
              <a:buNone/>
            </a:pPr>
            <a:r>
              <a:rPr lang="en-GB" dirty="0"/>
              <a:t>*Opportunity: Expansion, Long term goals</a:t>
            </a:r>
          </a:p>
          <a:p>
            <a:pPr marL="0" indent="0">
              <a:buNone/>
            </a:pPr>
            <a:r>
              <a:rPr lang="en-GB" dirty="0"/>
              <a:t>*Threat: Brexit, Other retailers </a:t>
            </a:r>
          </a:p>
          <a:p>
            <a:endParaRPr lang="en-GB" dirty="0"/>
          </a:p>
        </p:txBody>
      </p:sp>
      <p:sp>
        <p:nvSpPr>
          <p:cNvPr id="8" name="Content Placeholder 7">
            <a:extLst>
              <a:ext uri="{FF2B5EF4-FFF2-40B4-BE49-F238E27FC236}">
                <a16:creationId xmlns:a16="http://schemas.microsoft.com/office/drawing/2014/main" id="{42949883-6BBF-45E6-B12C-416F68071723}"/>
              </a:ext>
            </a:extLst>
          </p:cNvPr>
          <p:cNvSpPr>
            <a:spLocks noGrp="1"/>
          </p:cNvSpPr>
          <p:nvPr>
            <p:ph sz="half" idx="2"/>
          </p:nvPr>
        </p:nvSpPr>
        <p:spPr>
          <a:xfrm>
            <a:off x="6172200" y="1825625"/>
            <a:ext cx="5181600" cy="4351338"/>
          </a:xfrm>
          <a:solidFill>
            <a:srgbClr val="92D050"/>
          </a:solidFill>
        </p:spPr>
        <p:txBody>
          <a:bodyPr>
            <a:normAutofit/>
          </a:bodyPr>
          <a:lstStyle/>
          <a:p>
            <a:r>
              <a:rPr lang="en-GB" dirty="0"/>
              <a:t>Recommendation</a:t>
            </a:r>
          </a:p>
          <a:p>
            <a:pPr marL="0" indent="0">
              <a:buNone/>
            </a:pPr>
            <a:r>
              <a:rPr lang="en-GB" dirty="0"/>
              <a:t>ASDA supermarket should maintain the lower prices on necessary goods because if you sell more you </a:t>
            </a:r>
            <a:r>
              <a:rPr lang="en-GB"/>
              <a:t>earn more.</a:t>
            </a:r>
            <a:endParaRPr lang="en-GB" dirty="0"/>
          </a:p>
          <a:p>
            <a:pPr marL="0" indent="0">
              <a:buNone/>
            </a:pPr>
            <a:endParaRPr lang="en-GB" dirty="0"/>
          </a:p>
        </p:txBody>
      </p:sp>
    </p:spTree>
    <p:extLst>
      <p:ext uri="{BB962C8B-B14F-4D97-AF65-F5344CB8AC3E}">
        <p14:creationId xmlns:p14="http://schemas.microsoft.com/office/powerpoint/2010/main" val="3518818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4334</TotalTime>
  <Words>298</Words>
  <Application>Microsoft Office PowerPoint</Application>
  <PresentationFormat>Widescreen</PresentationFormat>
  <Paragraphs>37</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Asda </vt:lpstr>
      <vt:lpstr>Sustainability </vt:lpstr>
      <vt:lpstr>Sustainability </vt:lpstr>
      <vt:lpstr>Sustainability benefits and drawbacks</vt:lpstr>
      <vt:lpstr>ASDA’s sustainability</vt:lpstr>
      <vt:lpstr>Conclusion and recommendation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Asda </dc:title>
  <dc:creator>Georgica Caracostea</dc:creator>
  <cp:lastModifiedBy>Georgica Caracostea</cp:lastModifiedBy>
  <cp:revision>28</cp:revision>
  <dcterms:created xsi:type="dcterms:W3CDTF">2020-03-08T22:37:03Z</dcterms:created>
  <dcterms:modified xsi:type="dcterms:W3CDTF">2020-03-18T10:13:51Z</dcterms:modified>
</cp:coreProperties>
</file>