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44"/>
  </p:notesMasterIdLst>
  <p:handoutMasterIdLst>
    <p:handoutMasterId r:id="rId45"/>
  </p:handoutMasterIdLst>
  <p:sldIdLst>
    <p:sldId id="979" r:id="rId2"/>
    <p:sldId id="1088" r:id="rId3"/>
    <p:sldId id="1087" r:id="rId4"/>
    <p:sldId id="1049" r:id="rId5"/>
    <p:sldId id="1063" r:id="rId6"/>
    <p:sldId id="1050" r:id="rId7"/>
    <p:sldId id="1051" r:id="rId8"/>
    <p:sldId id="1052" r:id="rId9"/>
    <p:sldId id="1053" r:id="rId10"/>
    <p:sldId id="1054" r:id="rId11"/>
    <p:sldId id="1055" r:id="rId12"/>
    <p:sldId id="1056" r:id="rId13"/>
    <p:sldId id="1057" r:id="rId14"/>
    <p:sldId id="1064" r:id="rId15"/>
    <p:sldId id="1065" r:id="rId16"/>
    <p:sldId id="1066" r:id="rId17"/>
    <p:sldId id="1067" r:id="rId18"/>
    <p:sldId id="1068" r:id="rId19"/>
    <p:sldId id="1069" r:id="rId20"/>
    <p:sldId id="1070" r:id="rId21"/>
    <p:sldId id="1071" r:id="rId22"/>
    <p:sldId id="1072" r:id="rId23"/>
    <p:sldId id="1073" r:id="rId24"/>
    <p:sldId id="1074" r:id="rId25"/>
    <p:sldId id="1075" r:id="rId26"/>
    <p:sldId id="1076" r:id="rId27"/>
    <p:sldId id="1077" r:id="rId28"/>
    <p:sldId id="1078" r:id="rId29"/>
    <p:sldId id="1079" r:id="rId30"/>
    <p:sldId id="1081" r:id="rId31"/>
    <p:sldId id="1058" r:id="rId32"/>
    <p:sldId id="1059" r:id="rId33"/>
    <p:sldId id="1012" r:id="rId34"/>
    <p:sldId id="1086" r:id="rId35"/>
    <p:sldId id="1080" r:id="rId36"/>
    <p:sldId id="1060" r:id="rId37"/>
    <p:sldId id="1062" r:id="rId38"/>
    <p:sldId id="1083" r:id="rId39"/>
    <p:sldId id="1084" r:id="rId40"/>
    <p:sldId id="1082" r:id="rId41"/>
    <p:sldId id="1085" r:id="rId42"/>
    <p:sldId id="1048" r:id="rId4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0"/>
    <p:restoredTop sz="60832" autoAdjust="0"/>
  </p:normalViewPr>
  <p:slideViewPr>
    <p:cSldViewPr snapToObjects="1">
      <p:cViewPr varScale="1">
        <p:scale>
          <a:sx n="64" d="100"/>
          <a:sy n="64" d="100"/>
        </p:scale>
        <p:origin x="1792"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FA2F0A-A50E-4E18-B44F-DB079DF429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D5F6644-97D9-46D5-8254-78C3B84A241F}">
      <dgm:prSet/>
      <dgm:spPr>
        <a:solidFill>
          <a:schemeClr val="accent1">
            <a:lumMod val="75000"/>
          </a:schemeClr>
        </a:solidFill>
      </dgm:spPr>
      <dgm:t>
        <a:bodyPr/>
        <a:lstStyle/>
        <a:p>
          <a:r>
            <a:rPr lang="en-US"/>
            <a:t>Human or system failure?</a:t>
          </a:r>
        </a:p>
      </dgm:t>
    </dgm:pt>
    <dgm:pt modelId="{C3DFE572-01C9-44D1-96C9-F6CCDD0E2D4B}" type="parTrans" cxnId="{BDD82664-FC41-4DB8-947D-D92F00A2A957}">
      <dgm:prSet/>
      <dgm:spPr/>
      <dgm:t>
        <a:bodyPr/>
        <a:lstStyle/>
        <a:p>
          <a:endParaRPr lang="en-US"/>
        </a:p>
      </dgm:t>
    </dgm:pt>
    <dgm:pt modelId="{250AA684-3F6A-48C5-B305-B2479D7D2932}" type="sibTrans" cxnId="{BDD82664-FC41-4DB8-947D-D92F00A2A957}">
      <dgm:prSet/>
      <dgm:spPr/>
      <dgm:t>
        <a:bodyPr/>
        <a:lstStyle/>
        <a:p>
          <a:endParaRPr lang="en-US"/>
        </a:p>
      </dgm:t>
    </dgm:pt>
    <dgm:pt modelId="{2B8F4F1C-B03D-4954-9DE8-65700776B799}">
      <dgm:prSet/>
      <dgm:spPr>
        <a:solidFill>
          <a:srgbClr val="00B050"/>
        </a:solidFill>
      </dgm:spPr>
      <dgm:t>
        <a:bodyPr/>
        <a:lstStyle/>
        <a:p>
          <a:r>
            <a:rPr lang="en-US" dirty="0"/>
            <a:t>There is no single attributable cause</a:t>
          </a:r>
        </a:p>
      </dgm:t>
    </dgm:pt>
    <dgm:pt modelId="{190E8280-CFC3-47E7-97B6-E82170A0DC47}" type="parTrans" cxnId="{6739AF6F-F2F2-4477-BCAB-827C07AEE2CB}">
      <dgm:prSet/>
      <dgm:spPr/>
      <dgm:t>
        <a:bodyPr/>
        <a:lstStyle/>
        <a:p>
          <a:endParaRPr lang="en-US"/>
        </a:p>
      </dgm:t>
    </dgm:pt>
    <dgm:pt modelId="{43535D6B-1754-4743-93C7-C8AB528A5F4D}" type="sibTrans" cxnId="{6739AF6F-F2F2-4477-BCAB-827C07AEE2CB}">
      <dgm:prSet/>
      <dgm:spPr/>
      <dgm:t>
        <a:bodyPr/>
        <a:lstStyle/>
        <a:p>
          <a:endParaRPr lang="en-US"/>
        </a:p>
      </dgm:t>
    </dgm:pt>
    <dgm:pt modelId="{564629A1-CF0B-4BCB-B743-E0311127F352}">
      <dgm:prSet/>
      <dgm:spPr>
        <a:solidFill>
          <a:schemeClr val="tx1">
            <a:lumMod val="65000"/>
          </a:schemeClr>
        </a:solidFill>
      </dgm:spPr>
      <dgm:t>
        <a:bodyPr/>
        <a:lstStyle/>
        <a:p>
          <a:r>
            <a:rPr lang="en-US"/>
            <a:t>Percentage determinations – the quantitative view does not mean much other than prove humans are fallible</a:t>
          </a:r>
        </a:p>
      </dgm:t>
    </dgm:pt>
    <dgm:pt modelId="{3A96DE45-EA64-43F9-AAEB-2C2135C70AD0}" type="parTrans" cxnId="{936FB205-8A8A-4BF7-92B4-A5F5CE338EBB}">
      <dgm:prSet/>
      <dgm:spPr/>
      <dgm:t>
        <a:bodyPr/>
        <a:lstStyle/>
        <a:p>
          <a:endParaRPr lang="en-US"/>
        </a:p>
      </dgm:t>
    </dgm:pt>
    <dgm:pt modelId="{8AFEB9E0-0050-40A3-942D-674F37F02DE7}" type="sibTrans" cxnId="{936FB205-8A8A-4BF7-92B4-A5F5CE338EBB}">
      <dgm:prSet/>
      <dgm:spPr/>
      <dgm:t>
        <a:bodyPr/>
        <a:lstStyle/>
        <a:p>
          <a:endParaRPr lang="en-US"/>
        </a:p>
      </dgm:t>
    </dgm:pt>
    <dgm:pt modelId="{814018AD-73BF-4967-803C-17ECEF362F1D}">
      <dgm:prSet/>
      <dgm:spPr>
        <a:solidFill>
          <a:srgbClr val="0070C0"/>
        </a:solidFill>
      </dgm:spPr>
      <dgm:t>
        <a:bodyPr/>
        <a:lstStyle/>
        <a:p>
          <a:r>
            <a:rPr lang="en-US" dirty="0"/>
            <a:t>Here is an example from the aviation industry…………..</a:t>
          </a:r>
        </a:p>
      </dgm:t>
    </dgm:pt>
    <dgm:pt modelId="{712B6D1E-305F-47C0-855A-173AA39BC071}" type="parTrans" cxnId="{DF39F502-D7E9-4D1F-86D3-ECC5C9BBFE48}">
      <dgm:prSet/>
      <dgm:spPr/>
      <dgm:t>
        <a:bodyPr/>
        <a:lstStyle/>
        <a:p>
          <a:endParaRPr lang="en-US"/>
        </a:p>
      </dgm:t>
    </dgm:pt>
    <dgm:pt modelId="{0304F449-18B6-4C33-98B5-17F6EC176841}" type="sibTrans" cxnId="{DF39F502-D7E9-4D1F-86D3-ECC5C9BBFE48}">
      <dgm:prSet/>
      <dgm:spPr/>
      <dgm:t>
        <a:bodyPr/>
        <a:lstStyle/>
        <a:p>
          <a:endParaRPr lang="en-US"/>
        </a:p>
      </dgm:t>
    </dgm:pt>
    <dgm:pt modelId="{286C2FBE-28B8-7346-A99D-436C5D719D89}" type="pres">
      <dgm:prSet presAssocID="{FFFA2F0A-A50E-4E18-B44F-DB079DF42960}" presName="linear" presStyleCnt="0">
        <dgm:presLayoutVars>
          <dgm:animLvl val="lvl"/>
          <dgm:resizeHandles val="exact"/>
        </dgm:presLayoutVars>
      </dgm:prSet>
      <dgm:spPr/>
    </dgm:pt>
    <dgm:pt modelId="{BC8D2ED2-B3DF-034F-99B1-E0D83C485FE8}" type="pres">
      <dgm:prSet presAssocID="{AD5F6644-97D9-46D5-8254-78C3B84A241F}" presName="parentText" presStyleLbl="node1" presStyleIdx="0" presStyleCnt="4">
        <dgm:presLayoutVars>
          <dgm:chMax val="0"/>
          <dgm:bulletEnabled val="1"/>
        </dgm:presLayoutVars>
      </dgm:prSet>
      <dgm:spPr/>
    </dgm:pt>
    <dgm:pt modelId="{2090FEEA-7B96-8A45-858A-2EE821F60932}" type="pres">
      <dgm:prSet presAssocID="{250AA684-3F6A-48C5-B305-B2479D7D2932}" presName="spacer" presStyleCnt="0"/>
      <dgm:spPr/>
    </dgm:pt>
    <dgm:pt modelId="{01DE09E4-EE12-164C-8755-0D411B718C36}" type="pres">
      <dgm:prSet presAssocID="{2B8F4F1C-B03D-4954-9DE8-65700776B799}" presName="parentText" presStyleLbl="node1" presStyleIdx="1" presStyleCnt="4">
        <dgm:presLayoutVars>
          <dgm:chMax val="0"/>
          <dgm:bulletEnabled val="1"/>
        </dgm:presLayoutVars>
      </dgm:prSet>
      <dgm:spPr/>
    </dgm:pt>
    <dgm:pt modelId="{3BF8AA26-3A41-7F42-863D-F3ABBB66EF85}" type="pres">
      <dgm:prSet presAssocID="{43535D6B-1754-4743-93C7-C8AB528A5F4D}" presName="spacer" presStyleCnt="0"/>
      <dgm:spPr/>
    </dgm:pt>
    <dgm:pt modelId="{54C0B408-A963-3247-B595-3BC3853D82DC}" type="pres">
      <dgm:prSet presAssocID="{564629A1-CF0B-4BCB-B743-E0311127F352}" presName="parentText" presStyleLbl="node1" presStyleIdx="2" presStyleCnt="4">
        <dgm:presLayoutVars>
          <dgm:chMax val="0"/>
          <dgm:bulletEnabled val="1"/>
        </dgm:presLayoutVars>
      </dgm:prSet>
      <dgm:spPr/>
    </dgm:pt>
    <dgm:pt modelId="{16E2F584-4D77-5E41-B935-622930E41494}" type="pres">
      <dgm:prSet presAssocID="{8AFEB9E0-0050-40A3-942D-674F37F02DE7}" presName="spacer" presStyleCnt="0"/>
      <dgm:spPr/>
    </dgm:pt>
    <dgm:pt modelId="{3BD07043-D300-FF45-9674-53BFA300A6EE}" type="pres">
      <dgm:prSet presAssocID="{814018AD-73BF-4967-803C-17ECEF362F1D}" presName="parentText" presStyleLbl="node1" presStyleIdx="3" presStyleCnt="4">
        <dgm:presLayoutVars>
          <dgm:chMax val="0"/>
          <dgm:bulletEnabled val="1"/>
        </dgm:presLayoutVars>
      </dgm:prSet>
      <dgm:spPr/>
    </dgm:pt>
  </dgm:ptLst>
  <dgm:cxnLst>
    <dgm:cxn modelId="{DF39F502-D7E9-4D1F-86D3-ECC5C9BBFE48}" srcId="{FFFA2F0A-A50E-4E18-B44F-DB079DF42960}" destId="{814018AD-73BF-4967-803C-17ECEF362F1D}" srcOrd="3" destOrd="0" parTransId="{712B6D1E-305F-47C0-855A-173AA39BC071}" sibTransId="{0304F449-18B6-4C33-98B5-17F6EC176841}"/>
    <dgm:cxn modelId="{936FB205-8A8A-4BF7-92B4-A5F5CE338EBB}" srcId="{FFFA2F0A-A50E-4E18-B44F-DB079DF42960}" destId="{564629A1-CF0B-4BCB-B743-E0311127F352}" srcOrd="2" destOrd="0" parTransId="{3A96DE45-EA64-43F9-AAEB-2C2135C70AD0}" sibTransId="{8AFEB9E0-0050-40A3-942D-674F37F02DE7}"/>
    <dgm:cxn modelId="{BDD82664-FC41-4DB8-947D-D92F00A2A957}" srcId="{FFFA2F0A-A50E-4E18-B44F-DB079DF42960}" destId="{AD5F6644-97D9-46D5-8254-78C3B84A241F}" srcOrd="0" destOrd="0" parTransId="{C3DFE572-01C9-44D1-96C9-F6CCDD0E2D4B}" sibTransId="{250AA684-3F6A-48C5-B305-B2479D7D2932}"/>
    <dgm:cxn modelId="{6739AF6F-F2F2-4477-BCAB-827C07AEE2CB}" srcId="{FFFA2F0A-A50E-4E18-B44F-DB079DF42960}" destId="{2B8F4F1C-B03D-4954-9DE8-65700776B799}" srcOrd="1" destOrd="0" parTransId="{190E8280-CFC3-47E7-97B6-E82170A0DC47}" sibTransId="{43535D6B-1754-4743-93C7-C8AB528A5F4D}"/>
    <dgm:cxn modelId="{84527184-3A23-4746-BE12-C1D30ACD031A}" type="presOf" srcId="{2B8F4F1C-B03D-4954-9DE8-65700776B799}" destId="{01DE09E4-EE12-164C-8755-0D411B718C36}" srcOrd="0" destOrd="0" presId="urn:microsoft.com/office/officeart/2005/8/layout/vList2"/>
    <dgm:cxn modelId="{E343868B-E1EC-E240-B419-85D3C91FD3C3}" type="presOf" srcId="{814018AD-73BF-4967-803C-17ECEF362F1D}" destId="{3BD07043-D300-FF45-9674-53BFA300A6EE}" srcOrd="0" destOrd="0" presId="urn:microsoft.com/office/officeart/2005/8/layout/vList2"/>
    <dgm:cxn modelId="{B7B91AB3-321C-2042-91FD-4CB0807CEDDD}" type="presOf" srcId="{564629A1-CF0B-4BCB-B743-E0311127F352}" destId="{54C0B408-A963-3247-B595-3BC3853D82DC}" srcOrd="0" destOrd="0" presId="urn:microsoft.com/office/officeart/2005/8/layout/vList2"/>
    <dgm:cxn modelId="{254913BA-2FCA-4E46-9002-9E48ED9EC72D}" type="presOf" srcId="{AD5F6644-97D9-46D5-8254-78C3B84A241F}" destId="{BC8D2ED2-B3DF-034F-99B1-E0D83C485FE8}" srcOrd="0" destOrd="0" presId="urn:microsoft.com/office/officeart/2005/8/layout/vList2"/>
    <dgm:cxn modelId="{B9012ED5-29C7-AD4F-9EB0-C70DB84B8FB7}" type="presOf" srcId="{FFFA2F0A-A50E-4E18-B44F-DB079DF42960}" destId="{286C2FBE-28B8-7346-A99D-436C5D719D89}" srcOrd="0" destOrd="0" presId="urn:microsoft.com/office/officeart/2005/8/layout/vList2"/>
    <dgm:cxn modelId="{C7180C4D-AFCF-784C-BE61-C4DCDC94102C}" type="presParOf" srcId="{286C2FBE-28B8-7346-A99D-436C5D719D89}" destId="{BC8D2ED2-B3DF-034F-99B1-E0D83C485FE8}" srcOrd="0" destOrd="0" presId="urn:microsoft.com/office/officeart/2005/8/layout/vList2"/>
    <dgm:cxn modelId="{BDC4A57D-380D-A24E-ACD3-CAC3BBE05BA0}" type="presParOf" srcId="{286C2FBE-28B8-7346-A99D-436C5D719D89}" destId="{2090FEEA-7B96-8A45-858A-2EE821F60932}" srcOrd="1" destOrd="0" presId="urn:microsoft.com/office/officeart/2005/8/layout/vList2"/>
    <dgm:cxn modelId="{9F959FAB-0080-3647-8B20-25EA8326F5DE}" type="presParOf" srcId="{286C2FBE-28B8-7346-A99D-436C5D719D89}" destId="{01DE09E4-EE12-164C-8755-0D411B718C36}" srcOrd="2" destOrd="0" presId="urn:microsoft.com/office/officeart/2005/8/layout/vList2"/>
    <dgm:cxn modelId="{23542CF8-1ACA-394A-BF19-83BB6CF1C14B}" type="presParOf" srcId="{286C2FBE-28B8-7346-A99D-436C5D719D89}" destId="{3BF8AA26-3A41-7F42-863D-F3ABBB66EF85}" srcOrd="3" destOrd="0" presId="urn:microsoft.com/office/officeart/2005/8/layout/vList2"/>
    <dgm:cxn modelId="{B752BED6-0203-FB40-84CE-9B76600941A2}" type="presParOf" srcId="{286C2FBE-28B8-7346-A99D-436C5D719D89}" destId="{54C0B408-A963-3247-B595-3BC3853D82DC}" srcOrd="4" destOrd="0" presId="urn:microsoft.com/office/officeart/2005/8/layout/vList2"/>
    <dgm:cxn modelId="{C732A3B5-7272-E94B-A8B7-41AC45C7055E}" type="presParOf" srcId="{286C2FBE-28B8-7346-A99D-436C5D719D89}" destId="{16E2F584-4D77-5E41-B935-622930E41494}" srcOrd="5" destOrd="0" presId="urn:microsoft.com/office/officeart/2005/8/layout/vList2"/>
    <dgm:cxn modelId="{01197BDA-7695-9D4C-A356-945D66031EEB}" type="presParOf" srcId="{286C2FBE-28B8-7346-A99D-436C5D719D89}" destId="{3BD07043-D300-FF45-9674-53BFA300A6E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09B7D9-074E-4FC8-983C-4D1B1B8299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E8928C-639D-49FF-AC75-A706730936F4}">
      <dgm:prSet/>
      <dgm:spPr/>
      <dgm:t>
        <a:bodyPr/>
        <a:lstStyle/>
        <a:p>
          <a:r>
            <a:rPr lang="en-US"/>
            <a:t>“We already pay attention to that”</a:t>
          </a:r>
        </a:p>
      </dgm:t>
    </dgm:pt>
    <dgm:pt modelId="{71F34C77-E942-4F8E-9958-A73DF9AC15AB}" type="parTrans" cxnId="{423971CA-3F69-4EBA-908A-6BC834C02B1B}">
      <dgm:prSet/>
      <dgm:spPr/>
      <dgm:t>
        <a:bodyPr/>
        <a:lstStyle/>
        <a:p>
          <a:endParaRPr lang="en-US"/>
        </a:p>
      </dgm:t>
    </dgm:pt>
    <dgm:pt modelId="{CBEB52AF-2356-47A6-AAA8-1C655B9B1F6F}" type="sibTrans" cxnId="{423971CA-3F69-4EBA-908A-6BC834C02B1B}">
      <dgm:prSet/>
      <dgm:spPr/>
      <dgm:t>
        <a:bodyPr/>
        <a:lstStyle/>
        <a:p>
          <a:endParaRPr lang="en-US"/>
        </a:p>
      </dgm:t>
    </dgm:pt>
    <dgm:pt modelId="{76CAB844-76BF-4E91-8A14-216D4DE0E2CA}">
      <dgm:prSet/>
      <dgm:spPr/>
      <dgm:t>
        <a:bodyPr/>
        <a:lstStyle/>
        <a:p>
          <a:r>
            <a:rPr lang="en-US"/>
            <a:t>“That’s in the regulations”</a:t>
          </a:r>
        </a:p>
      </dgm:t>
    </dgm:pt>
    <dgm:pt modelId="{E16AC6CF-4D02-4395-AA5C-1F393DB0A976}" type="parTrans" cxnId="{623B5197-19B5-4290-B483-DAC17565BEDD}">
      <dgm:prSet/>
      <dgm:spPr/>
      <dgm:t>
        <a:bodyPr/>
        <a:lstStyle/>
        <a:p>
          <a:endParaRPr lang="en-US"/>
        </a:p>
      </dgm:t>
    </dgm:pt>
    <dgm:pt modelId="{40C2FEA5-EC17-4687-A73A-4C3E406C99E4}" type="sibTrans" cxnId="{623B5197-19B5-4290-B483-DAC17565BEDD}">
      <dgm:prSet/>
      <dgm:spPr/>
      <dgm:t>
        <a:bodyPr/>
        <a:lstStyle/>
        <a:p>
          <a:endParaRPr lang="en-US"/>
        </a:p>
      </dgm:t>
    </dgm:pt>
    <dgm:pt modelId="{809C5768-7F2C-4E6D-B8A3-9E5A1A980225}">
      <dgm:prSet/>
      <dgm:spPr/>
      <dgm:t>
        <a:bodyPr/>
        <a:lstStyle/>
        <a:p>
          <a:r>
            <a:rPr lang="en-US"/>
            <a:t>“This is mission creep”</a:t>
          </a:r>
        </a:p>
      </dgm:t>
    </dgm:pt>
    <dgm:pt modelId="{E30A08CD-ED31-4AF1-8E18-BA4E290322BF}" type="parTrans" cxnId="{9D0F9792-C2B7-4837-9047-81307B86850E}">
      <dgm:prSet/>
      <dgm:spPr/>
      <dgm:t>
        <a:bodyPr/>
        <a:lstStyle/>
        <a:p>
          <a:endParaRPr lang="en-US"/>
        </a:p>
      </dgm:t>
    </dgm:pt>
    <dgm:pt modelId="{F6CCFEEF-B8E4-4E24-8F2E-FD9C04D6FC41}" type="sibTrans" cxnId="{9D0F9792-C2B7-4837-9047-81307B86850E}">
      <dgm:prSet/>
      <dgm:spPr/>
      <dgm:t>
        <a:bodyPr/>
        <a:lstStyle/>
        <a:p>
          <a:endParaRPr lang="en-US"/>
        </a:p>
      </dgm:t>
    </dgm:pt>
    <dgm:pt modelId="{3E97C1A1-FB12-4CDB-BC66-829FF7238F27}">
      <dgm:prSet/>
      <dgm:spPr/>
      <dgm:t>
        <a:bodyPr/>
        <a:lstStyle/>
        <a:p>
          <a:r>
            <a:rPr lang="en-US"/>
            <a:t>“We’ve got procedures for that”</a:t>
          </a:r>
        </a:p>
      </dgm:t>
    </dgm:pt>
    <dgm:pt modelId="{03EF62FF-F238-45AD-B71F-5ABCCEAA4A79}" type="parTrans" cxnId="{894B47F6-C058-42AC-AA31-509ACDD98CF5}">
      <dgm:prSet/>
      <dgm:spPr/>
      <dgm:t>
        <a:bodyPr/>
        <a:lstStyle/>
        <a:p>
          <a:endParaRPr lang="en-US"/>
        </a:p>
      </dgm:t>
    </dgm:pt>
    <dgm:pt modelId="{D3A694DD-279B-4060-83B3-2E4B49C8C8D6}" type="sibTrans" cxnId="{894B47F6-C058-42AC-AA31-509ACDD98CF5}">
      <dgm:prSet/>
      <dgm:spPr/>
      <dgm:t>
        <a:bodyPr/>
        <a:lstStyle/>
        <a:p>
          <a:endParaRPr lang="en-US"/>
        </a:p>
      </dgm:t>
    </dgm:pt>
    <dgm:pt modelId="{2DDFA6EB-5331-4EB2-9762-54FE92FF12B2}">
      <dgm:prSet/>
      <dgm:spPr/>
      <dgm:t>
        <a:bodyPr/>
        <a:lstStyle/>
        <a:p>
          <a:r>
            <a:rPr lang="en-US"/>
            <a:t>“This is not relevant to the mishap”</a:t>
          </a:r>
        </a:p>
      </dgm:t>
    </dgm:pt>
    <dgm:pt modelId="{3E4B30EC-2376-477F-B125-D563445D68A8}" type="parTrans" cxnId="{8DB2D22C-4E92-44B5-ABBF-963FC92427C0}">
      <dgm:prSet/>
      <dgm:spPr/>
      <dgm:t>
        <a:bodyPr/>
        <a:lstStyle/>
        <a:p>
          <a:endParaRPr lang="en-US"/>
        </a:p>
      </dgm:t>
    </dgm:pt>
    <dgm:pt modelId="{9C275F75-D98F-42A2-A4DE-5E028F155283}" type="sibTrans" cxnId="{8DB2D22C-4E92-44B5-ABBF-963FC92427C0}">
      <dgm:prSet/>
      <dgm:spPr/>
      <dgm:t>
        <a:bodyPr/>
        <a:lstStyle/>
        <a:p>
          <a:endParaRPr lang="en-US"/>
        </a:p>
      </dgm:t>
    </dgm:pt>
    <dgm:pt modelId="{70C904F7-5111-42B6-8E63-6023B21957BE}">
      <dgm:prSet/>
      <dgm:spPr/>
      <dgm:t>
        <a:bodyPr/>
        <a:lstStyle/>
        <a:p>
          <a:r>
            <a:rPr lang="en-US"/>
            <a:t>“We have a course for that”</a:t>
          </a:r>
        </a:p>
      </dgm:t>
    </dgm:pt>
    <dgm:pt modelId="{5247576D-23B6-4334-A971-2FBCE9221C63}" type="parTrans" cxnId="{B55851DF-3FA5-4E51-9901-B15E9D01BD48}">
      <dgm:prSet/>
      <dgm:spPr/>
      <dgm:t>
        <a:bodyPr/>
        <a:lstStyle/>
        <a:p>
          <a:endParaRPr lang="en-US"/>
        </a:p>
      </dgm:t>
    </dgm:pt>
    <dgm:pt modelId="{E6C33385-4B06-4157-A122-23BADF4D9FDC}" type="sibTrans" cxnId="{B55851DF-3FA5-4E51-9901-B15E9D01BD48}">
      <dgm:prSet/>
      <dgm:spPr/>
      <dgm:t>
        <a:bodyPr/>
        <a:lstStyle/>
        <a:p>
          <a:endParaRPr lang="en-US"/>
        </a:p>
      </dgm:t>
    </dgm:pt>
    <dgm:pt modelId="{F9D504DC-A129-409E-9494-0958AAC71CF3}">
      <dgm:prSet/>
      <dgm:spPr/>
      <dgm:t>
        <a:bodyPr/>
        <a:lstStyle/>
        <a:p>
          <a:r>
            <a:rPr lang="en-US"/>
            <a:t>“We do have a SQEP selection process”</a:t>
          </a:r>
        </a:p>
      </dgm:t>
    </dgm:pt>
    <dgm:pt modelId="{CF9918C9-166C-49E4-BD46-5D4A1DC635E7}" type="parTrans" cxnId="{67979F13-7D24-4579-9370-A5848994DBFE}">
      <dgm:prSet/>
      <dgm:spPr/>
      <dgm:t>
        <a:bodyPr/>
        <a:lstStyle/>
        <a:p>
          <a:endParaRPr lang="en-US"/>
        </a:p>
      </dgm:t>
    </dgm:pt>
    <dgm:pt modelId="{19E42BF0-F893-4289-8528-4D83557D2AB0}" type="sibTrans" cxnId="{67979F13-7D24-4579-9370-A5848994DBFE}">
      <dgm:prSet/>
      <dgm:spPr/>
      <dgm:t>
        <a:bodyPr/>
        <a:lstStyle/>
        <a:p>
          <a:endParaRPr lang="en-US"/>
        </a:p>
      </dgm:t>
    </dgm:pt>
    <dgm:pt modelId="{BA69431B-A098-4BC6-8A97-A6F14CD6902B}">
      <dgm:prSet/>
      <dgm:spPr/>
      <dgm:t>
        <a:bodyPr/>
        <a:lstStyle/>
        <a:p>
          <a:r>
            <a:rPr lang="en-US"/>
            <a:t>“This is not our problem”</a:t>
          </a:r>
        </a:p>
      </dgm:t>
    </dgm:pt>
    <dgm:pt modelId="{BD366E6A-4E0C-46DE-938C-8BB7CFB7F359}" type="parTrans" cxnId="{F50B158E-F4C8-4CB0-A3EA-600A6E64CA02}">
      <dgm:prSet/>
      <dgm:spPr/>
      <dgm:t>
        <a:bodyPr/>
        <a:lstStyle/>
        <a:p>
          <a:endParaRPr lang="en-US"/>
        </a:p>
      </dgm:t>
    </dgm:pt>
    <dgm:pt modelId="{43B0403A-0240-4AD6-ACDC-1E86D8C86841}" type="sibTrans" cxnId="{F50B158E-F4C8-4CB0-A3EA-600A6E64CA02}">
      <dgm:prSet/>
      <dgm:spPr/>
      <dgm:t>
        <a:bodyPr/>
        <a:lstStyle/>
        <a:p>
          <a:endParaRPr lang="en-US"/>
        </a:p>
      </dgm:t>
    </dgm:pt>
    <dgm:pt modelId="{B3D978D7-E18E-8641-A306-D04B40C8A489}" type="pres">
      <dgm:prSet presAssocID="{F809B7D9-074E-4FC8-983C-4D1B1B8299F7}" presName="linear" presStyleCnt="0">
        <dgm:presLayoutVars>
          <dgm:animLvl val="lvl"/>
          <dgm:resizeHandles val="exact"/>
        </dgm:presLayoutVars>
      </dgm:prSet>
      <dgm:spPr/>
    </dgm:pt>
    <dgm:pt modelId="{CFF72046-7343-BC44-8A49-3FF0BCAAF72F}" type="pres">
      <dgm:prSet presAssocID="{24E8928C-639D-49FF-AC75-A706730936F4}" presName="parentText" presStyleLbl="node1" presStyleIdx="0" presStyleCnt="8">
        <dgm:presLayoutVars>
          <dgm:chMax val="0"/>
          <dgm:bulletEnabled val="1"/>
        </dgm:presLayoutVars>
      </dgm:prSet>
      <dgm:spPr/>
    </dgm:pt>
    <dgm:pt modelId="{8CC33D45-1C1C-2647-9BAB-FD984A473B03}" type="pres">
      <dgm:prSet presAssocID="{CBEB52AF-2356-47A6-AAA8-1C655B9B1F6F}" presName="spacer" presStyleCnt="0"/>
      <dgm:spPr/>
    </dgm:pt>
    <dgm:pt modelId="{176ABBE4-0BF0-7449-9F4F-70083F94A6E6}" type="pres">
      <dgm:prSet presAssocID="{76CAB844-76BF-4E91-8A14-216D4DE0E2CA}" presName="parentText" presStyleLbl="node1" presStyleIdx="1" presStyleCnt="8">
        <dgm:presLayoutVars>
          <dgm:chMax val="0"/>
          <dgm:bulletEnabled val="1"/>
        </dgm:presLayoutVars>
      </dgm:prSet>
      <dgm:spPr/>
    </dgm:pt>
    <dgm:pt modelId="{D039DBE8-7C33-6D47-A474-1601C319CE3C}" type="pres">
      <dgm:prSet presAssocID="{40C2FEA5-EC17-4687-A73A-4C3E406C99E4}" presName="spacer" presStyleCnt="0"/>
      <dgm:spPr/>
    </dgm:pt>
    <dgm:pt modelId="{84E9C9D1-F6D5-054B-8D33-89C744E5A207}" type="pres">
      <dgm:prSet presAssocID="{809C5768-7F2C-4E6D-B8A3-9E5A1A980225}" presName="parentText" presStyleLbl="node1" presStyleIdx="2" presStyleCnt="8">
        <dgm:presLayoutVars>
          <dgm:chMax val="0"/>
          <dgm:bulletEnabled val="1"/>
        </dgm:presLayoutVars>
      </dgm:prSet>
      <dgm:spPr/>
    </dgm:pt>
    <dgm:pt modelId="{70964EAD-8056-AF4A-A71D-2FD744E16C0E}" type="pres">
      <dgm:prSet presAssocID="{F6CCFEEF-B8E4-4E24-8F2E-FD9C04D6FC41}" presName="spacer" presStyleCnt="0"/>
      <dgm:spPr/>
    </dgm:pt>
    <dgm:pt modelId="{697CA891-FB70-2343-8B2A-936B0336CEA4}" type="pres">
      <dgm:prSet presAssocID="{3E97C1A1-FB12-4CDB-BC66-829FF7238F27}" presName="parentText" presStyleLbl="node1" presStyleIdx="3" presStyleCnt="8">
        <dgm:presLayoutVars>
          <dgm:chMax val="0"/>
          <dgm:bulletEnabled val="1"/>
        </dgm:presLayoutVars>
      </dgm:prSet>
      <dgm:spPr/>
    </dgm:pt>
    <dgm:pt modelId="{CD5E1640-1898-3143-B6F3-273AB6D71114}" type="pres">
      <dgm:prSet presAssocID="{D3A694DD-279B-4060-83B3-2E4B49C8C8D6}" presName="spacer" presStyleCnt="0"/>
      <dgm:spPr/>
    </dgm:pt>
    <dgm:pt modelId="{C6131B2C-0926-E244-BA34-D4D72B7EC6E8}" type="pres">
      <dgm:prSet presAssocID="{2DDFA6EB-5331-4EB2-9762-54FE92FF12B2}" presName="parentText" presStyleLbl="node1" presStyleIdx="4" presStyleCnt="8">
        <dgm:presLayoutVars>
          <dgm:chMax val="0"/>
          <dgm:bulletEnabled val="1"/>
        </dgm:presLayoutVars>
      </dgm:prSet>
      <dgm:spPr/>
    </dgm:pt>
    <dgm:pt modelId="{89D1CCDD-5828-2147-8AD5-FBF13B28494E}" type="pres">
      <dgm:prSet presAssocID="{9C275F75-D98F-42A2-A4DE-5E028F155283}" presName="spacer" presStyleCnt="0"/>
      <dgm:spPr/>
    </dgm:pt>
    <dgm:pt modelId="{6866667A-A3E3-8C43-99DF-73D8D15FA7D0}" type="pres">
      <dgm:prSet presAssocID="{70C904F7-5111-42B6-8E63-6023B21957BE}" presName="parentText" presStyleLbl="node1" presStyleIdx="5" presStyleCnt="8">
        <dgm:presLayoutVars>
          <dgm:chMax val="0"/>
          <dgm:bulletEnabled val="1"/>
        </dgm:presLayoutVars>
      </dgm:prSet>
      <dgm:spPr/>
    </dgm:pt>
    <dgm:pt modelId="{2ABE53A8-64CA-5E4B-A34D-15767F378B83}" type="pres">
      <dgm:prSet presAssocID="{E6C33385-4B06-4157-A122-23BADF4D9FDC}" presName="spacer" presStyleCnt="0"/>
      <dgm:spPr/>
    </dgm:pt>
    <dgm:pt modelId="{1DF215F1-7FD4-D944-A9E0-796AA7B8473A}" type="pres">
      <dgm:prSet presAssocID="{F9D504DC-A129-409E-9494-0958AAC71CF3}" presName="parentText" presStyleLbl="node1" presStyleIdx="6" presStyleCnt="8">
        <dgm:presLayoutVars>
          <dgm:chMax val="0"/>
          <dgm:bulletEnabled val="1"/>
        </dgm:presLayoutVars>
      </dgm:prSet>
      <dgm:spPr/>
    </dgm:pt>
    <dgm:pt modelId="{BF363E58-EF80-FE48-B406-95E8C250E24E}" type="pres">
      <dgm:prSet presAssocID="{19E42BF0-F893-4289-8528-4D83557D2AB0}" presName="spacer" presStyleCnt="0"/>
      <dgm:spPr/>
    </dgm:pt>
    <dgm:pt modelId="{6D33E9CA-F44F-F24A-9A26-E89C4C504CB5}" type="pres">
      <dgm:prSet presAssocID="{BA69431B-A098-4BC6-8A97-A6F14CD6902B}" presName="parentText" presStyleLbl="node1" presStyleIdx="7" presStyleCnt="8">
        <dgm:presLayoutVars>
          <dgm:chMax val="0"/>
          <dgm:bulletEnabled val="1"/>
        </dgm:presLayoutVars>
      </dgm:prSet>
      <dgm:spPr/>
    </dgm:pt>
  </dgm:ptLst>
  <dgm:cxnLst>
    <dgm:cxn modelId="{C001DC04-D7AA-ED44-B4A0-FA4370E8206F}" type="presOf" srcId="{76CAB844-76BF-4E91-8A14-216D4DE0E2CA}" destId="{176ABBE4-0BF0-7449-9F4F-70083F94A6E6}" srcOrd="0" destOrd="0" presId="urn:microsoft.com/office/officeart/2005/8/layout/vList2"/>
    <dgm:cxn modelId="{67979F13-7D24-4579-9370-A5848994DBFE}" srcId="{F809B7D9-074E-4FC8-983C-4D1B1B8299F7}" destId="{F9D504DC-A129-409E-9494-0958AAC71CF3}" srcOrd="6" destOrd="0" parTransId="{CF9918C9-166C-49E4-BD46-5D4A1DC635E7}" sibTransId="{19E42BF0-F893-4289-8528-4D83557D2AB0}"/>
    <dgm:cxn modelId="{8DB2D22C-4E92-44B5-ABBF-963FC92427C0}" srcId="{F809B7D9-074E-4FC8-983C-4D1B1B8299F7}" destId="{2DDFA6EB-5331-4EB2-9762-54FE92FF12B2}" srcOrd="4" destOrd="0" parTransId="{3E4B30EC-2376-477F-B125-D563445D68A8}" sibTransId="{9C275F75-D98F-42A2-A4DE-5E028F155283}"/>
    <dgm:cxn modelId="{5F6C734F-15D0-E943-8429-BAF3CE1E2323}" type="presOf" srcId="{BA69431B-A098-4BC6-8A97-A6F14CD6902B}" destId="{6D33E9CA-F44F-F24A-9A26-E89C4C504CB5}" srcOrd="0" destOrd="0" presId="urn:microsoft.com/office/officeart/2005/8/layout/vList2"/>
    <dgm:cxn modelId="{905DA864-03D8-024E-B691-398A4A61F904}" type="presOf" srcId="{3E97C1A1-FB12-4CDB-BC66-829FF7238F27}" destId="{697CA891-FB70-2343-8B2A-936B0336CEA4}" srcOrd="0" destOrd="0" presId="urn:microsoft.com/office/officeart/2005/8/layout/vList2"/>
    <dgm:cxn modelId="{97C4418D-9863-1D43-8AAF-85F40C83941F}" type="presOf" srcId="{809C5768-7F2C-4E6D-B8A3-9E5A1A980225}" destId="{84E9C9D1-F6D5-054B-8D33-89C744E5A207}" srcOrd="0" destOrd="0" presId="urn:microsoft.com/office/officeart/2005/8/layout/vList2"/>
    <dgm:cxn modelId="{F50B158E-F4C8-4CB0-A3EA-600A6E64CA02}" srcId="{F809B7D9-074E-4FC8-983C-4D1B1B8299F7}" destId="{BA69431B-A098-4BC6-8A97-A6F14CD6902B}" srcOrd="7" destOrd="0" parTransId="{BD366E6A-4E0C-46DE-938C-8BB7CFB7F359}" sibTransId="{43B0403A-0240-4AD6-ACDC-1E86D8C86841}"/>
    <dgm:cxn modelId="{9D0F9792-C2B7-4837-9047-81307B86850E}" srcId="{F809B7D9-074E-4FC8-983C-4D1B1B8299F7}" destId="{809C5768-7F2C-4E6D-B8A3-9E5A1A980225}" srcOrd="2" destOrd="0" parTransId="{E30A08CD-ED31-4AF1-8E18-BA4E290322BF}" sibTransId="{F6CCFEEF-B8E4-4E24-8F2E-FD9C04D6FC41}"/>
    <dgm:cxn modelId="{623B5197-19B5-4290-B483-DAC17565BEDD}" srcId="{F809B7D9-074E-4FC8-983C-4D1B1B8299F7}" destId="{76CAB844-76BF-4E91-8A14-216D4DE0E2CA}" srcOrd="1" destOrd="0" parTransId="{E16AC6CF-4D02-4395-AA5C-1F393DB0A976}" sibTransId="{40C2FEA5-EC17-4687-A73A-4C3E406C99E4}"/>
    <dgm:cxn modelId="{4B4E1E98-113D-D342-8684-4EFEAE6CD91E}" type="presOf" srcId="{24E8928C-639D-49FF-AC75-A706730936F4}" destId="{CFF72046-7343-BC44-8A49-3FF0BCAAF72F}" srcOrd="0" destOrd="0" presId="urn:microsoft.com/office/officeart/2005/8/layout/vList2"/>
    <dgm:cxn modelId="{ACE8CE99-AE8D-6640-BAF2-49623FD0EBFC}" type="presOf" srcId="{70C904F7-5111-42B6-8E63-6023B21957BE}" destId="{6866667A-A3E3-8C43-99DF-73D8D15FA7D0}" srcOrd="0" destOrd="0" presId="urn:microsoft.com/office/officeart/2005/8/layout/vList2"/>
    <dgm:cxn modelId="{423971CA-3F69-4EBA-908A-6BC834C02B1B}" srcId="{F809B7D9-074E-4FC8-983C-4D1B1B8299F7}" destId="{24E8928C-639D-49FF-AC75-A706730936F4}" srcOrd="0" destOrd="0" parTransId="{71F34C77-E942-4F8E-9958-A73DF9AC15AB}" sibTransId="{CBEB52AF-2356-47A6-AAA8-1C655B9B1F6F}"/>
    <dgm:cxn modelId="{D142D9D1-2750-5C47-B876-BB5C94B7B222}" type="presOf" srcId="{2DDFA6EB-5331-4EB2-9762-54FE92FF12B2}" destId="{C6131B2C-0926-E244-BA34-D4D72B7EC6E8}" srcOrd="0" destOrd="0" presId="urn:microsoft.com/office/officeart/2005/8/layout/vList2"/>
    <dgm:cxn modelId="{B55851DF-3FA5-4E51-9901-B15E9D01BD48}" srcId="{F809B7D9-074E-4FC8-983C-4D1B1B8299F7}" destId="{70C904F7-5111-42B6-8E63-6023B21957BE}" srcOrd="5" destOrd="0" parTransId="{5247576D-23B6-4334-A971-2FBCE9221C63}" sibTransId="{E6C33385-4B06-4157-A122-23BADF4D9FDC}"/>
    <dgm:cxn modelId="{0DDA8FE2-3DC5-8B40-9C06-B9D50EBD152E}" type="presOf" srcId="{F9D504DC-A129-409E-9494-0958AAC71CF3}" destId="{1DF215F1-7FD4-D944-A9E0-796AA7B8473A}" srcOrd="0" destOrd="0" presId="urn:microsoft.com/office/officeart/2005/8/layout/vList2"/>
    <dgm:cxn modelId="{27BC03F5-4A41-3A4E-9681-80FE3162A8A8}" type="presOf" srcId="{F809B7D9-074E-4FC8-983C-4D1B1B8299F7}" destId="{B3D978D7-E18E-8641-A306-D04B40C8A489}" srcOrd="0" destOrd="0" presId="urn:microsoft.com/office/officeart/2005/8/layout/vList2"/>
    <dgm:cxn modelId="{894B47F6-C058-42AC-AA31-509ACDD98CF5}" srcId="{F809B7D9-074E-4FC8-983C-4D1B1B8299F7}" destId="{3E97C1A1-FB12-4CDB-BC66-829FF7238F27}" srcOrd="3" destOrd="0" parTransId="{03EF62FF-F238-45AD-B71F-5ABCCEAA4A79}" sibTransId="{D3A694DD-279B-4060-83B3-2E4B49C8C8D6}"/>
    <dgm:cxn modelId="{E6DBA733-BB8D-2F42-8BFE-9BBAA49E52C4}" type="presParOf" srcId="{B3D978D7-E18E-8641-A306-D04B40C8A489}" destId="{CFF72046-7343-BC44-8A49-3FF0BCAAF72F}" srcOrd="0" destOrd="0" presId="urn:microsoft.com/office/officeart/2005/8/layout/vList2"/>
    <dgm:cxn modelId="{98AC7F4A-BF1F-0A4A-A5A9-709BB0B02F5B}" type="presParOf" srcId="{B3D978D7-E18E-8641-A306-D04B40C8A489}" destId="{8CC33D45-1C1C-2647-9BAB-FD984A473B03}" srcOrd="1" destOrd="0" presId="urn:microsoft.com/office/officeart/2005/8/layout/vList2"/>
    <dgm:cxn modelId="{EF21D2F1-BACB-1E47-B090-156D05FE931E}" type="presParOf" srcId="{B3D978D7-E18E-8641-A306-D04B40C8A489}" destId="{176ABBE4-0BF0-7449-9F4F-70083F94A6E6}" srcOrd="2" destOrd="0" presId="urn:microsoft.com/office/officeart/2005/8/layout/vList2"/>
    <dgm:cxn modelId="{1D7F10D7-B173-B545-A299-2EDC07C1F0A5}" type="presParOf" srcId="{B3D978D7-E18E-8641-A306-D04B40C8A489}" destId="{D039DBE8-7C33-6D47-A474-1601C319CE3C}" srcOrd="3" destOrd="0" presId="urn:microsoft.com/office/officeart/2005/8/layout/vList2"/>
    <dgm:cxn modelId="{416DF925-E3AF-4744-99AC-757F65CC42FB}" type="presParOf" srcId="{B3D978D7-E18E-8641-A306-D04B40C8A489}" destId="{84E9C9D1-F6D5-054B-8D33-89C744E5A207}" srcOrd="4" destOrd="0" presId="urn:microsoft.com/office/officeart/2005/8/layout/vList2"/>
    <dgm:cxn modelId="{22A0D272-90FC-3143-8346-16A64551AD10}" type="presParOf" srcId="{B3D978D7-E18E-8641-A306-D04B40C8A489}" destId="{70964EAD-8056-AF4A-A71D-2FD744E16C0E}" srcOrd="5" destOrd="0" presId="urn:microsoft.com/office/officeart/2005/8/layout/vList2"/>
    <dgm:cxn modelId="{97E0466F-E1E6-534B-BA74-810FAE1DA7BF}" type="presParOf" srcId="{B3D978D7-E18E-8641-A306-D04B40C8A489}" destId="{697CA891-FB70-2343-8B2A-936B0336CEA4}" srcOrd="6" destOrd="0" presId="urn:microsoft.com/office/officeart/2005/8/layout/vList2"/>
    <dgm:cxn modelId="{D117C8D7-14A6-334A-8394-9E89A9AC64AC}" type="presParOf" srcId="{B3D978D7-E18E-8641-A306-D04B40C8A489}" destId="{CD5E1640-1898-3143-B6F3-273AB6D71114}" srcOrd="7" destOrd="0" presId="urn:microsoft.com/office/officeart/2005/8/layout/vList2"/>
    <dgm:cxn modelId="{307EE585-C8B8-5A42-8FC6-D19297EDC5D0}" type="presParOf" srcId="{B3D978D7-E18E-8641-A306-D04B40C8A489}" destId="{C6131B2C-0926-E244-BA34-D4D72B7EC6E8}" srcOrd="8" destOrd="0" presId="urn:microsoft.com/office/officeart/2005/8/layout/vList2"/>
    <dgm:cxn modelId="{3DE0C652-C870-764A-82DF-255454E13947}" type="presParOf" srcId="{B3D978D7-E18E-8641-A306-D04B40C8A489}" destId="{89D1CCDD-5828-2147-8AD5-FBF13B28494E}" srcOrd="9" destOrd="0" presId="urn:microsoft.com/office/officeart/2005/8/layout/vList2"/>
    <dgm:cxn modelId="{5590486A-65F2-3A4F-B3A9-B851794D8BA9}" type="presParOf" srcId="{B3D978D7-E18E-8641-A306-D04B40C8A489}" destId="{6866667A-A3E3-8C43-99DF-73D8D15FA7D0}" srcOrd="10" destOrd="0" presId="urn:microsoft.com/office/officeart/2005/8/layout/vList2"/>
    <dgm:cxn modelId="{4EA6175F-F1DA-2149-A64D-38AF573E0565}" type="presParOf" srcId="{B3D978D7-E18E-8641-A306-D04B40C8A489}" destId="{2ABE53A8-64CA-5E4B-A34D-15767F378B83}" srcOrd="11" destOrd="0" presId="urn:microsoft.com/office/officeart/2005/8/layout/vList2"/>
    <dgm:cxn modelId="{0D033E04-C566-C544-BED8-5E8EB089FCAD}" type="presParOf" srcId="{B3D978D7-E18E-8641-A306-D04B40C8A489}" destId="{1DF215F1-7FD4-D944-A9E0-796AA7B8473A}" srcOrd="12" destOrd="0" presId="urn:microsoft.com/office/officeart/2005/8/layout/vList2"/>
    <dgm:cxn modelId="{257DAB5A-3546-C642-9AD1-5579D1798A66}" type="presParOf" srcId="{B3D978D7-E18E-8641-A306-D04B40C8A489}" destId="{BF363E58-EF80-FE48-B406-95E8C250E24E}" srcOrd="13" destOrd="0" presId="urn:microsoft.com/office/officeart/2005/8/layout/vList2"/>
    <dgm:cxn modelId="{E7F41EF6-5ADD-434B-89A4-6C13BF6D6B5F}" type="presParOf" srcId="{B3D978D7-E18E-8641-A306-D04B40C8A489}" destId="{6D33E9CA-F44F-F24A-9A26-E89C4C504CB5}"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1562C-998C-4815-80C8-407305F6876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2D53E19-01DB-498F-B429-90A5B0E9A3E9}">
      <dgm:prSet/>
      <dgm:spPr/>
      <dgm:t>
        <a:bodyPr/>
        <a:lstStyle/>
        <a:p>
          <a:r>
            <a:rPr lang="en-US"/>
            <a:t>What happens when you veer from SOP?</a:t>
          </a:r>
        </a:p>
      </dgm:t>
    </dgm:pt>
    <dgm:pt modelId="{636BB99F-2A75-4616-BA43-419BE715FFEA}" type="parTrans" cxnId="{65820D71-B2CF-48BA-9C10-05F3DEF94CAF}">
      <dgm:prSet/>
      <dgm:spPr/>
      <dgm:t>
        <a:bodyPr/>
        <a:lstStyle/>
        <a:p>
          <a:endParaRPr lang="en-US"/>
        </a:p>
      </dgm:t>
    </dgm:pt>
    <dgm:pt modelId="{CE439C2E-7BF7-4BED-8C7B-F6DBE588CFFF}" type="sibTrans" cxnId="{65820D71-B2CF-48BA-9C10-05F3DEF94CAF}">
      <dgm:prSet/>
      <dgm:spPr/>
      <dgm:t>
        <a:bodyPr/>
        <a:lstStyle/>
        <a:p>
          <a:endParaRPr lang="en-US"/>
        </a:p>
      </dgm:t>
    </dgm:pt>
    <dgm:pt modelId="{B05FDF26-E307-4379-9A8A-53C9019070FE}">
      <dgm:prSet/>
      <dgm:spPr/>
      <dgm:t>
        <a:bodyPr/>
        <a:lstStyle/>
        <a:p>
          <a:r>
            <a:rPr lang="en-US"/>
            <a:t>What happens when your performance is not reviewed?</a:t>
          </a:r>
        </a:p>
      </dgm:t>
    </dgm:pt>
    <dgm:pt modelId="{393FF496-097D-4B45-957A-3A909C4039E6}" type="parTrans" cxnId="{9A5248FF-16E7-4690-A81D-DAA82BDBA7FA}">
      <dgm:prSet/>
      <dgm:spPr/>
      <dgm:t>
        <a:bodyPr/>
        <a:lstStyle/>
        <a:p>
          <a:endParaRPr lang="en-US"/>
        </a:p>
      </dgm:t>
    </dgm:pt>
    <dgm:pt modelId="{1A80CE8F-AFC1-428B-B591-40976DDC9CF6}" type="sibTrans" cxnId="{9A5248FF-16E7-4690-A81D-DAA82BDBA7FA}">
      <dgm:prSet/>
      <dgm:spPr/>
      <dgm:t>
        <a:bodyPr/>
        <a:lstStyle/>
        <a:p>
          <a:endParaRPr lang="en-US"/>
        </a:p>
      </dgm:t>
    </dgm:pt>
    <dgm:pt modelId="{7CED28DE-01EB-4293-92A2-7A9428BE950A}">
      <dgm:prSet/>
      <dgm:spPr/>
      <dgm:t>
        <a:bodyPr/>
        <a:lstStyle/>
        <a:p>
          <a:r>
            <a:rPr lang="en-US"/>
            <a:t>What happens when line management cannot intervene?</a:t>
          </a:r>
        </a:p>
      </dgm:t>
    </dgm:pt>
    <dgm:pt modelId="{91D0EB71-C9F7-48BE-9BD9-5BEB0EAD1A82}" type="parTrans" cxnId="{244EC5AC-9563-4E6C-84BD-2AAA9C765FF4}">
      <dgm:prSet/>
      <dgm:spPr/>
      <dgm:t>
        <a:bodyPr/>
        <a:lstStyle/>
        <a:p>
          <a:endParaRPr lang="en-US"/>
        </a:p>
      </dgm:t>
    </dgm:pt>
    <dgm:pt modelId="{E4740C22-D2E3-4A56-BE7A-6B76E7DD3443}" type="sibTrans" cxnId="{244EC5AC-9563-4E6C-84BD-2AAA9C765FF4}">
      <dgm:prSet/>
      <dgm:spPr/>
      <dgm:t>
        <a:bodyPr/>
        <a:lstStyle/>
        <a:p>
          <a:endParaRPr lang="en-US"/>
        </a:p>
      </dgm:t>
    </dgm:pt>
    <dgm:pt modelId="{94DABB84-FF20-4BA2-8710-D4BF5E5FEAB0}">
      <dgm:prSet/>
      <dgm:spPr/>
      <dgm:t>
        <a:bodyPr/>
        <a:lstStyle/>
        <a:p>
          <a:r>
            <a:rPr lang="en-US"/>
            <a:t>What happens with peer pressure?</a:t>
          </a:r>
        </a:p>
      </dgm:t>
    </dgm:pt>
    <dgm:pt modelId="{5DEF9669-618B-4B28-AB97-49AB427819B6}" type="parTrans" cxnId="{DD380419-0D94-4648-83C8-BF3E65F02379}">
      <dgm:prSet/>
      <dgm:spPr/>
      <dgm:t>
        <a:bodyPr/>
        <a:lstStyle/>
        <a:p>
          <a:endParaRPr lang="en-US"/>
        </a:p>
      </dgm:t>
    </dgm:pt>
    <dgm:pt modelId="{47FEEE56-0B30-4F29-A6F4-B6AF8277F2EC}" type="sibTrans" cxnId="{DD380419-0D94-4648-83C8-BF3E65F02379}">
      <dgm:prSet/>
      <dgm:spPr/>
      <dgm:t>
        <a:bodyPr/>
        <a:lstStyle/>
        <a:p>
          <a:endParaRPr lang="en-US"/>
        </a:p>
      </dgm:t>
    </dgm:pt>
    <dgm:pt modelId="{AB739831-A9EC-4B1C-96A2-97F4F91C4ABE}">
      <dgm:prSet/>
      <dgm:spPr/>
      <dgm:t>
        <a:bodyPr/>
        <a:lstStyle/>
        <a:p>
          <a:r>
            <a:rPr lang="en-US"/>
            <a:t>What happens in the battle between the sexes?</a:t>
          </a:r>
        </a:p>
      </dgm:t>
    </dgm:pt>
    <dgm:pt modelId="{5CD9F1FA-E959-4789-B750-FB7E3255564B}" type="parTrans" cxnId="{257DBC0D-ADF0-4EB4-92DA-27D1E805AE15}">
      <dgm:prSet/>
      <dgm:spPr/>
      <dgm:t>
        <a:bodyPr/>
        <a:lstStyle/>
        <a:p>
          <a:endParaRPr lang="en-US"/>
        </a:p>
      </dgm:t>
    </dgm:pt>
    <dgm:pt modelId="{8155368E-958B-46EC-B652-8536E283F7B7}" type="sibTrans" cxnId="{257DBC0D-ADF0-4EB4-92DA-27D1E805AE15}">
      <dgm:prSet/>
      <dgm:spPr/>
      <dgm:t>
        <a:bodyPr/>
        <a:lstStyle/>
        <a:p>
          <a:endParaRPr lang="en-US"/>
        </a:p>
      </dgm:t>
    </dgm:pt>
    <dgm:pt modelId="{F2DE0FC5-53F8-BB40-A90C-A93271B7E2E5}" type="pres">
      <dgm:prSet presAssocID="{A261562C-998C-4815-80C8-407305F68764}" presName="diagram" presStyleCnt="0">
        <dgm:presLayoutVars>
          <dgm:dir/>
          <dgm:resizeHandles val="exact"/>
        </dgm:presLayoutVars>
      </dgm:prSet>
      <dgm:spPr/>
    </dgm:pt>
    <dgm:pt modelId="{1C4E94B5-59AA-FD4C-97CF-E6F63AFF0A2B}" type="pres">
      <dgm:prSet presAssocID="{C2D53E19-01DB-498F-B429-90A5B0E9A3E9}" presName="node" presStyleLbl="node1" presStyleIdx="0" presStyleCnt="5">
        <dgm:presLayoutVars>
          <dgm:bulletEnabled val="1"/>
        </dgm:presLayoutVars>
      </dgm:prSet>
      <dgm:spPr/>
    </dgm:pt>
    <dgm:pt modelId="{8D4D4326-F420-654C-B4A7-927835C9E40F}" type="pres">
      <dgm:prSet presAssocID="{CE439C2E-7BF7-4BED-8C7B-F6DBE588CFFF}" presName="sibTrans" presStyleCnt="0"/>
      <dgm:spPr/>
    </dgm:pt>
    <dgm:pt modelId="{64838D42-3AA3-1942-BC9A-53C03C77EA7A}" type="pres">
      <dgm:prSet presAssocID="{B05FDF26-E307-4379-9A8A-53C9019070FE}" presName="node" presStyleLbl="node1" presStyleIdx="1" presStyleCnt="5">
        <dgm:presLayoutVars>
          <dgm:bulletEnabled val="1"/>
        </dgm:presLayoutVars>
      </dgm:prSet>
      <dgm:spPr/>
    </dgm:pt>
    <dgm:pt modelId="{3D0708DF-56A4-A84C-8262-0889AF18362D}" type="pres">
      <dgm:prSet presAssocID="{1A80CE8F-AFC1-428B-B591-40976DDC9CF6}" presName="sibTrans" presStyleCnt="0"/>
      <dgm:spPr/>
    </dgm:pt>
    <dgm:pt modelId="{79C99636-42D7-7F4F-A18E-D7D0FC2592F7}" type="pres">
      <dgm:prSet presAssocID="{7CED28DE-01EB-4293-92A2-7A9428BE950A}" presName="node" presStyleLbl="node1" presStyleIdx="2" presStyleCnt="5">
        <dgm:presLayoutVars>
          <dgm:bulletEnabled val="1"/>
        </dgm:presLayoutVars>
      </dgm:prSet>
      <dgm:spPr/>
    </dgm:pt>
    <dgm:pt modelId="{CE291B57-A9C6-0148-8635-C196926A68D3}" type="pres">
      <dgm:prSet presAssocID="{E4740C22-D2E3-4A56-BE7A-6B76E7DD3443}" presName="sibTrans" presStyleCnt="0"/>
      <dgm:spPr/>
    </dgm:pt>
    <dgm:pt modelId="{62EE2EA8-C6AB-7944-BD18-FCF3BA7C22D4}" type="pres">
      <dgm:prSet presAssocID="{94DABB84-FF20-4BA2-8710-D4BF5E5FEAB0}" presName="node" presStyleLbl="node1" presStyleIdx="3" presStyleCnt="5">
        <dgm:presLayoutVars>
          <dgm:bulletEnabled val="1"/>
        </dgm:presLayoutVars>
      </dgm:prSet>
      <dgm:spPr/>
    </dgm:pt>
    <dgm:pt modelId="{8586067F-3996-F741-918F-EB2D4B58E90C}" type="pres">
      <dgm:prSet presAssocID="{47FEEE56-0B30-4F29-A6F4-B6AF8277F2EC}" presName="sibTrans" presStyleCnt="0"/>
      <dgm:spPr/>
    </dgm:pt>
    <dgm:pt modelId="{7A116ED2-354F-F446-AE34-57C284CAF5D5}" type="pres">
      <dgm:prSet presAssocID="{AB739831-A9EC-4B1C-96A2-97F4F91C4ABE}" presName="node" presStyleLbl="node1" presStyleIdx="4" presStyleCnt="5">
        <dgm:presLayoutVars>
          <dgm:bulletEnabled val="1"/>
        </dgm:presLayoutVars>
      </dgm:prSet>
      <dgm:spPr/>
    </dgm:pt>
  </dgm:ptLst>
  <dgm:cxnLst>
    <dgm:cxn modelId="{257DBC0D-ADF0-4EB4-92DA-27D1E805AE15}" srcId="{A261562C-998C-4815-80C8-407305F68764}" destId="{AB739831-A9EC-4B1C-96A2-97F4F91C4ABE}" srcOrd="4" destOrd="0" parTransId="{5CD9F1FA-E959-4789-B750-FB7E3255564B}" sibTransId="{8155368E-958B-46EC-B652-8536E283F7B7}"/>
    <dgm:cxn modelId="{A20C0710-D00D-CA4D-BB06-07C13C300039}" type="presOf" srcId="{C2D53E19-01DB-498F-B429-90A5B0E9A3E9}" destId="{1C4E94B5-59AA-FD4C-97CF-E6F63AFF0A2B}" srcOrd="0" destOrd="0" presId="urn:microsoft.com/office/officeart/2005/8/layout/default"/>
    <dgm:cxn modelId="{DD380419-0D94-4648-83C8-BF3E65F02379}" srcId="{A261562C-998C-4815-80C8-407305F68764}" destId="{94DABB84-FF20-4BA2-8710-D4BF5E5FEAB0}" srcOrd="3" destOrd="0" parTransId="{5DEF9669-618B-4B28-AB97-49AB427819B6}" sibTransId="{47FEEE56-0B30-4F29-A6F4-B6AF8277F2EC}"/>
    <dgm:cxn modelId="{3BA2D01C-9A16-F142-95C1-A063A962C564}" type="presOf" srcId="{7CED28DE-01EB-4293-92A2-7A9428BE950A}" destId="{79C99636-42D7-7F4F-A18E-D7D0FC2592F7}" srcOrd="0" destOrd="0" presId="urn:microsoft.com/office/officeart/2005/8/layout/default"/>
    <dgm:cxn modelId="{9390051E-A536-CF44-8BC6-D622B09D99D6}" type="presOf" srcId="{B05FDF26-E307-4379-9A8A-53C9019070FE}" destId="{64838D42-3AA3-1942-BC9A-53C03C77EA7A}" srcOrd="0" destOrd="0" presId="urn:microsoft.com/office/officeart/2005/8/layout/default"/>
    <dgm:cxn modelId="{19D59843-AB15-9643-9D10-82AB64AD6522}" type="presOf" srcId="{A261562C-998C-4815-80C8-407305F68764}" destId="{F2DE0FC5-53F8-BB40-A90C-A93271B7E2E5}" srcOrd="0" destOrd="0" presId="urn:microsoft.com/office/officeart/2005/8/layout/default"/>
    <dgm:cxn modelId="{73DFC25C-2204-E741-9D79-C1CAAC63BE9E}" type="presOf" srcId="{AB739831-A9EC-4B1C-96A2-97F4F91C4ABE}" destId="{7A116ED2-354F-F446-AE34-57C284CAF5D5}" srcOrd="0" destOrd="0" presId="urn:microsoft.com/office/officeart/2005/8/layout/default"/>
    <dgm:cxn modelId="{65820D71-B2CF-48BA-9C10-05F3DEF94CAF}" srcId="{A261562C-998C-4815-80C8-407305F68764}" destId="{C2D53E19-01DB-498F-B429-90A5B0E9A3E9}" srcOrd="0" destOrd="0" parTransId="{636BB99F-2A75-4616-BA43-419BE715FFEA}" sibTransId="{CE439C2E-7BF7-4BED-8C7B-F6DBE588CFFF}"/>
    <dgm:cxn modelId="{244EC5AC-9563-4E6C-84BD-2AAA9C765FF4}" srcId="{A261562C-998C-4815-80C8-407305F68764}" destId="{7CED28DE-01EB-4293-92A2-7A9428BE950A}" srcOrd="2" destOrd="0" parTransId="{91D0EB71-C9F7-48BE-9BD9-5BEB0EAD1A82}" sibTransId="{E4740C22-D2E3-4A56-BE7A-6B76E7DD3443}"/>
    <dgm:cxn modelId="{908499D7-B522-B747-B323-5B18AC7A68A5}" type="presOf" srcId="{94DABB84-FF20-4BA2-8710-D4BF5E5FEAB0}" destId="{62EE2EA8-C6AB-7944-BD18-FCF3BA7C22D4}" srcOrd="0" destOrd="0" presId="urn:microsoft.com/office/officeart/2005/8/layout/default"/>
    <dgm:cxn modelId="{9A5248FF-16E7-4690-A81D-DAA82BDBA7FA}" srcId="{A261562C-998C-4815-80C8-407305F68764}" destId="{B05FDF26-E307-4379-9A8A-53C9019070FE}" srcOrd="1" destOrd="0" parTransId="{393FF496-097D-4B45-957A-3A909C4039E6}" sibTransId="{1A80CE8F-AFC1-428B-B591-40976DDC9CF6}"/>
    <dgm:cxn modelId="{55723C24-0817-504B-A114-77BB204DF5BA}" type="presParOf" srcId="{F2DE0FC5-53F8-BB40-A90C-A93271B7E2E5}" destId="{1C4E94B5-59AA-FD4C-97CF-E6F63AFF0A2B}" srcOrd="0" destOrd="0" presId="urn:microsoft.com/office/officeart/2005/8/layout/default"/>
    <dgm:cxn modelId="{725FB206-9C10-8447-9BBF-49D48DE22C85}" type="presParOf" srcId="{F2DE0FC5-53F8-BB40-A90C-A93271B7E2E5}" destId="{8D4D4326-F420-654C-B4A7-927835C9E40F}" srcOrd="1" destOrd="0" presId="urn:microsoft.com/office/officeart/2005/8/layout/default"/>
    <dgm:cxn modelId="{2167A4A8-02A8-4840-ACAD-1E325B39084B}" type="presParOf" srcId="{F2DE0FC5-53F8-BB40-A90C-A93271B7E2E5}" destId="{64838D42-3AA3-1942-BC9A-53C03C77EA7A}" srcOrd="2" destOrd="0" presId="urn:microsoft.com/office/officeart/2005/8/layout/default"/>
    <dgm:cxn modelId="{DE3CDDCA-BCE5-F947-AD0D-DE0C499EF04E}" type="presParOf" srcId="{F2DE0FC5-53F8-BB40-A90C-A93271B7E2E5}" destId="{3D0708DF-56A4-A84C-8262-0889AF18362D}" srcOrd="3" destOrd="0" presId="urn:microsoft.com/office/officeart/2005/8/layout/default"/>
    <dgm:cxn modelId="{EF3C6AA4-79E7-7C4D-A146-BD13B88828DD}" type="presParOf" srcId="{F2DE0FC5-53F8-BB40-A90C-A93271B7E2E5}" destId="{79C99636-42D7-7F4F-A18E-D7D0FC2592F7}" srcOrd="4" destOrd="0" presId="urn:microsoft.com/office/officeart/2005/8/layout/default"/>
    <dgm:cxn modelId="{68F0B9D6-75E1-0A4A-8D78-3D1C2B6651E2}" type="presParOf" srcId="{F2DE0FC5-53F8-BB40-A90C-A93271B7E2E5}" destId="{CE291B57-A9C6-0148-8635-C196926A68D3}" srcOrd="5" destOrd="0" presId="urn:microsoft.com/office/officeart/2005/8/layout/default"/>
    <dgm:cxn modelId="{C7D8E2ED-E202-2941-AB60-BB0A4EAB919A}" type="presParOf" srcId="{F2DE0FC5-53F8-BB40-A90C-A93271B7E2E5}" destId="{62EE2EA8-C6AB-7944-BD18-FCF3BA7C22D4}" srcOrd="6" destOrd="0" presId="urn:microsoft.com/office/officeart/2005/8/layout/default"/>
    <dgm:cxn modelId="{39199082-057B-494C-8E8E-A7ABE20C64AD}" type="presParOf" srcId="{F2DE0FC5-53F8-BB40-A90C-A93271B7E2E5}" destId="{8586067F-3996-F741-918F-EB2D4B58E90C}" srcOrd="7" destOrd="0" presId="urn:microsoft.com/office/officeart/2005/8/layout/default"/>
    <dgm:cxn modelId="{18DCB2AB-13DD-B445-A6B6-95717108DAFF}" type="presParOf" srcId="{F2DE0FC5-53F8-BB40-A90C-A93271B7E2E5}" destId="{7A116ED2-354F-F446-AE34-57C284CAF5D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D2ED2-B3DF-034F-99B1-E0D83C485FE8}">
      <dsp:nvSpPr>
        <dsp:cNvPr id="0" name=""/>
        <dsp:cNvSpPr/>
      </dsp:nvSpPr>
      <dsp:spPr>
        <a:xfrm>
          <a:off x="0" y="339064"/>
          <a:ext cx="7772400" cy="874575"/>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Human or system failure?</a:t>
          </a:r>
        </a:p>
      </dsp:txBody>
      <dsp:txXfrm>
        <a:off x="42693" y="381757"/>
        <a:ext cx="7687014" cy="789189"/>
      </dsp:txXfrm>
    </dsp:sp>
    <dsp:sp modelId="{01DE09E4-EE12-164C-8755-0D411B718C36}">
      <dsp:nvSpPr>
        <dsp:cNvPr id="0" name=""/>
        <dsp:cNvSpPr/>
      </dsp:nvSpPr>
      <dsp:spPr>
        <a:xfrm>
          <a:off x="0" y="1279879"/>
          <a:ext cx="7772400" cy="874575"/>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There is no single attributable cause</a:t>
          </a:r>
        </a:p>
      </dsp:txBody>
      <dsp:txXfrm>
        <a:off x="42693" y="1322572"/>
        <a:ext cx="7687014" cy="789189"/>
      </dsp:txXfrm>
    </dsp:sp>
    <dsp:sp modelId="{54C0B408-A963-3247-B595-3BC3853D82DC}">
      <dsp:nvSpPr>
        <dsp:cNvPr id="0" name=""/>
        <dsp:cNvSpPr/>
      </dsp:nvSpPr>
      <dsp:spPr>
        <a:xfrm>
          <a:off x="0" y="2220695"/>
          <a:ext cx="7772400" cy="874575"/>
        </a:xfrm>
        <a:prstGeom prst="roundRect">
          <a:avLst/>
        </a:prstGeom>
        <a:solidFill>
          <a:schemeClr val="tx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Percentage determinations – the quantitative view does not mean much other than prove humans are fallible</a:t>
          </a:r>
        </a:p>
      </dsp:txBody>
      <dsp:txXfrm>
        <a:off x="42693" y="2263388"/>
        <a:ext cx="7687014" cy="789189"/>
      </dsp:txXfrm>
    </dsp:sp>
    <dsp:sp modelId="{3BD07043-D300-FF45-9674-53BFA300A6EE}">
      <dsp:nvSpPr>
        <dsp:cNvPr id="0" name=""/>
        <dsp:cNvSpPr/>
      </dsp:nvSpPr>
      <dsp:spPr>
        <a:xfrm>
          <a:off x="0" y="3161510"/>
          <a:ext cx="7772400" cy="874575"/>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Here is an example from the aviation industry…………..</a:t>
          </a:r>
        </a:p>
      </dsp:txBody>
      <dsp:txXfrm>
        <a:off x="42693" y="3204203"/>
        <a:ext cx="7687014" cy="789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72046-7343-BC44-8A49-3FF0BCAAF72F}">
      <dsp:nvSpPr>
        <dsp:cNvPr id="0" name=""/>
        <dsp:cNvSpPr/>
      </dsp:nvSpPr>
      <dsp:spPr>
        <a:xfrm>
          <a:off x="0" y="1029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 already pay attention to that”</a:t>
          </a:r>
        </a:p>
      </dsp:txBody>
      <dsp:txXfrm>
        <a:off x="23988" y="34282"/>
        <a:ext cx="7724424" cy="443423"/>
      </dsp:txXfrm>
    </dsp:sp>
    <dsp:sp modelId="{176ABBE4-0BF0-7449-9F4F-70083F94A6E6}">
      <dsp:nvSpPr>
        <dsp:cNvPr id="0" name=""/>
        <dsp:cNvSpPr/>
      </dsp:nvSpPr>
      <dsp:spPr>
        <a:xfrm>
          <a:off x="0" y="56217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“That’s in the regulations”</a:t>
          </a:r>
        </a:p>
      </dsp:txBody>
      <dsp:txXfrm>
        <a:off x="23988" y="586162"/>
        <a:ext cx="7724424" cy="443423"/>
      </dsp:txXfrm>
    </dsp:sp>
    <dsp:sp modelId="{84E9C9D1-F6D5-054B-8D33-89C744E5A207}">
      <dsp:nvSpPr>
        <dsp:cNvPr id="0" name=""/>
        <dsp:cNvSpPr/>
      </dsp:nvSpPr>
      <dsp:spPr>
        <a:xfrm>
          <a:off x="0" y="111405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is mission creep”</a:t>
          </a:r>
        </a:p>
      </dsp:txBody>
      <dsp:txXfrm>
        <a:off x="23988" y="1138042"/>
        <a:ext cx="7724424" cy="443423"/>
      </dsp:txXfrm>
    </dsp:sp>
    <dsp:sp modelId="{697CA891-FB70-2343-8B2A-936B0336CEA4}">
      <dsp:nvSpPr>
        <dsp:cNvPr id="0" name=""/>
        <dsp:cNvSpPr/>
      </dsp:nvSpPr>
      <dsp:spPr>
        <a:xfrm>
          <a:off x="0" y="166593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“We’ve got procedures for that”</a:t>
          </a:r>
        </a:p>
      </dsp:txBody>
      <dsp:txXfrm>
        <a:off x="23988" y="1689922"/>
        <a:ext cx="7724424" cy="443423"/>
      </dsp:txXfrm>
    </dsp:sp>
    <dsp:sp modelId="{C6131B2C-0926-E244-BA34-D4D72B7EC6E8}">
      <dsp:nvSpPr>
        <dsp:cNvPr id="0" name=""/>
        <dsp:cNvSpPr/>
      </dsp:nvSpPr>
      <dsp:spPr>
        <a:xfrm>
          <a:off x="0" y="221781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is not relevant to the mishap”</a:t>
          </a:r>
        </a:p>
      </dsp:txBody>
      <dsp:txXfrm>
        <a:off x="23988" y="2241802"/>
        <a:ext cx="7724424" cy="443423"/>
      </dsp:txXfrm>
    </dsp:sp>
    <dsp:sp modelId="{6866667A-A3E3-8C43-99DF-73D8D15FA7D0}">
      <dsp:nvSpPr>
        <dsp:cNvPr id="0" name=""/>
        <dsp:cNvSpPr/>
      </dsp:nvSpPr>
      <dsp:spPr>
        <a:xfrm>
          <a:off x="0" y="2769694"/>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 have a course for that”</a:t>
          </a:r>
        </a:p>
      </dsp:txBody>
      <dsp:txXfrm>
        <a:off x="23988" y="2793682"/>
        <a:ext cx="7724424" cy="443423"/>
      </dsp:txXfrm>
    </dsp:sp>
    <dsp:sp modelId="{1DF215F1-7FD4-D944-A9E0-796AA7B8473A}">
      <dsp:nvSpPr>
        <dsp:cNvPr id="0" name=""/>
        <dsp:cNvSpPr/>
      </dsp:nvSpPr>
      <dsp:spPr>
        <a:xfrm>
          <a:off x="0" y="3321575"/>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“We do have a SQEP selection process”</a:t>
          </a:r>
        </a:p>
      </dsp:txBody>
      <dsp:txXfrm>
        <a:off x="23988" y="3345563"/>
        <a:ext cx="7724424" cy="443423"/>
      </dsp:txXfrm>
    </dsp:sp>
    <dsp:sp modelId="{6D33E9CA-F44F-F24A-9A26-E89C4C504CB5}">
      <dsp:nvSpPr>
        <dsp:cNvPr id="0" name=""/>
        <dsp:cNvSpPr/>
      </dsp:nvSpPr>
      <dsp:spPr>
        <a:xfrm>
          <a:off x="0" y="3873455"/>
          <a:ext cx="7772400" cy="491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is not our problem”</a:t>
          </a:r>
        </a:p>
      </dsp:txBody>
      <dsp:txXfrm>
        <a:off x="23988" y="3897443"/>
        <a:ext cx="7724424" cy="4434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E94B5-59AA-FD4C-97CF-E6F63AFF0A2B}">
      <dsp:nvSpPr>
        <dsp:cNvPr id="0" name=""/>
        <dsp:cNvSpPr/>
      </dsp:nvSpPr>
      <dsp:spPr>
        <a:xfrm>
          <a:off x="0" y="388814"/>
          <a:ext cx="2600027" cy="1560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happens when you veer from SOP?</a:t>
          </a:r>
        </a:p>
      </dsp:txBody>
      <dsp:txXfrm>
        <a:off x="0" y="388814"/>
        <a:ext cx="2600027" cy="1560016"/>
      </dsp:txXfrm>
    </dsp:sp>
    <dsp:sp modelId="{64838D42-3AA3-1942-BC9A-53C03C77EA7A}">
      <dsp:nvSpPr>
        <dsp:cNvPr id="0" name=""/>
        <dsp:cNvSpPr/>
      </dsp:nvSpPr>
      <dsp:spPr>
        <a:xfrm>
          <a:off x="2860029" y="388814"/>
          <a:ext cx="2600027" cy="1560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happens when your performance is not reviewed?</a:t>
          </a:r>
        </a:p>
      </dsp:txBody>
      <dsp:txXfrm>
        <a:off x="2860029" y="388814"/>
        <a:ext cx="2600027" cy="1560016"/>
      </dsp:txXfrm>
    </dsp:sp>
    <dsp:sp modelId="{79C99636-42D7-7F4F-A18E-D7D0FC2592F7}">
      <dsp:nvSpPr>
        <dsp:cNvPr id="0" name=""/>
        <dsp:cNvSpPr/>
      </dsp:nvSpPr>
      <dsp:spPr>
        <a:xfrm>
          <a:off x="5720059" y="388814"/>
          <a:ext cx="2600027" cy="1560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happens when line management cannot intervene?</a:t>
          </a:r>
        </a:p>
      </dsp:txBody>
      <dsp:txXfrm>
        <a:off x="5720059" y="388814"/>
        <a:ext cx="2600027" cy="1560016"/>
      </dsp:txXfrm>
    </dsp:sp>
    <dsp:sp modelId="{62EE2EA8-C6AB-7944-BD18-FCF3BA7C22D4}">
      <dsp:nvSpPr>
        <dsp:cNvPr id="0" name=""/>
        <dsp:cNvSpPr/>
      </dsp:nvSpPr>
      <dsp:spPr>
        <a:xfrm>
          <a:off x="1430014" y="2208833"/>
          <a:ext cx="2600027" cy="1560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happens with peer pressure?</a:t>
          </a:r>
        </a:p>
      </dsp:txBody>
      <dsp:txXfrm>
        <a:off x="1430014" y="2208833"/>
        <a:ext cx="2600027" cy="1560016"/>
      </dsp:txXfrm>
    </dsp:sp>
    <dsp:sp modelId="{7A116ED2-354F-F446-AE34-57C284CAF5D5}">
      <dsp:nvSpPr>
        <dsp:cNvPr id="0" name=""/>
        <dsp:cNvSpPr/>
      </dsp:nvSpPr>
      <dsp:spPr>
        <a:xfrm>
          <a:off x="4290044" y="2208833"/>
          <a:ext cx="2600027" cy="1560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happens in the battle between the sexes?</a:t>
          </a:r>
        </a:p>
      </dsp:txBody>
      <dsp:txXfrm>
        <a:off x="4290044" y="2208833"/>
        <a:ext cx="2600027" cy="15600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4A36E485-0DCD-6591-82B0-E1936FF5EF4A}"/>
              </a:ext>
            </a:extLst>
          </p:cNvPr>
          <p:cNvSpPr>
            <a:spLocks noGrp="1" noChangeArrowheads="1"/>
          </p:cNvSpPr>
          <p:nvPr>
            <p:ph type="hdr" sz="quarter"/>
          </p:nvPr>
        </p:nvSpPr>
        <p:spPr bwMode="auto">
          <a:xfrm>
            <a:off x="0" y="0"/>
            <a:ext cx="29718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6D8369B0-42E2-94A3-4260-66DF890AEB9F}"/>
              </a:ext>
            </a:extLst>
          </p:cNvPr>
          <p:cNvSpPr>
            <a:spLocks noGrp="1" noChangeArrowheads="1"/>
          </p:cNvSpPr>
          <p:nvPr>
            <p:ph type="dt" sz="quarter" idx="1"/>
          </p:nvPr>
        </p:nvSpPr>
        <p:spPr bwMode="auto">
          <a:xfrm>
            <a:off x="3886200" y="0"/>
            <a:ext cx="2895600" cy="5334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7F96040-E661-3EFD-8EDF-C2A3E9607E5E}"/>
              </a:ext>
            </a:extLst>
          </p:cNvPr>
          <p:cNvSpPr>
            <a:spLocks noGrp="1" noChangeArrowheads="1"/>
          </p:cNvSpPr>
          <p:nvPr>
            <p:ph type="ftr" sz="quarter" idx="2"/>
          </p:nvPr>
        </p:nvSpPr>
        <p:spPr bwMode="auto">
          <a:xfrm>
            <a:off x="0" y="9448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2BF5AC8A-341C-77D1-CD93-3B5A152F50B0}"/>
              </a:ext>
            </a:extLst>
          </p:cNvPr>
          <p:cNvSpPr>
            <a:spLocks noGrp="1" noChangeArrowheads="1"/>
          </p:cNvSpPr>
          <p:nvPr>
            <p:ph type="sldNum" sz="quarter" idx="3"/>
          </p:nvPr>
        </p:nvSpPr>
        <p:spPr bwMode="auto">
          <a:xfrm>
            <a:off x="3886200" y="9448800"/>
            <a:ext cx="28956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000" smtClean="0"/>
            </a:lvl1pPr>
          </a:lstStyle>
          <a:p>
            <a:pPr>
              <a:defRPr/>
            </a:pPr>
            <a:fld id="{6981B5B5-DF55-BE43-9D20-C629C431DC2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7DD12B5-01E5-E5D6-D42D-0D1B50305B3D}"/>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DD487FAA-BC25-51CF-B80E-6786065C6D39}"/>
              </a:ext>
            </a:extLst>
          </p:cNvPr>
          <p:cNvSpPr>
            <a:spLocks noGrp="1" noChangeArrowheads="1"/>
          </p:cNvSpPr>
          <p:nvPr>
            <p:ph type="dt" idx="1"/>
          </p:nvPr>
        </p:nvSpPr>
        <p:spPr bwMode="auto">
          <a:xfrm>
            <a:off x="3851275" y="0"/>
            <a:ext cx="2946400" cy="496888"/>
          </a:xfrm>
          <a:prstGeom prst="rect">
            <a:avLst/>
          </a:prstGeom>
          <a:noFill/>
          <a:ln>
            <a:noFill/>
          </a:ln>
          <a:effec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a:extLst>
              <a:ext uri="{FF2B5EF4-FFF2-40B4-BE49-F238E27FC236}">
                <a16:creationId xmlns:a16="http://schemas.microsoft.com/office/drawing/2014/main" id="{CA1846F1-1A79-979C-F614-48778B244901}"/>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1F0FA37C-6786-327D-1CB2-D8478D2AC736}"/>
              </a:ext>
            </a:extLst>
          </p:cNvPr>
          <p:cNvSpPr>
            <a:spLocks noGrp="1" noChangeArrowheads="1"/>
          </p:cNvSpPr>
          <p:nvPr>
            <p:ph type="body" sz="quarter" idx="3"/>
          </p:nvPr>
        </p:nvSpPr>
        <p:spPr bwMode="auto">
          <a:xfrm>
            <a:off x="906463" y="4714875"/>
            <a:ext cx="4984750" cy="4467225"/>
          </a:xfrm>
          <a:prstGeom prst="rect">
            <a:avLst/>
          </a:prstGeom>
          <a:noFill/>
          <a:ln>
            <a:noFill/>
          </a:ln>
          <a:effec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FA73432C-148F-3321-B999-DCBE69BF2441}"/>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EA59C12B-9BA8-7089-87EE-0EA640D810E8}"/>
              </a:ext>
            </a:extLst>
          </p:cNvPr>
          <p:cNvSpPr>
            <a:spLocks noGrp="1" noChangeArrowheads="1"/>
          </p:cNvSpPr>
          <p:nvPr>
            <p:ph type="sldNum" sz="quarter" idx="5"/>
          </p:nvPr>
        </p:nvSpPr>
        <p:spPr bwMode="auto">
          <a:xfrm>
            <a:off x="3851275" y="9429750"/>
            <a:ext cx="2946400" cy="496888"/>
          </a:xfrm>
          <a:prstGeom prst="rect">
            <a:avLst/>
          </a:prstGeom>
          <a:noFill/>
          <a:ln>
            <a:noFill/>
          </a:ln>
          <a:effectLst/>
        </p:spPr>
        <p:txBody>
          <a:bodyPr vert="horz" wrap="square" lIns="92894" tIns="46447" rIns="92894" bIns="46447" numCol="1" anchor="b" anchorCtr="0" compatLnSpc="1">
            <a:prstTxWarp prst="textNoShape">
              <a:avLst/>
            </a:prstTxWarp>
          </a:bodyPr>
          <a:lstStyle>
            <a:lvl1pPr algn="r" defTabSz="928688">
              <a:defRPr sz="1200" smtClean="0">
                <a:solidFill>
                  <a:schemeClr val="tx1"/>
                </a:solidFill>
              </a:defRPr>
            </a:lvl1pPr>
          </a:lstStyle>
          <a:p>
            <a:pPr>
              <a:defRPr/>
            </a:pPr>
            <a:fld id="{A9FE8647-AFEE-4141-BD40-0C81360B3C5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7">
            <a:extLst>
              <a:ext uri="{FF2B5EF4-FFF2-40B4-BE49-F238E27FC236}">
                <a16:creationId xmlns:a16="http://schemas.microsoft.com/office/drawing/2014/main" id="{947F8814-B6AE-78F1-CFA5-BA5F871E618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6E8B0EF-DFEB-D244-9233-2235C28B7C35}" type="slidenum">
              <a:rPr lang="en-GB" altLang="en-US" smtClean="0">
                <a:solidFill>
                  <a:schemeClr val="tx1"/>
                </a:solidFill>
              </a:rPr>
              <a:pPr/>
              <a:t>1</a:t>
            </a:fld>
            <a:endParaRPr lang="en-GB" altLang="en-US" dirty="0">
              <a:solidFill>
                <a:schemeClr val="tx1"/>
              </a:solidFill>
            </a:endParaRPr>
          </a:p>
        </p:txBody>
      </p:sp>
      <p:sp>
        <p:nvSpPr>
          <p:cNvPr id="6146" name="Rectangle 2">
            <a:extLst>
              <a:ext uri="{FF2B5EF4-FFF2-40B4-BE49-F238E27FC236}">
                <a16:creationId xmlns:a16="http://schemas.microsoft.com/office/drawing/2014/main" id="{B47FC20F-EC3B-EDEC-1AFA-38C259D0C292}"/>
              </a:ext>
            </a:extLst>
          </p:cNvPr>
          <p:cNvSpPr>
            <a:spLocks noGrp="1" noRot="1" noChangeAspect="1" noChangeArrowheads="1" noTextEdit="1"/>
          </p:cNvSpPr>
          <p:nvPr>
            <p:ph type="sldImg"/>
          </p:nvPr>
        </p:nvSpPr>
        <p:spPr>
          <a:ln/>
        </p:spPr>
      </p:sp>
      <p:sp>
        <p:nvSpPr>
          <p:cNvPr id="6147" name="Rectangle 3">
            <a:extLst>
              <a:ext uri="{FF2B5EF4-FFF2-40B4-BE49-F238E27FC236}">
                <a16:creationId xmlns:a16="http://schemas.microsoft.com/office/drawing/2014/main" id="{AD5A207E-54CE-C8B7-EF7A-E31029755DE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14</a:t>
            </a:fld>
            <a:endParaRPr lang="en-GB" altLang="en-US"/>
          </a:p>
        </p:txBody>
      </p:sp>
    </p:spTree>
    <p:extLst>
      <p:ext uri="{BB962C8B-B14F-4D97-AF65-F5344CB8AC3E}">
        <p14:creationId xmlns:p14="http://schemas.microsoft.com/office/powerpoint/2010/main" val="3722028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31</a:t>
            </a:fld>
            <a:endParaRPr lang="en-GB" altLang="en-US"/>
          </a:p>
        </p:txBody>
      </p:sp>
    </p:spTree>
    <p:extLst>
      <p:ext uri="{BB962C8B-B14F-4D97-AF65-F5344CB8AC3E}">
        <p14:creationId xmlns:p14="http://schemas.microsoft.com/office/powerpoint/2010/main" val="2910731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A9FE8647-AFEE-4141-BD40-0C81360B3C56}" type="slidenum">
              <a:rPr lang="en-GB" altLang="en-US" smtClean="0"/>
              <a:pPr>
                <a:defRPr/>
              </a:pPr>
              <a:t>37</a:t>
            </a:fld>
            <a:endParaRPr lang="en-GB" altLang="en-US"/>
          </a:p>
        </p:txBody>
      </p:sp>
    </p:spTree>
    <p:extLst>
      <p:ext uri="{BB962C8B-B14F-4D97-AF65-F5344CB8AC3E}">
        <p14:creationId xmlns:p14="http://schemas.microsoft.com/office/powerpoint/2010/main" val="2995648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FA0BC306-2C74-9491-F734-DB2E50865F64}"/>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215D2558-36E7-7DCC-D072-655714362CA3}"/>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4119461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70623025"/>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202764900"/>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2577654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5079473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29104067"/>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943064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54352244"/>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5198418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87902152"/>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9919533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EF20D4D-12E3-7D80-8ECB-29B169611429}"/>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D39189F6-B2B8-DE1B-6243-5A527A99C66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62"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AE58240C-BC5C-54A7-50B1-B27F57CF7F50}"/>
              </a:ext>
            </a:extLst>
          </p:cNvPr>
          <p:cNvSpPr>
            <a:spLocks noGrp="1" noChangeArrowheads="1"/>
          </p:cNvSpPr>
          <p:nvPr>
            <p:ph type="ctrTitle" sz="quarter"/>
          </p:nvPr>
        </p:nvSpPr>
        <p:spPr>
          <a:xfrm>
            <a:off x="247650" y="2060575"/>
            <a:ext cx="5403850" cy="1143000"/>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l" eaLnBrk="1" hangingPunct="1"/>
            <a:r>
              <a:rPr lang="en-US" altLang="en-US" dirty="0"/>
              <a:t>Human Factors in High Hazard Environments</a:t>
            </a:r>
            <a:br>
              <a:rPr lang="en-US" altLang="en-US" dirty="0"/>
            </a:br>
            <a:r>
              <a:rPr lang="en-US" altLang="en-US" dirty="0"/>
              <a:t>Level 4</a:t>
            </a:r>
            <a:br>
              <a:rPr lang="en-US" altLang="en-US" dirty="0"/>
            </a:br>
            <a:r>
              <a:rPr lang="en-US" altLang="en-US" dirty="0"/>
              <a:t>ACDA 4020</a:t>
            </a:r>
            <a:br>
              <a:rPr lang="en-US" altLang="en-US" dirty="0"/>
            </a:br>
            <a:br>
              <a:rPr lang="en-US" altLang="en-US" dirty="0"/>
            </a:br>
            <a:r>
              <a:rPr lang="en-US" altLang="en-US" dirty="0"/>
              <a:t>Human Error</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men in military uniforms&#10;&#10;AI-generated content may be incorrect.">
            <a:extLst>
              <a:ext uri="{FF2B5EF4-FFF2-40B4-BE49-F238E27FC236}">
                <a16:creationId xmlns:a16="http://schemas.microsoft.com/office/drawing/2014/main" id="{3A1A2877-A08E-BDDD-60A7-EEC70A64C7A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18A08-98D5-2854-9EA6-C7FD1EB9D07E}"/>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eaLnBrk="1" hangingPunct="1">
              <a:lnSpc>
                <a:spcPct val="90000"/>
              </a:lnSpc>
            </a:pPr>
            <a:r>
              <a:rPr lang="en-US" sz="3100">
                <a:solidFill>
                  <a:schemeClr val="tx1">
                    <a:lumMod val="85000"/>
                    <a:lumOff val="15000"/>
                  </a:schemeClr>
                </a:solidFill>
              </a:rPr>
              <a:t>The Dirty Dozen</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853632"/>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49AB-93CF-6E35-EB63-6DF6D35E3502}"/>
              </a:ext>
            </a:extLst>
          </p:cNvPr>
          <p:cNvSpPr>
            <a:spLocks noGrp="1"/>
          </p:cNvSpPr>
          <p:nvPr>
            <p:ph type="title"/>
          </p:nvPr>
        </p:nvSpPr>
        <p:spPr>
          <a:xfrm>
            <a:off x="395536" y="314425"/>
            <a:ext cx="6435725" cy="522287"/>
          </a:xfrm>
        </p:spPr>
        <p:txBody>
          <a:bodyPr/>
          <a:lstStyle/>
          <a:p>
            <a:r>
              <a:rPr lang="en-US" dirty="0"/>
              <a:t>The Dirty Dozen</a:t>
            </a:r>
          </a:p>
        </p:txBody>
      </p:sp>
      <p:pic>
        <p:nvPicPr>
          <p:cNvPr id="5" name="Content Placeholder 4" descr="A screenshot of a computer screen&#10;&#10;AI-generated content may be incorrect.">
            <a:extLst>
              <a:ext uri="{FF2B5EF4-FFF2-40B4-BE49-F238E27FC236}">
                <a16:creationId xmlns:a16="http://schemas.microsoft.com/office/drawing/2014/main" id="{947BF2DC-D599-96D3-8AA0-4FDB4DF215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282768"/>
            <a:ext cx="7772400" cy="4289289"/>
          </a:xfrm>
        </p:spPr>
      </p:pic>
    </p:spTree>
    <p:extLst>
      <p:ext uri="{BB962C8B-B14F-4D97-AF65-F5344CB8AC3E}">
        <p14:creationId xmlns:p14="http://schemas.microsoft.com/office/powerpoint/2010/main" val="312543174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0969D-D0AA-872B-68F2-1ED36E47455C}"/>
              </a:ext>
            </a:extLst>
          </p:cNvPr>
          <p:cNvSpPr>
            <a:spLocks noGrp="1"/>
          </p:cNvSpPr>
          <p:nvPr>
            <p:ph type="title"/>
          </p:nvPr>
        </p:nvSpPr>
        <p:spPr>
          <a:xfrm>
            <a:off x="395536" y="260648"/>
            <a:ext cx="6435725" cy="522287"/>
          </a:xfrm>
        </p:spPr>
        <p:txBody>
          <a:bodyPr/>
          <a:lstStyle/>
          <a:p>
            <a:r>
              <a:rPr lang="en-US" dirty="0"/>
              <a:t>Understanding Human Error</a:t>
            </a:r>
          </a:p>
        </p:txBody>
      </p:sp>
      <p:sp>
        <p:nvSpPr>
          <p:cNvPr id="3" name="Content Placeholder 2">
            <a:extLst>
              <a:ext uri="{FF2B5EF4-FFF2-40B4-BE49-F238E27FC236}">
                <a16:creationId xmlns:a16="http://schemas.microsoft.com/office/drawing/2014/main" id="{95D21BCC-AB88-8BA3-0F7C-749838C3F9F2}"/>
              </a:ext>
            </a:extLst>
          </p:cNvPr>
          <p:cNvSpPr>
            <a:spLocks noGrp="1"/>
          </p:cNvSpPr>
          <p:nvPr>
            <p:ph idx="1"/>
          </p:nvPr>
        </p:nvSpPr>
        <p:spPr/>
        <p:txBody>
          <a:bodyPr/>
          <a:lstStyle/>
          <a:p>
            <a:r>
              <a:rPr lang="en-US" dirty="0"/>
              <a:t>"Error will be taken as a generic term to encompass all those occasions in which a planned sequence of mental or physical activities fails to achieve its intended outcome, and when these failures cannot be attributed to the intervention of some chance agency.” [James Reason]</a:t>
            </a:r>
          </a:p>
        </p:txBody>
      </p:sp>
    </p:spTree>
    <p:extLst>
      <p:ext uri="{BB962C8B-B14F-4D97-AF65-F5344CB8AC3E}">
        <p14:creationId xmlns:p14="http://schemas.microsoft.com/office/powerpoint/2010/main" val="2112676218"/>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B607-1023-D5B1-308F-89C0AF6810CA}"/>
              </a:ext>
            </a:extLst>
          </p:cNvPr>
          <p:cNvSpPr>
            <a:spLocks noGrp="1"/>
          </p:cNvSpPr>
          <p:nvPr>
            <p:ph type="title"/>
          </p:nvPr>
        </p:nvSpPr>
        <p:spPr>
          <a:xfrm>
            <a:off x="571500" y="5074024"/>
            <a:ext cx="7581900" cy="598032"/>
          </a:xfrm>
        </p:spPr>
        <p:txBody>
          <a:bodyPr vert="horz" lIns="91440" tIns="45720" rIns="91440" bIns="45720" rtlCol="0" anchor="ctr">
            <a:normAutofit/>
          </a:bodyPr>
          <a:lstStyle/>
          <a:p>
            <a:pPr eaLnBrk="1" hangingPunct="1">
              <a:lnSpc>
                <a:spcPct val="90000"/>
              </a:lnSpc>
            </a:pPr>
            <a:r>
              <a:rPr lang="en-US" sz="3100" kern="1200">
                <a:solidFill>
                  <a:schemeClr val="tx1"/>
                </a:solidFill>
                <a:latin typeface="+mj-lt"/>
                <a:ea typeface="+mj-ea"/>
                <a:cs typeface="+mj-cs"/>
              </a:rPr>
              <a:t>Behaviours</a:t>
            </a:r>
          </a:p>
        </p:txBody>
      </p:sp>
      <p:sp>
        <p:nvSpPr>
          <p:cNvPr id="10" name="Rectangle 9">
            <a:extLst>
              <a:ext uri="{FF2B5EF4-FFF2-40B4-BE49-F238E27FC236}">
                <a16:creationId xmlns:a16="http://schemas.microsoft.com/office/drawing/2014/main" id="{5E395AE0-8789-FAD6-A987-32E65C185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4390253"/>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telephone receiver&#10;&#10;Description automatically generated">
            <a:extLst>
              <a:ext uri="{FF2B5EF4-FFF2-40B4-BE49-F238E27FC236}">
                <a16:creationId xmlns:a16="http://schemas.microsoft.com/office/drawing/2014/main" id="{B2C26FA3-F1E7-CD73-83B4-447D18A00A4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48855" y="737936"/>
            <a:ext cx="7866495" cy="2910601"/>
          </a:xfrm>
          <a:prstGeom prst="rect">
            <a:avLst/>
          </a:prstGeom>
        </p:spPr>
      </p:pic>
      <p:cxnSp>
        <p:nvCxnSpPr>
          <p:cNvPr id="12" name="Straight Connector 11">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4811517"/>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8461139"/>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8836A-151F-E90D-8F23-32521A078C6F}"/>
              </a:ext>
            </a:extLst>
          </p:cNvPr>
          <p:cNvSpPr>
            <a:spLocks noGrp="1"/>
          </p:cNvSpPr>
          <p:nvPr>
            <p:ph type="title"/>
          </p:nvPr>
        </p:nvSpPr>
        <p:spPr>
          <a:xfrm>
            <a:off x="395536" y="260648"/>
            <a:ext cx="6435725" cy="522287"/>
          </a:xfrm>
        </p:spPr>
        <p:txBody>
          <a:bodyPr/>
          <a:lstStyle/>
          <a:p>
            <a:r>
              <a:rPr lang="en-US" dirty="0"/>
              <a:t>Error Models and Theories</a:t>
            </a:r>
          </a:p>
        </p:txBody>
      </p:sp>
      <p:sp>
        <p:nvSpPr>
          <p:cNvPr id="3" name="Content Placeholder 2">
            <a:extLst>
              <a:ext uri="{FF2B5EF4-FFF2-40B4-BE49-F238E27FC236}">
                <a16:creationId xmlns:a16="http://schemas.microsoft.com/office/drawing/2014/main" id="{3D71B6FD-83AD-315A-17A7-DA966882D77D}"/>
              </a:ext>
            </a:extLst>
          </p:cNvPr>
          <p:cNvSpPr>
            <a:spLocks noGrp="1"/>
          </p:cNvSpPr>
          <p:nvPr>
            <p:ph idx="1"/>
          </p:nvPr>
        </p:nvSpPr>
        <p:spPr/>
        <p:txBody>
          <a:bodyPr/>
          <a:lstStyle/>
          <a:p>
            <a:r>
              <a:rPr lang="en-US" dirty="0"/>
              <a:t>Design errors versus operator-induced error</a:t>
            </a:r>
          </a:p>
          <a:p>
            <a:r>
              <a:rPr lang="en-US" dirty="0"/>
              <a:t>Variable vs constant human error</a:t>
            </a:r>
          </a:p>
          <a:p>
            <a:r>
              <a:rPr lang="en-US" dirty="0"/>
              <a:t>Reversible vs irreversible error</a:t>
            </a:r>
          </a:p>
          <a:p>
            <a:r>
              <a:rPr lang="en-US" dirty="0"/>
              <a:t>Slips, lapses and mistakes</a:t>
            </a:r>
          </a:p>
          <a:p>
            <a:r>
              <a:rPr lang="en-US" dirty="0"/>
              <a:t>Qualification and experience</a:t>
            </a:r>
          </a:p>
          <a:p>
            <a:r>
              <a:rPr lang="en-US" strike="sngStrike" dirty="0"/>
              <a:t>The ‘Swiss Cheese’ Model</a:t>
            </a:r>
          </a:p>
          <a:p>
            <a:endParaRPr lang="en-US" dirty="0"/>
          </a:p>
        </p:txBody>
      </p:sp>
    </p:spTree>
    <p:extLst>
      <p:ext uri="{BB962C8B-B14F-4D97-AF65-F5344CB8AC3E}">
        <p14:creationId xmlns:p14="http://schemas.microsoft.com/office/powerpoint/2010/main" val="2240154392"/>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BF9AB-CEC9-BDE9-6A0E-B66186137D92}"/>
              </a:ext>
            </a:extLst>
          </p:cNvPr>
          <p:cNvSpPr>
            <a:spLocks noGrp="1"/>
          </p:cNvSpPr>
          <p:nvPr>
            <p:ph type="title"/>
          </p:nvPr>
        </p:nvSpPr>
        <p:spPr>
          <a:xfrm>
            <a:off x="751263" y="170412"/>
            <a:ext cx="7634200" cy="1328730"/>
          </a:xfrm>
        </p:spPr>
        <p:txBody>
          <a:bodyPr vert="horz" lIns="91440" tIns="45720" rIns="91440" bIns="45720" rtlCol="0" anchor="b">
            <a:normAutofit/>
          </a:bodyPr>
          <a:lstStyle/>
          <a:p>
            <a:pPr algn="ctr" eaLnBrk="1" hangingPunct="1">
              <a:lnSpc>
                <a:spcPct val="90000"/>
              </a:lnSpc>
            </a:pPr>
            <a:r>
              <a:rPr lang="en-US" sz="4500" kern="1200">
                <a:solidFill>
                  <a:schemeClr val="tx1"/>
                </a:solidFill>
                <a:latin typeface="+mj-lt"/>
                <a:ea typeface="+mj-ea"/>
                <a:cs typeface="+mj-cs"/>
              </a:rPr>
              <a:t>Design vs operator-induced</a:t>
            </a:r>
          </a:p>
        </p:txBody>
      </p:sp>
      <p:pic>
        <p:nvPicPr>
          <p:cNvPr id="7" name="Content Placeholder 6" descr="A pile of broken objects&#10;&#10;Description automatically generated">
            <a:extLst>
              <a:ext uri="{FF2B5EF4-FFF2-40B4-BE49-F238E27FC236}">
                <a16:creationId xmlns:a16="http://schemas.microsoft.com/office/drawing/2014/main" id="{CBD92E0C-3159-4215-B9FB-B3A4C8F8E8D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r="-2"/>
          <a:stretch/>
        </p:blipFill>
        <p:spPr>
          <a:xfrm>
            <a:off x="149055" y="2410448"/>
            <a:ext cx="4352493" cy="3890357"/>
          </a:xfrm>
          <a:prstGeom prst="rect">
            <a:avLst/>
          </a:prstGeom>
        </p:spPr>
      </p:pic>
      <p:pic>
        <p:nvPicPr>
          <p:cNvPr id="9" name="Picture 8" descr="An engine of an airplane flying over the ocean&#10;&#10;Description automatically generated">
            <a:extLst>
              <a:ext uri="{FF2B5EF4-FFF2-40B4-BE49-F238E27FC236}">
                <a16:creationId xmlns:a16="http://schemas.microsoft.com/office/drawing/2014/main" id="{2315DCF2-FB48-6A81-A93B-C5D6AB1CDBF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642450" y="2410448"/>
            <a:ext cx="4352492" cy="3890357"/>
          </a:xfrm>
          <a:prstGeom prst="rect">
            <a:avLst/>
          </a:prstGeom>
        </p:spPr>
      </p:pic>
    </p:spTree>
    <p:extLst>
      <p:ext uri="{BB962C8B-B14F-4D97-AF65-F5344CB8AC3E}">
        <p14:creationId xmlns:p14="http://schemas.microsoft.com/office/powerpoint/2010/main" val="4139998734"/>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CCB6-8B50-2196-1E11-77921EC5580B}"/>
              </a:ext>
            </a:extLst>
          </p:cNvPr>
          <p:cNvSpPr>
            <a:spLocks noGrp="1"/>
          </p:cNvSpPr>
          <p:nvPr>
            <p:ph type="title"/>
          </p:nvPr>
        </p:nvSpPr>
        <p:spPr/>
        <p:txBody>
          <a:bodyPr/>
          <a:lstStyle/>
          <a:p>
            <a:r>
              <a:rPr lang="en-US" dirty="0"/>
              <a:t>Variable vs Constant</a:t>
            </a:r>
          </a:p>
        </p:txBody>
      </p:sp>
      <p:sp>
        <p:nvSpPr>
          <p:cNvPr id="3" name="Content Placeholder 2">
            <a:extLst>
              <a:ext uri="{FF2B5EF4-FFF2-40B4-BE49-F238E27FC236}">
                <a16:creationId xmlns:a16="http://schemas.microsoft.com/office/drawing/2014/main" id="{B275B268-C08F-E996-2131-6F6E6D0FCD7C}"/>
              </a:ext>
            </a:extLst>
          </p:cNvPr>
          <p:cNvSpPr>
            <a:spLocks noGrp="1"/>
          </p:cNvSpPr>
          <p:nvPr>
            <p:ph idx="1"/>
          </p:nvPr>
        </p:nvSpPr>
        <p:spPr/>
        <p:txBody>
          <a:bodyPr/>
          <a:lstStyle/>
          <a:p>
            <a:r>
              <a:rPr lang="en-US" dirty="0"/>
              <a:t>Variable errors are random in nature (can be minimized through training and understanding the task)</a:t>
            </a:r>
          </a:p>
          <a:p>
            <a:r>
              <a:rPr lang="en-US" dirty="0"/>
              <a:t>Constant errors follow an obvious pattern (can be predicted and controlled)</a:t>
            </a:r>
          </a:p>
        </p:txBody>
      </p:sp>
      <p:pic>
        <p:nvPicPr>
          <p:cNvPr id="5" name="Picture 4" descr="A black and white circles with a black circle in the middle&#10;&#10;Description automatically generated">
            <a:extLst>
              <a:ext uri="{FF2B5EF4-FFF2-40B4-BE49-F238E27FC236}">
                <a16:creationId xmlns:a16="http://schemas.microsoft.com/office/drawing/2014/main" id="{2BF8AF19-797D-A920-C074-0F8137CFA5B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763688" y="3645024"/>
            <a:ext cx="5321300" cy="2882900"/>
          </a:xfrm>
          <a:prstGeom prst="rect">
            <a:avLst/>
          </a:prstGeom>
        </p:spPr>
      </p:pic>
    </p:spTree>
    <p:extLst>
      <p:ext uri="{BB962C8B-B14F-4D97-AF65-F5344CB8AC3E}">
        <p14:creationId xmlns:p14="http://schemas.microsoft.com/office/powerpoint/2010/main" val="889827454"/>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A24E-6C5F-D686-14E2-9DED80CE9D01}"/>
              </a:ext>
            </a:extLst>
          </p:cNvPr>
          <p:cNvSpPr>
            <a:spLocks noGrp="1"/>
          </p:cNvSpPr>
          <p:nvPr>
            <p:ph type="title"/>
          </p:nvPr>
        </p:nvSpPr>
        <p:spPr>
          <a:xfrm>
            <a:off x="323528" y="332656"/>
            <a:ext cx="6435725" cy="522287"/>
          </a:xfrm>
        </p:spPr>
        <p:txBody>
          <a:bodyPr/>
          <a:lstStyle/>
          <a:p>
            <a:r>
              <a:rPr lang="en-US" dirty="0"/>
              <a:t>Reversible vs irreversible error</a:t>
            </a:r>
          </a:p>
        </p:txBody>
      </p:sp>
      <p:sp>
        <p:nvSpPr>
          <p:cNvPr id="3" name="Content Placeholder 2">
            <a:extLst>
              <a:ext uri="{FF2B5EF4-FFF2-40B4-BE49-F238E27FC236}">
                <a16:creationId xmlns:a16="http://schemas.microsoft.com/office/drawing/2014/main" id="{0E173C81-1737-91B7-60C0-D88F43065531}"/>
              </a:ext>
            </a:extLst>
          </p:cNvPr>
          <p:cNvSpPr>
            <a:spLocks noGrp="1"/>
          </p:cNvSpPr>
          <p:nvPr>
            <p:ph idx="1"/>
          </p:nvPr>
        </p:nvSpPr>
        <p:spPr>
          <a:xfrm>
            <a:off x="685800" y="1241425"/>
            <a:ext cx="7772400" cy="4375150"/>
          </a:xfrm>
        </p:spPr>
        <p:txBody>
          <a:bodyPr/>
          <a:lstStyle/>
          <a:p>
            <a:r>
              <a:rPr lang="en-US" dirty="0"/>
              <a:t>Reversible can be recovered from </a:t>
            </a:r>
          </a:p>
          <a:p>
            <a:pPr lvl="1"/>
            <a:r>
              <a:rPr lang="en-US" dirty="0"/>
              <a:t>you make an error in assembly but can disassemble to correct it</a:t>
            </a:r>
          </a:p>
          <a:p>
            <a:r>
              <a:rPr lang="en-US" dirty="0"/>
              <a:t>Irreversible cannot be recovered from</a:t>
            </a:r>
          </a:p>
          <a:p>
            <a:pPr lvl="1"/>
            <a:r>
              <a:rPr lang="en-US" dirty="0"/>
              <a:t>a process error is not logged appropriately and a faulty part is connected</a:t>
            </a:r>
          </a:p>
        </p:txBody>
      </p:sp>
      <p:pic>
        <p:nvPicPr>
          <p:cNvPr id="5" name="Picture 4" descr="A drill bit being used to drill a hole in a small round object&#10;&#10;AI-generated content may be incorrect.">
            <a:extLst>
              <a:ext uri="{FF2B5EF4-FFF2-40B4-BE49-F238E27FC236}">
                <a16:creationId xmlns:a16="http://schemas.microsoft.com/office/drawing/2014/main" id="{4AA5A9A8-901E-3046-91B1-A2D4B2D963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84659" y="4043242"/>
            <a:ext cx="5895653" cy="2554110"/>
          </a:xfrm>
          <a:prstGeom prst="rect">
            <a:avLst/>
          </a:prstGeom>
        </p:spPr>
      </p:pic>
    </p:spTree>
    <p:extLst>
      <p:ext uri="{BB962C8B-B14F-4D97-AF65-F5344CB8AC3E}">
        <p14:creationId xmlns:p14="http://schemas.microsoft.com/office/powerpoint/2010/main" val="3642460741"/>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5EA98-CD43-CA98-8A45-AC3D128660A0}"/>
              </a:ext>
            </a:extLst>
          </p:cNvPr>
          <p:cNvSpPr>
            <a:spLocks noGrp="1"/>
          </p:cNvSpPr>
          <p:nvPr>
            <p:ph type="title"/>
          </p:nvPr>
        </p:nvSpPr>
        <p:spPr>
          <a:xfrm>
            <a:off x="467544" y="332656"/>
            <a:ext cx="6435725" cy="522287"/>
          </a:xfrm>
        </p:spPr>
        <p:txBody>
          <a:bodyPr/>
          <a:lstStyle/>
          <a:p>
            <a:r>
              <a:rPr lang="en-US" dirty="0"/>
              <a:t>Slips, Lapses and Mistakes</a:t>
            </a:r>
          </a:p>
        </p:txBody>
      </p:sp>
      <p:sp>
        <p:nvSpPr>
          <p:cNvPr id="3" name="Content Placeholder 2">
            <a:extLst>
              <a:ext uri="{FF2B5EF4-FFF2-40B4-BE49-F238E27FC236}">
                <a16:creationId xmlns:a16="http://schemas.microsoft.com/office/drawing/2014/main" id="{9BEF1B00-6F7C-8CAC-13A3-DFB6B0CB7384}"/>
              </a:ext>
            </a:extLst>
          </p:cNvPr>
          <p:cNvSpPr>
            <a:spLocks noGrp="1"/>
          </p:cNvSpPr>
          <p:nvPr>
            <p:ph idx="1"/>
          </p:nvPr>
        </p:nvSpPr>
        <p:spPr>
          <a:xfrm>
            <a:off x="685800" y="1484784"/>
            <a:ext cx="7772400" cy="4375150"/>
          </a:xfrm>
        </p:spPr>
        <p:txBody>
          <a:bodyPr/>
          <a:lstStyle/>
          <a:p>
            <a:r>
              <a:rPr lang="en-US" dirty="0"/>
              <a:t>Exists in all OME pathways</a:t>
            </a:r>
          </a:p>
          <a:p>
            <a:r>
              <a:rPr lang="en-US" dirty="0"/>
              <a:t>Were the actions directed by some prior intention?</a:t>
            </a:r>
          </a:p>
          <a:p>
            <a:r>
              <a:rPr lang="en-US" dirty="0"/>
              <a:t>Did the actions proceed as planned?</a:t>
            </a:r>
          </a:p>
          <a:p>
            <a:r>
              <a:rPr lang="en-US" dirty="0"/>
              <a:t>Did the actions achieve their desired end?</a:t>
            </a:r>
          </a:p>
        </p:txBody>
      </p:sp>
    </p:spTree>
    <p:extLst>
      <p:ext uri="{BB962C8B-B14F-4D97-AF65-F5344CB8AC3E}">
        <p14:creationId xmlns:p14="http://schemas.microsoft.com/office/powerpoint/2010/main" val="1445319283"/>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flowchart of a process&#10;&#10;Description automatically generated">
            <a:extLst>
              <a:ext uri="{FF2B5EF4-FFF2-40B4-BE49-F238E27FC236}">
                <a16:creationId xmlns:a16="http://schemas.microsoft.com/office/drawing/2014/main" id="{28375881-9D39-D296-B544-6D6020F03B0D}"/>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b="-1"/>
          <a:stretch/>
        </p:blipFill>
        <p:spPr>
          <a:xfrm>
            <a:off x="20" y="1282"/>
            <a:ext cx="9143980" cy="6856718"/>
          </a:xfrm>
          <a:prstGeom prst="rect">
            <a:avLst/>
          </a:prstGeom>
        </p:spPr>
      </p:pic>
    </p:spTree>
    <p:extLst>
      <p:ext uri="{BB962C8B-B14F-4D97-AF65-F5344CB8AC3E}">
        <p14:creationId xmlns:p14="http://schemas.microsoft.com/office/powerpoint/2010/main" val="2202568049"/>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A6513-4141-EC2D-28B4-6A80A89D1346}"/>
              </a:ext>
            </a:extLst>
          </p:cNvPr>
          <p:cNvSpPr>
            <a:spLocks noGrp="1"/>
          </p:cNvSpPr>
          <p:nvPr>
            <p:ph type="title"/>
          </p:nvPr>
        </p:nvSpPr>
        <p:spPr>
          <a:xfrm>
            <a:off x="395536" y="260648"/>
            <a:ext cx="6435725" cy="522287"/>
          </a:xfrm>
        </p:spPr>
        <p:txBody>
          <a:bodyPr/>
          <a:lstStyle/>
          <a:p>
            <a:r>
              <a:rPr lang="en-US" dirty="0"/>
              <a:t>Qualification and Experience</a:t>
            </a:r>
          </a:p>
        </p:txBody>
      </p:sp>
      <p:sp>
        <p:nvSpPr>
          <p:cNvPr id="3" name="Content Placeholder 2">
            <a:extLst>
              <a:ext uri="{FF2B5EF4-FFF2-40B4-BE49-F238E27FC236}">
                <a16:creationId xmlns:a16="http://schemas.microsoft.com/office/drawing/2014/main" id="{CDF3757F-6EDF-DF04-0F4D-DBA57E93B7AD}"/>
              </a:ext>
            </a:extLst>
          </p:cNvPr>
          <p:cNvSpPr>
            <a:spLocks noGrp="1"/>
          </p:cNvSpPr>
          <p:nvPr>
            <p:ph idx="1"/>
          </p:nvPr>
        </p:nvSpPr>
        <p:spPr/>
        <p:txBody>
          <a:bodyPr/>
          <a:lstStyle/>
          <a:p>
            <a:r>
              <a:rPr lang="en-US" dirty="0"/>
              <a:t>Skill-based </a:t>
            </a:r>
            <a:r>
              <a:rPr lang="en-US" dirty="0" err="1"/>
              <a:t>behaviour</a:t>
            </a:r>
            <a:endParaRPr lang="en-US" dirty="0"/>
          </a:p>
          <a:p>
            <a:pPr lvl="1"/>
            <a:r>
              <a:rPr lang="en-US" dirty="0"/>
              <a:t>stored routines (learned with practice) executed without conscious thought</a:t>
            </a:r>
          </a:p>
          <a:p>
            <a:r>
              <a:rPr lang="en-US" dirty="0"/>
              <a:t>Rule-based </a:t>
            </a:r>
            <a:r>
              <a:rPr lang="en-US" dirty="0" err="1"/>
              <a:t>behaviour</a:t>
            </a:r>
            <a:endParaRPr lang="en-US" dirty="0"/>
          </a:p>
          <a:p>
            <a:pPr lvl="1"/>
            <a:r>
              <a:rPr lang="en-US" dirty="0"/>
              <a:t>routine or procedure has been learned </a:t>
            </a:r>
          </a:p>
          <a:p>
            <a:r>
              <a:rPr lang="en-US" dirty="0"/>
              <a:t>Knowledge-based </a:t>
            </a:r>
            <a:r>
              <a:rPr lang="en-US" dirty="0" err="1"/>
              <a:t>behaviour</a:t>
            </a:r>
            <a:endParaRPr lang="en-US" dirty="0"/>
          </a:p>
          <a:p>
            <a:pPr lvl="1"/>
            <a:r>
              <a:rPr lang="en-US" dirty="0"/>
              <a:t>no procedure has been established and you have to evaluate, using your knowledge and experience </a:t>
            </a:r>
          </a:p>
        </p:txBody>
      </p:sp>
    </p:spTree>
    <p:extLst>
      <p:ext uri="{BB962C8B-B14F-4D97-AF65-F5344CB8AC3E}">
        <p14:creationId xmlns:p14="http://schemas.microsoft.com/office/powerpoint/2010/main" val="1716384145"/>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35DB1-F9C3-7D42-2A89-DBA5549ABD08}"/>
              </a:ext>
            </a:extLst>
          </p:cNvPr>
          <p:cNvSpPr>
            <a:spLocks noGrp="1"/>
          </p:cNvSpPr>
          <p:nvPr>
            <p:ph type="title"/>
          </p:nvPr>
        </p:nvSpPr>
        <p:spPr>
          <a:xfrm>
            <a:off x="395536" y="260648"/>
            <a:ext cx="6435725" cy="522287"/>
          </a:xfrm>
        </p:spPr>
        <p:txBody>
          <a:bodyPr/>
          <a:lstStyle/>
          <a:p>
            <a:r>
              <a:rPr lang="en-US" dirty="0"/>
              <a:t>Avoiding and Managing Errors</a:t>
            </a:r>
          </a:p>
        </p:txBody>
      </p:sp>
      <p:sp>
        <p:nvSpPr>
          <p:cNvPr id="3" name="Content Placeholder 2">
            <a:extLst>
              <a:ext uri="{FF2B5EF4-FFF2-40B4-BE49-F238E27FC236}">
                <a16:creationId xmlns:a16="http://schemas.microsoft.com/office/drawing/2014/main" id="{AD4CABA9-2019-D4AE-79FC-555E12014A7F}"/>
              </a:ext>
            </a:extLst>
          </p:cNvPr>
          <p:cNvSpPr>
            <a:spLocks noGrp="1"/>
          </p:cNvSpPr>
          <p:nvPr>
            <p:ph idx="1"/>
          </p:nvPr>
        </p:nvSpPr>
        <p:spPr/>
        <p:txBody>
          <a:bodyPr/>
          <a:lstStyle/>
          <a:p>
            <a:r>
              <a:rPr lang="en-US" b="1" dirty="0"/>
              <a:t>Safety Management System</a:t>
            </a:r>
          </a:p>
          <a:p>
            <a:pPr lvl="1"/>
            <a:r>
              <a:rPr lang="en-US" dirty="0" err="1"/>
              <a:t>Minimise</a:t>
            </a:r>
            <a:r>
              <a:rPr lang="en-US" dirty="0"/>
              <a:t> the error liability of individual or team – SQEP/KSB</a:t>
            </a:r>
          </a:p>
          <a:p>
            <a:pPr lvl="1"/>
            <a:r>
              <a:rPr lang="en-US" dirty="0"/>
              <a:t>Reduce the error vulnerability – BAe Systems</a:t>
            </a:r>
          </a:p>
          <a:p>
            <a:pPr lvl="1"/>
            <a:r>
              <a:rPr lang="en-US" dirty="0"/>
              <a:t>Rehearse</a:t>
            </a:r>
          </a:p>
          <a:p>
            <a:pPr lvl="1"/>
            <a:r>
              <a:rPr lang="en-US" dirty="0"/>
              <a:t>Diagnose </a:t>
            </a:r>
            <a:r>
              <a:rPr lang="en-US" dirty="0" err="1"/>
              <a:t>organisational</a:t>
            </a:r>
            <a:r>
              <a:rPr lang="en-US" dirty="0"/>
              <a:t> factors that create error-producing situations</a:t>
            </a:r>
          </a:p>
          <a:p>
            <a:pPr lvl="1"/>
            <a:r>
              <a:rPr lang="en-US" dirty="0"/>
              <a:t>Enhance error detection – checks</a:t>
            </a:r>
          </a:p>
          <a:p>
            <a:pPr lvl="1"/>
            <a:r>
              <a:rPr lang="en-US" dirty="0"/>
              <a:t>Perform tasks at optimum times of day</a:t>
            </a:r>
          </a:p>
          <a:p>
            <a:pPr lvl="1"/>
            <a:r>
              <a:rPr lang="en-US" dirty="0"/>
              <a:t>Introduce human factors training</a:t>
            </a:r>
          </a:p>
        </p:txBody>
      </p:sp>
    </p:spTree>
    <p:extLst>
      <p:ext uri="{BB962C8B-B14F-4D97-AF65-F5344CB8AC3E}">
        <p14:creationId xmlns:p14="http://schemas.microsoft.com/office/powerpoint/2010/main" val="2782662763"/>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2025A-4783-D9CB-E804-714CFA833150}"/>
              </a:ext>
            </a:extLst>
          </p:cNvPr>
          <p:cNvSpPr>
            <a:spLocks noGrp="1"/>
          </p:cNvSpPr>
          <p:nvPr>
            <p:ph type="title"/>
          </p:nvPr>
        </p:nvSpPr>
        <p:spPr>
          <a:xfrm>
            <a:off x="395536" y="260648"/>
            <a:ext cx="6435725" cy="522287"/>
          </a:xfrm>
        </p:spPr>
        <p:txBody>
          <a:bodyPr/>
          <a:lstStyle/>
          <a:p>
            <a:r>
              <a:rPr lang="en-US" dirty="0"/>
              <a:t>Reacting to Failure</a:t>
            </a:r>
          </a:p>
        </p:txBody>
      </p:sp>
      <p:sp>
        <p:nvSpPr>
          <p:cNvPr id="3" name="Content Placeholder 2">
            <a:extLst>
              <a:ext uri="{FF2B5EF4-FFF2-40B4-BE49-F238E27FC236}">
                <a16:creationId xmlns:a16="http://schemas.microsoft.com/office/drawing/2014/main" id="{8A75819B-DCFB-F4CB-1368-AF5224756FEA}"/>
              </a:ext>
            </a:extLst>
          </p:cNvPr>
          <p:cNvSpPr>
            <a:spLocks noGrp="1"/>
          </p:cNvSpPr>
          <p:nvPr>
            <p:ph idx="1"/>
          </p:nvPr>
        </p:nvSpPr>
        <p:spPr/>
        <p:txBody>
          <a:bodyPr/>
          <a:lstStyle/>
          <a:p>
            <a:r>
              <a:rPr lang="en-US" dirty="0"/>
              <a:t>To understand failure, we must first understand our reaction to failure</a:t>
            </a:r>
          </a:p>
          <a:p>
            <a:pPr lvl="1"/>
            <a:r>
              <a:rPr lang="en-US" dirty="0"/>
              <a:t>Retrospective – looking back in a sequence of events knowing the outcome</a:t>
            </a:r>
          </a:p>
          <a:p>
            <a:pPr lvl="1"/>
            <a:r>
              <a:rPr lang="en-US" dirty="0"/>
              <a:t>Proximal – focusing on people at the sharp end</a:t>
            </a:r>
          </a:p>
          <a:p>
            <a:pPr lvl="1"/>
            <a:r>
              <a:rPr lang="en-US" dirty="0"/>
              <a:t>Counterfactual – finding out what could have prevented the mishap</a:t>
            </a:r>
          </a:p>
        </p:txBody>
      </p:sp>
    </p:spTree>
    <p:extLst>
      <p:ext uri="{BB962C8B-B14F-4D97-AF65-F5344CB8AC3E}">
        <p14:creationId xmlns:p14="http://schemas.microsoft.com/office/powerpoint/2010/main" val="691730898"/>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3D705-6280-2BFD-7772-7476F738DB8E}"/>
              </a:ext>
            </a:extLst>
          </p:cNvPr>
          <p:cNvSpPr>
            <a:spLocks noGrp="1"/>
          </p:cNvSpPr>
          <p:nvPr>
            <p:ph type="title"/>
          </p:nvPr>
        </p:nvSpPr>
        <p:spPr>
          <a:xfrm>
            <a:off x="600075" y="4167167"/>
            <a:ext cx="3171825" cy="2255461"/>
          </a:xfrm>
        </p:spPr>
        <p:txBody>
          <a:bodyPr vert="horz" lIns="91440" tIns="45720" rIns="91440" bIns="45720" rtlCol="0" anchor="t">
            <a:normAutofit/>
          </a:bodyPr>
          <a:lstStyle/>
          <a:p>
            <a:pPr eaLnBrk="1" hangingPunct="1">
              <a:lnSpc>
                <a:spcPct val="90000"/>
              </a:lnSpc>
            </a:pPr>
            <a:r>
              <a:rPr lang="en-US" kern="1200">
                <a:solidFill>
                  <a:schemeClr val="tx1"/>
                </a:solidFill>
                <a:latin typeface="+mj-lt"/>
                <a:ea typeface="+mj-ea"/>
                <a:cs typeface="+mj-cs"/>
              </a:rPr>
              <a:t>Retrospective – inside vs outside the tunnel</a:t>
            </a:r>
          </a:p>
        </p:txBody>
      </p:sp>
      <p:pic>
        <p:nvPicPr>
          <p:cNvPr id="5" name="Content Placeholder 4" descr="A drawing of a pipe&#10;&#10;Description automatically generated">
            <a:extLst>
              <a:ext uri="{FF2B5EF4-FFF2-40B4-BE49-F238E27FC236}">
                <a16:creationId xmlns:a16="http://schemas.microsoft.com/office/drawing/2014/main" id="{78D5BDC8-AB4C-2A5E-2BD8-09B4489DC0C2}"/>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49816" y="744542"/>
            <a:ext cx="7844367" cy="2647473"/>
          </a:xfrm>
          <a:prstGeom prst="rect">
            <a:avLst/>
          </a:prstGeom>
        </p:spPr>
      </p:pic>
      <p:cxnSp>
        <p:nvCxnSpPr>
          <p:cNvPr id="11" name="Straight Connector 10">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4725" y="3943277"/>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688EEAE-56BC-4B0F-C3D6-1ADA6EA97677}"/>
              </a:ext>
            </a:extLst>
          </p:cNvPr>
          <p:cNvSpPr txBox="1"/>
          <p:nvPr/>
        </p:nvSpPr>
        <p:spPr>
          <a:xfrm>
            <a:off x="4139952" y="3854884"/>
            <a:ext cx="4680520" cy="2814475"/>
          </a:xfrm>
          <a:prstGeom prst="rect">
            <a:avLst/>
          </a:prstGeom>
        </p:spPr>
        <p:txBody>
          <a:bodyPr vert="horz" lIns="91440" tIns="45720" rIns="91440" bIns="45720" rtlCol="0">
            <a:normAutofit/>
          </a:bodyPr>
          <a:lstStyle/>
          <a:p>
            <a:pPr indent="-228600" eaLnBrk="1" hangingPunct="1">
              <a:lnSpc>
                <a:spcPct val="90000"/>
              </a:lnSpc>
              <a:spcAft>
                <a:spcPts val="600"/>
              </a:spcAft>
              <a:buFont typeface="Arial" panose="020B0604020202020204" pitchFamily="34" charset="0"/>
              <a:buChar char="•"/>
            </a:pPr>
            <a:r>
              <a:rPr lang="en-US" dirty="0">
                <a:solidFill>
                  <a:schemeClr val="tx1"/>
                </a:solidFill>
                <a:latin typeface="+mn-lt"/>
              </a:rPr>
              <a:t>The perspective from outside and hindsight (typically your perspective)</a:t>
            </a:r>
          </a:p>
          <a:p>
            <a:pPr indent="-228600" eaLnBrk="1" hangingPunct="1">
              <a:lnSpc>
                <a:spcPct val="90000"/>
              </a:lnSpc>
              <a:spcAft>
                <a:spcPts val="600"/>
              </a:spcAft>
              <a:buFont typeface="Arial" panose="020B0604020202020204" pitchFamily="34" charset="0"/>
              <a:buChar char="•"/>
            </a:pPr>
            <a:endParaRPr lang="en-US" dirty="0">
              <a:solidFill>
                <a:schemeClr val="tx1"/>
              </a:solidFill>
              <a:latin typeface="+mn-lt"/>
            </a:endParaRPr>
          </a:p>
          <a:p>
            <a:pPr indent="-228600" eaLnBrk="1" hangingPunct="1">
              <a:lnSpc>
                <a:spcPct val="90000"/>
              </a:lnSpc>
              <a:spcAft>
                <a:spcPts val="600"/>
              </a:spcAft>
              <a:buFont typeface="Arial" panose="020B0604020202020204" pitchFamily="34" charset="0"/>
              <a:buChar char="•"/>
            </a:pPr>
            <a:r>
              <a:rPr lang="en-US" dirty="0">
                <a:solidFill>
                  <a:schemeClr val="tx1"/>
                </a:solidFill>
                <a:latin typeface="+mn-lt"/>
              </a:rPr>
              <a:t>The perspective from the inside is the point of view of people in an unfolding situation. To them the outcome was not known, otherwise they would have done something else. To understand human error, this is the perspective you need to attain.</a:t>
            </a:r>
          </a:p>
        </p:txBody>
      </p:sp>
    </p:spTree>
    <p:extLst>
      <p:ext uri="{BB962C8B-B14F-4D97-AF65-F5344CB8AC3E}">
        <p14:creationId xmlns:p14="http://schemas.microsoft.com/office/powerpoint/2010/main" val="1176399210"/>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5047-729E-B9C6-E355-17C3AD28E0BC}"/>
              </a:ext>
            </a:extLst>
          </p:cNvPr>
          <p:cNvSpPr>
            <a:spLocks noGrp="1"/>
          </p:cNvSpPr>
          <p:nvPr>
            <p:ph type="title"/>
          </p:nvPr>
        </p:nvSpPr>
        <p:spPr>
          <a:xfrm>
            <a:off x="395536" y="260648"/>
            <a:ext cx="6435725" cy="522287"/>
          </a:xfrm>
        </p:spPr>
        <p:txBody>
          <a:bodyPr/>
          <a:lstStyle/>
          <a:p>
            <a:r>
              <a:rPr lang="en-US" dirty="0"/>
              <a:t>Hindsight as a graph</a:t>
            </a:r>
          </a:p>
        </p:txBody>
      </p:sp>
      <p:pic>
        <p:nvPicPr>
          <p:cNvPr id="5" name="Content Placeholder 4" descr="A diagram of a graph&#10;&#10;Description automatically generated with medium confidence">
            <a:extLst>
              <a:ext uri="{FF2B5EF4-FFF2-40B4-BE49-F238E27FC236}">
                <a16:creationId xmlns:a16="http://schemas.microsoft.com/office/drawing/2014/main" id="{E85C77CC-E389-73D5-EFB5-28EF095F30F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924939" y="980728"/>
            <a:ext cx="7294122" cy="5406608"/>
          </a:xfrm>
        </p:spPr>
      </p:pic>
    </p:spTree>
    <p:extLst>
      <p:ext uri="{BB962C8B-B14F-4D97-AF65-F5344CB8AC3E}">
        <p14:creationId xmlns:p14="http://schemas.microsoft.com/office/powerpoint/2010/main" val="871860489"/>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9A1B7-541C-5D96-CDFE-E45940249B2E}"/>
              </a:ext>
            </a:extLst>
          </p:cNvPr>
          <p:cNvSpPr>
            <a:spLocks noGrp="1"/>
          </p:cNvSpPr>
          <p:nvPr>
            <p:ph type="title"/>
          </p:nvPr>
        </p:nvSpPr>
        <p:spPr>
          <a:xfrm>
            <a:off x="395536" y="188640"/>
            <a:ext cx="6435725" cy="522287"/>
          </a:xfrm>
        </p:spPr>
        <p:txBody>
          <a:bodyPr/>
          <a:lstStyle/>
          <a:p>
            <a:r>
              <a:rPr lang="en-US" dirty="0"/>
              <a:t>Proximal</a:t>
            </a:r>
          </a:p>
        </p:txBody>
      </p:sp>
      <p:sp>
        <p:nvSpPr>
          <p:cNvPr id="3" name="Content Placeholder 2">
            <a:extLst>
              <a:ext uri="{FF2B5EF4-FFF2-40B4-BE49-F238E27FC236}">
                <a16:creationId xmlns:a16="http://schemas.microsoft.com/office/drawing/2014/main" id="{F59A54E1-1F7D-B53D-F0F8-764BFB868F89}"/>
              </a:ext>
            </a:extLst>
          </p:cNvPr>
          <p:cNvSpPr>
            <a:spLocks noGrp="1"/>
          </p:cNvSpPr>
          <p:nvPr>
            <p:ph idx="1"/>
          </p:nvPr>
        </p:nvSpPr>
        <p:spPr>
          <a:xfrm>
            <a:off x="685800" y="1052736"/>
            <a:ext cx="7772400" cy="4375150"/>
          </a:xfrm>
        </p:spPr>
        <p:txBody>
          <a:bodyPr/>
          <a:lstStyle/>
          <a:p>
            <a:r>
              <a:rPr lang="en-US" dirty="0"/>
              <a:t>Reactions to failure focus firstly and predominantly on those actually involved</a:t>
            </a:r>
          </a:p>
          <a:p>
            <a:r>
              <a:rPr lang="en-US" dirty="0"/>
              <a:t>However, you must examine the system as if it were a commando dagger!</a:t>
            </a:r>
          </a:p>
          <a:p>
            <a:pPr lvl="1"/>
            <a:r>
              <a:rPr lang="en-US" dirty="0"/>
              <a:t>The sharp end - in direct contact with the incident (OME professional/technician)</a:t>
            </a:r>
          </a:p>
          <a:p>
            <a:pPr lvl="1"/>
            <a:r>
              <a:rPr lang="en-US" dirty="0"/>
              <a:t>The blunt end – the organization(s) that support and shape activity at the sharp end (DNO, DSTL </a:t>
            </a:r>
            <a:r>
              <a:rPr lang="en-US" dirty="0" err="1"/>
              <a:t>etc</a:t>
            </a:r>
            <a:r>
              <a:rPr lang="en-US" dirty="0"/>
              <a:t>)</a:t>
            </a:r>
          </a:p>
          <a:p>
            <a:r>
              <a:rPr lang="en-US" dirty="0"/>
              <a:t>The blunt end gives the sharp end resources, but also applies constraints and pressures</a:t>
            </a:r>
          </a:p>
          <a:p>
            <a:r>
              <a:rPr lang="en-US" dirty="0"/>
              <a:t>The blunt end encourages failure!!!!</a:t>
            </a:r>
          </a:p>
        </p:txBody>
      </p:sp>
    </p:spTree>
    <p:extLst>
      <p:ext uri="{BB962C8B-B14F-4D97-AF65-F5344CB8AC3E}">
        <p14:creationId xmlns:p14="http://schemas.microsoft.com/office/powerpoint/2010/main" val="763573346"/>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5E038-0923-7188-FCDB-63C1B49984E5}"/>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eaLnBrk="1" hangingPunct="1">
              <a:lnSpc>
                <a:spcPct val="90000"/>
              </a:lnSpc>
            </a:pPr>
            <a:r>
              <a:rPr lang="en-US" sz="2400" kern="1200">
                <a:solidFill>
                  <a:srgbClr val="FFFFFF"/>
                </a:solidFill>
                <a:latin typeface="+mj-lt"/>
                <a:ea typeface="+mj-ea"/>
                <a:cs typeface="+mj-cs"/>
              </a:rPr>
              <a:t>Failure can only be understood through systems thinking</a:t>
            </a:r>
          </a:p>
        </p:txBody>
      </p:sp>
      <p:pic>
        <p:nvPicPr>
          <p:cNvPr id="5" name="Content Placeholder 4">
            <a:extLst>
              <a:ext uri="{FF2B5EF4-FFF2-40B4-BE49-F238E27FC236}">
                <a16:creationId xmlns:a16="http://schemas.microsoft.com/office/drawing/2014/main" id="{A19A226A-80CD-7901-199D-4630070DC468}"/>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582987" y="1590690"/>
            <a:ext cx="5085525" cy="3674290"/>
          </a:xfrm>
          <a:prstGeom prst="rect">
            <a:avLst/>
          </a:prstGeom>
        </p:spPr>
      </p:pic>
    </p:spTree>
    <p:extLst>
      <p:ext uri="{BB962C8B-B14F-4D97-AF65-F5344CB8AC3E}">
        <p14:creationId xmlns:p14="http://schemas.microsoft.com/office/powerpoint/2010/main" val="3156572169"/>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CCE19-940F-39A8-57E7-215F3A008527}"/>
              </a:ext>
            </a:extLst>
          </p:cNvPr>
          <p:cNvSpPr>
            <a:spLocks noGrp="1"/>
          </p:cNvSpPr>
          <p:nvPr>
            <p:ph type="title"/>
          </p:nvPr>
        </p:nvSpPr>
        <p:spPr>
          <a:xfrm>
            <a:off x="395536" y="260648"/>
            <a:ext cx="7920880" cy="522287"/>
          </a:xfrm>
        </p:spPr>
        <p:txBody>
          <a:bodyPr/>
          <a:lstStyle/>
          <a:p>
            <a:r>
              <a:rPr lang="en-US" dirty="0"/>
              <a:t>So, why do people focus on proximal?</a:t>
            </a:r>
          </a:p>
        </p:txBody>
      </p:sp>
      <p:sp>
        <p:nvSpPr>
          <p:cNvPr id="3" name="Content Placeholder 2">
            <a:extLst>
              <a:ext uri="{FF2B5EF4-FFF2-40B4-BE49-F238E27FC236}">
                <a16:creationId xmlns:a16="http://schemas.microsoft.com/office/drawing/2014/main" id="{D079F0E9-C392-6A45-FCA8-C26A77B79D75}"/>
              </a:ext>
            </a:extLst>
          </p:cNvPr>
          <p:cNvSpPr>
            <a:spLocks noGrp="1"/>
          </p:cNvSpPr>
          <p:nvPr>
            <p:ph idx="1"/>
          </p:nvPr>
        </p:nvSpPr>
        <p:spPr>
          <a:xfrm>
            <a:off x="251520" y="1412776"/>
            <a:ext cx="8640960" cy="4375150"/>
          </a:xfrm>
        </p:spPr>
        <p:txBody>
          <a:bodyPr/>
          <a:lstStyle/>
          <a:p>
            <a:r>
              <a:rPr lang="en-US" dirty="0"/>
              <a:t>We are a blame culture now – reduce surprise by pinning failure on the sharp end</a:t>
            </a:r>
          </a:p>
          <a:p>
            <a:r>
              <a:rPr lang="en-US" dirty="0"/>
              <a:t>Looking for failure distant to the sharp end seems counter intuitive</a:t>
            </a:r>
          </a:p>
          <a:p>
            <a:r>
              <a:rPr lang="en-US" dirty="0"/>
              <a:t>A failure at the blunt end may call into question the entire system and lead to additional work or cultural change</a:t>
            </a:r>
          </a:p>
          <a:p>
            <a:r>
              <a:rPr lang="en-US" dirty="0"/>
              <a:t>Challenging the system can be uncomfortable</a:t>
            </a:r>
          </a:p>
          <a:p>
            <a:r>
              <a:rPr lang="en-US" dirty="0"/>
              <a:t>Is this a bad thing?</a:t>
            </a:r>
          </a:p>
        </p:txBody>
      </p:sp>
    </p:spTree>
    <p:extLst>
      <p:ext uri="{BB962C8B-B14F-4D97-AF65-F5344CB8AC3E}">
        <p14:creationId xmlns:p14="http://schemas.microsoft.com/office/powerpoint/2010/main" val="4022173910"/>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28D1-1A34-9492-D131-57432C2A8EF8}"/>
              </a:ext>
            </a:extLst>
          </p:cNvPr>
          <p:cNvSpPr>
            <a:spLocks noGrp="1"/>
          </p:cNvSpPr>
          <p:nvPr>
            <p:ph type="title"/>
          </p:nvPr>
        </p:nvSpPr>
        <p:spPr/>
        <p:txBody>
          <a:bodyPr/>
          <a:lstStyle/>
          <a:p>
            <a:r>
              <a:rPr lang="en-US" dirty="0"/>
              <a:t>Counterfactual</a:t>
            </a:r>
          </a:p>
        </p:txBody>
      </p:sp>
      <p:sp>
        <p:nvSpPr>
          <p:cNvPr id="3" name="Content Placeholder 2">
            <a:extLst>
              <a:ext uri="{FF2B5EF4-FFF2-40B4-BE49-F238E27FC236}">
                <a16:creationId xmlns:a16="http://schemas.microsoft.com/office/drawing/2014/main" id="{371DDD6F-F9BD-AC19-255F-72C834CB50EF}"/>
              </a:ext>
            </a:extLst>
          </p:cNvPr>
          <p:cNvSpPr>
            <a:spLocks noGrp="1"/>
          </p:cNvSpPr>
          <p:nvPr>
            <p:ph idx="1"/>
          </p:nvPr>
        </p:nvSpPr>
        <p:spPr>
          <a:xfrm>
            <a:off x="387350" y="1241425"/>
            <a:ext cx="8134672" cy="4375150"/>
          </a:xfrm>
        </p:spPr>
        <p:txBody>
          <a:bodyPr/>
          <a:lstStyle/>
          <a:p>
            <a:r>
              <a:rPr lang="en-US" dirty="0"/>
              <a:t>The outcome of a sequence of events is the work of an investigator (HSE)</a:t>
            </a:r>
          </a:p>
          <a:p>
            <a:r>
              <a:rPr lang="en-US" dirty="0"/>
              <a:t>This puts you at a disadvantage as you weren’t there and may not understand culture or point of view of the sharp or blunt end</a:t>
            </a:r>
          </a:p>
          <a:p>
            <a:r>
              <a:rPr lang="en-US" dirty="0"/>
              <a:t>However, you will find the points of failure that may be glaringly obvious</a:t>
            </a:r>
          </a:p>
          <a:p>
            <a:r>
              <a:rPr lang="en-US" dirty="0"/>
              <a:t>This is known as Zig Zagging (Sidney Dekker)</a:t>
            </a:r>
          </a:p>
          <a:p>
            <a:pPr marL="0" indent="0">
              <a:buNone/>
            </a:pPr>
            <a:endParaRPr lang="en-US" dirty="0"/>
          </a:p>
        </p:txBody>
      </p:sp>
    </p:spTree>
    <p:extLst>
      <p:ext uri="{BB962C8B-B14F-4D97-AF65-F5344CB8AC3E}">
        <p14:creationId xmlns:p14="http://schemas.microsoft.com/office/powerpoint/2010/main" val="901257250"/>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E1DA53-9811-4831-9BFB-3E8658F08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4E72A-1C62-37F7-6021-1F9F7E25509E}"/>
              </a:ext>
            </a:extLst>
          </p:cNvPr>
          <p:cNvSpPr>
            <a:spLocks noGrp="1"/>
          </p:cNvSpPr>
          <p:nvPr>
            <p:ph type="title"/>
          </p:nvPr>
        </p:nvSpPr>
        <p:spPr>
          <a:xfrm>
            <a:off x="628649" y="552906"/>
            <a:ext cx="3872168" cy="1674904"/>
          </a:xfrm>
        </p:spPr>
        <p:txBody>
          <a:bodyPr anchor="ctr">
            <a:normAutofit/>
          </a:bodyPr>
          <a:lstStyle/>
          <a:p>
            <a:r>
              <a:rPr lang="en-US" sz="3500"/>
              <a:t>Counterfactual</a:t>
            </a:r>
          </a:p>
        </p:txBody>
      </p:sp>
      <p:sp>
        <p:nvSpPr>
          <p:cNvPr id="9" name="Content Placeholder 8">
            <a:extLst>
              <a:ext uri="{FF2B5EF4-FFF2-40B4-BE49-F238E27FC236}">
                <a16:creationId xmlns:a16="http://schemas.microsoft.com/office/drawing/2014/main" id="{8267C963-CCA5-14F5-89EC-6771F0437874}"/>
              </a:ext>
            </a:extLst>
          </p:cNvPr>
          <p:cNvSpPr>
            <a:spLocks noGrp="1"/>
          </p:cNvSpPr>
          <p:nvPr>
            <p:ph idx="1"/>
          </p:nvPr>
        </p:nvSpPr>
        <p:spPr>
          <a:xfrm>
            <a:off x="4643182" y="552906"/>
            <a:ext cx="3744680" cy="1674905"/>
          </a:xfrm>
        </p:spPr>
        <p:txBody>
          <a:bodyPr anchor="ctr">
            <a:normAutofit/>
          </a:bodyPr>
          <a:lstStyle/>
          <a:p>
            <a:r>
              <a:rPr lang="en-US" sz="2400" dirty="0"/>
              <a:t>Going back through the sequence (the process diagram, DCS </a:t>
            </a:r>
            <a:r>
              <a:rPr lang="en-US" sz="2400" dirty="0" err="1"/>
              <a:t>etc</a:t>
            </a:r>
            <a:r>
              <a:rPr lang="en-US" sz="2400" dirty="0"/>
              <a:t>)</a:t>
            </a:r>
          </a:p>
        </p:txBody>
      </p:sp>
      <p:pic>
        <p:nvPicPr>
          <p:cNvPr id="5" name="Content Placeholder 4" descr="A diagram of a long pipe&#10;&#10;Description automatically generated with medium confidence">
            <a:extLst>
              <a:ext uri="{FF2B5EF4-FFF2-40B4-BE49-F238E27FC236}">
                <a16:creationId xmlns:a16="http://schemas.microsoft.com/office/drawing/2014/main" id="{59C87A02-C04F-E3A7-7614-B8B0AE90D2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051" r="5099" b="2"/>
          <a:stretch/>
        </p:blipFill>
        <p:spPr>
          <a:xfrm>
            <a:off x="132920" y="2304010"/>
            <a:ext cx="8875871" cy="4191072"/>
          </a:xfrm>
          <a:prstGeom prst="rect">
            <a:avLst/>
          </a:prstGeom>
        </p:spPr>
      </p:pic>
    </p:spTree>
    <p:extLst>
      <p:ext uri="{BB962C8B-B14F-4D97-AF65-F5344CB8AC3E}">
        <p14:creationId xmlns:p14="http://schemas.microsoft.com/office/powerpoint/2010/main" val="326362286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440A1878-2A19-A00B-DD6E-99DBF16370E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1" y="685805"/>
            <a:ext cx="9143979" cy="5486390"/>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9144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4C610-D929-194F-1027-0556B3A55380}"/>
              </a:ext>
            </a:extLst>
          </p:cNvPr>
          <p:cNvSpPr>
            <a:spLocks noGrp="1"/>
          </p:cNvSpPr>
          <p:nvPr>
            <p:ph type="title"/>
          </p:nvPr>
        </p:nvSpPr>
        <p:spPr>
          <a:xfrm>
            <a:off x="442167" y="5746071"/>
            <a:ext cx="5261624" cy="852260"/>
          </a:xfrm>
        </p:spPr>
        <p:txBody>
          <a:bodyPr vert="horz" lIns="91440" tIns="45720" rIns="91440" bIns="45720" rtlCol="0" anchor="ctr">
            <a:normAutofit/>
          </a:bodyPr>
          <a:lstStyle/>
          <a:p>
            <a:pPr eaLnBrk="1" hangingPunct="1">
              <a:lnSpc>
                <a:spcPct val="90000"/>
              </a:lnSpc>
            </a:pPr>
            <a:r>
              <a:rPr lang="en-US" sz="2600" dirty="0"/>
              <a:t>But, should we be judgmental?</a:t>
            </a:r>
          </a:p>
        </p:txBody>
      </p:sp>
    </p:spTree>
    <p:extLst>
      <p:ext uri="{BB962C8B-B14F-4D97-AF65-F5344CB8AC3E}">
        <p14:creationId xmlns:p14="http://schemas.microsoft.com/office/powerpoint/2010/main" val="774562445"/>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98413-4425-116B-8BAF-9A09DDBE8748}"/>
              </a:ext>
            </a:extLst>
          </p:cNvPr>
          <p:cNvSpPr>
            <a:spLocks noGrp="1"/>
          </p:cNvSpPr>
          <p:nvPr>
            <p:ph type="title"/>
          </p:nvPr>
        </p:nvSpPr>
        <p:spPr/>
        <p:txBody>
          <a:bodyPr/>
          <a:lstStyle/>
          <a:p>
            <a:r>
              <a:rPr lang="en-US" dirty="0"/>
              <a:t>Judgmental</a:t>
            </a:r>
          </a:p>
        </p:txBody>
      </p:sp>
      <p:sp>
        <p:nvSpPr>
          <p:cNvPr id="3" name="Content Placeholder 2">
            <a:extLst>
              <a:ext uri="{FF2B5EF4-FFF2-40B4-BE49-F238E27FC236}">
                <a16:creationId xmlns:a16="http://schemas.microsoft.com/office/drawing/2014/main" id="{DBE1570E-A8CB-A855-242D-B133A47051FA}"/>
              </a:ext>
            </a:extLst>
          </p:cNvPr>
          <p:cNvSpPr>
            <a:spLocks noGrp="1"/>
          </p:cNvSpPr>
          <p:nvPr>
            <p:ph idx="1"/>
          </p:nvPr>
        </p:nvSpPr>
        <p:spPr/>
        <p:txBody>
          <a:bodyPr/>
          <a:lstStyle/>
          <a:p>
            <a:r>
              <a:rPr lang="en-US" dirty="0"/>
              <a:t>To explain failure we seek failure</a:t>
            </a:r>
          </a:p>
          <a:p>
            <a:r>
              <a:rPr lang="en-US" dirty="0"/>
              <a:t>Wrong judgements/actions would seem a good place to start</a:t>
            </a:r>
          </a:p>
          <a:p>
            <a:r>
              <a:rPr lang="en-US" dirty="0"/>
              <a:t>But, it is only bad from a hindsight perspective</a:t>
            </a:r>
          </a:p>
          <a:p>
            <a:r>
              <a:rPr lang="en-US" dirty="0"/>
              <a:t>Failure represents a judgement from outside the situation, not an explanation of the points of view from within</a:t>
            </a:r>
          </a:p>
          <a:p>
            <a:r>
              <a:rPr lang="en-US" dirty="0"/>
              <a:t>It erodes the morale of a profession</a:t>
            </a:r>
          </a:p>
          <a:p>
            <a:r>
              <a:rPr lang="en-US" dirty="0"/>
              <a:t>It is an arrogant Point of View</a:t>
            </a:r>
          </a:p>
        </p:txBody>
      </p:sp>
    </p:spTree>
    <p:extLst>
      <p:ext uri="{BB962C8B-B14F-4D97-AF65-F5344CB8AC3E}">
        <p14:creationId xmlns:p14="http://schemas.microsoft.com/office/powerpoint/2010/main" val="3456660066"/>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896B-1027-C270-F2A8-3F11D7740BAB}"/>
              </a:ext>
            </a:extLst>
          </p:cNvPr>
          <p:cNvSpPr>
            <a:spLocks noGrp="1"/>
          </p:cNvSpPr>
          <p:nvPr>
            <p:ph type="title"/>
          </p:nvPr>
        </p:nvSpPr>
        <p:spPr/>
        <p:txBody>
          <a:bodyPr/>
          <a:lstStyle/>
          <a:p>
            <a:r>
              <a:rPr lang="en-US" dirty="0"/>
              <a:t>Remember the hindsight graph</a:t>
            </a:r>
          </a:p>
        </p:txBody>
      </p:sp>
      <p:pic>
        <p:nvPicPr>
          <p:cNvPr id="5" name="Content Placeholder 4" descr="A diagram of a graph&#10;&#10;Description automatically generated with medium confidence">
            <a:extLst>
              <a:ext uri="{FF2B5EF4-FFF2-40B4-BE49-F238E27FC236}">
                <a16:creationId xmlns:a16="http://schemas.microsoft.com/office/drawing/2014/main" id="{A5DF9283-3B3D-3246-09C1-674F48D0CF21}"/>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479550" y="1312863"/>
            <a:ext cx="6184900" cy="4229100"/>
          </a:xfrm>
        </p:spPr>
      </p:pic>
    </p:spTree>
    <p:extLst>
      <p:ext uri="{BB962C8B-B14F-4D97-AF65-F5344CB8AC3E}">
        <p14:creationId xmlns:p14="http://schemas.microsoft.com/office/powerpoint/2010/main" val="3139325902"/>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01482-39AF-0AEB-3160-DE28F227C606}"/>
              </a:ext>
            </a:extLst>
          </p:cNvPr>
          <p:cNvSpPr>
            <a:spLocks noGrp="1"/>
          </p:cNvSpPr>
          <p:nvPr>
            <p:ph type="title"/>
          </p:nvPr>
        </p:nvSpPr>
        <p:spPr>
          <a:xfrm>
            <a:off x="395536" y="260648"/>
            <a:ext cx="6435725" cy="522287"/>
          </a:xfrm>
        </p:spPr>
        <p:txBody>
          <a:bodyPr/>
          <a:lstStyle/>
          <a:p>
            <a:r>
              <a:rPr lang="en-US" dirty="0"/>
              <a:t>Judgmental</a:t>
            </a:r>
          </a:p>
        </p:txBody>
      </p:sp>
      <p:pic>
        <p:nvPicPr>
          <p:cNvPr id="5" name="Content Placeholder 4" descr="A cartoon of a bent tube&#10;&#10;Description automatically generated with medium confidence">
            <a:extLst>
              <a:ext uri="{FF2B5EF4-FFF2-40B4-BE49-F238E27FC236}">
                <a16:creationId xmlns:a16="http://schemas.microsoft.com/office/drawing/2014/main" id="{C015EAC2-F95D-A766-B559-C3D66BC3D136}"/>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483214" y="1630362"/>
            <a:ext cx="8300706" cy="4534942"/>
          </a:xfrm>
        </p:spPr>
      </p:pic>
    </p:spTree>
    <p:extLst>
      <p:ext uri="{BB962C8B-B14F-4D97-AF65-F5344CB8AC3E}">
        <p14:creationId xmlns:p14="http://schemas.microsoft.com/office/powerpoint/2010/main" val="356039593"/>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DA7BE-8DF1-6F5E-B284-02E581405D98}"/>
              </a:ext>
            </a:extLst>
          </p:cNvPr>
          <p:cNvSpPr>
            <a:spLocks noGrp="1"/>
          </p:cNvSpPr>
          <p:nvPr>
            <p:ph type="title"/>
          </p:nvPr>
        </p:nvSpPr>
        <p:spPr>
          <a:xfrm>
            <a:off x="395536" y="260648"/>
            <a:ext cx="6435725" cy="522287"/>
          </a:xfrm>
        </p:spPr>
        <p:txBody>
          <a:bodyPr/>
          <a:lstStyle/>
          <a:p>
            <a:r>
              <a:rPr lang="en-US" dirty="0"/>
              <a:t>And what do we mean by error?</a:t>
            </a:r>
          </a:p>
        </p:txBody>
      </p:sp>
      <p:graphicFrame>
        <p:nvGraphicFramePr>
          <p:cNvPr id="5" name="Content Placeholder 2">
            <a:extLst>
              <a:ext uri="{FF2B5EF4-FFF2-40B4-BE49-F238E27FC236}">
                <a16:creationId xmlns:a16="http://schemas.microsoft.com/office/drawing/2014/main" id="{33795944-34C5-CBBE-5DEA-A82F01CC8BCA}"/>
              </a:ext>
            </a:extLst>
          </p:cNvPr>
          <p:cNvGraphicFramePr>
            <a:graphicFrameLocks noGrp="1"/>
          </p:cNvGraphicFramePr>
          <p:nvPr>
            <p:ph idx="1"/>
            <p:extLst>
              <p:ext uri="{D42A27DB-BD31-4B8C-83A1-F6EECF244321}">
                <p14:modId xmlns:p14="http://schemas.microsoft.com/office/powerpoint/2010/main" val="3904650995"/>
              </p:ext>
            </p:extLst>
          </p:nvPr>
        </p:nvGraphicFramePr>
        <p:xfrm>
          <a:off x="685800" y="1239838"/>
          <a:ext cx="77724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032076"/>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84DE-E446-1966-2E79-0C8A9693E177}"/>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eaLnBrk="1" hangingPunct="1">
              <a:lnSpc>
                <a:spcPct val="90000"/>
              </a:lnSpc>
            </a:pPr>
            <a:r>
              <a:rPr lang="en-US" sz="3500" kern="1200">
                <a:solidFill>
                  <a:srgbClr val="FFFFFF"/>
                </a:solidFill>
                <a:latin typeface="+mj-lt"/>
                <a:ea typeface="+mj-ea"/>
                <a:cs typeface="+mj-cs"/>
              </a:rPr>
              <a:t>Two statements of cause (blunt/sharp)</a:t>
            </a:r>
          </a:p>
        </p:txBody>
      </p:sp>
      <p:pic>
        <p:nvPicPr>
          <p:cNvPr id="5" name="Content Placeholder 4" descr="A white paper with black text&#10;&#10;Description automatically generated">
            <a:extLst>
              <a:ext uri="{FF2B5EF4-FFF2-40B4-BE49-F238E27FC236}">
                <a16:creationId xmlns:a16="http://schemas.microsoft.com/office/drawing/2014/main" id="{D7F0D8B5-1067-3A9F-D353-1E311E9E2415}"/>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324168" y="2153414"/>
            <a:ext cx="8495662" cy="4077918"/>
          </a:xfrm>
          <a:prstGeom prst="rect">
            <a:avLst/>
          </a:prstGeom>
        </p:spPr>
      </p:pic>
    </p:spTree>
    <p:extLst>
      <p:ext uri="{BB962C8B-B14F-4D97-AF65-F5344CB8AC3E}">
        <p14:creationId xmlns:p14="http://schemas.microsoft.com/office/powerpoint/2010/main" val="1514391193"/>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484B8-2EF9-ECBE-04F5-DF2A10ACC571}"/>
              </a:ext>
            </a:extLst>
          </p:cNvPr>
          <p:cNvSpPr>
            <a:spLocks noGrp="1"/>
          </p:cNvSpPr>
          <p:nvPr>
            <p:ph type="title"/>
          </p:nvPr>
        </p:nvSpPr>
        <p:spPr>
          <a:xfrm>
            <a:off x="323528" y="332656"/>
            <a:ext cx="6435725" cy="522287"/>
          </a:xfrm>
        </p:spPr>
        <p:txBody>
          <a:bodyPr/>
          <a:lstStyle/>
          <a:p>
            <a:r>
              <a:rPr lang="en-US" dirty="0"/>
              <a:t>Labelling a Safety Error</a:t>
            </a:r>
          </a:p>
        </p:txBody>
      </p:sp>
      <p:sp>
        <p:nvSpPr>
          <p:cNvPr id="3" name="Content Placeholder 2">
            <a:extLst>
              <a:ext uri="{FF2B5EF4-FFF2-40B4-BE49-F238E27FC236}">
                <a16:creationId xmlns:a16="http://schemas.microsoft.com/office/drawing/2014/main" id="{D165F5CA-D793-CA59-B7FE-54D42B8C65FE}"/>
              </a:ext>
            </a:extLst>
          </p:cNvPr>
          <p:cNvSpPr>
            <a:spLocks noGrp="1"/>
          </p:cNvSpPr>
          <p:nvPr>
            <p:ph idx="1"/>
          </p:nvPr>
        </p:nvSpPr>
        <p:spPr/>
        <p:txBody>
          <a:bodyPr/>
          <a:lstStyle/>
          <a:p>
            <a:r>
              <a:rPr lang="en-US" dirty="0"/>
              <a:t>Error as the </a:t>
            </a:r>
            <a:r>
              <a:rPr lang="en-US" b="1" i="1" dirty="0"/>
              <a:t>cause</a:t>
            </a:r>
            <a:r>
              <a:rPr lang="en-US" dirty="0"/>
              <a:t> of failure – this was due to human error</a:t>
            </a:r>
          </a:p>
          <a:p>
            <a:r>
              <a:rPr lang="en-US" dirty="0"/>
              <a:t>Error as the </a:t>
            </a:r>
            <a:r>
              <a:rPr lang="en-US" b="1" i="1" dirty="0"/>
              <a:t>failure</a:t>
            </a:r>
            <a:r>
              <a:rPr lang="en-US" dirty="0"/>
              <a:t> itself – the OME professional should not have used tool ‘A’</a:t>
            </a:r>
          </a:p>
          <a:p>
            <a:pPr lvl="1"/>
            <a:r>
              <a:rPr lang="en-US" dirty="0"/>
              <a:t>Error in Drill</a:t>
            </a:r>
          </a:p>
          <a:p>
            <a:r>
              <a:rPr lang="en-US" dirty="0"/>
              <a:t>Error as a </a:t>
            </a:r>
            <a:r>
              <a:rPr lang="en-US" b="1" i="1" dirty="0"/>
              <a:t>process</a:t>
            </a:r>
            <a:r>
              <a:rPr lang="en-US" dirty="0"/>
              <a:t> – the safety case or operating procedure was in error</a:t>
            </a:r>
          </a:p>
          <a:p>
            <a:pPr lvl="1"/>
            <a:r>
              <a:rPr lang="en-US" dirty="0"/>
              <a:t>Error of Drill</a:t>
            </a:r>
          </a:p>
        </p:txBody>
      </p:sp>
    </p:spTree>
    <p:extLst>
      <p:ext uri="{BB962C8B-B14F-4D97-AF65-F5344CB8AC3E}">
        <p14:creationId xmlns:p14="http://schemas.microsoft.com/office/powerpoint/2010/main" val="4286769765"/>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5F5C3-EE28-36E7-69D4-A04F8F08644D}"/>
              </a:ext>
            </a:extLst>
          </p:cNvPr>
          <p:cNvSpPr>
            <a:spLocks noGrp="1"/>
          </p:cNvSpPr>
          <p:nvPr>
            <p:ph type="title"/>
          </p:nvPr>
        </p:nvSpPr>
        <p:spPr>
          <a:xfrm>
            <a:off x="395536" y="332656"/>
            <a:ext cx="6435725" cy="522287"/>
          </a:xfrm>
        </p:spPr>
        <p:txBody>
          <a:bodyPr/>
          <a:lstStyle/>
          <a:p>
            <a:r>
              <a:rPr lang="en-US" dirty="0"/>
              <a:t>So, a new definition of human error</a:t>
            </a:r>
          </a:p>
        </p:txBody>
      </p:sp>
      <p:sp>
        <p:nvSpPr>
          <p:cNvPr id="3" name="Content Placeholder 2">
            <a:extLst>
              <a:ext uri="{FF2B5EF4-FFF2-40B4-BE49-F238E27FC236}">
                <a16:creationId xmlns:a16="http://schemas.microsoft.com/office/drawing/2014/main" id="{C0574343-5028-CBE5-3F0A-47745F12BAC5}"/>
              </a:ext>
            </a:extLst>
          </p:cNvPr>
          <p:cNvSpPr>
            <a:spLocks noGrp="1"/>
          </p:cNvSpPr>
          <p:nvPr>
            <p:ph idx="1"/>
          </p:nvPr>
        </p:nvSpPr>
        <p:spPr/>
        <p:txBody>
          <a:bodyPr/>
          <a:lstStyle/>
          <a:p>
            <a:r>
              <a:rPr lang="en-US" dirty="0"/>
              <a:t>It is not a cause or failure. It is the effect, or symptom, of deeper trouble</a:t>
            </a:r>
          </a:p>
          <a:p>
            <a:r>
              <a:rPr lang="en-US" dirty="0"/>
              <a:t>Human error is not random. It is systematically connected to equipment, tasks and operating environment</a:t>
            </a:r>
          </a:p>
          <a:p>
            <a:r>
              <a:rPr lang="en-US" dirty="0"/>
              <a:t>Human error is not the conclusion of an investigation. </a:t>
            </a:r>
            <a:r>
              <a:rPr lang="en-US" sz="3600" b="1" dirty="0"/>
              <a:t>It is the starting point.</a:t>
            </a:r>
          </a:p>
          <a:p>
            <a:r>
              <a:rPr lang="en-US" dirty="0"/>
              <a:t>This is because complex systems are inherently unsafe</a:t>
            </a:r>
            <a:endParaRPr lang="en-US" sz="2000" dirty="0"/>
          </a:p>
        </p:txBody>
      </p:sp>
    </p:spTree>
    <p:extLst>
      <p:ext uri="{BB962C8B-B14F-4D97-AF65-F5344CB8AC3E}">
        <p14:creationId xmlns:p14="http://schemas.microsoft.com/office/powerpoint/2010/main" val="3938027019"/>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ADC1-FE21-79E5-915D-06B48C63EC6D}"/>
              </a:ext>
            </a:extLst>
          </p:cNvPr>
          <p:cNvSpPr>
            <a:spLocks noGrp="1"/>
          </p:cNvSpPr>
          <p:nvPr>
            <p:ph type="title"/>
          </p:nvPr>
        </p:nvSpPr>
        <p:spPr>
          <a:xfrm>
            <a:off x="395536" y="332656"/>
            <a:ext cx="8208912" cy="522287"/>
          </a:xfrm>
        </p:spPr>
        <p:txBody>
          <a:bodyPr/>
          <a:lstStyle/>
          <a:p>
            <a:r>
              <a:rPr lang="en-US" dirty="0"/>
              <a:t>Difficulties with high-end recommendations</a:t>
            </a:r>
          </a:p>
        </p:txBody>
      </p:sp>
      <p:graphicFrame>
        <p:nvGraphicFramePr>
          <p:cNvPr id="5" name="Content Placeholder 2">
            <a:extLst>
              <a:ext uri="{FF2B5EF4-FFF2-40B4-BE49-F238E27FC236}">
                <a16:creationId xmlns:a16="http://schemas.microsoft.com/office/drawing/2014/main" id="{15883EF9-94A0-4468-CF88-A7F95DE061AB}"/>
              </a:ext>
            </a:extLst>
          </p:cNvPr>
          <p:cNvGraphicFramePr>
            <a:graphicFrameLocks noGrp="1"/>
          </p:cNvGraphicFramePr>
          <p:nvPr>
            <p:ph idx="1"/>
          </p:nvPr>
        </p:nvGraphicFramePr>
        <p:xfrm>
          <a:off x="685800" y="1239838"/>
          <a:ext cx="7772400" cy="4375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253802"/>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332FDB-E604-8DF1-57A0-6C6A1418F992}"/>
              </a:ext>
            </a:extLst>
          </p:cNvPr>
          <p:cNvSpPr>
            <a:spLocks noGrp="1"/>
          </p:cNvSpPr>
          <p:nvPr>
            <p:ph type="title"/>
          </p:nvPr>
        </p:nvSpPr>
        <p:spPr>
          <a:xfrm>
            <a:off x="413147" y="365125"/>
            <a:ext cx="8317705" cy="1325563"/>
          </a:xfrm>
        </p:spPr>
        <p:txBody>
          <a:bodyPr>
            <a:normAutofit/>
          </a:bodyPr>
          <a:lstStyle/>
          <a:p>
            <a:r>
              <a:rPr lang="en-US" sz="3500"/>
              <a:t>Desensitisation to Risk</a:t>
            </a:r>
          </a:p>
        </p:txBody>
      </p:sp>
      <p:graphicFrame>
        <p:nvGraphicFramePr>
          <p:cNvPr id="5" name="Content Placeholder 2">
            <a:extLst>
              <a:ext uri="{FF2B5EF4-FFF2-40B4-BE49-F238E27FC236}">
                <a16:creationId xmlns:a16="http://schemas.microsoft.com/office/drawing/2014/main" id="{98BEFAF7-DC61-33F8-227F-4FB303150FE2}"/>
              </a:ext>
            </a:extLst>
          </p:cNvPr>
          <p:cNvGraphicFramePr>
            <a:graphicFrameLocks noGrp="1"/>
          </p:cNvGraphicFramePr>
          <p:nvPr>
            <p:ph idx="1"/>
            <p:extLst>
              <p:ext uri="{D42A27DB-BD31-4B8C-83A1-F6EECF244321}">
                <p14:modId xmlns:p14="http://schemas.microsoft.com/office/powerpoint/2010/main" val="2259816306"/>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2887713"/>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2EA1-336E-71BF-8963-659C2662AEEE}"/>
              </a:ext>
            </a:extLst>
          </p:cNvPr>
          <p:cNvSpPr>
            <a:spLocks noGrp="1"/>
          </p:cNvSpPr>
          <p:nvPr>
            <p:ph type="title"/>
          </p:nvPr>
        </p:nvSpPr>
        <p:spPr>
          <a:xfrm>
            <a:off x="395536" y="260648"/>
            <a:ext cx="6435725" cy="522287"/>
          </a:xfrm>
        </p:spPr>
        <p:txBody>
          <a:bodyPr/>
          <a:lstStyle/>
          <a:p>
            <a:r>
              <a:rPr lang="en-US" dirty="0"/>
              <a:t>The 5 x 5 Risk Matrix</a:t>
            </a:r>
          </a:p>
        </p:txBody>
      </p:sp>
      <p:pic>
        <p:nvPicPr>
          <p:cNvPr id="5" name="Content Placeholder 4" descr="A chart with different colored squares&#10;&#10;Description automatically generated">
            <a:extLst>
              <a:ext uri="{FF2B5EF4-FFF2-40B4-BE49-F238E27FC236}">
                <a16:creationId xmlns:a16="http://schemas.microsoft.com/office/drawing/2014/main" id="{3FC0F682-C1A9-E14C-BB95-9B596657D312}"/>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280239" y="1357405"/>
            <a:ext cx="8620714" cy="4591875"/>
          </a:xfrm>
        </p:spPr>
      </p:pic>
    </p:spTree>
    <p:extLst>
      <p:ext uri="{BB962C8B-B14F-4D97-AF65-F5344CB8AC3E}">
        <p14:creationId xmlns:p14="http://schemas.microsoft.com/office/powerpoint/2010/main" val="1770805478"/>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person in military uniform&#10;&#10;Description automatically generated">
            <a:extLst>
              <a:ext uri="{FF2B5EF4-FFF2-40B4-BE49-F238E27FC236}">
                <a16:creationId xmlns:a16="http://schemas.microsoft.com/office/drawing/2014/main" id="{1DBCD9F9-1A6A-987D-7E73-7A05E1B76AA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6236"/>
            <a:ext cx="2441552"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5" name="Content Placeholder 4" descr="A person in military uniform&#10;&#10;Description automatically generated">
            <a:extLst>
              <a:ext uri="{FF2B5EF4-FFF2-40B4-BE49-F238E27FC236}">
                <a16:creationId xmlns:a16="http://schemas.microsoft.com/office/drawing/2014/main" id="{E5D55156-3782-0FA9-351E-3F295F63EBC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506654" y="-6235"/>
            <a:ext cx="2758363"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7" name="Picture 6" descr="A person in military uniform smiling&#10;&#10;Description automatically generated">
            <a:extLst>
              <a:ext uri="{FF2B5EF4-FFF2-40B4-BE49-F238E27FC236}">
                <a16:creationId xmlns:a16="http://schemas.microsoft.com/office/drawing/2014/main" id="{033225EC-4EC8-4F37-1CFC-94AD7AF9ABA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536407" y="1"/>
            <a:ext cx="3607593" cy="250183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9" name="Picture 8" descr="A person in military uniform&#10;&#10;Description automatically generated">
            <a:extLst>
              <a:ext uri="{FF2B5EF4-FFF2-40B4-BE49-F238E27FC236}">
                <a16:creationId xmlns:a16="http://schemas.microsoft.com/office/drawing/2014/main" id="{798D03E3-7F62-394F-8E7C-59DC8B74E69C}"/>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0" y="2658276"/>
            <a:ext cx="2828023" cy="4199724"/>
          </a:xfrm>
          <a:custGeom>
            <a:avLst/>
            <a:gdLst/>
            <a:ahLst/>
            <a:cxnLst/>
            <a:rect l="l" t="t" r="r" b="b"/>
            <a:pathLst>
              <a:path w="3770724" h="4199724">
                <a:moveTo>
                  <a:pt x="0" y="0"/>
                </a:moveTo>
                <a:lnTo>
                  <a:pt x="3770724" y="0"/>
                </a:lnTo>
                <a:lnTo>
                  <a:pt x="1824067" y="4199724"/>
                </a:lnTo>
                <a:lnTo>
                  <a:pt x="0" y="4199724"/>
                </a:lnTo>
                <a:close/>
              </a:path>
            </a:pathLst>
          </a:custGeom>
        </p:spPr>
      </p:pic>
      <p:pic>
        <p:nvPicPr>
          <p:cNvPr id="11" name="Picture 10" descr="A person in a camouflage shirt&#10;&#10;Description automatically generated">
            <a:extLst>
              <a:ext uri="{FF2B5EF4-FFF2-40B4-BE49-F238E27FC236}">
                <a16:creationId xmlns:a16="http://schemas.microsoft.com/office/drawing/2014/main" id="{F6C49501-3ECD-FE9F-4F8D-CCF23051297B}"/>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1510347" y="2661900"/>
            <a:ext cx="3831544" cy="4197911"/>
          </a:xfrm>
          <a:custGeom>
            <a:avLst/>
            <a:gdLst/>
            <a:ahLst/>
            <a:cxnLst/>
            <a:rect l="l" t="t" r="r" b="b"/>
            <a:pathLst>
              <a:path w="5108726" h="4197911">
                <a:moveTo>
                  <a:pt x="1945141" y="0"/>
                </a:moveTo>
                <a:lnTo>
                  <a:pt x="5108726" y="0"/>
                </a:lnTo>
                <a:lnTo>
                  <a:pt x="3163585" y="4197911"/>
                </a:lnTo>
                <a:lnTo>
                  <a:pt x="3157362" y="4197911"/>
                </a:lnTo>
                <a:lnTo>
                  <a:pt x="1967571" y="4197911"/>
                </a:lnTo>
                <a:lnTo>
                  <a:pt x="317526" y="4197911"/>
                </a:lnTo>
                <a:lnTo>
                  <a:pt x="0" y="4197911"/>
                </a:lnTo>
                <a:close/>
              </a:path>
            </a:pathLst>
          </a:custGeom>
        </p:spPr>
      </p:pic>
      <p:sp>
        <p:nvSpPr>
          <p:cNvPr id="34"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14787" y="2660089"/>
            <a:ext cx="5129213"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A58A5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itle 1">
            <a:extLst>
              <a:ext uri="{FF2B5EF4-FFF2-40B4-BE49-F238E27FC236}">
                <a16:creationId xmlns:a16="http://schemas.microsoft.com/office/drawing/2014/main" id="{0E82C8AE-FE6C-B40D-0F5B-935FC8467064}"/>
              </a:ext>
            </a:extLst>
          </p:cNvPr>
          <p:cNvSpPr>
            <a:spLocks noGrp="1"/>
          </p:cNvSpPr>
          <p:nvPr>
            <p:ph type="title"/>
          </p:nvPr>
        </p:nvSpPr>
        <p:spPr>
          <a:xfrm>
            <a:off x="4964373" y="4189864"/>
            <a:ext cx="3748015" cy="2163872"/>
          </a:xfrm>
        </p:spPr>
        <p:txBody>
          <a:bodyPr vert="horz" lIns="91440" tIns="45720" rIns="91440" bIns="45720" rtlCol="0" anchor="t">
            <a:normAutofit/>
          </a:bodyPr>
          <a:lstStyle/>
          <a:p>
            <a:pPr algn="r" eaLnBrk="1" hangingPunct="1">
              <a:lnSpc>
                <a:spcPct val="90000"/>
              </a:lnSpc>
            </a:pPr>
            <a:r>
              <a:rPr lang="en-US" sz="5100" kern="1200">
                <a:solidFill>
                  <a:srgbClr val="FFFFFF"/>
                </a:solidFill>
                <a:latin typeface="+mj-lt"/>
                <a:ea typeface="+mj-ea"/>
                <a:cs typeface="+mj-cs"/>
              </a:rPr>
              <a:t>Case Study – 6 Down</a:t>
            </a:r>
          </a:p>
        </p:txBody>
      </p:sp>
      <p:pic>
        <p:nvPicPr>
          <p:cNvPr id="19" name="Picture 18" descr="A person in a military uniform&#10;&#10;Description automatically generated">
            <a:extLst>
              <a:ext uri="{FF2B5EF4-FFF2-40B4-BE49-F238E27FC236}">
                <a16:creationId xmlns:a16="http://schemas.microsoft.com/office/drawing/2014/main" id="{0B23CE5D-9B41-BEE8-CA4E-5EC6692B0E94}"/>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6"/>
          <a:stretch/>
        </p:blipFill>
        <p:spPr>
          <a:xfrm>
            <a:off x="1696476" y="1"/>
            <a:ext cx="2545457" cy="2502843"/>
          </a:xfrm>
          <a:custGeom>
            <a:avLst/>
            <a:gdLst/>
            <a:ahLst/>
            <a:cxnLst/>
            <a:rect l="l" t="t" r="r" b="b"/>
            <a:pathLst>
              <a:path w="3393943" h="2502843">
                <a:moveTo>
                  <a:pt x="1159715" y="0"/>
                </a:moveTo>
                <a:lnTo>
                  <a:pt x="3393943" y="0"/>
                </a:lnTo>
                <a:lnTo>
                  <a:pt x="2234228" y="2502843"/>
                </a:lnTo>
                <a:lnTo>
                  <a:pt x="0" y="2502843"/>
                </a:lnTo>
                <a:close/>
              </a:path>
            </a:pathLst>
          </a:custGeom>
        </p:spPr>
      </p:pic>
    </p:spTree>
    <p:extLst>
      <p:ext uri="{BB962C8B-B14F-4D97-AF65-F5344CB8AC3E}">
        <p14:creationId xmlns:p14="http://schemas.microsoft.com/office/powerpoint/2010/main" val="2182875869"/>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DB5F1-3B89-4A1D-C1D7-4A42DAA960DE}"/>
              </a:ext>
            </a:extLst>
          </p:cNvPr>
          <p:cNvSpPr>
            <a:spLocks noGrp="1"/>
          </p:cNvSpPr>
          <p:nvPr>
            <p:ph type="title"/>
          </p:nvPr>
        </p:nvSpPr>
        <p:spPr>
          <a:xfrm>
            <a:off x="387350" y="242417"/>
            <a:ext cx="6435725" cy="522287"/>
          </a:xfrm>
        </p:spPr>
        <p:txBody>
          <a:bodyPr/>
          <a:lstStyle/>
          <a:p>
            <a:r>
              <a:rPr lang="en-US" dirty="0"/>
              <a:t>Bomb Disposal 101</a:t>
            </a:r>
          </a:p>
        </p:txBody>
      </p:sp>
      <p:sp>
        <p:nvSpPr>
          <p:cNvPr id="3" name="Content Placeholder 2">
            <a:extLst>
              <a:ext uri="{FF2B5EF4-FFF2-40B4-BE49-F238E27FC236}">
                <a16:creationId xmlns:a16="http://schemas.microsoft.com/office/drawing/2014/main" id="{C4F0B3E5-20F8-7D9A-2124-0136A53FD9DC}"/>
              </a:ext>
            </a:extLst>
          </p:cNvPr>
          <p:cNvSpPr>
            <a:spLocks noGrp="1"/>
          </p:cNvSpPr>
          <p:nvPr>
            <p:ph sz="half" idx="1"/>
          </p:nvPr>
        </p:nvSpPr>
        <p:spPr>
          <a:xfrm>
            <a:off x="179511" y="980728"/>
            <a:ext cx="4316289" cy="4375150"/>
          </a:xfrm>
        </p:spPr>
        <p:txBody>
          <a:bodyPr/>
          <a:lstStyle/>
          <a:p>
            <a:r>
              <a:rPr lang="en-US" sz="2400" dirty="0"/>
              <a:t>Don’t use the enemy’s firing circuit</a:t>
            </a:r>
          </a:p>
          <a:p>
            <a:r>
              <a:rPr lang="en-US" sz="2400" dirty="0"/>
              <a:t>Allow the witness to finish their observations uninterrupted</a:t>
            </a:r>
          </a:p>
          <a:p>
            <a:r>
              <a:rPr lang="en-US" sz="2400" dirty="0"/>
              <a:t>Don’t succumb to peer pressure – trust your training</a:t>
            </a:r>
          </a:p>
          <a:p>
            <a:r>
              <a:rPr lang="en-US" sz="2400" dirty="0"/>
              <a:t>Don’t lift objects by hand unless you can identify the entire circuit</a:t>
            </a:r>
          </a:p>
          <a:p>
            <a:r>
              <a:rPr lang="en-US" sz="2400" dirty="0"/>
              <a:t>Refer up if unsure</a:t>
            </a:r>
          </a:p>
          <a:p>
            <a:r>
              <a:rPr lang="en-US" sz="2400" dirty="0"/>
              <a:t>Report with honesty</a:t>
            </a:r>
          </a:p>
          <a:p>
            <a:r>
              <a:rPr lang="en-US" sz="2400" dirty="0"/>
              <a:t>Revert to SOP after referral</a:t>
            </a:r>
          </a:p>
        </p:txBody>
      </p:sp>
      <p:sp>
        <p:nvSpPr>
          <p:cNvPr id="4" name="Content Placeholder 3">
            <a:extLst>
              <a:ext uri="{FF2B5EF4-FFF2-40B4-BE49-F238E27FC236}">
                <a16:creationId xmlns:a16="http://schemas.microsoft.com/office/drawing/2014/main" id="{8A0508AD-64CC-3B97-5049-A1D586E601D8}"/>
              </a:ext>
            </a:extLst>
          </p:cNvPr>
          <p:cNvSpPr>
            <a:spLocks noGrp="1"/>
          </p:cNvSpPr>
          <p:nvPr>
            <p:ph sz="half" idx="2"/>
          </p:nvPr>
        </p:nvSpPr>
        <p:spPr>
          <a:xfrm>
            <a:off x="4648202" y="980728"/>
            <a:ext cx="4172270" cy="4375150"/>
          </a:xfrm>
        </p:spPr>
        <p:txBody>
          <a:bodyPr/>
          <a:lstStyle/>
          <a:p>
            <a:r>
              <a:rPr lang="en-US" sz="2400" dirty="0"/>
              <a:t>Plan the dive, dive the plan</a:t>
            </a:r>
          </a:p>
          <a:p>
            <a:r>
              <a:rPr lang="en-US" sz="2400" dirty="0"/>
              <a:t>Remote, semi-remote, then manual if at all possible</a:t>
            </a:r>
          </a:p>
          <a:p>
            <a:r>
              <a:rPr lang="en-US" sz="2400" dirty="0"/>
              <a:t>Secondary soak times</a:t>
            </a:r>
          </a:p>
          <a:p>
            <a:r>
              <a:rPr lang="en-US" sz="2400" dirty="0"/>
              <a:t>Build standard variance</a:t>
            </a:r>
          </a:p>
          <a:p>
            <a:r>
              <a:rPr lang="en-US" sz="2400" dirty="0"/>
              <a:t>Volume</a:t>
            </a:r>
          </a:p>
          <a:p>
            <a:r>
              <a:rPr lang="en-US" sz="2400" dirty="0"/>
              <a:t>Use all available assets at your disposal if required</a:t>
            </a:r>
          </a:p>
          <a:p>
            <a:r>
              <a:rPr lang="en-US" sz="2400" dirty="0"/>
              <a:t>Consider risk to self, then others</a:t>
            </a:r>
          </a:p>
          <a:p>
            <a:r>
              <a:rPr lang="en-US" sz="2400" dirty="0"/>
              <a:t>Conduct detailed threat assessment</a:t>
            </a:r>
          </a:p>
        </p:txBody>
      </p:sp>
    </p:spTree>
    <p:extLst>
      <p:ext uri="{BB962C8B-B14F-4D97-AF65-F5344CB8AC3E}">
        <p14:creationId xmlns:p14="http://schemas.microsoft.com/office/powerpoint/2010/main" val="1309601159"/>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5ADA9-5C18-564C-A215-0C269A25EB13}"/>
              </a:ext>
            </a:extLst>
          </p:cNvPr>
          <p:cNvSpPr>
            <a:spLocks noGrp="1"/>
          </p:cNvSpPr>
          <p:nvPr>
            <p:ph type="title"/>
          </p:nvPr>
        </p:nvSpPr>
        <p:spPr>
          <a:xfrm>
            <a:off x="323528" y="260648"/>
            <a:ext cx="6435725" cy="522287"/>
          </a:xfrm>
        </p:spPr>
        <p:txBody>
          <a:bodyPr/>
          <a:lstStyle/>
          <a:p>
            <a:r>
              <a:rPr lang="en-US" dirty="0"/>
              <a:t>The importance of SOP and QA</a:t>
            </a:r>
          </a:p>
        </p:txBody>
      </p:sp>
      <p:pic>
        <p:nvPicPr>
          <p:cNvPr id="11" name="Content Placeholder 10" descr="A graph showing a line&#10;&#10;Description automatically generated">
            <a:extLst>
              <a:ext uri="{FF2B5EF4-FFF2-40B4-BE49-F238E27FC236}">
                <a16:creationId xmlns:a16="http://schemas.microsoft.com/office/drawing/2014/main" id="{7EF39902-57C0-A1ED-A4A4-019D32E6771A}"/>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820782" y="1259263"/>
            <a:ext cx="7534980" cy="4375150"/>
          </a:xfrm>
        </p:spPr>
      </p:pic>
      <p:cxnSp>
        <p:nvCxnSpPr>
          <p:cNvPr id="13" name="Straight Connector 12">
            <a:extLst>
              <a:ext uri="{FF2B5EF4-FFF2-40B4-BE49-F238E27FC236}">
                <a16:creationId xmlns:a16="http://schemas.microsoft.com/office/drawing/2014/main" id="{27CDDCAD-E8C7-4F65-E0E3-B3466604CD07}"/>
              </a:ext>
            </a:extLst>
          </p:cNvPr>
          <p:cNvCxnSpPr/>
          <p:nvPr/>
        </p:nvCxnSpPr>
        <p:spPr bwMode="auto">
          <a:xfrm>
            <a:off x="755576" y="1196752"/>
            <a:ext cx="0" cy="4464496"/>
          </a:xfrm>
          <a:prstGeom prst="line">
            <a:avLst/>
          </a:prstGeom>
          <a:ln w="76200"/>
        </p:spPr>
        <p:style>
          <a:lnRef idx="3">
            <a:schemeClr val="dk1"/>
          </a:lnRef>
          <a:fillRef idx="0">
            <a:schemeClr val="dk1"/>
          </a:fillRef>
          <a:effectRef idx="2">
            <a:schemeClr val="dk1"/>
          </a:effectRef>
          <a:fontRef idx="minor">
            <a:schemeClr val="tx1"/>
          </a:fontRef>
        </p:style>
      </p:cxnSp>
      <p:cxnSp>
        <p:nvCxnSpPr>
          <p:cNvPr id="14" name="Straight Connector 13">
            <a:extLst>
              <a:ext uri="{FF2B5EF4-FFF2-40B4-BE49-F238E27FC236}">
                <a16:creationId xmlns:a16="http://schemas.microsoft.com/office/drawing/2014/main" id="{8C5F9C8E-A718-6B3D-AD4F-A0B2B8D24A23}"/>
              </a:ext>
            </a:extLst>
          </p:cNvPr>
          <p:cNvCxnSpPr>
            <a:cxnSpLocks/>
          </p:cNvCxnSpPr>
          <p:nvPr/>
        </p:nvCxnSpPr>
        <p:spPr bwMode="auto">
          <a:xfrm flipH="1">
            <a:off x="782641" y="5381600"/>
            <a:ext cx="7556849" cy="0"/>
          </a:xfrm>
          <a:prstGeom prst="line">
            <a:avLst/>
          </a:prstGeom>
          <a:ln w="76200"/>
        </p:spPr>
        <p:style>
          <a:lnRef idx="3">
            <a:schemeClr val="dk1"/>
          </a:lnRef>
          <a:fillRef idx="0">
            <a:schemeClr val="dk1"/>
          </a:fillRef>
          <a:effectRef idx="2">
            <a:schemeClr val="dk1"/>
          </a:effectRef>
          <a:fontRef idx="minor">
            <a:schemeClr val="tx1"/>
          </a:fontRef>
        </p:style>
      </p:cxnSp>
      <p:sp>
        <p:nvSpPr>
          <p:cNvPr id="17" name="TextBox 16">
            <a:extLst>
              <a:ext uri="{FF2B5EF4-FFF2-40B4-BE49-F238E27FC236}">
                <a16:creationId xmlns:a16="http://schemas.microsoft.com/office/drawing/2014/main" id="{7B480E02-160B-31BC-9F8C-EC4B8E371635}"/>
              </a:ext>
            </a:extLst>
          </p:cNvPr>
          <p:cNvSpPr txBox="1"/>
          <p:nvPr/>
        </p:nvSpPr>
        <p:spPr>
          <a:xfrm>
            <a:off x="3419872" y="5887225"/>
            <a:ext cx="2710999" cy="369332"/>
          </a:xfrm>
          <a:prstGeom prst="rect">
            <a:avLst/>
          </a:prstGeom>
          <a:noFill/>
        </p:spPr>
        <p:txBody>
          <a:bodyPr wrap="none" rtlCol="0">
            <a:spAutoFit/>
          </a:bodyPr>
          <a:lstStyle/>
          <a:p>
            <a:r>
              <a:rPr lang="en-US" dirty="0"/>
              <a:t>Number of IEDs defused</a:t>
            </a:r>
          </a:p>
        </p:txBody>
      </p:sp>
      <p:sp>
        <p:nvSpPr>
          <p:cNvPr id="18" name="TextBox 17">
            <a:extLst>
              <a:ext uri="{FF2B5EF4-FFF2-40B4-BE49-F238E27FC236}">
                <a16:creationId xmlns:a16="http://schemas.microsoft.com/office/drawing/2014/main" id="{9FC8BBC2-DC43-14A6-FAD1-A0F7A053CEF1}"/>
              </a:ext>
            </a:extLst>
          </p:cNvPr>
          <p:cNvSpPr txBox="1"/>
          <p:nvPr/>
        </p:nvSpPr>
        <p:spPr>
          <a:xfrm rot="16200000">
            <a:off x="107491" y="3242746"/>
            <a:ext cx="633507" cy="369332"/>
          </a:xfrm>
          <a:prstGeom prst="rect">
            <a:avLst/>
          </a:prstGeom>
          <a:noFill/>
        </p:spPr>
        <p:txBody>
          <a:bodyPr wrap="none" rtlCol="0">
            <a:spAutoFit/>
          </a:bodyPr>
          <a:lstStyle/>
          <a:p>
            <a:r>
              <a:rPr lang="en-US" dirty="0"/>
              <a:t>Risk</a:t>
            </a:r>
          </a:p>
        </p:txBody>
      </p:sp>
      <p:cxnSp>
        <p:nvCxnSpPr>
          <p:cNvPr id="20" name="Straight Connector 19">
            <a:extLst>
              <a:ext uri="{FF2B5EF4-FFF2-40B4-BE49-F238E27FC236}">
                <a16:creationId xmlns:a16="http://schemas.microsoft.com/office/drawing/2014/main" id="{585489AD-30FE-1746-6A30-1B99E24219E9}"/>
              </a:ext>
            </a:extLst>
          </p:cNvPr>
          <p:cNvCxnSpPr/>
          <p:nvPr/>
        </p:nvCxnSpPr>
        <p:spPr bwMode="auto">
          <a:xfrm>
            <a:off x="804510" y="3068960"/>
            <a:ext cx="753498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72D8ABC-B154-B841-5FA0-3F67C00B3F0A}"/>
              </a:ext>
            </a:extLst>
          </p:cNvPr>
          <p:cNvSpPr txBox="1"/>
          <p:nvPr/>
        </p:nvSpPr>
        <p:spPr>
          <a:xfrm>
            <a:off x="1619672" y="2649174"/>
            <a:ext cx="671979" cy="369332"/>
          </a:xfrm>
          <a:prstGeom prst="rect">
            <a:avLst/>
          </a:prstGeom>
          <a:noFill/>
        </p:spPr>
        <p:txBody>
          <a:bodyPr wrap="none" rtlCol="0">
            <a:spAutoFit/>
          </a:bodyPr>
          <a:lstStyle/>
          <a:p>
            <a:r>
              <a:rPr lang="en-US" dirty="0">
                <a:solidFill>
                  <a:schemeClr val="bg1"/>
                </a:solidFill>
              </a:rPr>
              <a:t>SOP</a:t>
            </a:r>
          </a:p>
        </p:txBody>
      </p:sp>
    </p:spTree>
    <p:extLst>
      <p:ext uri="{BB962C8B-B14F-4D97-AF65-F5344CB8AC3E}">
        <p14:creationId xmlns:p14="http://schemas.microsoft.com/office/powerpoint/2010/main" val="1146505686"/>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7105-885B-A371-B826-7CA122165398}"/>
              </a:ext>
            </a:extLst>
          </p:cNvPr>
          <p:cNvSpPr>
            <a:spLocks noGrp="1"/>
          </p:cNvSpPr>
          <p:nvPr>
            <p:ph type="title"/>
          </p:nvPr>
        </p:nvSpPr>
        <p:spPr>
          <a:xfrm>
            <a:off x="395536" y="188640"/>
            <a:ext cx="6435725" cy="522287"/>
          </a:xfrm>
        </p:spPr>
        <p:txBody>
          <a:bodyPr/>
          <a:lstStyle/>
          <a:p>
            <a:r>
              <a:rPr lang="en-US" dirty="0"/>
              <a:t>Human Factors</a:t>
            </a:r>
          </a:p>
        </p:txBody>
      </p:sp>
      <p:sp>
        <p:nvSpPr>
          <p:cNvPr id="3" name="Content Placeholder 2">
            <a:extLst>
              <a:ext uri="{FF2B5EF4-FFF2-40B4-BE49-F238E27FC236}">
                <a16:creationId xmlns:a16="http://schemas.microsoft.com/office/drawing/2014/main" id="{EDABC56B-3A81-B38C-50CB-30171062190F}"/>
              </a:ext>
            </a:extLst>
          </p:cNvPr>
          <p:cNvSpPr>
            <a:spLocks noGrp="1"/>
          </p:cNvSpPr>
          <p:nvPr>
            <p:ph idx="1"/>
          </p:nvPr>
        </p:nvSpPr>
        <p:spPr>
          <a:xfrm>
            <a:off x="425293" y="908720"/>
            <a:ext cx="4606280" cy="4375150"/>
          </a:xfrm>
        </p:spPr>
        <p:txBody>
          <a:bodyPr/>
          <a:lstStyle/>
          <a:p>
            <a:r>
              <a:rPr lang="en-US" dirty="0"/>
              <a:t>Values and standards</a:t>
            </a:r>
          </a:p>
          <a:p>
            <a:r>
              <a:rPr lang="en-US" dirty="0"/>
              <a:t>Unsafe Act</a:t>
            </a:r>
          </a:p>
          <a:p>
            <a:r>
              <a:rPr lang="en-US" dirty="0"/>
              <a:t>Stress</a:t>
            </a:r>
          </a:p>
          <a:p>
            <a:r>
              <a:rPr lang="en-US" dirty="0"/>
              <a:t>Quality Assurance</a:t>
            </a:r>
          </a:p>
          <a:p>
            <a:r>
              <a:rPr lang="en-US" dirty="0"/>
              <a:t>Veering from the plan</a:t>
            </a:r>
          </a:p>
          <a:p>
            <a:r>
              <a:rPr lang="en-US" dirty="0"/>
              <a:t>Prior stressor</a:t>
            </a:r>
          </a:p>
          <a:p>
            <a:r>
              <a:rPr lang="en-US" dirty="0"/>
              <a:t>Medical issues</a:t>
            </a:r>
          </a:p>
          <a:p>
            <a:r>
              <a:rPr lang="en-US" dirty="0"/>
              <a:t>Taking shortcuts</a:t>
            </a:r>
          </a:p>
          <a:p>
            <a:r>
              <a:rPr lang="en-US" dirty="0"/>
              <a:t>Not listening</a:t>
            </a:r>
          </a:p>
          <a:p>
            <a:r>
              <a:rPr lang="en-US" dirty="0"/>
              <a:t>Biased motivator</a:t>
            </a:r>
          </a:p>
          <a:p>
            <a:r>
              <a:rPr lang="en-US" dirty="0"/>
              <a:t>Peer pressure</a:t>
            </a:r>
          </a:p>
        </p:txBody>
      </p:sp>
    </p:spTree>
    <p:extLst>
      <p:ext uri="{BB962C8B-B14F-4D97-AF65-F5344CB8AC3E}">
        <p14:creationId xmlns:p14="http://schemas.microsoft.com/office/powerpoint/2010/main" val="2446345312"/>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6D0E5-C99F-5B94-055B-AC2071A8189F}"/>
              </a:ext>
            </a:extLst>
          </p:cNvPr>
          <p:cNvSpPr>
            <a:spLocks noGrp="1"/>
          </p:cNvSpPr>
          <p:nvPr>
            <p:ph type="title"/>
          </p:nvPr>
        </p:nvSpPr>
        <p:spPr>
          <a:xfrm>
            <a:off x="628650" y="400051"/>
            <a:ext cx="7886700" cy="1270232"/>
          </a:xfrm>
        </p:spPr>
        <p:txBody>
          <a:bodyPr vert="horz" lIns="91440" tIns="45720" rIns="91440" bIns="45720" rtlCol="0" anchor="b">
            <a:normAutofit/>
          </a:bodyPr>
          <a:lstStyle/>
          <a:p>
            <a:pPr algn="ctr" eaLnBrk="1" hangingPunct="1">
              <a:lnSpc>
                <a:spcPct val="90000"/>
              </a:lnSpc>
            </a:pPr>
            <a:r>
              <a:rPr lang="en-US" sz="4000" kern="1200" dirty="0" err="1">
                <a:solidFill>
                  <a:schemeClr val="tx1"/>
                </a:solidFill>
                <a:latin typeface="+mj-lt"/>
                <a:ea typeface="+mj-ea"/>
                <a:cs typeface="+mj-cs"/>
              </a:rPr>
              <a:t>Arcelormittal</a:t>
            </a:r>
            <a:r>
              <a:rPr lang="en-US" sz="4000" kern="1200" dirty="0">
                <a:solidFill>
                  <a:schemeClr val="tx1"/>
                </a:solidFill>
                <a:latin typeface="+mj-lt"/>
                <a:ea typeface="+mj-ea"/>
                <a:cs typeface="+mj-cs"/>
              </a:rPr>
              <a:t> Temirtau Case Study</a:t>
            </a:r>
          </a:p>
        </p:txBody>
      </p:sp>
      <p:sp>
        <p:nvSpPr>
          <p:cNvPr id="14" name="Content Placeholder 13">
            <a:extLst>
              <a:ext uri="{FF2B5EF4-FFF2-40B4-BE49-F238E27FC236}">
                <a16:creationId xmlns:a16="http://schemas.microsoft.com/office/drawing/2014/main" id="{D7242B04-2D6F-CEF4-65E9-1E7DF76EAFCF}"/>
              </a:ext>
            </a:extLst>
          </p:cNvPr>
          <p:cNvSpPr>
            <a:spLocks noGrp="1"/>
          </p:cNvSpPr>
          <p:nvPr>
            <p:ph idx="1"/>
          </p:nvPr>
        </p:nvSpPr>
        <p:spPr>
          <a:xfrm>
            <a:off x="628650" y="1762358"/>
            <a:ext cx="7886700" cy="647468"/>
          </a:xfrm>
        </p:spPr>
        <p:txBody>
          <a:bodyPr vert="horz" lIns="91440" tIns="45720" rIns="91440" bIns="45720" rtlCol="0">
            <a:normAutofit/>
          </a:bodyPr>
          <a:lstStyle/>
          <a:p>
            <a:pPr marL="0" indent="0" algn="ctr" eaLnBrk="1" hangingPunct="1">
              <a:lnSpc>
                <a:spcPct val="90000"/>
              </a:lnSpc>
              <a:spcBef>
                <a:spcPts val="1000"/>
              </a:spcBef>
              <a:buNone/>
            </a:pPr>
            <a:r>
              <a:rPr lang="en-US" sz="2400" kern="1200">
                <a:solidFill>
                  <a:schemeClr val="tx1"/>
                </a:solidFill>
                <a:latin typeface="+mn-lt"/>
                <a:ea typeface="+mn-ea"/>
                <a:cs typeface="+mn-cs"/>
              </a:rPr>
              <a:t>Sabotage or human error?</a:t>
            </a:r>
          </a:p>
        </p:txBody>
      </p:sp>
      <p:sp>
        <p:nvSpPr>
          <p:cNvPr id="26"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9511" y="1661139"/>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easuring tape with holes in a metal surface&#10;&#10;Description automatically generated">
            <a:extLst>
              <a:ext uri="{FF2B5EF4-FFF2-40B4-BE49-F238E27FC236}">
                <a16:creationId xmlns:a16="http://schemas.microsoft.com/office/drawing/2014/main" id="{2AB92BFE-9DE6-F4CD-0129-CD77B6C0961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82773" y="2604527"/>
            <a:ext cx="2643666" cy="3647338"/>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5" name="Picture 47">
            <a:extLst>
              <a:ext uri="{FF2B5EF4-FFF2-40B4-BE49-F238E27FC236}">
                <a16:creationId xmlns:a16="http://schemas.microsoft.com/office/drawing/2014/main" id="{8B4B7AA5-CA0D-93E5-C25D-EE6C141BCB17}"/>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b="-4"/>
          <a:stretch/>
        </p:blipFill>
        <p:spPr bwMode="auto">
          <a:xfrm>
            <a:off x="3250167" y="2604527"/>
            <a:ext cx="2643666" cy="364733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46">
            <a:extLst>
              <a:ext uri="{FF2B5EF4-FFF2-40B4-BE49-F238E27FC236}">
                <a16:creationId xmlns:a16="http://schemas.microsoft.com/office/drawing/2014/main" id="{B48AA929-0BDF-CDD9-CECD-CCDACBEA5FB3}"/>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b="-4"/>
          <a:stretch/>
        </p:blipFill>
        <p:spPr bwMode="auto">
          <a:xfrm>
            <a:off x="6117560" y="2604528"/>
            <a:ext cx="2643666" cy="3647338"/>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952730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757B-C001-C0BC-E997-8D47C6036250}"/>
              </a:ext>
            </a:extLst>
          </p:cNvPr>
          <p:cNvSpPr>
            <a:spLocks noGrp="1"/>
          </p:cNvSpPr>
          <p:nvPr>
            <p:ph type="title"/>
          </p:nvPr>
        </p:nvSpPr>
        <p:spPr>
          <a:xfrm>
            <a:off x="395536" y="332656"/>
            <a:ext cx="6435725" cy="522287"/>
          </a:xfrm>
        </p:spPr>
        <p:txBody>
          <a:bodyPr/>
          <a:lstStyle/>
          <a:p>
            <a:r>
              <a:rPr lang="en-US" dirty="0"/>
              <a:t>Making sense of </a:t>
            </a:r>
            <a:r>
              <a:rPr lang="en-US" dirty="0" err="1"/>
              <a:t>behaviours</a:t>
            </a:r>
            <a:endParaRPr lang="en-US" dirty="0"/>
          </a:p>
        </p:txBody>
      </p:sp>
      <p:sp>
        <p:nvSpPr>
          <p:cNvPr id="3" name="Content Placeholder 2">
            <a:extLst>
              <a:ext uri="{FF2B5EF4-FFF2-40B4-BE49-F238E27FC236}">
                <a16:creationId xmlns:a16="http://schemas.microsoft.com/office/drawing/2014/main" id="{AB70827A-90CB-CA7D-8260-DAD5638BBF1E}"/>
              </a:ext>
            </a:extLst>
          </p:cNvPr>
          <p:cNvSpPr>
            <a:spLocks noGrp="1"/>
          </p:cNvSpPr>
          <p:nvPr>
            <p:ph idx="1"/>
          </p:nvPr>
        </p:nvSpPr>
        <p:spPr/>
        <p:txBody>
          <a:bodyPr/>
          <a:lstStyle/>
          <a:p>
            <a:r>
              <a:rPr lang="en-US" dirty="0"/>
              <a:t>STEP 1 – Lay out the sequence of events based on the data you have gathered</a:t>
            </a:r>
          </a:p>
          <a:p>
            <a:r>
              <a:rPr lang="en-US" dirty="0"/>
              <a:t>STEP 2 – Divide the sequence of events into episodes and study each separately</a:t>
            </a:r>
          </a:p>
          <a:p>
            <a:pPr lvl="1"/>
            <a:r>
              <a:rPr lang="en-US" dirty="0"/>
              <a:t>Each episode may fit a different human factor</a:t>
            </a:r>
          </a:p>
          <a:p>
            <a:r>
              <a:rPr lang="en-US" dirty="0"/>
              <a:t>STEP 3 – Reconstruct the critical features around each event.</a:t>
            </a:r>
          </a:p>
          <a:p>
            <a:pPr lvl="1"/>
            <a:r>
              <a:rPr lang="en-US" dirty="0"/>
              <a:t>Environment</a:t>
            </a:r>
          </a:p>
          <a:p>
            <a:pPr lvl="1"/>
            <a:r>
              <a:rPr lang="en-US" dirty="0"/>
              <a:t>Process</a:t>
            </a:r>
          </a:p>
          <a:p>
            <a:pPr lvl="1"/>
            <a:r>
              <a:rPr lang="en-US" dirty="0"/>
              <a:t>Data available </a:t>
            </a:r>
            <a:r>
              <a:rPr lang="en-US" dirty="0" err="1"/>
              <a:t>etc</a:t>
            </a:r>
            <a:endParaRPr lang="en-US" dirty="0"/>
          </a:p>
        </p:txBody>
      </p:sp>
    </p:spTree>
    <p:extLst>
      <p:ext uri="{BB962C8B-B14F-4D97-AF65-F5344CB8AC3E}">
        <p14:creationId xmlns:p14="http://schemas.microsoft.com/office/powerpoint/2010/main" val="1974613072"/>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757B-C001-C0BC-E997-8D47C6036250}"/>
              </a:ext>
            </a:extLst>
          </p:cNvPr>
          <p:cNvSpPr>
            <a:spLocks noGrp="1"/>
          </p:cNvSpPr>
          <p:nvPr>
            <p:ph type="title"/>
          </p:nvPr>
        </p:nvSpPr>
        <p:spPr>
          <a:xfrm>
            <a:off x="395536" y="404664"/>
            <a:ext cx="6435725" cy="522287"/>
          </a:xfrm>
        </p:spPr>
        <p:txBody>
          <a:bodyPr/>
          <a:lstStyle/>
          <a:p>
            <a:r>
              <a:rPr lang="en-US" dirty="0"/>
              <a:t>Making sense of </a:t>
            </a:r>
            <a:r>
              <a:rPr lang="en-US" dirty="0" err="1"/>
              <a:t>behaviours</a:t>
            </a:r>
            <a:r>
              <a:rPr lang="en-US" dirty="0"/>
              <a:t> (</a:t>
            </a:r>
            <a:r>
              <a:rPr lang="en-US" dirty="0" err="1"/>
              <a:t>contd</a:t>
            </a:r>
            <a:r>
              <a:rPr lang="en-US" dirty="0"/>
              <a:t>)</a:t>
            </a:r>
          </a:p>
        </p:txBody>
      </p:sp>
      <p:sp>
        <p:nvSpPr>
          <p:cNvPr id="3" name="Content Placeholder 2">
            <a:extLst>
              <a:ext uri="{FF2B5EF4-FFF2-40B4-BE49-F238E27FC236}">
                <a16:creationId xmlns:a16="http://schemas.microsoft.com/office/drawing/2014/main" id="{AB70827A-90CB-CA7D-8260-DAD5638BBF1E}"/>
              </a:ext>
            </a:extLst>
          </p:cNvPr>
          <p:cNvSpPr>
            <a:spLocks noGrp="1"/>
          </p:cNvSpPr>
          <p:nvPr>
            <p:ph idx="1"/>
          </p:nvPr>
        </p:nvSpPr>
        <p:spPr/>
        <p:txBody>
          <a:bodyPr/>
          <a:lstStyle/>
          <a:p>
            <a:r>
              <a:rPr lang="en-US" dirty="0"/>
              <a:t>STEP 4 – Identify what people were doing or trying to accomplish at each episode.</a:t>
            </a:r>
          </a:p>
          <a:p>
            <a:pPr lvl="1"/>
            <a:r>
              <a:rPr lang="en-US" dirty="0"/>
              <a:t>Goals</a:t>
            </a:r>
          </a:p>
          <a:p>
            <a:pPr lvl="1"/>
            <a:r>
              <a:rPr lang="en-US" dirty="0"/>
              <a:t>SQEP</a:t>
            </a:r>
          </a:p>
          <a:p>
            <a:pPr lvl="1"/>
            <a:r>
              <a:rPr lang="en-US" dirty="0"/>
              <a:t>Attention</a:t>
            </a:r>
          </a:p>
          <a:p>
            <a:pPr lvl="1"/>
            <a:r>
              <a:rPr lang="en-US" dirty="0"/>
              <a:t>Press on their </a:t>
            </a:r>
            <a:r>
              <a:rPr lang="en-US" dirty="0" err="1"/>
              <a:t>behaviour</a:t>
            </a:r>
            <a:r>
              <a:rPr lang="en-US" dirty="0"/>
              <a:t> until it makes sense to you</a:t>
            </a:r>
          </a:p>
          <a:p>
            <a:r>
              <a:rPr lang="en-US" dirty="0"/>
              <a:t>STEP 5 – Link the details of your sequence of events to human factors concepts</a:t>
            </a:r>
          </a:p>
        </p:txBody>
      </p:sp>
    </p:spTree>
    <p:extLst>
      <p:ext uri="{BB962C8B-B14F-4D97-AF65-F5344CB8AC3E}">
        <p14:creationId xmlns:p14="http://schemas.microsoft.com/office/powerpoint/2010/main" val="790009940"/>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FA2E5-36AC-9A4F-908C-647069CF9F19}"/>
              </a:ext>
            </a:extLst>
          </p:cNvPr>
          <p:cNvSpPr>
            <a:spLocks noGrp="1"/>
          </p:cNvSpPr>
          <p:nvPr>
            <p:ph type="title"/>
          </p:nvPr>
        </p:nvSpPr>
        <p:spPr/>
        <p:txBody>
          <a:bodyPr/>
          <a:lstStyle/>
          <a:p>
            <a:r>
              <a:rPr lang="en-US" dirty="0"/>
              <a:t>Learning from Failure</a:t>
            </a:r>
          </a:p>
        </p:txBody>
      </p:sp>
      <p:sp>
        <p:nvSpPr>
          <p:cNvPr id="3" name="Content Placeholder 2">
            <a:extLst>
              <a:ext uri="{FF2B5EF4-FFF2-40B4-BE49-F238E27FC236}">
                <a16:creationId xmlns:a16="http://schemas.microsoft.com/office/drawing/2014/main" id="{974DE6DC-4592-43C4-062E-F341D46D6CE7}"/>
              </a:ext>
            </a:extLst>
          </p:cNvPr>
          <p:cNvSpPr>
            <a:spLocks noGrp="1"/>
          </p:cNvSpPr>
          <p:nvPr>
            <p:ph idx="1"/>
          </p:nvPr>
        </p:nvSpPr>
        <p:spPr>
          <a:xfrm>
            <a:off x="685800" y="908720"/>
            <a:ext cx="7772400" cy="4375150"/>
          </a:xfrm>
        </p:spPr>
        <p:txBody>
          <a:bodyPr/>
          <a:lstStyle/>
          <a:p>
            <a:r>
              <a:rPr lang="en-US" dirty="0"/>
              <a:t>A systems approach……..</a:t>
            </a:r>
          </a:p>
          <a:p>
            <a:r>
              <a:rPr lang="en-US" dirty="0"/>
              <a:t>Invest in a safety culture – it allows the boss to hear bad news (we are all sinners)</a:t>
            </a:r>
          </a:p>
          <a:p>
            <a:r>
              <a:rPr lang="en-US" dirty="0"/>
              <a:t>Lead by example – lessons learned, not identified</a:t>
            </a:r>
          </a:p>
          <a:p>
            <a:r>
              <a:rPr lang="en-US" dirty="0"/>
              <a:t>“To err is human” – not in OME it isn’t and examples sometimes have to be made</a:t>
            </a:r>
          </a:p>
          <a:p>
            <a:r>
              <a:rPr lang="en-US" dirty="0"/>
              <a:t>Information Management Systems</a:t>
            </a:r>
          </a:p>
          <a:p>
            <a:r>
              <a:rPr lang="en-US" dirty="0"/>
              <a:t>Remove obstacles to learning - slay ’shibboleths’ and ‘sacred cows’</a:t>
            </a:r>
          </a:p>
          <a:p>
            <a:r>
              <a:rPr lang="en-US" dirty="0"/>
              <a:t>Litigate as a last resort</a:t>
            </a:r>
          </a:p>
        </p:txBody>
      </p:sp>
    </p:spTree>
    <p:extLst>
      <p:ext uri="{BB962C8B-B14F-4D97-AF65-F5344CB8AC3E}">
        <p14:creationId xmlns:p14="http://schemas.microsoft.com/office/powerpoint/2010/main" val="3318804446"/>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D516C485-54BD-B7C0-E808-AB60E33E60C9}"/>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169280" y="692696"/>
            <a:ext cx="6803134" cy="5957806"/>
          </a:xfrm>
          <a:prstGeom prst="rect">
            <a:avLst/>
          </a:prstGeom>
        </p:spPr>
      </p:pic>
      <p:sp>
        <p:nvSpPr>
          <p:cNvPr id="6" name="TextBox 5">
            <a:extLst>
              <a:ext uri="{FF2B5EF4-FFF2-40B4-BE49-F238E27FC236}">
                <a16:creationId xmlns:a16="http://schemas.microsoft.com/office/drawing/2014/main" id="{3D81D852-E36B-6C98-56FC-061358C66C39}"/>
              </a:ext>
            </a:extLst>
          </p:cNvPr>
          <p:cNvSpPr txBox="1"/>
          <p:nvPr/>
        </p:nvSpPr>
        <p:spPr>
          <a:xfrm>
            <a:off x="179512" y="103095"/>
            <a:ext cx="3669594" cy="461665"/>
          </a:xfrm>
          <a:prstGeom prst="rect">
            <a:avLst/>
          </a:prstGeom>
          <a:noFill/>
        </p:spPr>
        <p:txBody>
          <a:bodyPr wrap="none" rtlCol="0">
            <a:spAutoFit/>
          </a:bodyPr>
          <a:lstStyle/>
          <a:p>
            <a:r>
              <a:rPr lang="en-US" sz="2400" b="1" dirty="0"/>
              <a:t>The Dirty Dozen in OME</a:t>
            </a:r>
          </a:p>
        </p:txBody>
      </p:sp>
    </p:spTree>
    <p:extLst>
      <p:ext uri="{BB962C8B-B14F-4D97-AF65-F5344CB8AC3E}">
        <p14:creationId xmlns:p14="http://schemas.microsoft.com/office/powerpoint/2010/main" val="176022644"/>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D3EF-A6CE-15BE-940E-BBA4548694EF}"/>
              </a:ext>
            </a:extLst>
          </p:cNvPr>
          <p:cNvSpPr>
            <a:spLocks noGrp="1"/>
          </p:cNvSpPr>
          <p:nvPr>
            <p:ph type="title"/>
          </p:nvPr>
        </p:nvSpPr>
        <p:spPr>
          <a:xfrm>
            <a:off x="395536" y="260648"/>
            <a:ext cx="6435725" cy="522287"/>
          </a:xfrm>
        </p:spPr>
        <p:txBody>
          <a:bodyPr/>
          <a:lstStyle/>
          <a:p>
            <a:r>
              <a:rPr lang="en-US" dirty="0"/>
              <a:t>Summary</a:t>
            </a:r>
          </a:p>
        </p:txBody>
      </p:sp>
      <p:sp>
        <p:nvSpPr>
          <p:cNvPr id="3" name="Content Placeholder 2">
            <a:extLst>
              <a:ext uri="{FF2B5EF4-FFF2-40B4-BE49-F238E27FC236}">
                <a16:creationId xmlns:a16="http://schemas.microsoft.com/office/drawing/2014/main" id="{1EA79AA4-5182-59B1-9399-C7AE4ECCE133}"/>
              </a:ext>
            </a:extLst>
          </p:cNvPr>
          <p:cNvSpPr>
            <a:spLocks noGrp="1"/>
          </p:cNvSpPr>
          <p:nvPr>
            <p:ph idx="1"/>
          </p:nvPr>
        </p:nvSpPr>
        <p:spPr/>
        <p:txBody>
          <a:bodyPr/>
          <a:lstStyle/>
          <a:p>
            <a:r>
              <a:rPr lang="en-US" dirty="0"/>
              <a:t>No one is perfect, errors will occur, and in your profession the consequences are life-changing or terminal.</a:t>
            </a:r>
          </a:p>
          <a:p>
            <a:r>
              <a:rPr lang="en-US" dirty="0"/>
              <a:t>By understanding the root causes of human error, we can reduce such incidences and limit their effects when they inevitably happen.</a:t>
            </a:r>
          </a:p>
        </p:txBody>
      </p:sp>
    </p:spTree>
    <p:extLst>
      <p:ext uri="{BB962C8B-B14F-4D97-AF65-F5344CB8AC3E}">
        <p14:creationId xmlns:p14="http://schemas.microsoft.com/office/powerpoint/2010/main" val="402471937"/>
      </p:ext>
    </p:extLst>
  </p:cSld>
  <p:clrMapOvr>
    <a:masterClrMapping/>
  </p:clrMapOvr>
  <p:transition>
    <p:wipe dir="r"/>
  </p:transition>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18287</TotalTime>
  <Words>1414</Words>
  <Application>Microsoft Macintosh PowerPoint</Application>
  <PresentationFormat>On-screen Show (4:3)</PresentationFormat>
  <Paragraphs>183</Paragraphs>
  <Slides>42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Wingdings</vt:lpstr>
      <vt:lpstr>2008 Background</vt:lpstr>
      <vt:lpstr>Human Factors in High Hazard Environments Level 4 ACDA 4020  Human Error</vt:lpstr>
      <vt:lpstr>The Dirty Dozen</vt:lpstr>
      <vt:lpstr>The Dirty Dozen</vt:lpstr>
      <vt:lpstr>Understanding Human Error</vt:lpstr>
      <vt:lpstr>Behaviours</vt:lpstr>
      <vt:lpstr>Error Models and Theories</vt:lpstr>
      <vt:lpstr>Design vs operator-induced</vt:lpstr>
      <vt:lpstr>Variable vs Constant</vt:lpstr>
      <vt:lpstr>Reversible vs irreversible error</vt:lpstr>
      <vt:lpstr>Slips, Lapses and Mistakes</vt:lpstr>
      <vt:lpstr>PowerPoint Presentation</vt:lpstr>
      <vt:lpstr>Qualification and Experience</vt:lpstr>
      <vt:lpstr>Avoiding and Managing Errors</vt:lpstr>
      <vt:lpstr>Reacting to Failure</vt:lpstr>
      <vt:lpstr>Retrospective – inside vs outside the tunnel</vt:lpstr>
      <vt:lpstr>Hindsight as a graph</vt:lpstr>
      <vt:lpstr>Proximal</vt:lpstr>
      <vt:lpstr>Failure can only be understood through systems thinking</vt:lpstr>
      <vt:lpstr>So, why do people focus on proximal?</vt:lpstr>
      <vt:lpstr>Counterfactual</vt:lpstr>
      <vt:lpstr>Counterfactual</vt:lpstr>
      <vt:lpstr>But, should we be judgmental?</vt:lpstr>
      <vt:lpstr>Judgmental</vt:lpstr>
      <vt:lpstr>Remember the hindsight graph</vt:lpstr>
      <vt:lpstr>Judgmental</vt:lpstr>
      <vt:lpstr>And what do we mean by error?</vt:lpstr>
      <vt:lpstr>Two statements of cause (blunt/sharp)</vt:lpstr>
      <vt:lpstr>Labelling a Safety Error</vt:lpstr>
      <vt:lpstr>So, a new definition of human error</vt:lpstr>
      <vt:lpstr>Difficulties with high-end recommendations</vt:lpstr>
      <vt:lpstr>Desensitisation to Risk</vt:lpstr>
      <vt:lpstr>The 5 x 5 Risk Matrix</vt:lpstr>
      <vt:lpstr>Case Study – 6 Down</vt:lpstr>
      <vt:lpstr>Bomb Disposal 101</vt:lpstr>
      <vt:lpstr>The importance of SOP and QA</vt:lpstr>
      <vt:lpstr>Human Factors</vt:lpstr>
      <vt:lpstr>Arcelormittal Temirtau Case Study</vt:lpstr>
      <vt:lpstr>Making sense of behaviours</vt:lpstr>
      <vt:lpstr>Making sense of behaviours (contd)</vt:lpstr>
      <vt:lpstr>Learning from Failure</vt:lpstr>
      <vt:lpstr>PowerPoint Presentation</vt:lpstr>
      <vt:lpstr>Summary</vt:lpstr>
    </vt:vector>
  </TitlesOfParts>
  <Manager/>
  <Company>CSC Computer Sciences Ltd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subject/>
  <dc:creator>Room4-4</dc:creator>
  <cp:keywords/>
  <dc:description/>
  <cp:lastModifiedBy>Gareth Collett</cp:lastModifiedBy>
  <cp:revision>845</cp:revision>
  <cp:lastPrinted>2002-11-08T08:36:02Z</cp:lastPrinted>
  <dcterms:created xsi:type="dcterms:W3CDTF">1999-11-24T16:34:17Z</dcterms:created>
  <dcterms:modified xsi:type="dcterms:W3CDTF">2025-05-16T09:25:53Z</dcterms:modified>
  <cp:category/>
</cp:coreProperties>
</file>