
<file path=[Content_Types].xml><?xml version="1.0" encoding="utf-8"?>
<Types xmlns="http://schemas.openxmlformats.org/package/2006/content-types">
  <Default ContentType="image/png" Extension="png"/>
  <Default ContentType="application/vnd.openxmlformats-package.relationships+xml" Extension="rels"/>
  <Default ContentType="application/vnd.openxmlformats-officedocument.spreadsheetml.sheet" Extension="xlsx"/>
  <Default ContentType="application/xml" Extension="xml"/>
  <Override ContentType="application/vnd.openxmlformats-officedocument.drawingml.chart+xml" PartName="/ppt/charts/chart1.xml"/>
  <Override ContentType="application/vnd.openxmlformats-officedocument.drawingml.chart+xml" PartName="/ppt/charts/chart2.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3" Target="ppt/presentation.xml" Type="http://schemas.openxmlformats.org/officeDocument/2006/relationships/officeDocument"/><Relationship Id="rId2" Target="docProps/core.xml" Type="http://schemas.openxmlformats.org/package/2006/relationships/metadata/core-properties"/><Relationship Id="rId1"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saveSubsetFonts="1">
  <p:sldMasterIdLst>
    <p:sldMasterId id="214748364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Lst>
  <p:sldSz cx="12192000" cy="6858000"/>
  <p:notesSz cx="6858000" cy="12192000"/>
  <p:defaultTextStyle>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7038"/>
    <p:restoredTop sz="94610"/>
  </p:normalViewPr>
  <p:slideViewPr>
    <p:cSldViewPr snapToGrid="0" snapToObjects="1">
      <p:cViewPr>
        <p:scale>
          <a:sx d="100" n="118"/>
          <a:sy d="100" n="118"/>
        </p:scale>
        <p:origin x="856" y="368"/>
      </p:cViewPr>
      <p:guideLst/>
    </p:cSldViewPr>
  </p:slideViewPr>
  <p:notesTextViewPr>
    <p:cViewPr>
      <p:scale>
        <a:sx d="1" n="1"/>
        <a:sy d="1" n="1"/>
      </p:scale>
      <p:origin x="0" y="0"/>
    </p:cViewPr>
  </p:notesTextViewPr>
  <p:gridSpacing cx="76200" cy="76200"/>
</p:viewPr>
</file>

<file path=ppt/_rels/presentation.xml.rels><?xml version="1.0" encoding="UTF-8" standalone="yes"?><Relationships xmlns="http://schemas.openxmlformats.org/package/2006/relationships"><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9" Target="slides/slide3.xml" Type="http://schemas.openxmlformats.org/officeDocument/2006/relationships/slide"/><Relationship Id="rId10" Target="slides/slide4.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2.xml" Type="http://schemas.openxmlformats.org/officeDocument/2006/relationships/theme"/></Relationships>
</file>

<file path=ppt/charts/_rels/chart1.xml.rels><?xml version="1.0" encoding="UTF-8" standalone="yes"?><Relationships xmlns="http://schemas.openxmlformats.org/package/2006/relationships"><Relationship Id="rId1" Target="../embeddings/Microsoft_Excel_Worksheet.xlsx" Type="http://schemas.openxmlformats.org/officeDocument/2006/relationships/package"/></Relationships>
</file>

<file path=ppt/charts/_rels/chart2.xml.rels><?xml version="1.0" encoding="UTF-8" standalone="yes"?><Relationships xmlns="http://schemas.openxmlformats.org/package/2006/relationships"><Relationship Id="rId1" Target="../embeddings/Microsoft_Excel_Worksheet1.xlsx" Type="http://schemas.openxmlformats.org/officeDocument/2006/relationships/package"/></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spPr>
        <a:noFill/>
        <a:ln>
          <a:noFill/>
        </a:ln>
        <a:effectLst/>
      </c:spPr>
      <c:doughnutChart>
        <c:varyColors val="1"/>
        <c:ser>
          <c:idx val="0"/>
          <c:order val="0"/>
          <c:tx>
            <c:strRef>
              <c:f>Sheet1!$B$1</c:f>
              <c:strCache>
                <c:ptCount val="1"/>
                <c:pt idx="0">
                  <c:v>Funding</c:v>
                </c:pt>
              </c:strCache>
            </c:strRef>
          </c:tx>
          <c:spPr>
            <a:solidFill>
              <a:schemeClr val="accent1"/>
            </a:solidFill>
            <a:ln cap="flat" w="9525">
              <a:solidFill>
                <a:srgbClr val="F9F9F9"/>
              </a:solidFill>
              <a:prstDash val="solid"/>
              <a:round/>
            </a:ln>
            <a:effectLst/>
          </c:spPr>
          <c:dPt>
            <c:idx val="0"/>
            <c:bubble3D val="0"/>
            <c:spPr>
              <a:solidFill>
                <a:srgbClr val="A8666F"/>
              </a:solidFill>
              <a:effectLst/>
            </c:spPr>
            <c:extLst>
              <c:ext xmlns:c16="http://schemas.microsoft.com/office/drawing/2014/chart" uri="{C3380CC4-5D6E-409C-BE32-E72D297353CC}">
                <c16:uniqueId val="{00000001-298C-C444-95A9-0C7F29A45D68}"/>
              </c:ext>
            </c:extLst>
          </c:dPt>
          <c:dPt>
            <c:idx val="1"/>
            <c:bubble3D val="0"/>
            <c:spPr>
              <a:solidFill>
                <a:srgbClr val="5E2839"/>
              </a:solidFill>
              <a:effectLst/>
            </c:spPr>
            <c:extLst>
              <c:ext xmlns:c16="http://schemas.microsoft.com/office/drawing/2014/chart" uri="{C3380CC4-5D6E-409C-BE32-E72D297353CC}">
                <c16:uniqueId val="{00000003-298C-C444-95A9-0C7F29A45D68}"/>
              </c:ext>
            </c:extLst>
          </c:dPt>
          <c:dLbls>
            <c:numFmt formatCode="0%" sourceLinked="0"/>
            <c:spPr>
              <a:noFill/>
              <a:ln>
                <a:noFill/>
              </a:ln>
              <a:effectLst/>
            </c:spPr>
            <c:txPr>
              <a:bodyPr numCol="1"/>
              <a:lstStyle/>
              <a:p>
                <a:pPr>
                  <a:defRPr b="1" i="0" strike="noStrike" sz="1800" u="none">
                    <a:solidFill>
                      <a:srgbClr val="000000"/>
                    </a:solidFill>
                    <a:latin typeface="Arial"/>
                  </a:defRPr>
                </a:pPr>
                <a:endParaRPr altLang="en-PK" lang="en-PK"/>
              </a:p>
            </c:txPr>
            <c:showLegendKey val="0"/>
            <c:showVal val="0"/>
            <c:showCatName val="1"/>
            <c:showSerName val="0"/>
            <c:showPercent val="1"/>
            <c:showBubbleSize val="0"/>
            <c:showLeaderLines val="0"/>
            <c:extLst>
              <c:ext xmlns:c15="http://schemas.microsoft.com/office/drawing/2012/chart" uri="{CE6537A1-D6FC-4f65-9D91-7224C49458BB}"/>
            </c:extLst>
            <c:dLbl>
              <c:idx val="0"/>
              <c:numFmt formatCode="0%" sourceLinked="0"/>
              <c:spPr/>
              <c:txPr>
                <a:bodyPr numCol="1"/>
                <a:lstStyle/>
                <a:p>
                  <a:pPr>
                    <a:defRPr b="1" i="0" strike="noStrike" sz="1300" u="none">
                      <a:solidFill>
                        <a:srgbClr val="FFFFFF"/>
                      </a:solidFill>
                      <a:latin typeface="Arial"/>
                    </a:defRPr>
                  </a:pPr>
                  <a:endParaRPr altLang="en-PK" lang="en-PK"/>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298C-C444-95A9-0C7F29A45D68}"/>
                </c:ext>
              </c:extLst>
            </c:dLbl>
            <c:dLbl>
              <c:idx val="1"/>
              <c:numFmt formatCode="0%" sourceLinked="0"/>
              <c:spPr/>
              <c:txPr>
                <a:bodyPr numCol="1"/>
                <a:lstStyle/>
                <a:p>
                  <a:pPr>
                    <a:defRPr b="1" i="0" strike="noStrike" sz="1300" u="none">
                      <a:solidFill>
                        <a:srgbClr val="FFFFFF"/>
                      </a:solidFill>
                      <a:latin typeface="Arial"/>
                    </a:defRPr>
                  </a:pPr>
                  <a:endParaRPr altLang="en-PK" lang="en-PK"/>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298C-C444-95A9-0C7F29A45D68}"/>
                </c:ext>
              </c:extLst>
            </c:dLbl>
          </c:dLbls>
          <c:cat>
            <c:strRef>
              <c:f>Sheet1!$A$2:$A$3</c:f>
              <c:strCache>
                <c:ptCount val="2"/>
                <c:pt idx="0">
                  <c:v>Owner savings</c:v>
                </c:pt>
                <c:pt idx="1">
                  <c:v>Private investor</c:v>
                </c:pt>
              </c:strCache>
            </c:strRef>
          </c:cat>
          <c:val>
            <c:numRef>
              <c:f>Sheet1!$B$2:$B$3</c:f>
              <c:numCache>
                <c:formatCode>General</c:formatCode>
                <c:ptCount val="2"/>
                <c:pt idx="0">
                  <c:v>5000</c:v>
                </c:pt>
                <c:pt idx="1">
                  <c:v>10000</c:v>
                </c:pt>
              </c:numCache>
            </c:numRef>
          </c:val>
          <c:extLst>
            <c:ext xmlns:c16="http://schemas.microsoft.com/office/drawing/2014/chart" uri="{C3380CC4-5D6E-409C-BE32-E72D297353CC}">
              <c16:uniqueId val="{00000004-298C-C444-95A9-0C7F29A45D68}"/>
            </c:ext>
          </c:extLst>
        </c:ser>
        <c:dLbls>
          <c:showLegendKey val="0"/>
          <c:showVal val="0"/>
          <c:showCatName val="0"/>
          <c:showSerName val="0"/>
          <c:showPercent val="0"/>
          <c:showBubbleSize val="0"/>
          <c:showLeaderLines val="0"/>
        </c:dLbls>
        <c:firstSliceAng val="0"/>
        <c:holeSize val="58"/>
      </c:doughnutChart>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bar"/>
        <c:grouping val="clustered"/>
        <c:varyColors val="0"/>
        <c:ser>
          <c:idx val="0"/>
          <c:order val="0"/>
          <c:tx>
            <c:strRef>
              <c:f>Sheet1!$B$1</c:f>
              <c:strCache>
                <c:ptCount val="1"/>
                <c:pt idx="0">
                  <c:v>£</c:v>
                </c:pt>
              </c:strCache>
            </c:strRef>
          </c:tx>
          <c:spPr>
            <a:solidFill>
              <a:srgbClr val="5E2839"/>
            </a:solidFill>
            <a:effectLst/>
          </c:spPr>
          <c:invertIfNegative val="0"/>
          <c:dLbls>
            <c:numFmt formatCode="#,##0" sourceLinked="0"/>
            <c:spPr>
              <a:noFill/>
              <a:ln>
                <a:noFill/>
              </a:ln>
              <a:effectLst/>
            </c:spPr>
            <c:txPr>
              <a:bodyPr numCol="1"/>
              <a:lstStyle/>
              <a:p>
                <a:pPr>
                  <a:defRPr b="1" i="0" strike="noStrike" sz="1100" u="none">
                    <a:solidFill>
                      <a:srgbClr val="2B2226"/>
                    </a:solidFill>
                    <a:latin typeface="Arial"/>
                  </a:defRPr>
                </a:pPr>
                <a:endParaRPr altLang="en-PK" lang="en-PK"/>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Sheet1!$A$2:$A$8</c:f>
              <c:strCache>
                <c:ptCount val="7"/>
                <c:pt idx="0">
                  <c:v>Contingency (~13%)</c:v>
                </c:pt>
                <c:pt idx="1">
                  <c:v>Operations*</c:v>
                </c:pt>
                <c:pt idx="2">
                  <c:v>Marketing &amp; branding</c:v>
                </c:pt>
                <c:pt idx="3">
                  <c:v>Safety, utilities &amp; Wi-Fi</c:v>
                </c:pt>
                <c:pt idx="4">
                  <c:v>Bedding, décor &amp; welcome</c:v>
                </c:pt>
                <c:pt idx="5">
                  <c:v>Furniture &amp; appliances</c:v>
                </c:pt>
                <c:pt idx="6">
                  <c:v>Deposit &amp; first rent</c:v>
                </c:pt>
              </c:strCache>
            </c:strRef>
          </c:cat>
          <c:val>
            <c:numRef>
              <c:f>Sheet1!$B$2:$B$8</c:f>
              <c:numCache>
                <c:formatCode>General</c:formatCode>
                <c:ptCount val="7"/>
                <c:pt idx="0">
                  <c:v>1950</c:v>
                </c:pt>
                <c:pt idx="1">
                  <c:v>1900</c:v>
                </c:pt>
                <c:pt idx="2">
                  <c:v>500</c:v>
                </c:pt>
                <c:pt idx="3">
                  <c:v>1850</c:v>
                </c:pt>
                <c:pt idx="4">
                  <c:v>1450</c:v>
                </c:pt>
                <c:pt idx="5">
                  <c:v>4350</c:v>
                </c:pt>
                <c:pt idx="6">
                  <c:v>3000</c:v>
                </c:pt>
              </c:numCache>
            </c:numRef>
          </c:val>
          <c:extLst>
            <c:ext xmlns:c16="http://schemas.microsoft.com/office/drawing/2014/chart" uri="{C3380CC4-5D6E-409C-BE32-E72D297353CC}">
              <c16:uniqueId val="{00000000-5EE5-3646-8509-CAA4659D27F1}"/>
            </c:ext>
          </c:extLst>
        </c:ser>
        <c:dLbls>
          <c:showLegendKey val="0"/>
          <c:showVal val="1"/>
          <c:showCatName val="0"/>
          <c:showSerName val="0"/>
          <c:showPercent val="0"/>
          <c:showBubbleSize val="0"/>
        </c:dLbls>
        <c:gapWidth val="45"/>
        <c:axId val="2094734554"/>
        <c:axId val="2094734552"/>
      </c:barChart>
      <c:catAx>
        <c:axId val="2094734554"/>
        <c:scaling>
          <c:orientation val="minMax"/>
        </c:scaling>
        <c:delete val="0"/>
        <c:axPos val="l"/>
        <c:numFmt formatCode="General" sourceLinked="1"/>
        <c:majorTickMark val="out"/>
        <c:minorTickMark val="none"/>
        <c:tickLblPos val="nextTo"/>
        <c:spPr>
          <a:ln cap="flat" w="12700">
            <a:solidFill>
              <a:srgbClr val="888888"/>
            </a:solidFill>
            <a:prstDash val="solid"/>
            <a:round/>
          </a:ln>
        </c:spPr>
        <c:txPr>
          <a:bodyPr numCol="1"/>
          <a:lstStyle/>
          <a:p>
            <a:pPr>
              <a:defRPr b="0" i="0" strike="noStrike" sz="1100" u="none">
                <a:solidFill>
                  <a:srgbClr val="2B2226"/>
                </a:solidFill>
                <a:latin typeface="Arial"/>
              </a:defRPr>
            </a:pPr>
            <a:endParaRPr lang="en-US"/>
          </a:p>
        </c:txPr>
        <c:crossAx val="2094734552"/>
        <c:crosses val="autoZero"/>
        <c:auto val="1"/>
        <c:noMultiLvlLbl val="1"/>
        <c:lblAlgn val="ctr"/>
        <c:lblOffset val="100"/>
      </c:catAx>
      <c:valAx>
        <c:axId val="2094734552"/>
        <c:scaling>
          <c:max val="5200"/>
          <c:orientation val="minMax"/>
        </c:scaling>
        <c:delete val="1"/>
        <c:axPos val="b"/>
        <c:numFmt formatCode="General" sourceLinked="0"/>
        <c:majorTickMark val="out"/>
        <c:minorTickMark val="none"/>
        <c:tickLblPos val="low"/>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arget="../theme/theme1.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62669120"/>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2.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Introduce yourself and the business: Mina House, a small boutique Airbnb in central Birmingham. State your programme, module and that this presents Component 1. Keep it to ~20 seconds.</a:t>
            </a:r>
          </a:p>
        </p:txBody>
      </p:sp>
      <p:sp>
        <p:nvSpPr>
          <p:cNvPr id="4" name="Slide Number Placeholder 3"/>
          <p:cNvSpPr>
            <a:spLocks noGrp="1"/>
          </p:cNvSpPr>
          <p:nvPr>
            <p:ph idx="10" sz="quarter" type="sldNum"/>
          </p:nvPr>
        </p:nvSpPr>
        <p:spPr/>
        <p:txBody>
          <a:bodyPr numCol="1"/>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Explain the core idea in your own words: we rent private, hotel-quality rooms through Airbnb and Booking.com, but stand out by decorating rooms for special occasions. Mention breakfast, Wi-Fi and private bathrooms.</a:t>
            </a:r>
          </a:p>
        </p:txBody>
      </p:sp>
      <p:sp>
        <p:nvSpPr>
          <p:cNvPr id="4" name="Slide Number Placeholder 3"/>
          <p:cNvSpPr>
            <a:spLocks noGrp="1"/>
          </p:cNvSpPr>
          <p:nvPr>
            <p:ph idx="10" sz="quarter" type="sldNum"/>
          </p:nvPr>
        </p:nvSpPr>
        <p:spPr/>
        <p:txBody>
          <a:bodyPr numCol="1"/>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Highlight the unique selling points. The key differentiator is the themed, personalised experience that ordinary listings don't offer — this is what earns repeat bookings and strong reviews.</a:t>
            </a:r>
          </a:p>
        </p:txBody>
      </p:sp>
      <p:sp>
        <p:nvSpPr>
          <p:cNvPr id="4" name="Slide Number Placeholder 3"/>
          <p:cNvSpPr>
            <a:spLocks noGrp="1"/>
          </p:cNvSpPr>
          <p:nvPr>
            <p:ph idx="10" sz="quarter" type="sldNum"/>
          </p:nvPr>
        </p:nvSpPr>
        <p:spPr/>
        <p:txBody>
          <a:bodyPr numCol="1"/>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Be ready for the question 'what is your legal format?'. Answer: a sole proprietorship — the owner has full control and it is the simplest, lowest-cost structure for a start-up, with unlimited personal liability being the trade-off. The owner runs operations; cleaners are part-time; staff grow with demand.</a:t>
            </a:r>
          </a:p>
        </p:txBody>
      </p:sp>
      <p:sp>
        <p:nvSpPr>
          <p:cNvPr id="4" name="Slide Number Placeholder 3"/>
          <p:cNvSpPr>
            <a:spLocks noGrp="1"/>
          </p:cNvSpPr>
          <p:nvPr>
            <p:ph idx="10" sz="quarter" type="sldNum"/>
          </p:nvPr>
        </p:nvSpPr>
        <p:spPr/>
        <p:txBody>
          <a:bodyPr numCol="1"/>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Pick the three factors that matter most to this business. Economic: affordability is our pull. Social: reviews and personalisation drive demand. Technological: platforms and smart tech let a tiny business compete globally and run lean.</a:t>
            </a:r>
          </a:p>
        </p:txBody>
      </p:sp>
      <p:sp>
        <p:nvSpPr>
          <p:cNvPr id="4" name="Slide Number Placeholder 3"/>
          <p:cNvSpPr>
            <a:spLocks noGrp="1"/>
          </p:cNvSpPr>
          <p:nvPr>
            <p:ph idx="10" sz="quarter" type="sldNum"/>
          </p:nvPr>
        </p:nvSpPr>
        <p:spPr/>
        <p:txBody>
          <a:bodyPr numCol="1"/>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First strategy: list on the big platforms because that is where travellers already look. Emphasise great photos, transparent pricing and quick responses — these lift ranking and reviews, which is how a new listing gets noticed. Target is around 75% occupancy.</a:t>
            </a:r>
          </a:p>
        </p:txBody>
      </p:sp>
      <p:sp>
        <p:nvSpPr>
          <p:cNvPr id="4" name="Slide Number Placeholder 3"/>
          <p:cNvSpPr>
            <a:spLocks noGrp="1"/>
          </p:cNvSpPr>
          <p:nvPr>
            <p:ph idx="10" sz="quarter" type="sldNum"/>
          </p:nvPr>
        </p:nvSpPr>
        <p:spPr/>
        <p:txBody>
          <a:bodyPr numCol="1"/>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Second strategy: social media. Be ready for 'why this platform?' — Instagram and TikTok are highly visual and reward short video, which is ideal for showing off the themed rooms, and they reach couples and younger leisure travellers, our core audience. Facebook adds local reach.</a:t>
            </a:r>
          </a:p>
        </p:txBody>
      </p:sp>
      <p:sp>
        <p:nvSpPr>
          <p:cNvPr id="4" name="Slide Number Placeholder 3"/>
          <p:cNvSpPr>
            <a:spLocks noGrp="1"/>
          </p:cNvSpPr>
          <p:nvPr>
            <p:ph idx="10" sz="quarter" type="sldNum"/>
          </p:nvPr>
        </p:nvSpPr>
        <p:spPr/>
        <p:txBody>
          <a:bodyPr numCol="1"/>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State the headline: £15,000 to launch and cover month one. Split: £5k of the owner's own savings (shows commitment) and £10k from a private investor. Be ready for 'why not a bank loan?' — no trading history, fixed repayments would strain early cash flow, and an investor brings mentoring and contacts.</a:t>
            </a:r>
          </a:p>
        </p:txBody>
      </p:sp>
      <p:sp>
        <p:nvSpPr>
          <p:cNvPr id="4" name="Slide Number Placeholder 3"/>
          <p:cNvSpPr>
            <a:spLocks noGrp="1"/>
          </p:cNvSpPr>
          <p:nvPr>
            <p:ph idx="10" sz="quarter" type="sldNum"/>
          </p:nvPr>
        </p:nvSpPr>
        <p:spPr/>
        <p:txBody>
          <a:bodyPr numCol="1"/>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Walk through how the money is spent. Biggest items are property deposit/rent and furniture and appliances. Note the safety certifications and utilities are included (legally required for accommodation). A sensible ~13% contingency covers surprises. Everything totals exactly £15,000.</a:t>
            </a:r>
          </a:p>
        </p:txBody>
      </p:sp>
      <p:sp>
        <p:nvSpPr>
          <p:cNvPr id="4" name="Slide Number Placeholder 3"/>
          <p:cNvSpPr>
            <a:spLocks noGrp="1"/>
          </p:cNvSpPr>
          <p:nvPr>
            <p:ph idx="10" sz="quarter" type="sldNum"/>
          </p:nvPr>
        </p:nvSpPr>
        <p:spPr/>
        <p:txBody>
          <a:bodyPr numCol="1"/>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These are the main sources behind the business plan. You don't need to read them aloud — leave the slide up briefly during questions. Note: Burns is the 5th edition (2022); confirm the exact Statista page you used.</a:t>
            </a:r>
          </a:p>
        </p:txBody>
      </p:sp>
      <p:sp>
        <p:nvSpPr>
          <p:cNvPr id="4" name="Slide Number Placeholder 3"/>
          <p:cNvSpPr>
            <a:spLocks noGrp="1"/>
          </p:cNvSpPr>
          <p:nvPr>
            <p:ph idx="10" sz="quarter" type="sldNum"/>
          </p:nvPr>
        </p:nvSpPr>
        <p:spPr/>
        <p:txBody>
          <a:bodyPr numCol="1"/>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Close confidently with the tagline and invite questions. Expect questions on your legal format, why you chose your social platforms, and your funding split — you have answers ready on those slides.</a:t>
            </a:r>
          </a:p>
        </p:txBody>
      </p:sp>
      <p:sp>
        <p:nvSpPr>
          <p:cNvPr id="4" name="Slide Number Placeholder 3"/>
          <p:cNvSpPr>
            <a:spLocks noGrp="1"/>
          </p:cNvSpPr>
          <p:nvPr>
            <p:ph idx="10" sz="quarter" type="sldNum"/>
          </p:nvPr>
        </p:nvSpPr>
        <p:spPr/>
        <p:txBody>
          <a:bodyPr numCol="1"/>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arget="../slideLayouts/slideLayout1.xml" Type="http://schemas.openxmlformats.org/officeDocument/2006/relationships/slideLayout"/><Relationship Id="rId1" Target="../theme/theme2.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accent1="accent1" accent2="accent2" accent3="accent3" accent4="accent4" accent5="accent5" accent6="accent6" bg1="lt1" bg2="lt2" folHlink="folHlink" hlink="hlink" tx1="dk1" tx2="dk2"/>
  <p:sldLayoutIdLst>
    <p:sldLayoutId id="2147483648" r:id="rId2"/>
  </p:sldLayoutIdLst>
  <p:hf dt="0" ftr="0" hdr="0" sldNum="0"/>
  <p:txStyles>
    <p:titleStyle>
      <a:lvl1pPr algn="ctr" defTabSz="914400" eaLnBrk="1" hangingPunct="1" latinLnBrk="0" rtl="0">
        <a:spcBef>
          <a:spcPct val="0"/>
        </a:spcBef>
        <a:buNone/>
        <a:defRPr kern="1200" sz="4400">
          <a:solidFill>
            <a:schemeClr val="tx1"/>
          </a:solidFill>
          <a:latin typeface="+mj-lt"/>
          <a:ea typeface="+mj-ea"/>
          <a:cs typeface="+mj-cs"/>
        </a:defRPr>
      </a:lvl1pPr>
    </p:titleStyle>
    <p:bodyStyle>
      <a:lvl1pPr algn="l" defTabSz="914400" eaLnBrk="1" hangingPunct="1" indent="-342900" latinLnBrk="0" marL="342900" rtl="0">
        <a:spcBef>
          <a:spcPct val="20000"/>
        </a:spcBef>
        <a:buFont charset="0" pitchFamily="34" typeface="Arial"/>
        <a:buChar char="•"/>
        <a:defRPr kern="1200" sz="3200">
          <a:solidFill>
            <a:schemeClr val="tx1"/>
          </a:solidFill>
          <a:latin typeface="+mn-lt"/>
          <a:ea typeface="+mn-ea"/>
          <a:cs typeface="+mn-cs"/>
        </a:defRPr>
      </a:lvl1pPr>
      <a:lvl2pPr algn="l" defTabSz="914400" eaLnBrk="1" hangingPunct="1" indent="-285750" latinLnBrk="0" marL="742950" rtl="0">
        <a:spcBef>
          <a:spcPct val="20000"/>
        </a:spcBef>
        <a:buFont charset="0" pitchFamily="34" typeface="Arial"/>
        <a:buChar char="–"/>
        <a:defRPr kern="1200" sz="2800">
          <a:solidFill>
            <a:schemeClr val="tx1"/>
          </a:solidFill>
          <a:latin typeface="+mn-lt"/>
          <a:ea typeface="+mn-ea"/>
          <a:cs typeface="+mn-cs"/>
        </a:defRPr>
      </a:lvl2pPr>
      <a:lvl3pPr algn="l" defTabSz="914400" eaLnBrk="1" hangingPunct="1" indent="-228600" latinLnBrk="0" marL="1143000" rtl="0">
        <a:spcBef>
          <a:spcPct val="20000"/>
        </a:spcBef>
        <a:buFont charset="0" pitchFamily="34" typeface="Arial"/>
        <a:buChar char="•"/>
        <a:defRPr kern="1200" sz="2400">
          <a:solidFill>
            <a:schemeClr val="tx1"/>
          </a:solidFill>
          <a:latin typeface="+mn-lt"/>
          <a:ea typeface="+mn-ea"/>
          <a:cs typeface="+mn-cs"/>
        </a:defRPr>
      </a:lvl3pPr>
      <a:lvl4pPr algn="l" defTabSz="914400" eaLnBrk="1" hangingPunct="1" indent="-228600" latinLnBrk="0" marL="1600200" rtl="0">
        <a:spcBef>
          <a:spcPct val="20000"/>
        </a:spcBef>
        <a:buFont charset="0" pitchFamily="34" typeface="Arial"/>
        <a:buChar char="–"/>
        <a:defRPr kern="1200" sz="2000">
          <a:solidFill>
            <a:schemeClr val="tx1"/>
          </a:solidFill>
          <a:latin typeface="+mn-lt"/>
          <a:ea typeface="+mn-ea"/>
          <a:cs typeface="+mn-cs"/>
        </a:defRPr>
      </a:lvl4pPr>
      <a:lvl5pPr algn="l" defTabSz="914400" eaLnBrk="1" hangingPunct="1" indent="-228600" latinLnBrk="0" marL="2057400" rtl="0">
        <a:spcBef>
          <a:spcPct val="20000"/>
        </a:spcBef>
        <a:buFont charset="0" pitchFamily="34" typeface="Arial"/>
        <a:buChar char="»"/>
        <a:defRPr kern="1200" sz="2000">
          <a:solidFill>
            <a:schemeClr val="tx1"/>
          </a:solidFill>
          <a:latin typeface="+mn-lt"/>
          <a:ea typeface="+mn-ea"/>
          <a:cs typeface="+mn-cs"/>
        </a:defRPr>
      </a:lvl5pPr>
      <a:lvl6pPr algn="l" defTabSz="914400" eaLnBrk="1" hangingPunct="1" indent="-228600" latinLnBrk="0" marL="2514600" rtl="0">
        <a:spcBef>
          <a:spcPct val="20000"/>
        </a:spcBef>
        <a:buFont charset="0" pitchFamily="34" typeface="Arial"/>
        <a:buChar char="•"/>
        <a:defRPr kern="1200" sz="2000">
          <a:solidFill>
            <a:schemeClr val="tx1"/>
          </a:solidFill>
          <a:latin typeface="+mn-lt"/>
          <a:ea typeface="+mn-ea"/>
          <a:cs typeface="+mn-cs"/>
        </a:defRPr>
      </a:lvl6pPr>
      <a:lvl7pPr algn="l" defTabSz="914400" eaLnBrk="1" hangingPunct="1" indent="-228600" latinLnBrk="0" marL="2971800" rtl="0">
        <a:spcBef>
          <a:spcPct val="20000"/>
        </a:spcBef>
        <a:buFont charset="0" pitchFamily="34" typeface="Arial"/>
        <a:buChar char="•"/>
        <a:defRPr kern="1200" sz="2000">
          <a:solidFill>
            <a:schemeClr val="tx1"/>
          </a:solidFill>
          <a:latin typeface="+mn-lt"/>
          <a:ea typeface="+mn-ea"/>
          <a:cs typeface="+mn-cs"/>
        </a:defRPr>
      </a:lvl7pPr>
      <a:lvl8pPr algn="l" defTabSz="914400" eaLnBrk="1" hangingPunct="1" indent="-228600" latinLnBrk="0" marL="3429000" rtl="0">
        <a:spcBef>
          <a:spcPct val="20000"/>
        </a:spcBef>
        <a:buFont charset="0" pitchFamily="34" typeface="Arial"/>
        <a:buChar char="•"/>
        <a:defRPr kern="1200" sz="2000">
          <a:solidFill>
            <a:schemeClr val="tx1"/>
          </a:solidFill>
          <a:latin typeface="+mn-lt"/>
          <a:ea typeface="+mn-ea"/>
          <a:cs typeface="+mn-cs"/>
        </a:defRPr>
      </a:lvl8pPr>
      <a:lvl9pPr algn="l" defTabSz="914400" eaLnBrk="1" hangingPunct="1" indent="-228600" latinLnBrk="0" marL="3886200" rtl="0">
        <a:spcBef>
          <a:spcPct val="20000"/>
        </a:spcBef>
        <a:buFont charset="0" pitchFamily="34" typeface="Arial"/>
        <a:buChar char="•"/>
        <a:defRPr kern="1200" sz="20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arget="../media/image1.png" Type="http://schemas.openxmlformats.org/officeDocument/2006/relationships/image"/><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6" Target="../media/image5.png" Type="http://schemas.openxmlformats.org/officeDocument/2006/relationships/image"/><Relationship Id="rId5" Target="../media/image4.png" Type="http://schemas.openxmlformats.org/officeDocument/2006/relationships/image"/><Relationship Id="rId4" Target="../media/image3.png" Type="http://schemas.openxmlformats.org/officeDocument/2006/relationships/image"/><Relationship Id="rId3" Target="../media/image2.png" Type="http://schemas.openxmlformats.org/officeDocument/2006/relationships/image"/><Relationship Id="rId2" Target="../notesSlides/notesSlide2.xml" Type="http://schemas.openxmlformats.org/officeDocument/2006/relationships/notesSlide"/><Relationship Id="rId1" Target="../slideLayouts/slideLayout1.xml" Type="http://schemas.openxmlformats.org/officeDocument/2006/relationships/slideLayout"/></Relationships>
</file>

<file path=ppt/slides/_rels/slide3.xml.rels><?xml version="1.0" encoding="UTF-8" standalone="yes"?><Relationships xmlns="http://schemas.openxmlformats.org/package/2006/relationships"><Relationship Id="rId8" Target="../media/image8.png" Type="http://schemas.openxmlformats.org/officeDocument/2006/relationships/image"/><Relationship Id="rId7" Target="../media/image5.png" Type="http://schemas.openxmlformats.org/officeDocument/2006/relationships/image"/><Relationship Id="rId6" Target="../media/image7.png" Type="http://schemas.openxmlformats.org/officeDocument/2006/relationships/image"/><Relationship Id="rId5" Target="../media/image6.png" Type="http://schemas.openxmlformats.org/officeDocument/2006/relationships/image"/><Relationship Id="rId4" Target="../media/image4.png" Type="http://schemas.openxmlformats.org/officeDocument/2006/relationships/image"/><Relationship Id="rId3" Target="../media/image3.png" Type="http://schemas.openxmlformats.org/officeDocument/2006/relationships/image"/><Relationship Id="rId2" Target="../notesSlides/notesSlide3.xml" Type="http://schemas.openxmlformats.org/officeDocument/2006/relationships/notesSlide"/><Relationship Id="rId1" Target="../slideLayouts/slideLayout1.xml" Type="http://schemas.openxmlformats.org/officeDocument/2006/relationships/slideLayout"/></Relationships>
</file>

<file path=ppt/slides/_rels/slide4.xml.rels><?xml version="1.0" encoding="UTF-8" standalone="yes"?><Relationships xmlns="http://schemas.openxmlformats.org/package/2006/relationships"><Relationship Id="rId6" Target="../media/image12.png" Type="http://schemas.openxmlformats.org/officeDocument/2006/relationships/image"/><Relationship Id="rId5" Target="../media/image11.png" Type="http://schemas.openxmlformats.org/officeDocument/2006/relationships/image"/><Relationship Id="rId4" Target="../media/image10.png" Type="http://schemas.openxmlformats.org/officeDocument/2006/relationships/image"/><Relationship Id="rId3" Target="../media/image9.png" Type="http://schemas.openxmlformats.org/officeDocument/2006/relationships/image"/><Relationship Id="rId2" Target="../notesSlides/notesSlide4.xml" Type="http://schemas.openxmlformats.org/officeDocument/2006/relationships/notesSlide"/><Relationship Id="rId1" Target="../slideLayouts/slideLayout1.xml" Type="http://schemas.openxmlformats.org/officeDocument/2006/relationships/slideLayout"/></Relationships>
</file>

<file path=ppt/slides/_rels/slide5.xml.rels><?xml version="1.0" encoding="UTF-8" standalone="yes"?><Relationships xmlns="http://schemas.openxmlformats.org/package/2006/relationships"><Relationship Id="rId5" Target="../media/image14.png" Type="http://schemas.openxmlformats.org/officeDocument/2006/relationships/image"/><Relationship Id="rId4" Target="../media/image12.png" Type="http://schemas.openxmlformats.org/officeDocument/2006/relationships/image"/><Relationship Id="rId3" Target="../media/image13.png" Type="http://schemas.openxmlformats.org/officeDocument/2006/relationships/image"/><Relationship Id="rId2" Target="../notesSlides/notesSlide5.xml" Type="http://schemas.openxmlformats.org/officeDocument/2006/relationships/notesSlide"/><Relationship Id="rId1" Target="../slideLayouts/slideLayout1.xml" Type="http://schemas.openxmlformats.org/officeDocument/2006/relationships/slideLayout"/></Relationships>
</file>

<file path=ppt/slides/_rels/slide6.xml.rels><?xml version="1.0" encoding="UTF-8" standalone="yes"?><Relationships xmlns="http://schemas.openxmlformats.org/package/2006/relationships"><Relationship Id="rId5" Target="../media/image16.png" Type="http://schemas.openxmlformats.org/officeDocument/2006/relationships/image"/><Relationship Id="rId4" Target="../media/image6.png" Type="http://schemas.openxmlformats.org/officeDocument/2006/relationships/image"/><Relationship Id="rId3" Target="../media/image15.png" Type="http://schemas.openxmlformats.org/officeDocument/2006/relationships/image"/><Relationship Id="rId2" Target="../notesSlides/notesSlide6.xml" Type="http://schemas.openxmlformats.org/officeDocument/2006/relationships/notesSlide"/><Relationship Id="rId1" Target="../slideLayouts/slideLayout1.xml" Type="http://schemas.openxmlformats.org/officeDocument/2006/relationships/slideLayout"/></Relationships>
</file>

<file path=ppt/slides/_rels/slide7.xml.rels><?xml version="1.0" encoding="UTF-8" standalone="yes"?><Relationships xmlns="http://schemas.openxmlformats.org/package/2006/relationships"><Relationship Id="rId5" Target="../media/image5.png" Type="http://schemas.openxmlformats.org/officeDocument/2006/relationships/image"/><Relationship Id="rId4" Target="../media/image18.png" Type="http://schemas.openxmlformats.org/officeDocument/2006/relationships/image"/><Relationship Id="rId3" Target="../media/image17.png" Type="http://schemas.openxmlformats.org/officeDocument/2006/relationships/image"/><Relationship Id="rId2" Target="../notesSlides/notesSlide7.xml" Type="http://schemas.openxmlformats.org/officeDocument/2006/relationships/notesSlide"/><Relationship Id="rId1" Target="../slideLayouts/slideLayout1.xml" Type="http://schemas.openxmlformats.org/officeDocument/2006/relationships/slideLayout"/></Relationships>
</file>

<file path=ppt/slides/_rels/slide8.xml.rels><?xml version="1.0" encoding="UTF-8" standalone="yes"?><Relationships xmlns="http://schemas.openxmlformats.org/package/2006/relationships"><Relationship Id="rId5" Target="../charts/chart1.xml" Type="http://schemas.openxmlformats.org/officeDocument/2006/relationships/chart"/><Relationship Id="rId4" Target="../media/image19.png" Type="http://schemas.openxmlformats.org/officeDocument/2006/relationships/image"/><Relationship Id="rId3" Target="../media/image13.png" Type="http://schemas.openxmlformats.org/officeDocument/2006/relationships/image"/><Relationship Id="rId2" Target="../notesSlides/notesSlide8.xml" Type="http://schemas.openxmlformats.org/officeDocument/2006/relationships/notesSlide"/><Relationship Id="rId1" Target="../slideLayouts/slideLayout1.xml" Type="http://schemas.openxmlformats.org/officeDocument/2006/relationships/slideLayout"/></Relationships>
</file>

<file path=ppt/slides/_rels/slide9.xml.rels><?xml version="1.0" encoding="UTF-8" standalone="yes"?><Relationships xmlns="http://schemas.openxmlformats.org/package/2006/relationships"><Relationship Id="rId4" Target="../media/image20.png" Type="http://schemas.openxmlformats.org/officeDocument/2006/relationships/image"/><Relationship Id="rId3" Target="../charts/chart2.xml" Type="http://schemas.openxmlformats.org/officeDocument/2006/relationships/chart"/><Relationship Id="rId2" Target="../notesSlides/notesSlide9.xml" Type="http://schemas.openxmlformats.org/officeDocument/2006/relationships/notesSlide"/><Relationship Id="rId1" Target="../slideLayouts/slideLayout1.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21.png" Type="http://schemas.openxmlformats.org/officeDocument/2006/relationships/image"/><Relationship Id="rId2" Target="../notesSlides/notesSlide10.xml" Type="http://schemas.openxmlformats.org/officeDocument/2006/relationships/notesSlide"/><Relationship Id="rId1" Target="../slideLayouts/slideLayout1.xml" Type="http://schemas.openxmlformats.org/officeDocument/2006/relationships/slideLayout"/></Relationships>
</file>

<file path=ppt/slides/_rels/slide11.xml.rels><?xml version="1.0" encoding="UTF-8" standalone="yes"?><Relationships xmlns="http://schemas.openxmlformats.org/package/2006/relationships"><Relationship Id="rId3" Target="../media/image22.png" Type="http://schemas.openxmlformats.org/officeDocument/2006/relationships/image"/><Relationship Id="rId2" Target="../notesSlides/notesSlide11.xml" Type="http://schemas.openxmlformats.org/officeDocument/2006/relationships/notesSlide"/><Relationship Id="rId1" Target="../slideLayouts/slideLayout1.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5E2839"/>
        </a:solidFill>
        <a:effectLst/>
      </p:bgPr>
    </p:bg>
    <p:spTree>
      <p:nvGrpSpPr>
        <p:cNvPr id="1" name=""/>
        <p:cNvGrpSpPr/>
        <p:nvPr/>
      </p:nvGrpSpPr>
      <p:grpSpPr>
        <a:xfrm>
          <a:off x="0" y="0"/>
          <a:ext cx="0" cy="0"/>
          <a:chOff x="0" y="0"/>
          <a:chExt cx="0" cy="0"/>
        </a:xfrm>
      </p:grpSpPr>
      <p:pic>
        <p:nvPicPr>
          <p:cNvPr descr="preencoded.png" id="2" name="Image 0"/>
          <p:cNvPicPr>
            <a:picLocks noChangeAspect="1"/>
          </p:cNvPicPr>
          <p:nvPr/>
        </p:nvPicPr>
        <p:blipFill>
          <a:blip r:embed="rId3">
            <a:alphaModFix amt="12000"/>
          </a:blip>
          <a:stretch>
            <a:fillRect/>
          </a:stretch>
        </p:blipFill>
        <p:spPr>
          <a:xfrm>
            <a:off x="9668781" y="4529078"/>
            <a:ext cx="2011680" cy="2011680"/>
          </a:xfrm>
          <a:prstGeom prst="rect">
            <a:avLst/>
          </a:prstGeom>
        </p:spPr>
      </p:pic>
      <p:sp>
        <p:nvSpPr>
          <p:cNvPr id="3" name="Text 0"/>
          <p:cNvSpPr/>
          <p:nvPr/>
        </p:nvSpPr>
        <p:spPr>
          <a:xfrm>
            <a:off x="640080" y="1143000"/>
            <a:ext cx="8229600" cy="365760"/>
          </a:xfrm>
          <a:prstGeom prst="rect">
            <a:avLst/>
          </a:prstGeom>
          <a:noFill/>
          <a:ln/>
        </p:spPr>
        <p:txBody>
          <a:bodyPr anchor="ctr" bIns="0" lIns="0" numCol="1" rIns="0" rtlCol="0" tIns="0" wrap="square"/>
          <a:lstStyle/>
          <a:p>
            <a:pPr indent="0" marL="0">
              <a:buNone/>
            </a:pPr>
            <a:r>
              <a:rPr b="1" dirty="0" kern="0" lang="en-US" spc="400" sz="1400">
                <a:solidFill>
                  <a:srgbClr val="E8C9CF"/>
                </a:solidFill>
                <a:latin charset="0" pitchFamily="34" typeface="Arial"/>
                <a:ea charset="-122" pitchFamily="34" typeface="Arial"/>
                <a:cs charset="-120" pitchFamily="34" typeface="Arial"/>
              </a:rPr>
              <a:t>BUSINESS PLAN  ·  COMPONENT 2</a:t>
            </a:r>
            <a:endParaRPr dirty="0" lang="en-US" sz="1400"/>
          </a:p>
        </p:txBody>
      </p:sp>
      <p:sp>
        <p:nvSpPr>
          <p:cNvPr id="4" name="Text 1"/>
          <p:cNvSpPr/>
          <p:nvPr/>
        </p:nvSpPr>
        <p:spPr>
          <a:xfrm>
            <a:off x="640080" y="1554480"/>
            <a:ext cx="10058400" cy="1097280"/>
          </a:xfrm>
          <a:prstGeom prst="rect">
            <a:avLst/>
          </a:prstGeom>
          <a:noFill/>
          <a:ln/>
        </p:spPr>
        <p:txBody>
          <a:bodyPr anchor="ctr" bIns="0" lIns="0" numCol="1" rIns="0" rtlCol="0" tIns="0" wrap="square"/>
          <a:lstStyle/>
          <a:p>
            <a:pPr indent="0" marL="0">
              <a:buNone/>
            </a:pPr>
            <a:r>
              <a:rPr b="1" dirty="0" lang="en-US" sz="6000">
                <a:solidFill>
                  <a:srgbClr val="FFFFFF"/>
                </a:solidFill>
                <a:latin charset="0" pitchFamily="34" typeface="Georgia"/>
                <a:ea charset="-122" pitchFamily="34" typeface="Georgia"/>
                <a:cs charset="-120" pitchFamily="34" typeface="Georgia"/>
              </a:rPr>
              <a:t>Mina House</a:t>
            </a:r>
            <a:endParaRPr dirty="0" lang="en-US" sz="6000"/>
          </a:p>
        </p:txBody>
      </p:sp>
      <p:sp>
        <p:nvSpPr>
          <p:cNvPr id="5" name="Text 2"/>
          <p:cNvSpPr/>
          <p:nvPr/>
        </p:nvSpPr>
        <p:spPr>
          <a:xfrm>
            <a:off x="640080" y="2697480"/>
            <a:ext cx="10058400" cy="457200"/>
          </a:xfrm>
          <a:prstGeom prst="rect">
            <a:avLst/>
          </a:prstGeom>
          <a:noFill/>
          <a:ln/>
        </p:spPr>
        <p:txBody>
          <a:bodyPr anchor="ctr" bIns="0" lIns="0" numCol="1" rIns="0" rtlCol="0" tIns="0" wrap="square"/>
          <a:lstStyle/>
          <a:p>
            <a:pPr indent="0" marL="0">
              <a:buNone/>
            </a:pPr>
            <a:r>
              <a:rPr dirty="0" i="1" lang="en-US" sz="2000">
                <a:solidFill>
                  <a:srgbClr val="EAD7DB"/>
                </a:solidFill>
                <a:latin charset="0" pitchFamily="34" typeface="Georgia"/>
                <a:ea charset="-122" pitchFamily="34" typeface="Georgia"/>
                <a:cs charset="-120" pitchFamily="34" typeface="Georgia"/>
              </a:rPr>
              <a:t>Boutique Airbnb Accommodation  ·  Birmingham</a:t>
            </a:r>
            <a:endParaRPr dirty="0" lang="en-US" sz="2000"/>
          </a:p>
        </p:txBody>
      </p:sp>
      <p:sp>
        <p:nvSpPr>
          <p:cNvPr id="6" name="Text 3"/>
          <p:cNvSpPr/>
          <p:nvPr/>
        </p:nvSpPr>
        <p:spPr>
          <a:xfrm>
            <a:off x="640080" y="3886200"/>
            <a:ext cx="7772400" cy="310896"/>
          </a:xfrm>
          <a:prstGeom prst="rect">
            <a:avLst/>
          </a:prstGeom>
          <a:noFill/>
          <a:ln/>
        </p:spPr>
        <p:txBody>
          <a:bodyPr anchor="ctr" bIns="0" lIns="0" numCol="1" rIns="0" rtlCol="0" tIns="0" wrap="square"/>
          <a:lstStyle/>
          <a:p>
            <a:pPr indent="0" marL="0">
              <a:buNone/>
            </a:pPr>
            <a:r>
              <a:rPr b="1" dirty="0" lang="en-US" sz="1350">
                <a:solidFill>
                  <a:srgbClr val="E8C9CF"/>
                </a:solidFill>
                <a:latin charset="0" pitchFamily="34" typeface="Arial"/>
                <a:ea charset="-122" pitchFamily="34" typeface="Arial"/>
                <a:cs charset="-120" pitchFamily="34" typeface="Arial"/>
              </a:rPr>
              <a:t>Programme of Study:  </a:t>
            </a:r>
            <a:r>
              <a:rPr b="1" dirty="0" lang="en-US" sz="1350">
                <a:solidFill>
                  <a:srgbClr val="FFFFFF"/>
                </a:solidFill>
                <a:latin charset="0" pitchFamily="34" typeface="Arial"/>
                <a:ea charset="-122" pitchFamily="34" typeface="Arial"/>
                <a:cs charset="-120" pitchFamily="34" typeface="Arial"/>
              </a:rPr>
              <a:t>Certificate in High Education Business Skills for the Workspace</a:t>
            </a:r>
            <a:endParaRPr dirty="0" lang="en-US" sz="1350"/>
          </a:p>
        </p:txBody>
      </p:sp>
      <p:sp>
        <p:nvSpPr>
          <p:cNvPr id="7" name="Text 4"/>
          <p:cNvSpPr/>
          <p:nvPr/>
        </p:nvSpPr>
        <p:spPr>
          <a:xfrm>
            <a:off x="640080" y="4251960"/>
            <a:ext cx="7772400" cy="310896"/>
          </a:xfrm>
          <a:prstGeom prst="rect">
            <a:avLst/>
          </a:prstGeom>
          <a:noFill/>
          <a:ln/>
        </p:spPr>
        <p:txBody>
          <a:bodyPr anchor="ctr" bIns="0" lIns="0" numCol="1" rIns="0" rtlCol="0" tIns="0" wrap="square"/>
          <a:lstStyle/>
          <a:p>
            <a:r>
              <a:rPr b="1" dirty="0" lang="en-US" sz="1350">
                <a:solidFill>
                  <a:srgbClr val="E8C9CF"/>
                </a:solidFill>
                <a:latin charset="0" pitchFamily="34" typeface="Arial"/>
                <a:ea charset="-122" pitchFamily="34" typeface="Arial"/>
                <a:cs charset="-120" pitchFamily="34" typeface="Arial"/>
              </a:rPr>
              <a:t>Module Name &amp; Code:  </a:t>
            </a:r>
            <a:r>
              <a:rPr b="1" dirty="0" lang="en-US" sz="1350">
                <a:solidFill>
                  <a:schemeClr val="bg1"/>
                </a:solidFill>
                <a:latin charset="0" panose="020B0604020202020204" pitchFamily="34" typeface="Arial"/>
                <a:cs charset="0" panose="020B0604020202020204" pitchFamily="34" typeface="Arial"/>
              </a:rPr>
              <a:t>LCLM4006</a:t>
            </a:r>
            <a:r>
              <a:rPr dirty="0" lang="en-US" sz="1350">
                <a:solidFill>
                  <a:schemeClr val="bg1"/>
                </a:solidFill>
                <a:latin charset="0" panose="020B0604020202020204" pitchFamily="34" typeface="Arial"/>
                <a:ea charset="-122" pitchFamily="34" typeface="Arial"/>
                <a:cs charset="0" panose="020B0604020202020204" pitchFamily="34" typeface="Arial"/>
              </a:rPr>
              <a:t> - </a:t>
            </a:r>
            <a:r>
              <a:rPr b="1" dirty="0" lang="en-US" sz="1350">
                <a:solidFill>
                  <a:schemeClr val="bg1"/>
                </a:solidFill>
                <a:latin charset="0" panose="020B0604020202020204" pitchFamily="34" typeface="Arial"/>
                <a:cs charset="0" panose="020B0604020202020204" pitchFamily="34" typeface="Arial"/>
              </a:rPr>
              <a:t>Enterprise Entrepreneurship</a:t>
            </a:r>
            <a:endParaRPr altLang="en-PK" dirty="0" lang="en-PK" sz="1350">
              <a:solidFill>
                <a:schemeClr val="bg1"/>
              </a:solidFill>
              <a:latin charset="0" panose="020B0604020202020204" pitchFamily="34" typeface="Arial"/>
              <a:cs charset="0" panose="020B0604020202020204" pitchFamily="34" typeface="Arial"/>
            </a:endParaRPr>
          </a:p>
        </p:txBody>
      </p:sp>
      <p:sp>
        <p:nvSpPr>
          <p:cNvPr id="8" name="Text 5"/>
          <p:cNvSpPr/>
          <p:nvPr/>
        </p:nvSpPr>
        <p:spPr>
          <a:xfrm>
            <a:off x="640080" y="4617720"/>
            <a:ext cx="7772400" cy="310896"/>
          </a:xfrm>
          <a:prstGeom prst="rect">
            <a:avLst/>
          </a:prstGeom>
          <a:noFill/>
          <a:ln/>
        </p:spPr>
        <p:txBody>
          <a:bodyPr anchor="ctr" bIns="0" lIns="0" numCol="1" rIns="0" rtlCol="0" tIns="0" wrap="square"/>
          <a:lstStyle/>
          <a:p>
            <a:pPr indent="0" marL="0">
              <a:buNone/>
            </a:pPr>
            <a:r>
              <a:rPr b="1" dirty="0" lang="en-US" sz="1350">
                <a:solidFill>
                  <a:srgbClr val="E8C9CF"/>
                </a:solidFill>
                <a:latin charset="0" pitchFamily="34" typeface="Arial"/>
                <a:ea charset="-122" pitchFamily="34" typeface="Arial"/>
                <a:cs charset="-120" pitchFamily="34" typeface="Arial"/>
              </a:rPr>
              <a:t>Assignment Title:  </a:t>
            </a:r>
            <a:r>
              <a:rPr b="1" dirty="0" lang="en-US" sz="1350">
                <a:solidFill>
                  <a:srgbClr val="FFFFFF"/>
                </a:solidFill>
                <a:latin charset="0" pitchFamily="34" typeface="Arial"/>
                <a:ea charset="-122" pitchFamily="34" typeface="Arial"/>
                <a:cs charset="-120" pitchFamily="34" typeface="Arial"/>
              </a:rPr>
              <a:t>Business</a:t>
            </a:r>
            <a:r>
              <a:rPr dirty="0" lang="en-US" sz="1350">
                <a:solidFill>
                  <a:srgbClr val="FFFFFF"/>
                </a:solidFill>
                <a:latin charset="0" pitchFamily="34" typeface="Arial"/>
                <a:ea charset="-122" pitchFamily="34" typeface="Arial"/>
                <a:cs charset="-120" pitchFamily="34" typeface="Arial"/>
              </a:rPr>
              <a:t> </a:t>
            </a:r>
            <a:r>
              <a:rPr b="1" dirty="0" lang="en-US" sz="1350">
                <a:solidFill>
                  <a:srgbClr val="FFFFFF"/>
                </a:solidFill>
                <a:latin charset="0" pitchFamily="34" typeface="Arial"/>
                <a:ea charset="-122" pitchFamily="34" typeface="Arial"/>
                <a:cs charset="-120" pitchFamily="34" typeface="Arial"/>
              </a:rPr>
              <a:t>Plan</a:t>
            </a:r>
            <a:r>
              <a:rPr dirty="0" lang="en-US" sz="1350">
                <a:solidFill>
                  <a:srgbClr val="FFFFFF"/>
                </a:solidFill>
                <a:latin charset="0" pitchFamily="34" typeface="Arial"/>
                <a:ea charset="-122" pitchFamily="34" typeface="Arial"/>
                <a:cs charset="-120" pitchFamily="34" typeface="Arial"/>
              </a:rPr>
              <a:t> — </a:t>
            </a:r>
            <a:r>
              <a:rPr b="1" dirty="0" lang="en-US" sz="1350">
                <a:solidFill>
                  <a:srgbClr val="FFFFFF"/>
                </a:solidFill>
                <a:latin charset="0" pitchFamily="34" typeface="Arial"/>
                <a:ea charset="-122" pitchFamily="34" typeface="Arial"/>
                <a:cs charset="-120" pitchFamily="34" typeface="Arial"/>
              </a:rPr>
              <a:t>Presentation</a:t>
            </a:r>
            <a:endParaRPr b="1" dirty="0" lang="en-US" sz="1350"/>
          </a:p>
        </p:txBody>
      </p:sp>
      <p:sp>
        <p:nvSpPr>
          <p:cNvPr id="9" name="Text 6"/>
          <p:cNvSpPr/>
          <p:nvPr/>
        </p:nvSpPr>
        <p:spPr>
          <a:xfrm>
            <a:off x="640080" y="4983480"/>
            <a:ext cx="7772400" cy="310896"/>
          </a:xfrm>
          <a:prstGeom prst="rect">
            <a:avLst/>
          </a:prstGeom>
          <a:noFill/>
          <a:ln/>
        </p:spPr>
        <p:txBody>
          <a:bodyPr anchor="ctr" bIns="0" lIns="0" numCol="1" rIns="0" rtlCol="0" tIns="0" wrap="square"/>
          <a:lstStyle/>
          <a:p>
            <a:r>
              <a:rPr b="1" dirty="0" lang="en-US" sz="1350">
                <a:solidFill>
                  <a:srgbClr val="E8C9CF"/>
                </a:solidFill>
                <a:latin charset="0" pitchFamily="34" typeface="Arial"/>
                <a:ea charset="-122" pitchFamily="34" typeface="Arial"/>
                <a:cs charset="-120" pitchFamily="34" typeface="Arial"/>
              </a:rPr>
              <a:t>Student Name:  </a:t>
            </a:r>
            <a:r>
              <a:rPr altLang="gsw-CH" b="1" lang="gsw-CH" sz="1400">
                <a:solidFill>
                  <a:schemeClr val="bg1"/>
                </a:solidFill>
              </a:rPr>
              <a:t>Hamdi</a:t>
            </a:r>
            <a:r>
              <a:rPr altLang="gsw-CH" lang="gsw-CH" sz="1350">
                <a:solidFill>
                  <a:schemeClr val="bg1"/>
                </a:solidFill>
              </a:rPr>
              <a:t> </a:t>
            </a:r>
            <a:r>
              <a:rPr altLang="gsw-CH" b="1" lang="gsw-CH" sz="1400">
                <a:solidFill>
                  <a:schemeClr val="bg1"/>
                </a:solidFill>
              </a:rPr>
              <a:t>Dahir</a:t>
            </a:r>
            <a:endParaRPr b="1" dirty="0" lang="en-US" sz="1350">
              <a:solidFill>
                <a:schemeClr val="bg1"/>
              </a:solidFill>
            </a:endParaRPr>
          </a:p>
        </p:txBody>
      </p:sp>
      <p:sp>
        <p:nvSpPr>
          <p:cNvPr id="10" name="Text 7"/>
          <p:cNvSpPr/>
          <p:nvPr/>
        </p:nvSpPr>
        <p:spPr>
          <a:xfrm>
            <a:off x="640080" y="5349240"/>
            <a:ext cx="7772400" cy="310896"/>
          </a:xfrm>
          <a:prstGeom prst="rect">
            <a:avLst/>
          </a:prstGeom>
          <a:noFill/>
          <a:ln/>
        </p:spPr>
        <p:txBody>
          <a:bodyPr anchor="ctr" bIns="0" lIns="0" numCol="1" rIns="0" rtlCol="0" tIns="0" wrap="square"/>
          <a:lstStyle/>
          <a:p>
            <a:pPr indent="0" marL="0">
              <a:buNone/>
            </a:pPr>
            <a:r>
              <a:rPr b="1" dirty="0" lang="en-US" sz="1350">
                <a:solidFill>
                  <a:srgbClr val="E8C9CF"/>
                </a:solidFill>
                <a:latin charset="0" pitchFamily="34" typeface="Arial"/>
                <a:ea charset="-122" pitchFamily="34" typeface="Arial"/>
                <a:cs charset="-120" pitchFamily="34" typeface="Arial"/>
              </a:rPr>
              <a:t>Lecturer's Name:  </a:t>
            </a:r>
            <a:r>
              <a:rPr b="1" dirty="0" lang="en-US" sz="1350">
                <a:solidFill>
                  <a:srgbClr val="FFFFFF"/>
                </a:solidFill>
                <a:latin charset="0" pitchFamily="34" typeface="Arial"/>
                <a:ea charset="-122" pitchFamily="34" typeface="Arial"/>
                <a:cs charset="-120" pitchFamily="34" typeface="Arial"/>
              </a:rPr>
              <a:t>2504541</a:t>
            </a:r>
            <a:endParaRPr dirty="0" lang="en-US" sz="135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57200"/>
            <a:ext cx="10908792" cy="292608"/>
          </a:xfrm>
          <a:prstGeom prst="rect">
            <a:avLst/>
          </a:prstGeom>
          <a:noFill/>
          <a:ln/>
        </p:spPr>
        <p:txBody>
          <a:bodyPr anchor="ctr" bIns="0" lIns="0" numCol="1" rIns="0" rtlCol="0" tIns="0" wrap="square"/>
          <a:lstStyle/>
          <a:p>
            <a:pPr indent="0" marL="0">
              <a:buNone/>
            </a:pPr>
            <a:r>
              <a:rPr b="1" dirty="0" kern="0" lang="en-US" spc="300" sz="1200">
                <a:solidFill>
                  <a:srgbClr val="A8666F"/>
                </a:solidFill>
                <a:latin charset="0" pitchFamily="34" typeface="Arial"/>
                <a:ea charset="-122" pitchFamily="34" typeface="Arial"/>
                <a:cs charset="-120" pitchFamily="34" typeface="Arial"/>
              </a:rPr>
              <a:t>01 · THE BUSINESS IDEA</a:t>
            </a:r>
            <a:endParaRPr dirty="0" lang="en-US" sz="1200"/>
          </a:p>
        </p:txBody>
      </p:sp>
      <p:sp>
        <p:nvSpPr>
          <p:cNvPr id="3" name="Text 1"/>
          <p:cNvSpPr/>
          <p:nvPr/>
        </p:nvSpPr>
        <p:spPr>
          <a:xfrm>
            <a:off x="640080" y="749808"/>
            <a:ext cx="10908792" cy="640080"/>
          </a:xfrm>
          <a:prstGeom prst="rect">
            <a:avLst/>
          </a:prstGeom>
          <a:noFill/>
          <a:ln/>
        </p:spPr>
        <p:txBody>
          <a:bodyPr anchor="ctr" bIns="0" lIns="0" numCol="1" rIns="0" rtlCol="0" tIns="0" wrap="square"/>
          <a:lstStyle/>
          <a:p>
            <a:pPr indent="0" marL="0">
              <a:buNone/>
            </a:pPr>
            <a:r>
              <a:rPr b="1" dirty="0" lang="en-US" sz="3200">
                <a:solidFill>
                  <a:srgbClr val="5E2839"/>
                </a:solidFill>
                <a:latin charset="0" pitchFamily="34" typeface="Georgia"/>
                <a:ea charset="-122" pitchFamily="34" typeface="Georgia"/>
                <a:cs charset="-120" pitchFamily="34" typeface="Georgia"/>
              </a:rPr>
              <a:t>What is Mina House?</a:t>
            </a:r>
            <a:endParaRPr dirty="0" lang="en-US" sz="3200"/>
          </a:p>
        </p:txBody>
      </p:sp>
      <p:sp>
        <p:nvSpPr>
          <p:cNvPr id="4" name="Shape 2"/>
          <p:cNvSpPr/>
          <p:nvPr/>
        </p:nvSpPr>
        <p:spPr>
          <a:xfrm>
            <a:off x="640080" y="1828800"/>
            <a:ext cx="5212080" cy="1783080"/>
          </a:xfrm>
          <a:prstGeom prst="roundRect">
            <a:avLst>
              <a:gd fmla="val 5128" name="adj"/>
            </a:avLst>
          </a:prstGeom>
          <a:solidFill>
            <a:srgbClr val="F6EFF0"/>
          </a:solidFill>
          <a:ln/>
          <a:effectLst>
            <a:outerShdw algn="bl" blurRad="88900" dir="5400000" dist="38100" rotWithShape="0">
              <a:srgbClr val="000000">
                <a:alpha val="12000"/>
              </a:srgbClr>
            </a:outerShdw>
          </a:effectLst>
        </p:spPr>
        <p:txBody>
          <a:bodyPr numCol="1"/>
          <a:lstStyle/>
          <a:p>
            <a:endParaRPr altLang="en-PK" lang="en-PK"/>
          </a:p>
        </p:txBody>
      </p:sp>
      <p:sp>
        <p:nvSpPr>
          <p:cNvPr id="5" name="Shape 3"/>
          <p:cNvSpPr/>
          <p:nvPr/>
        </p:nvSpPr>
        <p:spPr>
          <a:xfrm>
            <a:off x="960120" y="2212848"/>
            <a:ext cx="1005840" cy="1005840"/>
          </a:xfrm>
          <a:prstGeom prst="ellipse">
            <a:avLst/>
          </a:prstGeom>
          <a:solidFill>
            <a:srgbClr val="5E2839"/>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6" name="Image 0"/>
          <p:cNvPicPr>
            <a:picLocks noChangeAspect="1"/>
          </p:cNvPicPr>
          <p:nvPr/>
        </p:nvPicPr>
        <p:blipFill>
          <a:blip r:embed="rId3"/>
          <a:stretch>
            <a:fillRect/>
          </a:stretch>
        </p:blipFill>
        <p:spPr>
          <a:xfrm>
            <a:off x="1241755" y="2494483"/>
            <a:ext cx="442570" cy="442570"/>
          </a:xfrm>
          <a:prstGeom prst="rect">
            <a:avLst/>
          </a:prstGeom>
        </p:spPr>
      </p:pic>
      <p:sp>
        <p:nvSpPr>
          <p:cNvPr id="7" name="Text 4"/>
          <p:cNvSpPr/>
          <p:nvPr/>
        </p:nvSpPr>
        <p:spPr>
          <a:xfrm>
            <a:off x="2194560" y="2157984"/>
            <a:ext cx="3383280" cy="457200"/>
          </a:xfrm>
          <a:prstGeom prst="rect">
            <a:avLst/>
          </a:prstGeom>
          <a:noFill/>
          <a:ln/>
        </p:spPr>
        <p:txBody>
          <a:bodyPr anchor="ctr" bIns="0" lIns="0" numCol="1" rIns="0" rtlCol="0" tIns="0" wrap="square"/>
          <a:lstStyle/>
          <a:p>
            <a:pPr indent="0" marL="0">
              <a:buNone/>
            </a:pPr>
            <a:r>
              <a:rPr b="1" dirty="0" lang="en-US" sz="1900">
                <a:solidFill>
                  <a:srgbClr val="5E2839"/>
                </a:solidFill>
                <a:latin charset="0" pitchFamily="34" typeface="Georgia"/>
                <a:ea charset="-122" pitchFamily="34" typeface="Georgia"/>
                <a:cs charset="-120" pitchFamily="34" typeface="Georgia"/>
              </a:rPr>
              <a:t>Boutique Airbnb</a:t>
            </a:r>
            <a:endParaRPr dirty="0" lang="en-US" sz="1900"/>
          </a:p>
        </p:txBody>
      </p:sp>
      <p:sp>
        <p:nvSpPr>
          <p:cNvPr id="8" name="Text 5"/>
          <p:cNvSpPr/>
          <p:nvPr/>
        </p:nvSpPr>
        <p:spPr>
          <a:xfrm>
            <a:off x="2194560" y="2633472"/>
            <a:ext cx="3383280" cy="731520"/>
          </a:xfrm>
          <a:prstGeom prst="rect">
            <a:avLst/>
          </a:prstGeom>
          <a:noFill/>
          <a:ln/>
        </p:spPr>
        <p:txBody>
          <a:bodyPr anchor="ctr" bIns="0" lIns="0" numCol="1" rIns="0" rtlCol="0" tIns="0" wrap="square"/>
          <a:lstStyle/>
          <a:p>
            <a:pPr indent="0" marL="0">
              <a:buNone/>
            </a:pPr>
            <a:r>
              <a:rPr dirty="0" lang="en-US" sz="1400">
                <a:solidFill>
                  <a:srgbClr val="2B2226"/>
                </a:solidFill>
                <a:latin charset="0" pitchFamily="34" typeface="Arial"/>
                <a:ea charset="-122" pitchFamily="34" typeface="Arial"/>
                <a:cs charset="-120" pitchFamily="34" typeface="Arial"/>
              </a:rPr>
              <a:t>Private guest rooms in central Birmingham</a:t>
            </a:r>
            <a:endParaRPr dirty="0" lang="en-US" sz="1400"/>
          </a:p>
        </p:txBody>
      </p:sp>
      <p:sp>
        <p:nvSpPr>
          <p:cNvPr id="9" name="Shape 6"/>
          <p:cNvSpPr/>
          <p:nvPr/>
        </p:nvSpPr>
        <p:spPr>
          <a:xfrm>
            <a:off x="6263640" y="1828800"/>
            <a:ext cx="5212080" cy="1783080"/>
          </a:xfrm>
          <a:prstGeom prst="roundRect">
            <a:avLst>
              <a:gd fmla="val 5128" name="adj"/>
            </a:avLst>
          </a:prstGeom>
          <a:solidFill>
            <a:srgbClr val="F6EFF0"/>
          </a:solidFill>
          <a:ln/>
          <a:effectLst>
            <a:outerShdw algn="bl" blurRad="88900" dir="5400000" dist="38100" rotWithShape="0">
              <a:srgbClr val="000000">
                <a:alpha val="12000"/>
              </a:srgbClr>
            </a:outerShdw>
          </a:effectLst>
        </p:spPr>
        <p:txBody>
          <a:bodyPr numCol="1"/>
          <a:lstStyle/>
          <a:p>
            <a:endParaRPr altLang="en-PK" lang="en-PK"/>
          </a:p>
        </p:txBody>
      </p:sp>
      <p:sp>
        <p:nvSpPr>
          <p:cNvPr id="10" name="Shape 7"/>
          <p:cNvSpPr/>
          <p:nvPr/>
        </p:nvSpPr>
        <p:spPr>
          <a:xfrm>
            <a:off x="6583680" y="2212848"/>
            <a:ext cx="1005840" cy="1005840"/>
          </a:xfrm>
          <a:prstGeom prst="ellipse">
            <a:avLst/>
          </a:prstGeom>
          <a:solidFill>
            <a:srgbClr val="5E2839"/>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11" name="Image 1"/>
          <p:cNvPicPr>
            <a:picLocks noChangeAspect="1"/>
          </p:cNvPicPr>
          <p:nvPr/>
        </p:nvPicPr>
        <p:blipFill>
          <a:blip r:embed="rId4"/>
          <a:stretch>
            <a:fillRect/>
          </a:stretch>
        </p:blipFill>
        <p:spPr>
          <a:xfrm>
            <a:off x="6865315" y="2494483"/>
            <a:ext cx="442570" cy="442570"/>
          </a:xfrm>
          <a:prstGeom prst="rect">
            <a:avLst/>
          </a:prstGeom>
        </p:spPr>
      </p:pic>
      <p:sp>
        <p:nvSpPr>
          <p:cNvPr id="12" name="Text 8"/>
          <p:cNvSpPr/>
          <p:nvPr/>
        </p:nvSpPr>
        <p:spPr>
          <a:xfrm>
            <a:off x="7818120" y="2157984"/>
            <a:ext cx="3383280" cy="457200"/>
          </a:xfrm>
          <a:prstGeom prst="rect">
            <a:avLst/>
          </a:prstGeom>
          <a:noFill/>
          <a:ln/>
        </p:spPr>
        <p:txBody>
          <a:bodyPr anchor="ctr" bIns="0" lIns="0" numCol="1" rIns="0" rtlCol="0" tIns="0" wrap="square"/>
          <a:lstStyle/>
          <a:p>
            <a:pPr indent="0" marL="0">
              <a:buNone/>
            </a:pPr>
            <a:r>
              <a:rPr b="1" dirty="0" lang="en-US" sz="1900">
                <a:solidFill>
                  <a:srgbClr val="5E2839"/>
                </a:solidFill>
                <a:latin charset="0" pitchFamily="34" typeface="Georgia"/>
                <a:ea charset="-122" pitchFamily="34" typeface="Georgia"/>
                <a:cs charset="-120" pitchFamily="34" typeface="Georgia"/>
              </a:rPr>
              <a:t>Themed stays</a:t>
            </a:r>
            <a:endParaRPr dirty="0" lang="en-US" sz="1900"/>
          </a:p>
        </p:txBody>
      </p:sp>
      <p:sp>
        <p:nvSpPr>
          <p:cNvPr id="13" name="Text 9"/>
          <p:cNvSpPr/>
          <p:nvPr/>
        </p:nvSpPr>
        <p:spPr>
          <a:xfrm>
            <a:off x="7818120" y="2633472"/>
            <a:ext cx="3383280" cy="731520"/>
          </a:xfrm>
          <a:prstGeom prst="rect">
            <a:avLst/>
          </a:prstGeom>
          <a:noFill/>
          <a:ln/>
        </p:spPr>
        <p:txBody>
          <a:bodyPr anchor="ctr" bIns="0" lIns="0" numCol="1" rIns="0" rtlCol="0" tIns="0" wrap="square"/>
          <a:lstStyle/>
          <a:p>
            <a:pPr indent="0" marL="0">
              <a:buNone/>
            </a:pPr>
            <a:r>
              <a:rPr dirty="0" lang="en-US" sz="1400">
                <a:solidFill>
                  <a:srgbClr val="2B2226"/>
                </a:solidFill>
                <a:latin charset="0" pitchFamily="34" typeface="Arial"/>
                <a:ea charset="-122" pitchFamily="34" typeface="Arial"/>
                <a:cs charset="-120" pitchFamily="34" typeface="Arial"/>
              </a:rPr>
              <a:t>Décor for birthdays, anniversaries, Valentine's</a:t>
            </a:r>
            <a:endParaRPr dirty="0" lang="en-US" sz="1400"/>
          </a:p>
        </p:txBody>
      </p:sp>
      <p:sp>
        <p:nvSpPr>
          <p:cNvPr id="14" name="Shape 10"/>
          <p:cNvSpPr/>
          <p:nvPr/>
        </p:nvSpPr>
        <p:spPr>
          <a:xfrm>
            <a:off x="640080" y="3977640"/>
            <a:ext cx="5212080" cy="1783080"/>
          </a:xfrm>
          <a:prstGeom prst="roundRect">
            <a:avLst>
              <a:gd fmla="val 5128" name="adj"/>
            </a:avLst>
          </a:prstGeom>
          <a:solidFill>
            <a:srgbClr val="F6EFF0"/>
          </a:solidFill>
          <a:ln/>
          <a:effectLst>
            <a:outerShdw algn="bl" blurRad="88900" dir="5400000" dist="38100" rotWithShape="0">
              <a:srgbClr val="000000">
                <a:alpha val="12000"/>
              </a:srgbClr>
            </a:outerShdw>
          </a:effectLst>
        </p:spPr>
        <p:txBody>
          <a:bodyPr numCol="1"/>
          <a:lstStyle/>
          <a:p>
            <a:endParaRPr altLang="en-PK" lang="en-PK"/>
          </a:p>
        </p:txBody>
      </p:sp>
      <p:sp>
        <p:nvSpPr>
          <p:cNvPr id="15" name="Shape 11"/>
          <p:cNvSpPr/>
          <p:nvPr/>
        </p:nvSpPr>
        <p:spPr>
          <a:xfrm>
            <a:off x="960120" y="4361688"/>
            <a:ext cx="1005840" cy="1005840"/>
          </a:xfrm>
          <a:prstGeom prst="ellipse">
            <a:avLst/>
          </a:prstGeom>
          <a:solidFill>
            <a:srgbClr val="5E2839"/>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16" name="Image 2"/>
          <p:cNvPicPr>
            <a:picLocks noChangeAspect="1"/>
          </p:cNvPicPr>
          <p:nvPr/>
        </p:nvPicPr>
        <p:blipFill>
          <a:blip r:embed="rId5"/>
          <a:stretch>
            <a:fillRect/>
          </a:stretch>
        </p:blipFill>
        <p:spPr>
          <a:xfrm>
            <a:off x="1241755" y="4643323"/>
            <a:ext cx="442570" cy="442570"/>
          </a:xfrm>
          <a:prstGeom prst="rect">
            <a:avLst/>
          </a:prstGeom>
        </p:spPr>
      </p:pic>
      <p:sp>
        <p:nvSpPr>
          <p:cNvPr id="17" name="Text 12"/>
          <p:cNvSpPr/>
          <p:nvPr/>
        </p:nvSpPr>
        <p:spPr>
          <a:xfrm>
            <a:off x="2194560" y="4306824"/>
            <a:ext cx="3383280" cy="457200"/>
          </a:xfrm>
          <a:prstGeom prst="rect">
            <a:avLst/>
          </a:prstGeom>
          <a:noFill/>
          <a:ln/>
        </p:spPr>
        <p:txBody>
          <a:bodyPr anchor="ctr" bIns="0" lIns="0" numCol="1" rIns="0" rtlCol="0" tIns="0" wrap="square"/>
          <a:lstStyle/>
          <a:p>
            <a:pPr indent="0" marL="0">
              <a:buNone/>
            </a:pPr>
            <a:r>
              <a:rPr b="1" dirty="0" lang="en-US" sz="1900">
                <a:solidFill>
                  <a:srgbClr val="5E2839"/>
                </a:solidFill>
                <a:latin charset="0" pitchFamily="34" typeface="Georgia"/>
                <a:ea charset="-122" pitchFamily="34" typeface="Georgia"/>
                <a:cs charset="-120" pitchFamily="34" typeface="Georgia"/>
              </a:rPr>
              <a:t>Full comfort</a:t>
            </a:r>
            <a:endParaRPr dirty="0" lang="en-US" sz="1900"/>
          </a:p>
        </p:txBody>
      </p:sp>
      <p:sp>
        <p:nvSpPr>
          <p:cNvPr id="18" name="Text 13"/>
          <p:cNvSpPr/>
          <p:nvPr/>
        </p:nvSpPr>
        <p:spPr>
          <a:xfrm>
            <a:off x="2194560" y="4782312"/>
            <a:ext cx="3383280" cy="731520"/>
          </a:xfrm>
          <a:prstGeom prst="rect">
            <a:avLst/>
          </a:prstGeom>
          <a:noFill/>
          <a:ln/>
        </p:spPr>
        <p:txBody>
          <a:bodyPr anchor="ctr" bIns="0" lIns="0" numCol="1" rIns="0" rtlCol="0" tIns="0" wrap="square"/>
          <a:lstStyle/>
          <a:p>
            <a:pPr indent="0" marL="0">
              <a:buNone/>
            </a:pPr>
            <a:r>
              <a:rPr dirty="0" lang="en-US" sz="1400">
                <a:solidFill>
                  <a:srgbClr val="2B2226"/>
                </a:solidFill>
                <a:latin charset="0" pitchFamily="34" typeface="Arial"/>
                <a:ea charset="-122" pitchFamily="34" typeface="Arial"/>
                <a:cs charset="-120" pitchFamily="34" typeface="Arial"/>
              </a:rPr>
              <a:t>Breakfast, free Wi-Fi and private bathroom</a:t>
            </a:r>
            <a:endParaRPr dirty="0" lang="en-US" sz="1400"/>
          </a:p>
        </p:txBody>
      </p:sp>
      <p:sp>
        <p:nvSpPr>
          <p:cNvPr id="19" name="Shape 14"/>
          <p:cNvSpPr/>
          <p:nvPr/>
        </p:nvSpPr>
        <p:spPr>
          <a:xfrm>
            <a:off x="6263640" y="3977640"/>
            <a:ext cx="5212080" cy="1783080"/>
          </a:xfrm>
          <a:prstGeom prst="roundRect">
            <a:avLst>
              <a:gd fmla="val 5128" name="adj"/>
            </a:avLst>
          </a:prstGeom>
          <a:solidFill>
            <a:srgbClr val="F6EFF0"/>
          </a:solidFill>
          <a:ln/>
          <a:effectLst>
            <a:outerShdw algn="bl" blurRad="88900" dir="5400000" dist="38100" rotWithShape="0">
              <a:srgbClr val="000000">
                <a:alpha val="12000"/>
              </a:srgbClr>
            </a:outerShdw>
          </a:effectLst>
        </p:spPr>
        <p:txBody>
          <a:bodyPr numCol="1"/>
          <a:lstStyle/>
          <a:p>
            <a:endParaRPr altLang="en-PK" lang="en-PK"/>
          </a:p>
        </p:txBody>
      </p:sp>
      <p:sp>
        <p:nvSpPr>
          <p:cNvPr id="20" name="Shape 15"/>
          <p:cNvSpPr/>
          <p:nvPr/>
        </p:nvSpPr>
        <p:spPr>
          <a:xfrm>
            <a:off x="6583680" y="4361688"/>
            <a:ext cx="1005840" cy="1005840"/>
          </a:xfrm>
          <a:prstGeom prst="ellipse">
            <a:avLst/>
          </a:prstGeom>
          <a:solidFill>
            <a:srgbClr val="5E2839"/>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21" name="Image 3"/>
          <p:cNvPicPr>
            <a:picLocks noChangeAspect="1"/>
          </p:cNvPicPr>
          <p:nvPr/>
        </p:nvPicPr>
        <p:blipFill>
          <a:blip r:embed="rId6"/>
          <a:stretch>
            <a:fillRect/>
          </a:stretch>
        </p:blipFill>
        <p:spPr>
          <a:xfrm>
            <a:off x="6865315" y="4643323"/>
            <a:ext cx="442570" cy="442570"/>
          </a:xfrm>
          <a:prstGeom prst="rect">
            <a:avLst/>
          </a:prstGeom>
        </p:spPr>
      </p:pic>
      <p:sp>
        <p:nvSpPr>
          <p:cNvPr id="22" name="Text 16"/>
          <p:cNvSpPr/>
          <p:nvPr/>
        </p:nvSpPr>
        <p:spPr>
          <a:xfrm>
            <a:off x="7818120" y="4306824"/>
            <a:ext cx="3383280" cy="457200"/>
          </a:xfrm>
          <a:prstGeom prst="rect">
            <a:avLst/>
          </a:prstGeom>
          <a:noFill/>
          <a:ln/>
        </p:spPr>
        <p:txBody>
          <a:bodyPr anchor="ctr" bIns="0" lIns="0" numCol="1" rIns="0" rtlCol="0" tIns="0" wrap="square"/>
          <a:lstStyle/>
          <a:p>
            <a:pPr indent="0" marL="0">
              <a:buNone/>
            </a:pPr>
            <a:r>
              <a:rPr b="1" dirty="0" lang="en-US" sz="1900">
                <a:solidFill>
                  <a:srgbClr val="5E2839"/>
                </a:solidFill>
                <a:latin charset="0" pitchFamily="34" typeface="Georgia"/>
                <a:ea charset="-122" pitchFamily="34" typeface="Georgia"/>
                <a:cs charset="-120" pitchFamily="34" typeface="Georgia"/>
              </a:rPr>
              <a:t>Personal touch</a:t>
            </a:r>
            <a:endParaRPr dirty="0" lang="en-US" sz="1900"/>
          </a:p>
        </p:txBody>
      </p:sp>
      <p:sp>
        <p:nvSpPr>
          <p:cNvPr id="23" name="Text 17"/>
          <p:cNvSpPr/>
          <p:nvPr/>
        </p:nvSpPr>
        <p:spPr>
          <a:xfrm>
            <a:off x="7818120" y="4782312"/>
            <a:ext cx="3383280" cy="731520"/>
          </a:xfrm>
          <a:prstGeom prst="rect">
            <a:avLst/>
          </a:prstGeom>
          <a:noFill/>
          <a:ln/>
        </p:spPr>
        <p:txBody>
          <a:bodyPr anchor="ctr" bIns="0" lIns="0" numCol="1" rIns="0" rtlCol="0" tIns="0" wrap="square"/>
          <a:lstStyle/>
          <a:p>
            <a:pPr indent="0" marL="0">
              <a:buNone/>
            </a:pPr>
            <a:r>
              <a:rPr dirty="0" lang="en-US" sz="1400">
                <a:solidFill>
                  <a:srgbClr val="2B2226"/>
                </a:solidFill>
                <a:latin charset="0" pitchFamily="34" typeface="Arial"/>
                <a:ea charset="-122" pitchFamily="34" typeface="Arial"/>
                <a:cs charset="-120" pitchFamily="34" typeface="Arial"/>
              </a:rPr>
              <a:t>Comfortable, memorable, guest-first service</a:t>
            </a:r>
            <a:endParaRPr dirty="0" lang="en-US" sz="14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57200"/>
            <a:ext cx="10908792" cy="292608"/>
          </a:xfrm>
          <a:prstGeom prst="rect">
            <a:avLst/>
          </a:prstGeom>
          <a:noFill/>
          <a:ln/>
        </p:spPr>
        <p:txBody>
          <a:bodyPr anchor="ctr" bIns="0" lIns="0" numCol="1" rIns="0" rtlCol="0" tIns="0" wrap="square"/>
          <a:lstStyle/>
          <a:p>
            <a:pPr indent="0" marL="0">
              <a:buNone/>
            </a:pPr>
            <a:r>
              <a:rPr b="1" dirty="0" kern="0" lang="en-US" spc="300" sz="1200">
                <a:solidFill>
                  <a:srgbClr val="A8666F"/>
                </a:solidFill>
                <a:latin charset="0" pitchFamily="34" typeface="Arial"/>
                <a:ea charset="-122" pitchFamily="34" typeface="Arial"/>
                <a:cs charset="-120" pitchFamily="34" typeface="Arial"/>
              </a:rPr>
              <a:t>01 · THE BUSINESS IDEA</a:t>
            </a:r>
            <a:endParaRPr dirty="0" lang="en-US" sz="1200"/>
          </a:p>
        </p:txBody>
      </p:sp>
      <p:sp>
        <p:nvSpPr>
          <p:cNvPr id="3" name="Text 1"/>
          <p:cNvSpPr/>
          <p:nvPr/>
        </p:nvSpPr>
        <p:spPr>
          <a:xfrm>
            <a:off x="640080" y="749808"/>
            <a:ext cx="10908792" cy="640080"/>
          </a:xfrm>
          <a:prstGeom prst="rect">
            <a:avLst/>
          </a:prstGeom>
          <a:noFill/>
          <a:ln/>
        </p:spPr>
        <p:txBody>
          <a:bodyPr anchor="ctr" bIns="0" lIns="0" numCol="1" rIns="0" rtlCol="0" tIns="0" wrap="square"/>
          <a:lstStyle/>
          <a:p>
            <a:pPr indent="0" marL="0">
              <a:buNone/>
            </a:pPr>
            <a:r>
              <a:rPr b="1" dirty="0" lang="en-US" sz="3200">
                <a:solidFill>
                  <a:srgbClr val="5E2839"/>
                </a:solidFill>
                <a:latin charset="0" pitchFamily="34" typeface="Georgia"/>
                <a:ea charset="-122" pitchFamily="34" typeface="Georgia"/>
                <a:cs charset="-120" pitchFamily="34" typeface="Georgia"/>
              </a:rPr>
              <a:t>What makes us different (USP)</a:t>
            </a:r>
            <a:endParaRPr dirty="0" lang="en-US" sz="3200"/>
          </a:p>
        </p:txBody>
      </p:sp>
      <p:sp>
        <p:nvSpPr>
          <p:cNvPr id="4" name="Shape 2"/>
          <p:cNvSpPr/>
          <p:nvPr/>
        </p:nvSpPr>
        <p:spPr>
          <a:xfrm>
            <a:off x="640080" y="1874520"/>
            <a:ext cx="548640" cy="548640"/>
          </a:xfrm>
          <a:prstGeom prst="ellipse">
            <a:avLst/>
          </a:prstGeom>
          <a:solidFill>
            <a:srgbClr val="5E2839"/>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5" name="Image 0"/>
          <p:cNvPicPr>
            <a:picLocks noChangeAspect="1"/>
          </p:cNvPicPr>
          <p:nvPr/>
        </p:nvPicPr>
        <p:blipFill>
          <a:blip r:embed="rId3"/>
          <a:stretch>
            <a:fillRect/>
          </a:stretch>
        </p:blipFill>
        <p:spPr>
          <a:xfrm>
            <a:off x="793699" y="2028139"/>
            <a:ext cx="241402" cy="241402"/>
          </a:xfrm>
          <a:prstGeom prst="rect">
            <a:avLst/>
          </a:prstGeom>
        </p:spPr>
      </p:pic>
      <p:sp>
        <p:nvSpPr>
          <p:cNvPr id="6" name="Text 3"/>
          <p:cNvSpPr/>
          <p:nvPr/>
        </p:nvSpPr>
        <p:spPr>
          <a:xfrm>
            <a:off x="1417320" y="1874520"/>
            <a:ext cx="9994392" cy="548640"/>
          </a:xfrm>
          <a:prstGeom prst="rect">
            <a:avLst/>
          </a:prstGeom>
          <a:noFill/>
          <a:ln/>
        </p:spPr>
        <p:txBody>
          <a:bodyPr anchor="ctr" bIns="0" lIns="0" numCol="1" rIns="0" rtlCol="0" tIns="0" wrap="square"/>
          <a:lstStyle/>
          <a:p>
            <a:pPr indent="0" marL="0">
              <a:buNone/>
            </a:pPr>
            <a:r>
              <a:rPr dirty="0" lang="en-US" sz="1700">
                <a:solidFill>
                  <a:srgbClr val="2B2226"/>
                </a:solidFill>
                <a:latin charset="0" pitchFamily="34" typeface="Arial"/>
                <a:ea charset="-122" pitchFamily="34" typeface="Arial"/>
                <a:cs charset="-120" pitchFamily="34" typeface="Arial"/>
              </a:rPr>
              <a:t>Themed room set-ups for celebrations</a:t>
            </a:r>
            <a:endParaRPr dirty="0" lang="en-US" sz="1700"/>
          </a:p>
        </p:txBody>
      </p:sp>
      <p:sp>
        <p:nvSpPr>
          <p:cNvPr id="7" name="Shape 4"/>
          <p:cNvSpPr/>
          <p:nvPr/>
        </p:nvSpPr>
        <p:spPr>
          <a:xfrm>
            <a:off x="640080" y="2624328"/>
            <a:ext cx="548640" cy="548640"/>
          </a:xfrm>
          <a:prstGeom prst="ellipse">
            <a:avLst/>
          </a:prstGeom>
          <a:solidFill>
            <a:srgbClr val="A8666F"/>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8" name="Image 1"/>
          <p:cNvPicPr>
            <a:picLocks noChangeAspect="1"/>
          </p:cNvPicPr>
          <p:nvPr/>
        </p:nvPicPr>
        <p:blipFill>
          <a:blip r:embed="rId4"/>
          <a:stretch>
            <a:fillRect/>
          </a:stretch>
        </p:blipFill>
        <p:spPr>
          <a:xfrm>
            <a:off x="793699" y="2777947"/>
            <a:ext cx="241402" cy="241402"/>
          </a:xfrm>
          <a:prstGeom prst="rect">
            <a:avLst/>
          </a:prstGeom>
        </p:spPr>
      </p:pic>
      <p:sp>
        <p:nvSpPr>
          <p:cNvPr id="9" name="Text 5"/>
          <p:cNvSpPr/>
          <p:nvPr/>
        </p:nvSpPr>
        <p:spPr>
          <a:xfrm>
            <a:off x="1417320" y="2624328"/>
            <a:ext cx="9994392" cy="548640"/>
          </a:xfrm>
          <a:prstGeom prst="rect">
            <a:avLst/>
          </a:prstGeom>
          <a:noFill/>
          <a:ln/>
        </p:spPr>
        <p:txBody>
          <a:bodyPr anchor="ctr" bIns="0" lIns="0" numCol="1" rIns="0" rtlCol="0" tIns="0" wrap="square"/>
          <a:lstStyle/>
          <a:p>
            <a:pPr indent="0" marL="0">
              <a:buNone/>
            </a:pPr>
            <a:r>
              <a:rPr dirty="0" lang="en-US" sz="1700">
                <a:solidFill>
                  <a:srgbClr val="2B2226"/>
                </a:solidFill>
                <a:latin charset="0" pitchFamily="34" typeface="Arial"/>
                <a:ea charset="-122" pitchFamily="34" typeface="Arial"/>
                <a:cs charset="-120" pitchFamily="34" typeface="Arial"/>
              </a:rPr>
              <a:t>Complimentary, locally-sourced breakfast</a:t>
            </a:r>
            <a:endParaRPr dirty="0" lang="en-US" sz="1700"/>
          </a:p>
        </p:txBody>
      </p:sp>
      <p:sp>
        <p:nvSpPr>
          <p:cNvPr id="10" name="Shape 6"/>
          <p:cNvSpPr/>
          <p:nvPr/>
        </p:nvSpPr>
        <p:spPr>
          <a:xfrm>
            <a:off x="640080" y="3374136"/>
            <a:ext cx="548640" cy="548640"/>
          </a:xfrm>
          <a:prstGeom prst="ellipse">
            <a:avLst/>
          </a:prstGeom>
          <a:solidFill>
            <a:srgbClr val="5E2839"/>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11" name="Image 2"/>
          <p:cNvPicPr>
            <a:picLocks noChangeAspect="1"/>
          </p:cNvPicPr>
          <p:nvPr/>
        </p:nvPicPr>
        <p:blipFill>
          <a:blip r:embed="rId5"/>
          <a:stretch>
            <a:fillRect/>
          </a:stretch>
        </p:blipFill>
        <p:spPr>
          <a:xfrm>
            <a:off x="793699" y="3527755"/>
            <a:ext cx="241402" cy="241402"/>
          </a:xfrm>
          <a:prstGeom prst="rect">
            <a:avLst/>
          </a:prstGeom>
        </p:spPr>
      </p:pic>
      <p:sp>
        <p:nvSpPr>
          <p:cNvPr id="12" name="Text 7"/>
          <p:cNvSpPr/>
          <p:nvPr/>
        </p:nvSpPr>
        <p:spPr>
          <a:xfrm>
            <a:off x="1417320" y="3374136"/>
            <a:ext cx="9994392" cy="548640"/>
          </a:xfrm>
          <a:prstGeom prst="rect">
            <a:avLst/>
          </a:prstGeom>
          <a:noFill/>
          <a:ln/>
        </p:spPr>
        <p:txBody>
          <a:bodyPr anchor="ctr" bIns="0" lIns="0" numCol="1" rIns="0" rtlCol="0" tIns="0" wrap="square"/>
          <a:lstStyle/>
          <a:p>
            <a:pPr indent="0" marL="0">
              <a:buNone/>
            </a:pPr>
            <a:r>
              <a:rPr dirty="0" lang="en-US" sz="1700">
                <a:solidFill>
                  <a:srgbClr val="2B2226"/>
                </a:solidFill>
                <a:latin charset="0" pitchFamily="34" typeface="Arial"/>
                <a:ea charset="-122" pitchFamily="34" typeface="Arial"/>
                <a:cs charset="-120" pitchFamily="34" typeface="Arial"/>
              </a:rPr>
              <a:t>Flexible, attentive customer service</a:t>
            </a:r>
            <a:endParaRPr dirty="0" lang="en-US" sz="1700"/>
          </a:p>
        </p:txBody>
      </p:sp>
      <p:sp>
        <p:nvSpPr>
          <p:cNvPr id="13" name="Shape 8"/>
          <p:cNvSpPr/>
          <p:nvPr/>
        </p:nvSpPr>
        <p:spPr>
          <a:xfrm>
            <a:off x="640080" y="4123944"/>
            <a:ext cx="548640" cy="548640"/>
          </a:xfrm>
          <a:prstGeom prst="ellipse">
            <a:avLst/>
          </a:prstGeom>
          <a:solidFill>
            <a:srgbClr val="A8666F"/>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14" name="Image 3"/>
          <p:cNvPicPr>
            <a:picLocks noChangeAspect="1"/>
          </p:cNvPicPr>
          <p:nvPr/>
        </p:nvPicPr>
        <p:blipFill>
          <a:blip r:embed="rId6"/>
          <a:stretch>
            <a:fillRect/>
          </a:stretch>
        </p:blipFill>
        <p:spPr>
          <a:xfrm>
            <a:off x="793699" y="4277563"/>
            <a:ext cx="241402" cy="241402"/>
          </a:xfrm>
          <a:prstGeom prst="rect">
            <a:avLst/>
          </a:prstGeom>
        </p:spPr>
      </p:pic>
      <p:sp>
        <p:nvSpPr>
          <p:cNvPr id="15" name="Text 9"/>
          <p:cNvSpPr/>
          <p:nvPr/>
        </p:nvSpPr>
        <p:spPr>
          <a:xfrm>
            <a:off x="1417320" y="4123944"/>
            <a:ext cx="9994392" cy="548640"/>
          </a:xfrm>
          <a:prstGeom prst="rect">
            <a:avLst/>
          </a:prstGeom>
          <a:noFill/>
          <a:ln/>
        </p:spPr>
        <p:txBody>
          <a:bodyPr anchor="ctr" bIns="0" lIns="0" numCol="1" rIns="0" rtlCol="0" tIns="0" wrap="square"/>
          <a:lstStyle/>
          <a:p>
            <a:pPr indent="0" marL="0">
              <a:buNone/>
            </a:pPr>
            <a:r>
              <a:rPr dirty="0" lang="en-US" sz="1700">
                <a:solidFill>
                  <a:srgbClr val="2B2226"/>
                </a:solidFill>
                <a:latin charset="0" pitchFamily="34" typeface="Arial"/>
                <a:ea charset="-122" pitchFamily="34" typeface="Arial"/>
                <a:cs charset="-120" pitchFamily="34" typeface="Arial"/>
              </a:rPr>
              <a:t>Affordable — yet high quality</a:t>
            </a:r>
            <a:endParaRPr dirty="0" lang="en-US" sz="1700"/>
          </a:p>
        </p:txBody>
      </p:sp>
      <p:sp>
        <p:nvSpPr>
          <p:cNvPr id="16" name="Shape 10"/>
          <p:cNvSpPr/>
          <p:nvPr/>
        </p:nvSpPr>
        <p:spPr>
          <a:xfrm>
            <a:off x="640080" y="4873752"/>
            <a:ext cx="548640" cy="548640"/>
          </a:xfrm>
          <a:prstGeom prst="ellipse">
            <a:avLst/>
          </a:prstGeom>
          <a:solidFill>
            <a:srgbClr val="5E2839"/>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17" name="Image 4"/>
          <p:cNvPicPr>
            <a:picLocks noChangeAspect="1"/>
          </p:cNvPicPr>
          <p:nvPr/>
        </p:nvPicPr>
        <p:blipFill>
          <a:blip r:embed="rId7"/>
          <a:stretch>
            <a:fillRect/>
          </a:stretch>
        </p:blipFill>
        <p:spPr>
          <a:xfrm>
            <a:off x="793699" y="5027371"/>
            <a:ext cx="241402" cy="241402"/>
          </a:xfrm>
          <a:prstGeom prst="rect">
            <a:avLst/>
          </a:prstGeom>
        </p:spPr>
      </p:pic>
      <p:sp>
        <p:nvSpPr>
          <p:cNvPr id="18" name="Text 11"/>
          <p:cNvSpPr/>
          <p:nvPr/>
        </p:nvSpPr>
        <p:spPr>
          <a:xfrm>
            <a:off x="1417320" y="4873752"/>
            <a:ext cx="9994392" cy="548640"/>
          </a:xfrm>
          <a:prstGeom prst="rect">
            <a:avLst/>
          </a:prstGeom>
          <a:noFill/>
          <a:ln/>
        </p:spPr>
        <p:txBody>
          <a:bodyPr anchor="ctr" bIns="0" lIns="0" numCol="1" rIns="0" rtlCol="0" tIns="0" wrap="square"/>
          <a:lstStyle/>
          <a:p>
            <a:pPr indent="0" marL="0">
              <a:buNone/>
            </a:pPr>
            <a:r>
              <a:rPr dirty="0" lang="en-US" sz="1700">
                <a:solidFill>
                  <a:srgbClr val="2B2226"/>
                </a:solidFill>
                <a:latin charset="0" pitchFamily="34" typeface="Arial"/>
                <a:ea charset="-122" pitchFamily="34" typeface="Arial"/>
                <a:cs charset="-120" pitchFamily="34" typeface="Arial"/>
              </a:rPr>
              <a:t>Drives repeat visits &amp; 5-star reviews</a:t>
            </a:r>
            <a:endParaRPr dirty="0" lang="en-US" sz="1700"/>
          </a:p>
        </p:txBody>
      </p:sp>
      <p:sp>
        <p:nvSpPr>
          <p:cNvPr id="19" name="Shape 12"/>
          <p:cNvSpPr/>
          <p:nvPr/>
        </p:nvSpPr>
        <p:spPr>
          <a:xfrm>
            <a:off x="640080" y="5623560"/>
            <a:ext cx="548640" cy="548640"/>
          </a:xfrm>
          <a:prstGeom prst="ellipse">
            <a:avLst/>
          </a:prstGeom>
          <a:solidFill>
            <a:srgbClr val="A8666F"/>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20" name="Image 5"/>
          <p:cNvPicPr>
            <a:picLocks noChangeAspect="1"/>
          </p:cNvPicPr>
          <p:nvPr/>
        </p:nvPicPr>
        <p:blipFill>
          <a:blip r:embed="rId8"/>
          <a:stretch>
            <a:fillRect/>
          </a:stretch>
        </p:blipFill>
        <p:spPr>
          <a:xfrm>
            <a:off x="793699" y="5777179"/>
            <a:ext cx="241402" cy="241402"/>
          </a:xfrm>
          <a:prstGeom prst="rect">
            <a:avLst/>
          </a:prstGeom>
        </p:spPr>
      </p:pic>
      <p:sp>
        <p:nvSpPr>
          <p:cNvPr id="21" name="Text 13"/>
          <p:cNvSpPr/>
          <p:nvPr/>
        </p:nvSpPr>
        <p:spPr>
          <a:xfrm>
            <a:off x="1417320" y="5623560"/>
            <a:ext cx="9994392" cy="548640"/>
          </a:xfrm>
          <a:prstGeom prst="rect">
            <a:avLst/>
          </a:prstGeom>
          <a:noFill/>
          <a:ln/>
        </p:spPr>
        <p:txBody>
          <a:bodyPr anchor="ctr" bIns="0" lIns="0" numCol="1" rIns="0" rtlCol="0" tIns="0" wrap="square"/>
          <a:lstStyle/>
          <a:p>
            <a:pPr indent="0" marL="0">
              <a:buNone/>
            </a:pPr>
            <a:r>
              <a:rPr dirty="0" lang="en-US" sz="1700">
                <a:solidFill>
                  <a:srgbClr val="2B2226"/>
                </a:solidFill>
                <a:latin charset="0" pitchFamily="34" typeface="Arial"/>
                <a:ea charset="-122" pitchFamily="34" typeface="Arial"/>
                <a:cs charset="-120" pitchFamily="34" typeface="Arial"/>
              </a:rPr>
              <a:t>Eco-friendly, community-focused</a:t>
            </a:r>
            <a:endParaRPr dirty="0" lang="en-US" sz="17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57200"/>
            <a:ext cx="10908792" cy="292608"/>
          </a:xfrm>
          <a:prstGeom prst="rect">
            <a:avLst/>
          </a:prstGeom>
          <a:noFill/>
          <a:ln/>
        </p:spPr>
        <p:txBody>
          <a:bodyPr anchor="ctr" bIns="0" lIns="0" numCol="1" rIns="0" rtlCol="0" tIns="0" wrap="square"/>
          <a:lstStyle/>
          <a:p>
            <a:pPr indent="0" marL="0">
              <a:buNone/>
            </a:pPr>
            <a:r>
              <a:rPr b="1" dirty="0" kern="0" lang="en-US" spc="300" sz="1200">
                <a:solidFill>
                  <a:srgbClr val="A8666F"/>
                </a:solidFill>
                <a:latin charset="0" pitchFamily="34" typeface="Arial"/>
                <a:ea charset="-122" pitchFamily="34" typeface="Arial"/>
                <a:cs charset="-120" pitchFamily="34" typeface="Arial"/>
              </a:rPr>
              <a:t>01 · THE BUSINESS IDEA</a:t>
            </a:r>
            <a:endParaRPr dirty="0" lang="en-US" sz="1200"/>
          </a:p>
        </p:txBody>
      </p:sp>
      <p:sp>
        <p:nvSpPr>
          <p:cNvPr id="3" name="Text 1"/>
          <p:cNvSpPr/>
          <p:nvPr/>
        </p:nvSpPr>
        <p:spPr>
          <a:xfrm>
            <a:off x="640080" y="749808"/>
            <a:ext cx="10908792" cy="640080"/>
          </a:xfrm>
          <a:prstGeom prst="rect">
            <a:avLst/>
          </a:prstGeom>
          <a:noFill/>
          <a:ln/>
        </p:spPr>
        <p:txBody>
          <a:bodyPr anchor="ctr" bIns="0" lIns="0" numCol="1" rIns="0" rtlCol="0" tIns="0" wrap="square"/>
          <a:lstStyle/>
          <a:p>
            <a:pPr indent="0" marL="0">
              <a:buNone/>
            </a:pPr>
            <a:r>
              <a:rPr b="1" dirty="0" lang="en-US" sz="3200">
                <a:solidFill>
                  <a:srgbClr val="5E2839"/>
                </a:solidFill>
                <a:latin charset="0" pitchFamily="34" typeface="Georgia"/>
                <a:ea charset="-122" pitchFamily="34" typeface="Georgia"/>
                <a:cs charset="-120" pitchFamily="34" typeface="Georgia"/>
              </a:rPr>
              <a:t>Structure &amp; legal format</a:t>
            </a:r>
            <a:endParaRPr dirty="0" lang="en-US" sz="3200"/>
          </a:p>
        </p:txBody>
      </p:sp>
      <p:sp>
        <p:nvSpPr>
          <p:cNvPr id="4" name="Shape 2"/>
          <p:cNvSpPr/>
          <p:nvPr/>
        </p:nvSpPr>
        <p:spPr>
          <a:xfrm>
            <a:off x="640080" y="1828800"/>
            <a:ext cx="4480560" cy="4023360"/>
          </a:xfrm>
          <a:prstGeom prst="roundRect">
            <a:avLst>
              <a:gd fmla="val 2727" name="adj"/>
            </a:avLst>
          </a:prstGeom>
          <a:solidFill>
            <a:srgbClr val="5E2839"/>
          </a:solidFill>
          <a:ln/>
          <a:effectLst>
            <a:outerShdw algn="bl" blurRad="88900" dir="5400000" dist="38100" rotWithShape="0">
              <a:srgbClr val="000000">
                <a:alpha val="12000"/>
              </a:srgbClr>
            </a:outerShdw>
          </a:effectLst>
        </p:spPr>
        <p:txBody>
          <a:bodyPr numCol="1"/>
          <a:lstStyle/>
          <a:p>
            <a:endParaRPr altLang="en-PK" lang="en-PK"/>
          </a:p>
        </p:txBody>
      </p:sp>
      <p:sp>
        <p:nvSpPr>
          <p:cNvPr id="5" name="Shape 3"/>
          <p:cNvSpPr/>
          <p:nvPr/>
        </p:nvSpPr>
        <p:spPr>
          <a:xfrm>
            <a:off x="2331720" y="2331720"/>
            <a:ext cx="1097280" cy="1097280"/>
          </a:xfrm>
          <a:prstGeom prst="ellipse">
            <a:avLst/>
          </a:prstGeom>
          <a:solidFill>
            <a:srgbClr val="B8893B"/>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6" name="Image 0"/>
          <p:cNvPicPr>
            <a:picLocks noChangeAspect="1"/>
          </p:cNvPicPr>
          <p:nvPr/>
        </p:nvPicPr>
        <p:blipFill>
          <a:blip r:embed="rId3"/>
          <a:stretch>
            <a:fillRect/>
          </a:stretch>
        </p:blipFill>
        <p:spPr>
          <a:xfrm>
            <a:off x="2638958" y="2638958"/>
            <a:ext cx="482803" cy="482803"/>
          </a:xfrm>
          <a:prstGeom prst="rect">
            <a:avLst/>
          </a:prstGeom>
        </p:spPr>
      </p:pic>
      <p:sp>
        <p:nvSpPr>
          <p:cNvPr id="7" name="Text 4"/>
          <p:cNvSpPr/>
          <p:nvPr/>
        </p:nvSpPr>
        <p:spPr>
          <a:xfrm>
            <a:off x="640080" y="3611880"/>
            <a:ext cx="4480560" cy="365760"/>
          </a:xfrm>
          <a:prstGeom prst="rect">
            <a:avLst/>
          </a:prstGeom>
          <a:noFill/>
          <a:ln/>
        </p:spPr>
        <p:txBody>
          <a:bodyPr anchor="ctr" bIns="0" lIns="0" numCol="1" rIns="0" rtlCol="0" tIns="0" wrap="square"/>
          <a:lstStyle/>
          <a:p>
            <a:pPr algn="ctr" indent="0" marL="0">
              <a:buNone/>
            </a:pPr>
            <a:r>
              <a:rPr dirty="0" kern="0" lang="en-US" spc="200" sz="1400">
                <a:solidFill>
                  <a:srgbClr val="E8C9CF"/>
                </a:solidFill>
                <a:latin charset="0" pitchFamily="34" typeface="Arial"/>
                <a:ea charset="-122" pitchFamily="34" typeface="Arial"/>
                <a:cs charset="-120" pitchFamily="34" typeface="Arial"/>
              </a:rPr>
              <a:t>Legal form</a:t>
            </a:r>
            <a:endParaRPr dirty="0" lang="en-US" sz="1400"/>
          </a:p>
        </p:txBody>
      </p:sp>
      <p:sp>
        <p:nvSpPr>
          <p:cNvPr id="8" name="Text 5"/>
          <p:cNvSpPr/>
          <p:nvPr/>
        </p:nvSpPr>
        <p:spPr>
          <a:xfrm>
            <a:off x="640080" y="3977640"/>
            <a:ext cx="4480560" cy="1097280"/>
          </a:xfrm>
          <a:prstGeom prst="rect">
            <a:avLst/>
          </a:prstGeom>
          <a:noFill/>
          <a:ln/>
        </p:spPr>
        <p:txBody>
          <a:bodyPr anchor="ctr" bIns="0" lIns="0" numCol="1" rIns="0" rtlCol="0" tIns="0" wrap="square"/>
          <a:lstStyle/>
          <a:p>
            <a:pPr algn="ctr" indent="0" marL="0">
              <a:buNone/>
            </a:pPr>
            <a:r>
              <a:rPr b="1" dirty="0" lang="en-US" sz="3000">
                <a:solidFill>
                  <a:srgbClr val="FFFFFF"/>
                </a:solidFill>
                <a:latin charset="0" pitchFamily="34" typeface="Georgia"/>
                <a:ea charset="-122" pitchFamily="34" typeface="Georgia"/>
                <a:cs charset="-120" pitchFamily="34" typeface="Georgia"/>
              </a:rPr>
              <a:t>Sole</a:t>
            </a:r>
            <a:endParaRPr dirty="0" lang="en-US" sz="3000"/>
          </a:p>
          <a:p>
            <a:pPr algn="ctr" indent="0" marL="0">
              <a:buNone/>
            </a:pPr>
            <a:r>
              <a:rPr b="1" dirty="0" lang="en-US" sz="3000">
                <a:solidFill>
                  <a:srgbClr val="FFFFFF"/>
                </a:solidFill>
                <a:latin charset="0" pitchFamily="34" typeface="Georgia"/>
                <a:ea charset="-122" pitchFamily="34" typeface="Georgia"/>
                <a:cs charset="-120" pitchFamily="34" typeface="Georgia"/>
              </a:rPr>
              <a:t>Proprietorship</a:t>
            </a:r>
            <a:endParaRPr dirty="0" lang="en-US" sz="3000"/>
          </a:p>
        </p:txBody>
      </p:sp>
      <p:sp>
        <p:nvSpPr>
          <p:cNvPr id="9" name="Text 6"/>
          <p:cNvSpPr/>
          <p:nvPr/>
        </p:nvSpPr>
        <p:spPr>
          <a:xfrm>
            <a:off x="640080" y="5074920"/>
            <a:ext cx="4480560" cy="548640"/>
          </a:xfrm>
          <a:prstGeom prst="rect">
            <a:avLst/>
          </a:prstGeom>
          <a:noFill/>
          <a:ln/>
        </p:spPr>
        <p:txBody>
          <a:bodyPr anchor="ctr" bIns="0" lIns="0" numCol="1" rIns="0" rtlCol="0" tIns="0" wrap="square"/>
          <a:lstStyle/>
          <a:p>
            <a:pPr algn="ctr" indent="0" marL="0">
              <a:buNone/>
            </a:pPr>
            <a:r>
              <a:rPr dirty="0" i="1" lang="en-US" sz="1250">
                <a:solidFill>
                  <a:srgbClr val="EAD7DB"/>
                </a:solidFill>
                <a:latin charset="0" pitchFamily="34" typeface="Arial"/>
                <a:ea charset="-122" pitchFamily="34" typeface="Arial"/>
                <a:cs charset="-120" pitchFamily="34" typeface="Arial"/>
              </a:rPr>
              <a:t>Simple to set up · full owner control</a:t>
            </a:r>
            <a:endParaRPr dirty="0" lang="en-US" sz="1250"/>
          </a:p>
        </p:txBody>
      </p:sp>
      <p:sp>
        <p:nvSpPr>
          <p:cNvPr id="10" name="Shape 7"/>
          <p:cNvSpPr/>
          <p:nvPr/>
        </p:nvSpPr>
        <p:spPr>
          <a:xfrm>
            <a:off x="5577840" y="1874520"/>
            <a:ext cx="777240" cy="777240"/>
          </a:xfrm>
          <a:prstGeom prst="ellipse">
            <a:avLst/>
          </a:prstGeom>
          <a:solidFill>
            <a:srgbClr val="A8666F"/>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11" name="Image 1"/>
          <p:cNvPicPr>
            <a:picLocks noChangeAspect="1"/>
          </p:cNvPicPr>
          <p:nvPr/>
        </p:nvPicPr>
        <p:blipFill>
          <a:blip r:embed="rId4"/>
          <a:stretch>
            <a:fillRect/>
          </a:stretch>
        </p:blipFill>
        <p:spPr>
          <a:xfrm>
            <a:off x="5795467" y="2092147"/>
            <a:ext cx="341986" cy="341986"/>
          </a:xfrm>
          <a:prstGeom prst="rect">
            <a:avLst/>
          </a:prstGeom>
        </p:spPr>
      </p:pic>
      <p:sp>
        <p:nvSpPr>
          <p:cNvPr id="12" name="Text 8"/>
          <p:cNvSpPr/>
          <p:nvPr/>
        </p:nvSpPr>
        <p:spPr>
          <a:xfrm>
            <a:off x="6583680" y="1856232"/>
            <a:ext cx="4965192" cy="411480"/>
          </a:xfrm>
          <a:prstGeom prst="rect">
            <a:avLst/>
          </a:prstGeom>
          <a:noFill/>
          <a:ln/>
        </p:spPr>
        <p:txBody>
          <a:bodyPr anchor="ctr" bIns="0" lIns="0" numCol="1" rIns="0" rtlCol="0" tIns="0" wrap="square"/>
          <a:lstStyle/>
          <a:p>
            <a:pPr indent="0" marL="0">
              <a:buNone/>
            </a:pPr>
            <a:r>
              <a:rPr b="1" dirty="0" lang="en-US" sz="1800">
                <a:solidFill>
                  <a:srgbClr val="5E2839"/>
                </a:solidFill>
                <a:latin charset="0" pitchFamily="34" typeface="Georgia"/>
                <a:ea charset="-122" pitchFamily="34" typeface="Georgia"/>
                <a:cs charset="-120" pitchFamily="34" typeface="Georgia"/>
              </a:rPr>
              <a:t>Owner-managed</a:t>
            </a:r>
            <a:endParaRPr dirty="0" lang="en-US" sz="1800"/>
          </a:p>
        </p:txBody>
      </p:sp>
      <p:sp>
        <p:nvSpPr>
          <p:cNvPr id="13" name="Text 9"/>
          <p:cNvSpPr/>
          <p:nvPr/>
        </p:nvSpPr>
        <p:spPr>
          <a:xfrm>
            <a:off x="6583680" y="2286000"/>
            <a:ext cx="4965192" cy="640080"/>
          </a:xfrm>
          <a:prstGeom prst="rect">
            <a:avLst/>
          </a:prstGeom>
          <a:noFill/>
          <a:ln/>
        </p:spPr>
        <p:txBody>
          <a:bodyPr anchor="ctr" bIns="0" lIns="0" numCol="1" rIns="0" rtlCol="0" tIns="0" wrap="square"/>
          <a:lstStyle/>
          <a:p>
            <a:pPr indent="0" marL="0">
              <a:buNone/>
            </a:pPr>
            <a:r>
              <a:rPr dirty="0" lang="en-US" sz="1400">
                <a:solidFill>
                  <a:srgbClr val="2B2226"/>
                </a:solidFill>
                <a:latin charset="0" pitchFamily="34" typeface="Arial"/>
                <a:ea charset="-122" pitchFamily="34" typeface="Arial"/>
                <a:cs charset="-120" pitchFamily="34" typeface="Arial"/>
              </a:rPr>
              <a:t>Bookings, marketing, purchasing &amp; daily running</a:t>
            </a:r>
            <a:endParaRPr dirty="0" lang="en-US" sz="1400"/>
          </a:p>
        </p:txBody>
      </p:sp>
      <p:sp>
        <p:nvSpPr>
          <p:cNvPr id="14" name="Shape 10"/>
          <p:cNvSpPr/>
          <p:nvPr/>
        </p:nvSpPr>
        <p:spPr>
          <a:xfrm>
            <a:off x="5577840" y="3200400"/>
            <a:ext cx="777240" cy="777240"/>
          </a:xfrm>
          <a:prstGeom prst="ellipse">
            <a:avLst/>
          </a:prstGeom>
          <a:solidFill>
            <a:srgbClr val="A8666F"/>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15" name="Image 2"/>
          <p:cNvPicPr>
            <a:picLocks noChangeAspect="1"/>
          </p:cNvPicPr>
          <p:nvPr/>
        </p:nvPicPr>
        <p:blipFill>
          <a:blip r:embed="rId5"/>
          <a:stretch>
            <a:fillRect/>
          </a:stretch>
        </p:blipFill>
        <p:spPr>
          <a:xfrm>
            <a:off x="5795467" y="3418027"/>
            <a:ext cx="341986" cy="341986"/>
          </a:xfrm>
          <a:prstGeom prst="rect">
            <a:avLst/>
          </a:prstGeom>
        </p:spPr>
      </p:pic>
      <p:sp>
        <p:nvSpPr>
          <p:cNvPr id="16" name="Text 11"/>
          <p:cNvSpPr/>
          <p:nvPr/>
        </p:nvSpPr>
        <p:spPr>
          <a:xfrm>
            <a:off x="6583680" y="3182112"/>
            <a:ext cx="4965192" cy="411480"/>
          </a:xfrm>
          <a:prstGeom prst="rect">
            <a:avLst/>
          </a:prstGeom>
          <a:noFill/>
          <a:ln/>
        </p:spPr>
        <p:txBody>
          <a:bodyPr anchor="ctr" bIns="0" lIns="0" numCol="1" rIns="0" rtlCol="0" tIns="0" wrap="square"/>
          <a:lstStyle/>
          <a:p>
            <a:pPr indent="0" marL="0">
              <a:buNone/>
            </a:pPr>
            <a:r>
              <a:rPr b="1" dirty="0" lang="en-US" sz="1800">
                <a:solidFill>
                  <a:srgbClr val="5E2839"/>
                </a:solidFill>
                <a:latin charset="0" pitchFamily="34" typeface="Georgia"/>
                <a:ea charset="-122" pitchFamily="34" typeface="Georgia"/>
                <a:cs charset="-120" pitchFamily="34" typeface="Georgia"/>
              </a:rPr>
              <a:t>Part-time cleaners</a:t>
            </a:r>
            <a:endParaRPr dirty="0" lang="en-US" sz="1800"/>
          </a:p>
        </p:txBody>
      </p:sp>
      <p:sp>
        <p:nvSpPr>
          <p:cNvPr id="17" name="Text 12"/>
          <p:cNvSpPr/>
          <p:nvPr/>
        </p:nvSpPr>
        <p:spPr>
          <a:xfrm>
            <a:off x="6583680" y="3611880"/>
            <a:ext cx="4965192" cy="640080"/>
          </a:xfrm>
          <a:prstGeom prst="rect">
            <a:avLst/>
          </a:prstGeom>
          <a:noFill/>
          <a:ln/>
        </p:spPr>
        <p:txBody>
          <a:bodyPr anchor="ctr" bIns="0" lIns="0" numCol="1" rIns="0" rtlCol="0" tIns="0" wrap="square"/>
          <a:lstStyle/>
          <a:p>
            <a:pPr indent="0" marL="0">
              <a:buNone/>
            </a:pPr>
            <a:r>
              <a:rPr dirty="0" lang="en-US" sz="1400">
                <a:solidFill>
                  <a:srgbClr val="2B2226"/>
                </a:solidFill>
                <a:latin charset="0" pitchFamily="34" typeface="Arial"/>
                <a:ea charset="-122" pitchFamily="34" typeface="Arial"/>
                <a:cs charset="-120" pitchFamily="34" typeface="Arial"/>
              </a:rPr>
              <a:t>Local staff keep cleanliness standards high</a:t>
            </a:r>
            <a:endParaRPr dirty="0" lang="en-US" sz="1400"/>
          </a:p>
        </p:txBody>
      </p:sp>
      <p:sp>
        <p:nvSpPr>
          <p:cNvPr id="18" name="Shape 13"/>
          <p:cNvSpPr/>
          <p:nvPr/>
        </p:nvSpPr>
        <p:spPr>
          <a:xfrm>
            <a:off x="5577840" y="4526280"/>
            <a:ext cx="777240" cy="777240"/>
          </a:xfrm>
          <a:prstGeom prst="ellipse">
            <a:avLst/>
          </a:prstGeom>
          <a:solidFill>
            <a:srgbClr val="A8666F"/>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19" name="Image 3"/>
          <p:cNvPicPr>
            <a:picLocks noChangeAspect="1"/>
          </p:cNvPicPr>
          <p:nvPr/>
        </p:nvPicPr>
        <p:blipFill>
          <a:blip r:embed="rId6"/>
          <a:stretch>
            <a:fillRect/>
          </a:stretch>
        </p:blipFill>
        <p:spPr>
          <a:xfrm>
            <a:off x="5795467" y="4743907"/>
            <a:ext cx="341986" cy="341986"/>
          </a:xfrm>
          <a:prstGeom prst="rect">
            <a:avLst/>
          </a:prstGeom>
        </p:spPr>
      </p:pic>
      <p:sp>
        <p:nvSpPr>
          <p:cNvPr id="20" name="Text 14"/>
          <p:cNvSpPr/>
          <p:nvPr/>
        </p:nvSpPr>
        <p:spPr>
          <a:xfrm>
            <a:off x="6583680" y="4507992"/>
            <a:ext cx="4965192" cy="411480"/>
          </a:xfrm>
          <a:prstGeom prst="rect">
            <a:avLst/>
          </a:prstGeom>
          <a:noFill/>
          <a:ln/>
        </p:spPr>
        <p:txBody>
          <a:bodyPr anchor="ctr" bIns="0" lIns="0" numCol="1" rIns="0" rtlCol="0" tIns="0" wrap="square"/>
          <a:lstStyle/>
          <a:p>
            <a:pPr indent="0" marL="0">
              <a:buNone/>
            </a:pPr>
            <a:r>
              <a:rPr b="1" dirty="0" lang="en-US" sz="1800">
                <a:solidFill>
                  <a:srgbClr val="5E2839"/>
                </a:solidFill>
                <a:latin charset="0" pitchFamily="34" typeface="Georgia"/>
                <a:ea charset="-122" pitchFamily="34" typeface="Georgia"/>
                <a:cs charset="-120" pitchFamily="34" typeface="Georgia"/>
              </a:rPr>
              <a:t>Scales with demand</a:t>
            </a:r>
            <a:endParaRPr dirty="0" lang="en-US" sz="1800"/>
          </a:p>
        </p:txBody>
      </p:sp>
      <p:sp>
        <p:nvSpPr>
          <p:cNvPr id="21" name="Text 15"/>
          <p:cNvSpPr/>
          <p:nvPr/>
        </p:nvSpPr>
        <p:spPr>
          <a:xfrm>
            <a:off x="6583680" y="4937760"/>
            <a:ext cx="4965192" cy="640080"/>
          </a:xfrm>
          <a:prstGeom prst="rect">
            <a:avLst/>
          </a:prstGeom>
          <a:noFill/>
          <a:ln/>
        </p:spPr>
        <p:txBody>
          <a:bodyPr anchor="ctr" bIns="0" lIns="0" numCol="1" rIns="0" rtlCol="0" tIns="0" wrap="square"/>
          <a:lstStyle/>
          <a:p>
            <a:pPr indent="0" marL="0">
              <a:buNone/>
            </a:pPr>
            <a:r>
              <a:rPr dirty="0" lang="en-US" sz="1400">
                <a:solidFill>
                  <a:srgbClr val="2B2226"/>
                </a:solidFill>
                <a:latin charset="0" pitchFamily="34" typeface="Arial"/>
                <a:ea charset="-122" pitchFamily="34" typeface="Arial"/>
                <a:cs charset="-120" pitchFamily="34" typeface="Arial"/>
              </a:rPr>
              <a:t>Extra housekeeping &amp; guest staff added later</a:t>
            </a:r>
            <a:endParaRPr dirty="0" lang="en-US" sz="14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57200"/>
            <a:ext cx="10908792" cy="292608"/>
          </a:xfrm>
          <a:prstGeom prst="rect">
            <a:avLst/>
          </a:prstGeom>
          <a:noFill/>
          <a:ln/>
        </p:spPr>
        <p:txBody>
          <a:bodyPr anchor="ctr" bIns="0" lIns="0" numCol="1" rIns="0" rtlCol="0" tIns="0" wrap="square"/>
          <a:lstStyle/>
          <a:p>
            <a:pPr indent="0" marL="0">
              <a:buNone/>
            </a:pPr>
            <a:r>
              <a:rPr b="1" dirty="0" kern="0" lang="en-US" spc="300" sz="1200">
                <a:solidFill>
                  <a:srgbClr val="A8666F"/>
                </a:solidFill>
                <a:latin charset="0" pitchFamily="34" typeface="Arial"/>
                <a:ea charset="-122" pitchFamily="34" typeface="Arial"/>
                <a:cs charset="-120" pitchFamily="34" typeface="Arial"/>
              </a:rPr>
              <a:t>02 · MARKET RESEARCH</a:t>
            </a:r>
            <a:endParaRPr dirty="0" lang="en-US" sz="1200"/>
          </a:p>
        </p:txBody>
      </p:sp>
      <p:sp>
        <p:nvSpPr>
          <p:cNvPr id="3" name="Text 1"/>
          <p:cNvSpPr/>
          <p:nvPr/>
        </p:nvSpPr>
        <p:spPr>
          <a:xfrm>
            <a:off x="640080" y="749808"/>
            <a:ext cx="10908792" cy="640080"/>
          </a:xfrm>
          <a:prstGeom prst="rect">
            <a:avLst/>
          </a:prstGeom>
          <a:noFill/>
          <a:ln/>
        </p:spPr>
        <p:txBody>
          <a:bodyPr anchor="ctr" bIns="0" lIns="0" numCol="1" rIns="0" rtlCol="0" tIns="0" wrap="square"/>
          <a:lstStyle/>
          <a:p>
            <a:pPr indent="0" marL="0">
              <a:buNone/>
            </a:pPr>
            <a:r>
              <a:rPr b="1" dirty="0" lang="en-US" sz="3200">
                <a:solidFill>
                  <a:srgbClr val="5E2839"/>
                </a:solidFill>
                <a:latin charset="0" pitchFamily="34" typeface="Georgia"/>
                <a:ea charset="-122" pitchFamily="34" typeface="Georgia"/>
                <a:cs charset="-120" pitchFamily="34" typeface="Georgia"/>
              </a:rPr>
              <a:t>Three key external factors (PESTEL)</a:t>
            </a:r>
            <a:endParaRPr dirty="0" lang="en-US" sz="3200"/>
          </a:p>
        </p:txBody>
      </p:sp>
      <p:sp>
        <p:nvSpPr>
          <p:cNvPr id="4" name="Shape 2"/>
          <p:cNvSpPr/>
          <p:nvPr/>
        </p:nvSpPr>
        <p:spPr>
          <a:xfrm>
            <a:off x="640080" y="1920240"/>
            <a:ext cx="3456432" cy="3931920"/>
          </a:xfrm>
          <a:prstGeom prst="roundRect">
            <a:avLst>
              <a:gd fmla="val 2646" name="adj"/>
            </a:avLst>
          </a:prstGeom>
          <a:solidFill>
            <a:srgbClr val="FBF7F4"/>
          </a:solidFill>
          <a:ln/>
          <a:effectLst>
            <a:outerShdw algn="bl" blurRad="88900" dir="5400000" dist="38100" rotWithShape="0">
              <a:srgbClr val="000000">
                <a:alpha val="12000"/>
              </a:srgbClr>
            </a:outerShdw>
          </a:effectLst>
        </p:spPr>
        <p:txBody>
          <a:bodyPr numCol="1"/>
          <a:lstStyle/>
          <a:p>
            <a:endParaRPr altLang="en-PK" lang="en-PK"/>
          </a:p>
        </p:txBody>
      </p:sp>
      <p:sp>
        <p:nvSpPr>
          <p:cNvPr id="5" name="Shape 3"/>
          <p:cNvSpPr/>
          <p:nvPr/>
        </p:nvSpPr>
        <p:spPr>
          <a:xfrm>
            <a:off x="1819656" y="2331720"/>
            <a:ext cx="1097280" cy="1097280"/>
          </a:xfrm>
          <a:prstGeom prst="ellipse">
            <a:avLst/>
          </a:prstGeom>
          <a:solidFill>
            <a:srgbClr val="5E2839"/>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6" name="Image 0"/>
          <p:cNvPicPr>
            <a:picLocks noChangeAspect="1"/>
          </p:cNvPicPr>
          <p:nvPr/>
        </p:nvPicPr>
        <p:blipFill>
          <a:blip r:embed="rId3"/>
          <a:stretch>
            <a:fillRect/>
          </a:stretch>
        </p:blipFill>
        <p:spPr>
          <a:xfrm>
            <a:off x="2126894" y="2638958"/>
            <a:ext cx="482803" cy="482803"/>
          </a:xfrm>
          <a:prstGeom prst="rect">
            <a:avLst/>
          </a:prstGeom>
        </p:spPr>
      </p:pic>
      <p:sp>
        <p:nvSpPr>
          <p:cNvPr id="7" name="Text 4"/>
          <p:cNvSpPr/>
          <p:nvPr/>
        </p:nvSpPr>
        <p:spPr>
          <a:xfrm>
            <a:off x="914400" y="3611880"/>
            <a:ext cx="2907792" cy="457200"/>
          </a:xfrm>
          <a:prstGeom prst="rect">
            <a:avLst/>
          </a:prstGeom>
          <a:noFill/>
          <a:ln/>
        </p:spPr>
        <p:txBody>
          <a:bodyPr anchor="ctr" bIns="0" lIns="0" numCol="1" rIns="0" rtlCol="0" tIns="0" wrap="square"/>
          <a:lstStyle/>
          <a:p>
            <a:pPr algn="ctr" indent="0" marL="0">
              <a:buNone/>
            </a:pPr>
            <a:r>
              <a:rPr b="1" dirty="0" lang="en-US" sz="2100">
                <a:solidFill>
                  <a:srgbClr val="5E2839"/>
                </a:solidFill>
                <a:latin charset="0" pitchFamily="34" typeface="Georgia"/>
                <a:ea charset="-122" pitchFamily="34" typeface="Georgia"/>
                <a:cs charset="-120" pitchFamily="34" typeface="Georgia"/>
              </a:rPr>
              <a:t>Economic</a:t>
            </a:r>
            <a:endParaRPr dirty="0" lang="en-US" sz="2100"/>
          </a:p>
        </p:txBody>
      </p:sp>
      <p:sp>
        <p:nvSpPr>
          <p:cNvPr id="8" name="Text 5"/>
          <p:cNvSpPr/>
          <p:nvPr/>
        </p:nvSpPr>
        <p:spPr>
          <a:xfrm>
            <a:off x="1005840" y="4160520"/>
            <a:ext cx="2724912" cy="1554480"/>
          </a:xfrm>
          <a:prstGeom prst="rect">
            <a:avLst/>
          </a:prstGeom>
          <a:noFill/>
          <a:ln/>
        </p:spPr>
        <p:txBody>
          <a:bodyPr anchor="ctr" bIns="0" lIns="0" numCol="1" rIns="0" rtlCol="0" tIns="0" wrap="square"/>
          <a:lstStyle/>
          <a:p>
            <a:pPr algn="ctr" indent="0" marL="0">
              <a:buNone/>
            </a:pPr>
            <a:r>
              <a:rPr dirty="0" lang="en-US" sz="1450">
                <a:solidFill>
                  <a:srgbClr val="2B2226"/>
                </a:solidFill>
                <a:latin charset="0" pitchFamily="34" typeface="Arial"/>
                <a:ea charset="-122" pitchFamily="34" typeface="Arial"/>
                <a:cs charset="-120" pitchFamily="34" typeface="Arial"/>
              </a:rPr>
              <a:t>Cost-aware travellers prefer affordable stays over hotels; UK tourism spend stays resilient.</a:t>
            </a:r>
            <a:endParaRPr dirty="0" lang="en-US" sz="1450"/>
          </a:p>
        </p:txBody>
      </p:sp>
      <p:sp>
        <p:nvSpPr>
          <p:cNvPr id="9" name="Shape 6"/>
          <p:cNvSpPr/>
          <p:nvPr/>
        </p:nvSpPr>
        <p:spPr>
          <a:xfrm>
            <a:off x="4407408" y="1920240"/>
            <a:ext cx="3456432" cy="3931920"/>
          </a:xfrm>
          <a:prstGeom prst="roundRect">
            <a:avLst>
              <a:gd fmla="val 2646" name="adj"/>
            </a:avLst>
          </a:prstGeom>
          <a:solidFill>
            <a:srgbClr val="F6EFF0"/>
          </a:solidFill>
          <a:ln/>
          <a:effectLst>
            <a:outerShdw algn="bl" blurRad="88900" dir="5400000" dist="38100" rotWithShape="0">
              <a:srgbClr val="000000">
                <a:alpha val="12000"/>
              </a:srgbClr>
            </a:outerShdw>
          </a:effectLst>
        </p:spPr>
        <p:txBody>
          <a:bodyPr numCol="1"/>
          <a:lstStyle/>
          <a:p>
            <a:endParaRPr altLang="en-PK" lang="en-PK"/>
          </a:p>
        </p:txBody>
      </p:sp>
      <p:sp>
        <p:nvSpPr>
          <p:cNvPr id="10" name="Shape 7"/>
          <p:cNvSpPr/>
          <p:nvPr/>
        </p:nvSpPr>
        <p:spPr>
          <a:xfrm>
            <a:off x="5586984" y="2331720"/>
            <a:ext cx="1097280" cy="1097280"/>
          </a:xfrm>
          <a:prstGeom prst="ellipse">
            <a:avLst/>
          </a:prstGeom>
          <a:solidFill>
            <a:srgbClr val="5E2839"/>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11" name="Image 1"/>
          <p:cNvPicPr>
            <a:picLocks noChangeAspect="1"/>
          </p:cNvPicPr>
          <p:nvPr/>
        </p:nvPicPr>
        <p:blipFill>
          <a:blip r:embed="rId4"/>
          <a:stretch>
            <a:fillRect/>
          </a:stretch>
        </p:blipFill>
        <p:spPr>
          <a:xfrm>
            <a:off x="5894222" y="2638958"/>
            <a:ext cx="482803" cy="482803"/>
          </a:xfrm>
          <a:prstGeom prst="rect">
            <a:avLst/>
          </a:prstGeom>
        </p:spPr>
      </p:pic>
      <p:sp>
        <p:nvSpPr>
          <p:cNvPr id="12" name="Text 8"/>
          <p:cNvSpPr/>
          <p:nvPr/>
        </p:nvSpPr>
        <p:spPr>
          <a:xfrm>
            <a:off x="4681728" y="3611880"/>
            <a:ext cx="2907792" cy="457200"/>
          </a:xfrm>
          <a:prstGeom prst="rect">
            <a:avLst/>
          </a:prstGeom>
          <a:noFill/>
          <a:ln/>
        </p:spPr>
        <p:txBody>
          <a:bodyPr anchor="ctr" bIns="0" lIns="0" numCol="1" rIns="0" rtlCol="0" tIns="0" wrap="square"/>
          <a:lstStyle/>
          <a:p>
            <a:pPr algn="ctr" indent="0" marL="0">
              <a:buNone/>
            </a:pPr>
            <a:r>
              <a:rPr b="1" dirty="0" lang="en-US" sz="2100">
                <a:solidFill>
                  <a:srgbClr val="5E2839"/>
                </a:solidFill>
                <a:latin charset="0" pitchFamily="34" typeface="Georgia"/>
                <a:ea charset="-122" pitchFamily="34" typeface="Georgia"/>
                <a:cs charset="-120" pitchFamily="34" typeface="Georgia"/>
              </a:rPr>
              <a:t>Social</a:t>
            </a:r>
            <a:endParaRPr dirty="0" lang="en-US" sz="2100"/>
          </a:p>
        </p:txBody>
      </p:sp>
      <p:sp>
        <p:nvSpPr>
          <p:cNvPr id="13" name="Text 9"/>
          <p:cNvSpPr/>
          <p:nvPr/>
        </p:nvSpPr>
        <p:spPr>
          <a:xfrm>
            <a:off x="4773168" y="4160520"/>
            <a:ext cx="2724912" cy="1554480"/>
          </a:xfrm>
          <a:prstGeom prst="rect">
            <a:avLst/>
          </a:prstGeom>
          <a:noFill/>
          <a:ln/>
        </p:spPr>
        <p:txBody>
          <a:bodyPr anchor="ctr" bIns="0" lIns="0" numCol="1" rIns="0" rtlCol="0" tIns="0" wrap="square"/>
          <a:lstStyle/>
          <a:p>
            <a:pPr algn="ctr" indent="0" marL="0">
              <a:buNone/>
            </a:pPr>
            <a:r>
              <a:rPr dirty="0" lang="en-US" sz="1450">
                <a:solidFill>
                  <a:srgbClr val="2B2226"/>
                </a:solidFill>
                <a:latin charset="0" pitchFamily="34" typeface="Arial"/>
                <a:ea charset="-122" pitchFamily="34" typeface="Arial"/>
                <a:cs charset="-120" pitchFamily="34" typeface="Arial"/>
              </a:rPr>
              <a:t>Guests value personalisation &amp; cleanliness; online reviews strongly drive bookings.</a:t>
            </a:r>
            <a:endParaRPr dirty="0" lang="en-US" sz="1450"/>
          </a:p>
        </p:txBody>
      </p:sp>
      <p:sp>
        <p:nvSpPr>
          <p:cNvPr id="14" name="Shape 10"/>
          <p:cNvSpPr/>
          <p:nvPr/>
        </p:nvSpPr>
        <p:spPr>
          <a:xfrm>
            <a:off x="8174736" y="1920240"/>
            <a:ext cx="3456432" cy="3931920"/>
          </a:xfrm>
          <a:prstGeom prst="roundRect">
            <a:avLst>
              <a:gd fmla="val 2646" name="adj"/>
            </a:avLst>
          </a:prstGeom>
          <a:solidFill>
            <a:srgbClr val="FBF7F4"/>
          </a:solidFill>
          <a:ln/>
          <a:effectLst>
            <a:outerShdw algn="bl" blurRad="88900" dir="5400000" dist="38100" rotWithShape="0">
              <a:srgbClr val="000000">
                <a:alpha val="12000"/>
              </a:srgbClr>
            </a:outerShdw>
          </a:effectLst>
        </p:spPr>
        <p:txBody>
          <a:bodyPr numCol="1"/>
          <a:lstStyle/>
          <a:p>
            <a:endParaRPr altLang="en-PK" lang="en-PK"/>
          </a:p>
        </p:txBody>
      </p:sp>
      <p:sp>
        <p:nvSpPr>
          <p:cNvPr id="15" name="Shape 11"/>
          <p:cNvSpPr/>
          <p:nvPr/>
        </p:nvSpPr>
        <p:spPr>
          <a:xfrm>
            <a:off x="9354312" y="2331720"/>
            <a:ext cx="1097280" cy="1097280"/>
          </a:xfrm>
          <a:prstGeom prst="ellipse">
            <a:avLst/>
          </a:prstGeom>
          <a:solidFill>
            <a:srgbClr val="5E2839"/>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16" name="Image 2"/>
          <p:cNvPicPr>
            <a:picLocks noChangeAspect="1"/>
          </p:cNvPicPr>
          <p:nvPr/>
        </p:nvPicPr>
        <p:blipFill>
          <a:blip r:embed="rId5"/>
          <a:stretch>
            <a:fillRect/>
          </a:stretch>
        </p:blipFill>
        <p:spPr>
          <a:xfrm>
            <a:off x="9661550" y="2638958"/>
            <a:ext cx="482803" cy="482803"/>
          </a:xfrm>
          <a:prstGeom prst="rect">
            <a:avLst/>
          </a:prstGeom>
        </p:spPr>
      </p:pic>
      <p:sp>
        <p:nvSpPr>
          <p:cNvPr id="17" name="Text 12"/>
          <p:cNvSpPr/>
          <p:nvPr/>
        </p:nvSpPr>
        <p:spPr>
          <a:xfrm>
            <a:off x="8449056" y="3611880"/>
            <a:ext cx="2907792" cy="457200"/>
          </a:xfrm>
          <a:prstGeom prst="rect">
            <a:avLst/>
          </a:prstGeom>
          <a:noFill/>
          <a:ln/>
        </p:spPr>
        <p:txBody>
          <a:bodyPr anchor="ctr" bIns="0" lIns="0" numCol="1" rIns="0" rtlCol="0" tIns="0" wrap="square"/>
          <a:lstStyle/>
          <a:p>
            <a:pPr algn="ctr" indent="0" marL="0">
              <a:buNone/>
            </a:pPr>
            <a:r>
              <a:rPr b="1" dirty="0" lang="en-US" sz="2100">
                <a:solidFill>
                  <a:srgbClr val="5E2839"/>
                </a:solidFill>
                <a:latin charset="0" pitchFamily="34" typeface="Georgia"/>
                <a:ea charset="-122" pitchFamily="34" typeface="Georgia"/>
                <a:cs charset="-120" pitchFamily="34" typeface="Georgia"/>
              </a:rPr>
              <a:t>Technological</a:t>
            </a:r>
            <a:endParaRPr dirty="0" lang="en-US" sz="2100"/>
          </a:p>
        </p:txBody>
      </p:sp>
      <p:sp>
        <p:nvSpPr>
          <p:cNvPr id="18" name="Text 13"/>
          <p:cNvSpPr/>
          <p:nvPr/>
        </p:nvSpPr>
        <p:spPr>
          <a:xfrm>
            <a:off x="8540496" y="4160520"/>
            <a:ext cx="2724912" cy="1554480"/>
          </a:xfrm>
          <a:prstGeom prst="rect">
            <a:avLst/>
          </a:prstGeom>
          <a:noFill/>
          <a:ln/>
        </p:spPr>
        <p:txBody>
          <a:bodyPr anchor="ctr" bIns="0" lIns="0" numCol="1" rIns="0" rtlCol="0" tIns="0" wrap="square"/>
          <a:lstStyle/>
          <a:p>
            <a:pPr algn="ctr" indent="0" marL="0">
              <a:buNone/>
            </a:pPr>
            <a:r>
              <a:rPr dirty="0" lang="en-US" sz="1450">
                <a:solidFill>
                  <a:srgbClr val="2B2226"/>
                </a:solidFill>
                <a:latin charset="0" pitchFamily="34" typeface="Arial"/>
                <a:ea charset="-122" pitchFamily="34" typeface="Arial"/>
                <a:cs charset="-120" pitchFamily="34" typeface="Arial"/>
              </a:rPr>
              <a:t>Booking platforms, smart locks &amp; social media widen reach and cut running costs.</a:t>
            </a:r>
            <a:endParaRPr dirty="0" lang="en-US" sz="145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57200"/>
            <a:ext cx="10908792" cy="292608"/>
          </a:xfrm>
          <a:prstGeom prst="rect">
            <a:avLst/>
          </a:prstGeom>
          <a:noFill/>
          <a:ln/>
        </p:spPr>
        <p:txBody>
          <a:bodyPr anchor="ctr" bIns="0" lIns="0" numCol="1" rIns="0" rtlCol="0" tIns="0" wrap="square"/>
          <a:lstStyle/>
          <a:p>
            <a:pPr indent="0" marL="0">
              <a:buNone/>
            </a:pPr>
            <a:r>
              <a:rPr b="1" dirty="0" kern="0" lang="en-US" spc="300" sz="1200">
                <a:solidFill>
                  <a:srgbClr val="A8666F"/>
                </a:solidFill>
                <a:latin charset="0" pitchFamily="34" typeface="Arial"/>
                <a:ea charset="-122" pitchFamily="34" typeface="Arial"/>
                <a:cs charset="-120" pitchFamily="34" typeface="Arial"/>
              </a:rPr>
              <a:t>03 · MARKETING STRATEGY 1</a:t>
            </a:r>
            <a:endParaRPr dirty="0" lang="en-US" sz="1200"/>
          </a:p>
        </p:txBody>
      </p:sp>
      <p:sp>
        <p:nvSpPr>
          <p:cNvPr id="3" name="Text 1"/>
          <p:cNvSpPr/>
          <p:nvPr/>
        </p:nvSpPr>
        <p:spPr>
          <a:xfrm>
            <a:off x="640080" y="749808"/>
            <a:ext cx="10908792" cy="640080"/>
          </a:xfrm>
          <a:prstGeom prst="rect">
            <a:avLst/>
          </a:prstGeom>
          <a:noFill/>
          <a:ln/>
        </p:spPr>
        <p:txBody>
          <a:bodyPr anchor="ctr" bIns="0" lIns="0" numCol="1" rIns="0" rtlCol="0" tIns="0" wrap="square"/>
          <a:lstStyle/>
          <a:p>
            <a:pPr indent="0" marL="0">
              <a:buNone/>
            </a:pPr>
            <a:r>
              <a:rPr b="1" dirty="0" lang="en-US" sz="3200">
                <a:solidFill>
                  <a:srgbClr val="5E2839"/>
                </a:solidFill>
                <a:latin charset="0" pitchFamily="34" typeface="Georgia"/>
                <a:ea charset="-122" pitchFamily="34" typeface="Georgia"/>
                <a:cs charset="-120" pitchFamily="34" typeface="Georgia"/>
              </a:rPr>
              <a:t>Online booking platforms</a:t>
            </a:r>
            <a:endParaRPr dirty="0" lang="en-US" sz="3200"/>
          </a:p>
        </p:txBody>
      </p:sp>
      <p:sp>
        <p:nvSpPr>
          <p:cNvPr id="4" name="Shape 2"/>
          <p:cNvSpPr/>
          <p:nvPr/>
        </p:nvSpPr>
        <p:spPr>
          <a:xfrm>
            <a:off x="640080" y="1874520"/>
            <a:ext cx="1371600" cy="1371600"/>
          </a:xfrm>
          <a:prstGeom prst="ellipse">
            <a:avLst/>
          </a:prstGeom>
          <a:solidFill>
            <a:srgbClr val="5E2839"/>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5" name="Image 0"/>
          <p:cNvPicPr>
            <a:picLocks noChangeAspect="1"/>
          </p:cNvPicPr>
          <p:nvPr/>
        </p:nvPicPr>
        <p:blipFill>
          <a:blip r:embed="rId3"/>
          <a:stretch>
            <a:fillRect/>
          </a:stretch>
        </p:blipFill>
        <p:spPr>
          <a:xfrm>
            <a:off x="1024128" y="2258568"/>
            <a:ext cx="603504" cy="603504"/>
          </a:xfrm>
          <a:prstGeom prst="rect">
            <a:avLst/>
          </a:prstGeom>
        </p:spPr>
      </p:pic>
      <p:sp>
        <p:nvSpPr>
          <p:cNvPr id="6" name="Text 3"/>
          <p:cNvSpPr/>
          <p:nvPr/>
        </p:nvSpPr>
        <p:spPr>
          <a:xfrm>
            <a:off x="2331720" y="1920240"/>
            <a:ext cx="6400800" cy="548640"/>
          </a:xfrm>
          <a:prstGeom prst="rect">
            <a:avLst/>
          </a:prstGeom>
          <a:noFill/>
          <a:ln/>
        </p:spPr>
        <p:txBody>
          <a:bodyPr anchor="ctr" bIns="0" lIns="0" numCol="1" rIns="0" rtlCol="0" tIns="0" wrap="square"/>
          <a:lstStyle/>
          <a:p>
            <a:pPr indent="0" marL="0">
              <a:buNone/>
            </a:pPr>
            <a:r>
              <a:rPr b="1" dirty="0" lang="en-US" sz="2200">
                <a:solidFill>
                  <a:srgbClr val="5E2839"/>
                </a:solidFill>
                <a:latin charset="0" pitchFamily="34" typeface="Georgia"/>
                <a:ea charset="-122" pitchFamily="34" typeface="Georgia"/>
                <a:cs charset="-120" pitchFamily="34" typeface="Georgia"/>
              </a:rPr>
              <a:t>Airbnb &amp; Booking.com</a:t>
            </a:r>
            <a:endParaRPr dirty="0" lang="en-US" sz="2200"/>
          </a:p>
        </p:txBody>
      </p:sp>
      <p:sp>
        <p:nvSpPr>
          <p:cNvPr id="7" name="Text 4"/>
          <p:cNvSpPr/>
          <p:nvPr/>
        </p:nvSpPr>
        <p:spPr>
          <a:xfrm>
            <a:off x="2331720" y="2450592"/>
            <a:ext cx="7315200" cy="457200"/>
          </a:xfrm>
          <a:prstGeom prst="rect">
            <a:avLst/>
          </a:prstGeom>
          <a:noFill/>
          <a:ln/>
        </p:spPr>
        <p:txBody>
          <a:bodyPr anchor="ctr" bIns="0" lIns="0" numCol="1" rIns="0" rtlCol="0" tIns="0" wrap="square"/>
          <a:lstStyle/>
          <a:p>
            <a:pPr indent="0" marL="0">
              <a:buNone/>
            </a:pPr>
            <a:r>
              <a:rPr dirty="0" i="1" lang="en-US" sz="1400">
                <a:solidFill>
                  <a:srgbClr val="8A767C"/>
                </a:solidFill>
                <a:latin charset="0" pitchFamily="34" typeface="Arial"/>
                <a:ea charset="-122" pitchFamily="34" typeface="Arial"/>
                <a:cs charset="-120" pitchFamily="34" typeface="Arial"/>
              </a:rPr>
              <a:t>Where guests already search and compare stays</a:t>
            </a:r>
            <a:endParaRPr dirty="0" lang="en-US" sz="1400"/>
          </a:p>
        </p:txBody>
      </p:sp>
      <p:sp>
        <p:nvSpPr>
          <p:cNvPr id="8" name="Shape 5"/>
          <p:cNvSpPr/>
          <p:nvPr/>
        </p:nvSpPr>
        <p:spPr>
          <a:xfrm>
            <a:off x="640080" y="3383280"/>
            <a:ext cx="457200" cy="457200"/>
          </a:xfrm>
          <a:prstGeom prst="ellipse">
            <a:avLst/>
          </a:prstGeom>
          <a:solidFill>
            <a:srgbClr val="A8666F"/>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9" name="Image 1"/>
          <p:cNvPicPr>
            <a:picLocks noChangeAspect="1"/>
          </p:cNvPicPr>
          <p:nvPr/>
        </p:nvPicPr>
        <p:blipFill>
          <a:blip r:embed="rId4"/>
          <a:stretch>
            <a:fillRect/>
          </a:stretch>
        </p:blipFill>
        <p:spPr>
          <a:xfrm>
            <a:off x="768096" y="3511296"/>
            <a:ext cx="201168" cy="201168"/>
          </a:xfrm>
          <a:prstGeom prst="rect">
            <a:avLst/>
          </a:prstGeom>
        </p:spPr>
      </p:pic>
      <p:sp>
        <p:nvSpPr>
          <p:cNvPr id="10" name="Text 6"/>
          <p:cNvSpPr/>
          <p:nvPr/>
        </p:nvSpPr>
        <p:spPr>
          <a:xfrm>
            <a:off x="1325880" y="3337560"/>
            <a:ext cx="7498080" cy="457200"/>
          </a:xfrm>
          <a:prstGeom prst="rect">
            <a:avLst/>
          </a:prstGeom>
          <a:noFill/>
          <a:ln/>
        </p:spPr>
        <p:txBody>
          <a:bodyPr anchor="ctr" bIns="0" lIns="0" numCol="1" rIns="0" rtlCol="0" tIns="0" wrap="square"/>
          <a:lstStyle/>
          <a:p>
            <a:pPr indent="0" marL="0">
              <a:buNone/>
            </a:pPr>
            <a:r>
              <a:rPr dirty="0" lang="en-US" sz="1600">
                <a:solidFill>
                  <a:srgbClr val="2B2226"/>
                </a:solidFill>
                <a:latin charset="0" pitchFamily="34" typeface="Arial"/>
                <a:ea charset="-122" pitchFamily="34" typeface="Arial"/>
                <a:cs charset="-120" pitchFamily="34" typeface="Arial"/>
              </a:rPr>
              <a:t>Professional photos + clear, honest pricing</a:t>
            </a:r>
            <a:endParaRPr dirty="0" lang="en-US" sz="1600"/>
          </a:p>
        </p:txBody>
      </p:sp>
      <p:sp>
        <p:nvSpPr>
          <p:cNvPr id="11" name="Shape 7"/>
          <p:cNvSpPr/>
          <p:nvPr/>
        </p:nvSpPr>
        <p:spPr>
          <a:xfrm>
            <a:off x="640080" y="4041648"/>
            <a:ext cx="457200" cy="457200"/>
          </a:xfrm>
          <a:prstGeom prst="ellipse">
            <a:avLst/>
          </a:prstGeom>
          <a:solidFill>
            <a:srgbClr val="A8666F"/>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12" name="Image 2"/>
          <p:cNvPicPr>
            <a:picLocks noChangeAspect="1"/>
          </p:cNvPicPr>
          <p:nvPr/>
        </p:nvPicPr>
        <p:blipFill>
          <a:blip r:embed="rId4"/>
          <a:stretch>
            <a:fillRect/>
          </a:stretch>
        </p:blipFill>
        <p:spPr>
          <a:xfrm>
            <a:off x="768096" y="4169664"/>
            <a:ext cx="201168" cy="201168"/>
          </a:xfrm>
          <a:prstGeom prst="rect">
            <a:avLst/>
          </a:prstGeom>
        </p:spPr>
      </p:pic>
      <p:sp>
        <p:nvSpPr>
          <p:cNvPr id="13" name="Text 8"/>
          <p:cNvSpPr/>
          <p:nvPr/>
        </p:nvSpPr>
        <p:spPr>
          <a:xfrm>
            <a:off x="1325880" y="3995928"/>
            <a:ext cx="7498080" cy="457200"/>
          </a:xfrm>
          <a:prstGeom prst="rect">
            <a:avLst/>
          </a:prstGeom>
          <a:noFill/>
          <a:ln/>
        </p:spPr>
        <p:txBody>
          <a:bodyPr anchor="ctr" bIns="0" lIns="0" numCol="1" rIns="0" rtlCol="0" tIns="0" wrap="square"/>
          <a:lstStyle/>
          <a:p>
            <a:pPr indent="0" marL="0">
              <a:buNone/>
            </a:pPr>
            <a:r>
              <a:rPr dirty="0" lang="en-US" sz="1600">
                <a:solidFill>
                  <a:srgbClr val="2B2226"/>
                </a:solidFill>
                <a:latin charset="0" pitchFamily="34" typeface="Arial"/>
                <a:ea charset="-122" pitchFamily="34" typeface="Arial"/>
                <a:cs charset="-120" pitchFamily="34" typeface="Arial"/>
              </a:rPr>
              <a:t>Fast replies improve search ranking</a:t>
            </a:r>
            <a:endParaRPr dirty="0" lang="en-US" sz="1600"/>
          </a:p>
        </p:txBody>
      </p:sp>
      <p:sp>
        <p:nvSpPr>
          <p:cNvPr id="14" name="Shape 9"/>
          <p:cNvSpPr/>
          <p:nvPr/>
        </p:nvSpPr>
        <p:spPr>
          <a:xfrm>
            <a:off x="640080" y="4700016"/>
            <a:ext cx="457200" cy="457200"/>
          </a:xfrm>
          <a:prstGeom prst="ellipse">
            <a:avLst/>
          </a:prstGeom>
          <a:solidFill>
            <a:srgbClr val="A8666F"/>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15" name="Image 3"/>
          <p:cNvPicPr>
            <a:picLocks noChangeAspect="1"/>
          </p:cNvPicPr>
          <p:nvPr/>
        </p:nvPicPr>
        <p:blipFill>
          <a:blip r:embed="rId4"/>
          <a:stretch>
            <a:fillRect/>
          </a:stretch>
        </p:blipFill>
        <p:spPr>
          <a:xfrm>
            <a:off x="768096" y="4828032"/>
            <a:ext cx="201168" cy="201168"/>
          </a:xfrm>
          <a:prstGeom prst="rect">
            <a:avLst/>
          </a:prstGeom>
        </p:spPr>
      </p:pic>
      <p:sp>
        <p:nvSpPr>
          <p:cNvPr id="16" name="Text 10"/>
          <p:cNvSpPr/>
          <p:nvPr/>
        </p:nvSpPr>
        <p:spPr>
          <a:xfrm>
            <a:off x="1325880" y="4654296"/>
            <a:ext cx="7498080" cy="457200"/>
          </a:xfrm>
          <a:prstGeom prst="rect">
            <a:avLst/>
          </a:prstGeom>
          <a:noFill/>
          <a:ln/>
        </p:spPr>
        <p:txBody>
          <a:bodyPr anchor="ctr" bIns="0" lIns="0" numCol="1" rIns="0" rtlCol="0" tIns="0" wrap="square"/>
          <a:lstStyle/>
          <a:p>
            <a:pPr indent="0" marL="0">
              <a:buNone/>
            </a:pPr>
            <a:r>
              <a:rPr dirty="0" lang="en-US" sz="1600">
                <a:solidFill>
                  <a:srgbClr val="2B2226"/>
                </a:solidFill>
                <a:latin charset="0" pitchFamily="34" typeface="Arial"/>
                <a:ea charset="-122" pitchFamily="34" typeface="Arial"/>
                <a:cs charset="-120" pitchFamily="34" typeface="Arial"/>
              </a:rPr>
              <a:t>Global visibility and easy comparison</a:t>
            </a:r>
            <a:endParaRPr dirty="0" lang="en-US" sz="1600"/>
          </a:p>
        </p:txBody>
      </p:sp>
      <p:sp>
        <p:nvSpPr>
          <p:cNvPr id="17" name="Shape 11"/>
          <p:cNvSpPr/>
          <p:nvPr/>
        </p:nvSpPr>
        <p:spPr>
          <a:xfrm>
            <a:off x="640080" y="5358384"/>
            <a:ext cx="457200" cy="457200"/>
          </a:xfrm>
          <a:prstGeom prst="ellipse">
            <a:avLst/>
          </a:prstGeom>
          <a:solidFill>
            <a:srgbClr val="A8666F"/>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18" name="Image 4"/>
          <p:cNvPicPr>
            <a:picLocks noChangeAspect="1"/>
          </p:cNvPicPr>
          <p:nvPr/>
        </p:nvPicPr>
        <p:blipFill>
          <a:blip r:embed="rId4"/>
          <a:stretch>
            <a:fillRect/>
          </a:stretch>
        </p:blipFill>
        <p:spPr>
          <a:xfrm>
            <a:off x="768096" y="5486400"/>
            <a:ext cx="201168" cy="201168"/>
          </a:xfrm>
          <a:prstGeom prst="rect">
            <a:avLst/>
          </a:prstGeom>
        </p:spPr>
      </p:pic>
      <p:sp>
        <p:nvSpPr>
          <p:cNvPr id="19" name="Text 12"/>
          <p:cNvSpPr/>
          <p:nvPr/>
        </p:nvSpPr>
        <p:spPr>
          <a:xfrm>
            <a:off x="1325880" y="5312664"/>
            <a:ext cx="7498080" cy="457200"/>
          </a:xfrm>
          <a:prstGeom prst="rect">
            <a:avLst/>
          </a:prstGeom>
          <a:noFill/>
          <a:ln/>
        </p:spPr>
        <p:txBody>
          <a:bodyPr anchor="ctr" bIns="0" lIns="0" numCol="1" rIns="0" rtlCol="0" tIns="0" wrap="square"/>
          <a:lstStyle/>
          <a:p>
            <a:pPr indent="0" marL="0">
              <a:buNone/>
            </a:pPr>
            <a:r>
              <a:rPr dirty="0" lang="en-US" sz="1600">
                <a:solidFill>
                  <a:srgbClr val="2B2226"/>
                </a:solidFill>
                <a:latin charset="0" pitchFamily="34" typeface="Arial"/>
                <a:ea charset="-122" pitchFamily="34" typeface="Arial"/>
                <a:cs charset="-120" pitchFamily="34" typeface="Arial"/>
              </a:rPr>
              <a:t>Strong reviews → more bookings over time</a:t>
            </a:r>
            <a:endParaRPr dirty="0" lang="en-US" sz="1600"/>
          </a:p>
        </p:txBody>
      </p:sp>
      <p:sp>
        <p:nvSpPr>
          <p:cNvPr id="20" name="Shape 13"/>
          <p:cNvSpPr/>
          <p:nvPr/>
        </p:nvSpPr>
        <p:spPr>
          <a:xfrm>
            <a:off x="8686800" y="2286000"/>
            <a:ext cx="2834640" cy="3108960"/>
          </a:xfrm>
          <a:prstGeom prst="roundRect">
            <a:avLst>
              <a:gd fmla="val 3871" name="adj"/>
            </a:avLst>
          </a:prstGeom>
          <a:solidFill>
            <a:srgbClr val="5E2839"/>
          </a:solidFill>
          <a:ln/>
          <a:effectLst>
            <a:outerShdw algn="bl" blurRad="88900" dir="5400000" dist="38100" rotWithShape="0">
              <a:srgbClr val="000000">
                <a:alpha val="12000"/>
              </a:srgbClr>
            </a:outerShdw>
          </a:effectLst>
        </p:spPr>
        <p:txBody>
          <a:bodyPr numCol="1"/>
          <a:lstStyle/>
          <a:p>
            <a:endParaRPr altLang="en-PK" lang="en-PK"/>
          </a:p>
        </p:txBody>
      </p:sp>
      <p:sp>
        <p:nvSpPr>
          <p:cNvPr id="21" name="Shape 14"/>
          <p:cNvSpPr/>
          <p:nvPr/>
        </p:nvSpPr>
        <p:spPr>
          <a:xfrm>
            <a:off x="9601200" y="2606040"/>
            <a:ext cx="1005840" cy="1005840"/>
          </a:xfrm>
          <a:prstGeom prst="ellipse">
            <a:avLst/>
          </a:prstGeom>
          <a:solidFill>
            <a:srgbClr val="B8893B"/>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22" name="Image 5"/>
          <p:cNvPicPr>
            <a:picLocks noChangeAspect="1"/>
          </p:cNvPicPr>
          <p:nvPr/>
        </p:nvPicPr>
        <p:blipFill>
          <a:blip r:embed="rId5"/>
          <a:stretch>
            <a:fillRect/>
          </a:stretch>
        </p:blipFill>
        <p:spPr>
          <a:xfrm>
            <a:off x="9882835" y="2887675"/>
            <a:ext cx="442570" cy="442570"/>
          </a:xfrm>
          <a:prstGeom prst="rect">
            <a:avLst/>
          </a:prstGeom>
        </p:spPr>
      </p:pic>
      <p:sp>
        <p:nvSpPr>
          <p:cNvPr id="23" name="Text 15"/>
          <p:cNvSpPr/>
          <p:nvPr/>
        </p:nvSpPr>
        <p:spPr>
          <a:xfrm>
            <a:off x="8686800" y="3703320"/>
            <a:ext cx="2834640" cy="320040"/>
          </a:xfrm>
          <a:prstGeom prst="rect">
            <a:avLst/>
          </a:prstGeom>
          <a:noFill/>
          <a:ln/>
        </p:spPr>
        <p:txBody>
          <a:bodyPr anchor="ctr" bIns="0" lIns="0" numCol="1" rIns="0" rtlCol="0" tIns="0" wrap="square"/>
          <a:lstStyle/>
          <a:p>
            <a:pPr algn="ctr" indent="0" marL="0">
              <a:buNone/>
            </a:pPr>
            <a:r>
              <a:rPr dirty="0" kern="0" lang="en-US" spc="200" sz="1300">
                <a:solidFill>
                  <a:srgbClr val="E8C9CF"/>
                </a:solidFill>
                <a:latin charset="0" pitchFamily="34" typeface="Arial"/>
                <a:ea charset="-122" pitchFamily="34" typeface="Arial"/>
                <a:cs charset="-120" pitchFamily="34" typeface="Arial"/>
              </a:rPr>
              <a:t>Goal</a:t>
            </a:r>
            <a:endParaRPr dirty="0" lang="en-US" sz="1300"/>
          </a:p>
        </p:txBody>
      </p:sp>
      <p:sp>
        <p:nvSpPr>
          <p:cNvPr id="24" name="Text 16"/>
          <p:cNvSpPr/>
          <p:nvPr/>
        </p:nvSpPr>
        <p:spPr>
          <a:xfrm>
            <a:off x="8686800" y="3977640"/>
            <a:ext cx="2834640" cy="822960"/>
          </a:xfrm>
          <a:prstGeom prst="rect">
            <a:avLst/>
          </a:prstGeom>
          <a:noFill/>
          <a:ln/>
        </p:spPr>
        <p:txBody>
          <a:bodyPr anchor="ctr" bIns="0" lIns="0" numCol="1" rIns="0" rtlCol="0" tIns="0" wrap="square"/>
          <a:lstStyle/>
          <a:p>
            <a:pPr algn="ctr" indent="0" marL="0">
              <a:buNone/>
            </a:pPr>
            <a:r>
              <a:rPr b="1" dirty="0" lang="en-US" sz="4600">
                <a:solidFill>
                  <a:srgbClr val="FFFFFF"/>
                </a:solidFill>
                <a:latin charset="0" pitchFamily="34" typeface="Georgia"/>
                <a:ea charset="-122" pitchFamily="34" typeface="Georgia"/>
                <a:cs charset="-120" pitchFamily="34" typeface="Georgia"/>
              </a:rPr>
              <a:t>75%</a:t>
            </a:r>
            <a:endParaRPr dirty="0" lang="en-US" sz="4600"/>
          </a:p>
        </p:txBody>
      </p:sp>
      <p:sp>
        <p:nvSpPr>
          <p:cNvPr id="25" name="Text 17"/>
          <p:cNvSpPr/>
          <p:nvPr/>
        </p:nvSpPr>
        <p:spPr>
          <a:xfrm>
            <a:off x="8686800" y="4846320"/>
            <a:ext cx="2834640" cy="365760"/>
          </a:xfrm>
          <a:prstGeom prst="rect">
            <a:avLst/>
          </a:prstGeom>
          <a:noFill/>
          <a:ln/>
        </p:spPr>
        <p:txBody>
          <a:bodyPr anchor="ctr" bIns="0" lIns="0" numCol="1" rIns="0" rtlCol="0" tIns="0" wrap="square"/>
          <a:lstStyle/>
          <a:p>
            <a:pPr algn="ctr" indent="0" marL="0">
              <a:buNone/>
            </a:pPr>
            <a:r>
              <a:rPr dirty="0" i="1" lang="en-US" sz="1300">
                <a:solidFill>
                  <a:srgbClr val="EAD7DB"/>
                </a:solidFill>
                <a:latin charset="0" pitchFamily="34" typeface="Arial"/>
                <a:ea charset="-122" pitchFamily="34" typeface="Arial"/>
                <a:cs charset="-120" pitchFamily="34" typeface="Arial"/>
              </a:rPr>
              <a:t>average occupancy</a:t>
            </a:r>
            <a:endParaRPr dirty="0" lang="en-US" sz="13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57200"/>
            <a:ext cx="10908792" cy="292608"/>
          </a:xfrm>
          <a:prstGeom prst="rect">
            <a:avLst/>
          </a:prstGeom>
          <a:noFill/>
          <a:ln/>
        </p:spPr>
        <p:txBody>
          <a:bodyPr anchor="ctr" bIns="0" lIns="0" numCol="1" rIns="0" rtlCol="0" tIns="0" wrap="square"/>
          <a:lstStyle/>
          <a:p>
            <a:pPr indent="0" marL="0">
              <a:buNone/>
            </a:pPr>
            <a:r>
              <a:rPr b="1" dirty="0" kern="0" lang="en-US" spc="300" sz="1200">
                <a:solidFill>
                  <a:srgbClr val="A8666F"/>
                </a:solidFill>
                <a:latin charset="0" pitchFamily="34" typeface="Arial"/>
                <a:ea charset="-122" pitchFamily="34" typeface="Arial"/>
                <a:cs charset="-120" pitchFamily="34" typeface="Arial"/>
              </a:rPr>
              <a:t>03 · MARKETING STRATEGY 2</a:t>
            </a:r>
            <a:endParaRPr dirty="0" lang="en-US" sz="1200"/>
          </a:p>
        </p:txBody>
      </p:sp>
      <p:sp>
        <p:nvSpPr>
          <p:cNvPr id="3" name="Text 1"/>
          <p:cNvSpPr/>
          <p:nvPr/>
        </p:nvSpPr>
        <p:spPr>
          <a:xfrm>
            <a:off x="640080" y="749808"/>
            <a:ext cx="10908792" cy="640080"/>
          </a:xfrm>
          <a:prstGeom prst="rect">
            <a:avLst/>
          </a:prstGeom>
          <a:noFill/>
          <a:ln/>
        </p:spPr>
        <p:txBody>
          <a:bodyPr anchor="ctr" bIns="0" lIns="0" numCol="1" rIns="0" rtlCol="0" tIns="0" wrap="square"/>
          <a:lstStyle/>
          <a:p>
            <a:pPr indent="0" marL="0">
              <a:buNone/>
            </a:pPr>
            <a:r>
              <a:rPr b="1" dirty="0" lang="en-US" sz="3200">
                <a:solidFill>
                  <a:srgbClr val="5E2839"/>
                </a:solidFill>
                <a:latin charset="0" pitchFamily="34" typeface="Georgia"/>
                <a:ea charset="-122" pitchFamily="34" typeface="Georgia"/>
                <a:cs charset="-120" pitchFamily="34" typeface="Georgia"/>
              </a:rPr>
              <a:t>Social media</a:t>
            </a:r>
            <a:endParaRPr dirty="0" lang="en-US" sz="3200"/>
          </a:p>
        </p:txBody>
      </p:sp>
      <p:sp>
        <p:nvSpPr>
          <p:cNvPr id="4" name="Shape 2"/>
          <p:cNvSpPr/>
          <p:nvPr/>
        </p:nvSpPr>
        <p:spPr>
          <a:xfrm>
            <a:off x="640080" y="1874520"/>
            <a:ext cx="1371600" cy="1371600"/>
          </a:xfrm>
          <a:prstGeom prst="ellipse">
            <a:avLst/>
          </a:prstGeom>
          <a:solidFill>
            <a:srgbClr val="5E2839"/>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5" name="Image 0"/>
          <p:cNvPicPr>
            <a:picLocks noChangeAspect="1"/>
          </p:cNvPicPr>
          <p:nvPr/>
        </p:nvPicPr>
        <p:blipFill>
          <a:blip r:embed="rId3"/>
          <a:stretch>
            <a:fillRect/>
          </a:stretch>
        </p:blipFill>
        <p:spPr>
          <a:xfrm>
            <a:off x="1024128" y="2258568"/>
            <a:ext cx="603504" cy="603504"/>
          </a:xfrm>
          <a:prstGeom prst="rect">
            <a:avLst/>
          </a:prstGeom>
        </p:spPr>
      </p:pic>
      <p:sp>
        <p:nvSpPr>
          <p:cNvPr id="6" name="Text 3"/>
          <p:cNvSpPr/>
          <p:nvPr/>
        </p:nvSpPr>
        <p:spPr>
          <a:xfrm>
            <a:off x="2331720" y="1920240"/>
            <a:ext cx="6400800" cy="548640"/>
          </a:xfrm>
          <a:prstGeom prst="rect">
            <a:avLst/>
          </a:prstGeom>
          <a:noFill/>
          <a:ln/>
        </p:spPr>
        <p:txBody>
          <a:bodyPr anchor="ctr" bIns="0" lIns="0" numCol="1" rIns="0" rtlCol="0" tIns="0" wrap="square"/>
          <a:lstStyle/>
          <a:p>
            <a:pPr indent="0" marL="0">
              <a:buNone/>
            </a:pPr>
            <a:r>
              <a:rPr b="1" dirty="0" lang="en-US" sz="2200">
                <a:solidFill>
                  <a:srgbClr val="5E2839"/>
                </a:solidFill>
                <a:latin charset="0" pitchFamily="34" typeface="Georgia"/>
                <a:ea charset="-122" pitchFamily="34" typeface="Georgia"/>
                <a:cs charset="-120" pitchFamily="34" typeface="Georgia"/>
              </a:rPr>
              <a:t>Instagram &amp; TikTok</a:t>
            </a:r>
            <a:endParaRPr dirty="0" lang="en-US" sz="2200"/>
          </a:p>
        </p:txBody>
      </p:sp>
      <p:sp>
        <p:nvSpPr>
          <p:cNvPr id="7" name="Text 4"/>
          <p:cNvSpPr/>
          <p:nvPr/>
        </p:nvSpPr>
        <p:spPr>
          <a:xfrm>
            <a:off x="2331720" y="2450592"/>
            <a:ext cx="6400800" cy="457200"/>
          </a:xfrm>
          <a:prstGeom prst="rect">
            <a:avLst/>
          </a:prstGeom>
          <a:noFill/>
          <a:ln/>
        </p:spPr>
        <p:txBody>
          <a:bodyPr anchor="ctr" bIns="0" lIns="0" numCol="1" rIns="0" rtlCol="0" tIns="0" wrap="square"/>
          <a:lstStyle/>
          <a:p>
            <a:pPr indent="0" marL="0">
              <a:buNone/>
            </a:pPr>
            <a:r>
              <a:rPr dirty="0" i="1" lang="en-US" sz="1400">
                <a:solidFill>
                  <a:srgbClr val="8A767C"/>
                </a:solidFill>
                <a:latin charset="0" pitchFamily="34" typeface="Arial"/>
                <a:ea charset="-122" pitchFamily="34" typeface="Arial"/>
                <a:cs charset="-120" pitchFamily="34" typeface="Arial"/>
              </a:rPr>
              <a:t>Plus Facebook for local reach</a:t>
            </a:r>
            <a:endParaRPr dirty="0" lang="en-US" sz="1400"/>
          </a:p>
        </p:txBody>
      </p:sp>
      <p:sp>
        <p:nvSpPr>
          <p:cNvPr id="8" name="Shape 5"/>
          <p:cNvSpPr/>
          <p:nvPr/>
        </p:nvSpPr>
        <p:spPr>
          <a:xfrm>
            <a:off x="640080" y="3383280"/>
            <a:ext cx="457200" cy="457200"/>
          </a:xfrm>
          <a:prstGeom prst="ellipse">
            <a:avLst/>
          </a:prstGeom>
          <a:solidFill>
            <a:srgbClr val="A8666F"/>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9" name="Image 1"/>
          <p:cNvPicPr>
            <a:picLocks noChangeAspect="1"/>
          </p:cNvPicPr>
          <p:nvPr/>
        </p:nvPicPr>
        <p:blipFill>
          <a:blip r:embed="rId4"/>
          <a:stretch>
            <a:fillRect/>
          </a:stretch>
        </p:blipFill>
        <p:spPr>
          <a:xfrm>
            <a:off x="768096" y="3511296"/>
            <a:ext cx="201168" cy="201168"/>
          </a:xfrm>
          <a:prstGeom prst="rect">
            <a:avLst/>
          </a:prstGeom>
        </p:spPr>
      </p:pic>
      <p:sp>
        <p:nvSpPr>
          <p:cNvPr id="10" name="Text 6"/>
          <p:cNvSpPr/>
          <p:nvPr/>
        </p:nvSpPr>
        <p:spPr>
          <a:xfrm>
            <a:off x="1325880" y="3337560"/>
            <a:ext cx="6126480" cy="457200"/>
          </a:xfrm>
          <a:prstGeom prst="rect">
            <a:avLst/>
          </a:prstGeom>
          <a:noFill/>
          <a:ln/>
        </p:spPr>
        <p:txBody>
          <a:bodyPr anchor="ctr" bIns="0" lIns="0" numCol="1" rIns="0" rtlCol="0" tIns="0" wrap="square"/>
          <a:lstStyle/>
          <a:p>
            <a:pPr indent="0" marL="0">
              <a:buNone/>
            </a:pPr>
            <a:r>
              <a:rPr dirty="0" lang="en-US" sz="1600">
                <a:solidFill>
                  <a:srgbClr val="2B2226"/>
                </a:solidFill>
                <a:latin charset="0" pitchFamily="34" typeface="Arial"/>
                <a:ea charset="-122" pitchFamily="34" typeface="Arial"/>
                <a:cs charset="-120" pitchFamily="34" typeface="Arial"/>
              </a:rPr>
              <a:t>Short room-transformation reels</a:t>
            </a:r>
            <a:endParaRPr dirty="0" lang="en-US" sz="1600"/>
          </a:p>
        </p:txBody>
      </p:sp>
      <p:sp>
        <p:nvSpPr>
          <p:cNvPr id="11" name="Shape 7"/>
          <p:cNvSpPr/>
          <p:nvPr/>
        </p:nvSpPr>
        <p:spPr>
          <a:xfrm>
            <a:off x="640080" y="4041648"/>
            <a:ext cx="457200" cy="457200"/>
          </a:xfrm>
          <a:prstGeom prst="ellipse">
            <a:avLst/>
          </a:prstGeom>
          <a:solidFill>
            <a:srgbClr val="A8666F"/>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12" name="Image 2"/>
          <p:cNvPicPr>
            <a:picLocks noChangeAspect="1"/>
          </p:cNvPicPr>
          <p:nvPr/>
        </p:nvPicPr>
        <p:blipFill>
          <a:blip r:embed="rId4"/>
          <a:stretch>
            <a:fillRect/>
          </a:stretch>
        </p:blipFill>
        <p:spPr>
          <a:xfrm>
            <a:off x="768096" y="4169664"/>
            <a:ext cx="201168" cy="201168"/>
          </a:xfrm>
          <a:prstGeom prst="rect">
            <a:avLst/>
          </a:prstGeom>
        </p:spPr>
      </p:pic>
      <p:sp>
        <p:nvSpPr>
          <p:cNvPr id="13" name="Text 8"/>
          <p:cNvSpPr/>
          <p:nvPr/>
        </p:nvSpPr>
        <p:spPr>
          <a:xfrm>
            <a:off x="1325880" y="3995928"/>
            <a:ext cx="6126480" cy="457200"/>
          </a:xfrm>
          <a:prstGeom prst="rect">
            <a:avLst/>
          </a:prstGeom>
          <a:noFill/>
          <a:ln/>
        </p:spPr>
        <p:txBody>
          <a:bodyPr anchor="ctr" bIns="0" lIns="0" numCol="1" rIns="0" rtlCol="0" tIns="0" wrap="square"/>
          <a:lstStyle/>
          <a:p>
            <a:pPr indent="0" marL="0">
              <a:buNone/>
            </a:pPr>
            <a:r>
              <a:rPr dirty="0" lang="en-US" sz="1600">
                <a:solidFill>
                  <a:srgbClr val="2B2226"/>
                </a:solidFill>
                <a:latin charset="0" pitchFamily="34" typeface="Arial"/>
                <a:ea charset="-122" pitchFamily="34" typeface="Arial"/>
                <a:cs charset="-120" pitchFamily="34" typeface="Arial"/>
              </a:rPr>
              <a:t>Real guest moments &amp; seasonal offers</a:t>
            </a:r>
            <a:endParaRPr dirty="0" lang="en-US" sz="1600"/>
          </a:p>
        </p:txBody>
      </p:sp>
      <p:sp>
        <p:nvSpPr>
          <p:cNvPr id="14" name="Shape 9"/>
          <p:cNvSpPr/>
          <p:nvPr/>
        </p:nvSpPr>
        <p:spPr>
          <a:xfrm>
            <a:off x="640080" y="4700016"/>
            <a:ext cx="457200" cy="457200"/>
          </a:xfrm>
          <a:prstGeom prst="ellipse">
            <a:avLst/>
          </a:prstGeom>
          <a:solidFill>
            <a:srgbClr val="A8666F"/>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15" name="Image 3"/>
          <p:cNvPicPr>
            <a:picLocks noChangeAspect="1"/>
          </p:cNvPicPr>
          <p:nvPr/>
        </p:nvPicPr>
        <p:blipFill>
          <a:blip r:embed="rId4"/>
          <a:stretch>
            <a:fillRect/>
          </a:stretch>
        </p:blipFill>
        <p:spPr>
          <a:xfrm>
            <a:off x="768096" y="4828032"/>
            <a:ext cx="201168" cy="201168"/>
          </a:xfrm>
          <a:prstGeom prst="rect">
            <a:avLst/>
          </a:prstGeom>
        </p:spPr>
      </p:pic>
      <p:sp>
        <p:nvSpPr>
          <p:cNvPr id="16" name="Text 10"/>
          <p:cNvSpPr/>
          <p:nvPr/>
        </p:nvSpPr>
        <p:spPr>
          <a:xfrm>
            <a:off x="1325880" y="4654296"/>
            <a:ext cx="6126480" cy="457200"/>
          </a:xfrm>
          <a:prstGeom prst="rect">
            <a:avLst/>
          </a:prstGeom>
          <a:noFill/>
          <a:ln/>
        </p:spPr>
        <p:txBody>
          <a:bodyPr anchor="ctr" bIns="0" lIns="0" numCol="1" rIns="0" rtlCol="0" tIns="0" wrap="square"/>
          <a:lstStyle/>
          <a:p>
            <a:pPr indent="0" marL="0">
              <a:buNone/>
            </a:pPr>
            <a:r>
              <a:rPr dirty="0" lang="en-US" sz="1600">
                <a:solidFill>
                  <a:srgbClr val="2B2226"/>
                </a:solidFill>
                <a:latin charset="0" pitchFamily="34" typeface="Arial"/>
                <a:ea charset="-122" pitchFamily="34" typeface="Arial"/>
                <a:cs charset="-120" pitchFamily="34" typeface="Arial"/>
              </a:rPr>
              <a:t>Nearby Birmingham attractions content</a:t>
            </a:r>
            <a:endParaRPr dirty="0" lang="en-US" sz="1600"/>
          </a:p>
        </p:txBody>
      </p:sp>
      <p:sp>
        <p:nvSpPr>
          <p:cNvPr id="17" name="Shape 11"/>
          <p:cNvSpPr/>
          <p:nvPr/>
        </p:nvSpPr>
        <p:spPr>
          <a:xfrm>
            <a:off x="7818120" y="2194560"/>
            <a:ext cx="3703320" cy="3383280"/>
          </a:xfrm>
          <a:prstGeom prst="roundRect">
            <a:avLst>
              <a:gd fmla="val 3243" name="adj"/>
            </a:avLst>
          </a:prstGeom>
          <a:solidFill>
            <a:srgbClr val="F6EFF0"/>
          </a:solidFill>
          <a:ln/>
          <a:effectLst>
            <a:outerShdw algn="bl" blurRad="88900" dir="5400000" dist="38100" rotWithShape="0">
              <a:srgbClr val="000000">
                <a:alpha val="12000"/>
              </a:srgbClr>
            </a:outerShdw>
          </a:effectLst>
        </p:spPr>
        <p:txBody>
          <a:bodyPr numCol="1"/>
          <a:lstStyle/>
          <a:p>
            <a:endParaRPr altLang="en-PK" lang="en-PK"/>
          </a:p>
        </p:txBody>
      </p:sp>
      <p:sp>
        <p:nvSpPr>
          <p:cNvPr id="18" name="Text 12"/>
          <p:cNvSpPr/>
          <p:nvPr/>
        </p:nvSpPr>
        <p:spPr>
          <a:xfrm>
            <a:off x="8138160" y="2468880"/>
            <a:ext cx="3063240" cy="457200"/>
          </a:xfrm>
          <a:prstGeom prst="rect">
            <a:avLst/>
          </a:prstGeom>
          <a:noFill/>
          <a:ln/>
        </p:spPr>
        <p:txBody>
          <a:bodyPr anchor="ctr" bIns="0" lIns="0" numCol="1" rIns="0" rtlCol="0" tIns="0" wrap="square"/>
          <a:lstStyle/>
          <a:p>
            <a:pPr indent="0" marL="0">
              <a:buNone/>
            </a:pPr>
            <a:r>
              <a:rPr b="1" dirty="0" lang="en-US" sz="1700">
                <a:solidFill>
                  <a:srgbClr val="5E2839"/>
                </a:solidFill>
                <a:latin charset="0" pitchFamily="34" typeface="Georgia"/>
                <a:ea charset="-122" pitchFamily="34" typeface="Georgia"/>
                <a:cs charset="-120" pitchFamily="34" typeface="Georgia"/>
              </a:rPr>
              <a:t>Why these platforms?</a:t>
            </a:r>
            <a:endParaRPr dirty="0" lang="en-US" sz="1700"/>
          </a:p>
        </p:txBody>
      </p:sp>
      <p:sp>
        <p:nvSpPr>
          <p:cNvPr id="19" name="Shape 13"/>
          <p:cNvSpPr/>
          <p:nvPr/>
        </p:nvSpPr>
        <p:spPr>
          <a:xfrm>
            <a:off x="8138160" y="3108960"/>
            <a:ext cx="411480" cy="411480"/>
          </a:xfrm>
          <a:prstGeom prst="ellipse">
            <a:avLst/>
          </a:prstGeom>
          <a:solidFill>
            <a:srgbClr val="5E2839"/>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20" name="Image 4"/>
          <p:cNvPicPr>
            <a:picLocks noChangeAspect="1"/>
          </p:cNvPicPr>
          <p:nvPr/>
        </p:nvPicPr>
        <p:blipFill>
          <a:blip r:embed="rId5"/>
          <a:stretch>
            <a:fillRect/>
          </a:stretch>
        </p:blipFill>
        <p:spPr>
          <a:xfrm>
            <a:off x="8253374" y="3224174"/>
            <a:ext cx="181051" cy="181051"/>
          </a:xfrm>
          <a:prstGeom prst="rect">
            <a:avLst/>
          </a:prstGeom>
        </p:spPr>
      </p:pic>
      <p:sp>
        <p:nvSpPr>
          <p:cNvPr id="21" name="Text 14"/>
          <p:cNvSpPr/>
          <p:nvPr/>
        </p:nvSpPr>
        <p:spPr>
          <a:xfrm>
            <a:off x="8686800" y="3035808"/>
            <a:ext cx="2560320" cy="685800"/>
          </a:xfrm>
          <a:prstGeom prst="rect">
            <a:avLst/>
          </a:prstGeom>
          <a:noFill/>
          <a:ln/>
        </p:spPr>
        <p:txBody>
          <a:bodyPr anchor="ctr" bIns="0" lIns="0" numCol="1" rIns="0" rtlCol="0" tIns="0" wrap="square"/>
          <a:lstStyle/>
          <a:p>
            <a:pPr indent="0" marL="0">
              <a:buNone/>
            </a:pPr>
            <a:r>
              <a:rPr dirty="0" lang="en-US" sz="1350">
                <a:solidFill>
                  <a:srgbClr val="2B2226"/>
                </a:solidFill>
                <a:latin charset="0" pitchFamily="34" typeface="Arial"/>
                <a:ea charset="-122" pitchFamily="34" typeface="Arial"/>
                <a:cs charset="-120" pitchFamily="34" typeface="Arial"/>
              </a:rPr>
              <a:t>Highly visual — perfect for showing themed rooms</a:t>
            </a:r>
            <a:endParaRPr dirty="0" lang="en-US" sz="1350"/>
          </a:p>
        </p:txBody>
      </p:sp>
      <p:sp>
        <p:nvSpPr>
          <p:cNvPr id="22" name="Shape 15"/>
          <p:cNvSpPr/>
          <p:nvPr/>
        </p:nvSpPr>
        <p:spPr>
          <a:xfrm>
            <a:off x="8138160" y="3950208"/>
            <a:ext cx="411480" cy="411480"/>
          </a:xfrm>
          <a:prstGeom prst="ellipse">
            <a:avLst/>
          </a:prstGeom>
          <a:solidFill>
            <a:srgbClr val="5E2839"/>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23" name="Image 5"/>
          <p:cNvPicPr>
            <a:picLocks noChangeAspect="1"/>
          </p:cNvPicPr>
          <p:nvPr/>
        </p:nvPicPr>
        <p:blipFill>
          <a:blip r:embed="rId5"/>
          <a:stretch>
            <a:fillRect/>
          </a:stretch>
        </p:blipFill>
        <p:spPr>
          <a:xfrm>
            <a:off x="8253374" y="4065422"/>
            <a:ext cx="181051" cy="181051"/>
          </a:xfrm>
          <a:prstGeom prst="rect">
            <a:avLst/>
          </a:prstGeom>
        </p:spPr>
      </p:pic>
      <p:sp>
        <p:nvSpPr>
          <p:cNvPr id="24" name="Text 16"/>
          <p:cNvSpPr/>
          <p:nvPr/>
        </p:nvSpPr>
        <p:spPr>
          <a:xfrm>
            <a:off x="8686800" y="3877056"/>
            <a:ext cx="2560320" cy="685800"/>
          </a:xfrm>
          <a:prstGeom prst="rect">
            <a:avLst/>
          </a:prstGeom>
          <a:noFill/>
          <a:ln/>
        </p:spPr>
        <p:txBody>
          <a:bodyPr anchor="ctr" bIns="0" lIns="0" numCol="1" rIns="0" rtlCol="0" tIns="0" wrap="square"/>
          <a:lstStyle/>
          <a:p>
            <a:pPr indent="0" marL="0">
              <a:buNone/>
            </a:pPr>
            <a:r>
              <a:rPr dirty="0" lang="en-US" sz="1350">
                <a:solidFill>
                  <a:srgbClr val="2B2226"/>
                </a:solidFill>
                <a:latin charset="0" pitchFamily="34" typeface="Arial"/>
                <a:ea charset="-122" pitchFamily="34" typeface="Arial"/>
                <a:cs charset="-120" pitchFamily="34" typeface="Arial"/>
              </a:rPr>
              <a:t>Short video gets strong organic reach</a:t>
            </a:r>
            <a:endParaRPr dirty="0" lang="en-US" sz="1350"/>
          </a:p>
        </p:txBody>
      </p:sp>
      <p:sp>
        <p:nvSpPr>
          <p:cNvPr id="25" name="Shape 17"/>
          <p:cNvSpPr/>
          <p:nvPr/>
        </p:nvSpPr>
        <p:spPr>
          <a:xfrm>
            <a:off x="8138160" y="4791456"/>
            <a:ext cx="411480" cy="411480"/>
          </a:xfrm>
          <a:prstGeom prst="ellipse">
            <a:avLst/>
          </a:prstGeom>
          <a:solidFill>
            <a:srgbClr val="5E2839"/>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26" name="Image 6"/>
          <p:cNvPicPr>
            <a:picLocks noChangeAspect="1"/>
          </p:cNvPicPr>
          <p:nvPr/>
        </p:nvPicPr>
        <p:blipFill>
          <a:blip r:embed="rId5"/>
          <a:stretch>
            <a:fillRect/>
          </a:stretch>
        </p:blipFill>
        <p:spPr>
          <a:xfrm>
            <a:off x="8253374" y="4906670"/>
            <a:ext cx="181051" cy="181051"/>
          </a:xfrm>
          <a:prstGeom prst="rect">
            <a:avLst/>
          </a:prstGeom>
        </p:spPr>
      </p:pic>
      <p:sp>
        <p:nvSpPr>
          <p:cNvPr id="27" name="Text 18"/>
          <p:cNvSpPr/>
          <p:nvPr/>
        </p:nvSpPr>
        <p:spPr>
          <a:xfrm>
            <a:off x="8686800" y="4718304"/>
            <a:ext cx="2560320" cy="685800"/>
          </a:xfrm>
          <a:prstGeom prst="rect">
            <a:avLst/>
          </a:prstGeom>
          <a:noFill/>
          <a:ln/>
        </p:spPr>
        <p:txBody>
          <a:bodyPr anchor="ctr" bIns="0" lIns="0" numCol="1" rIns="0" rtlCol="0" tIns="0" wrap="square"/>
          <a:lstStyle/>
          <a:p>
            <a:pPr indent="0" marL="0">
              <a:buNone/>
            </a:pPr>
            <a:r>
              <a:rPr dirty="0" lang="en-US" sz="1350">
                <a:solidFill>
                  <a:srgbClr val="2B2226"/>
                </a:solidFill>
                <a:latin charset="0" pitchFamily="34" typeface="Arial"/>
                <a:ea charset="-122" pitchFamily="34" typeface="Arial"/>
                <a:cs charset="-120" pitchFamily="34" typeface="Arial"/>
              </a:rPr>
              <a:t>Reaches couples &amp; younger leisure travellers</a:t>
            </a:r>
            <a:endParaRPr dirty="0" lang="en-US" sz="135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57200"/>
            <a:ext cx="10908792" cy="292608"/>
          </a:xfrm>
          <a:prstGeom prst="rect">
            <a:avLst/>
          </a:prstGeom>
          <a:noFill/>
          <a:ln/>
        </p:spPr>
        <p:txBody>
          <a:bodyPr anchor="ctr" bIns="0" lIns="0" numCol="1" rIns="0" rtlCol="0" tIns="0" wrap="square"/>
          <a:lstStyle/>
          <a:p>
            <a:pPr indent="0" marL="0">
              <a:buNone/>
            </a:pPr>
            <a:r>
              <a:rPr b="1" dirty="0" kern="0" lang="en-US" spc="300" sz="1200">
                <a:solidFill>
                  <a:srgbClr val="A8666F"/>
                </a:solidFill>
                <a:latin charset="0" pitchFamily="34" typeface="Arial"/>
                <a:ea charset="-122" pitchFamily="34" typeface="Arial"/>
                <a:cs charset="-120" pitchFamily="34" typeface="Arial"/>
              </a:rPr>
              <a:t>04 · FUNDING</a:t>
            </a:r>
            <a:endParaRPr dirty="0" lang="en-US" sz="1200"/>
          </a:p>
        </p:txBody>
      </p:sp>
      <p:sp>
        <p:nvSpPr>
          <p:cNvPr id="3" name="Text 1"/>
          <p:cNvSpPr/>
          <p:nvPr/>
        </p:nvSpPr>
        <p:spPr>
          <a:xfrm>
            <a:off x="640080" y="749808"/>
            <a:ext cx="10908792" cy="640080"/>
          </a:xfrm>
          <a:prstGeom prst="rect">
            <a:avLst/>
          </a:prstGeom>
          <a:noFill/>
          <a:ln/>
        </p:spPr>
        <p:txBody>
          <a:bodyPr anchor="ctr" bIns="0" lIns="0" numCol="1" rIns="0" rtlCol="0" tIns="0" wrap="square"/>
          <a:lstStyle/>
          <a:p>
            <a:pPr indent="0" marL="0">
              <a:buNone/>
            </a:pPr>
            <a:r>
              <a:rPr b="1" dirty="0" lang="en-US" sz="3200">
                <a:solidFill>
                  <a:srgbClr val="5E2839"/>
                </a:solidFill>
                <a:latin charset="0" pitchFamily="34" typeface="Georgia"/>
                <a:ea charset="-122" pitchFamily="34" typeface="Georgia"/>
                <a:cs charset="-120" pitchFamily="34" typeface="Georgia"/>
              </a:rPr>
              <a:t>Funding required</a:t>
            </a:r>
            <a:endParaRPr dirty="0" lang="en-US" sz="3200"/>
          </a:p>
        </p:txBody>
      </p:sp>
      <p:sp>
        <p:nvSpPr>
          <p:cNvPr id="4" name="Text 2"/>
          <p:cNvSpPr/>
          <p:nvPr/>
        </p:nvSpPr>
        <p:spPr>
          <a:xfrm>
            <a:off x="640080" y="1920240"/>
            <a:ext cx="5486400" cy="365760"/>
          </a:xfrm>
          <a:prstGeom prst="rect">
            <a:avLst/>
          </a:prstGeom>
          <a:noFill/>
          <a:ln/>
        </p:spPr>
        <p:txBody>
          <a:bodyPr anchor="ctr" bIns="0" lIns="0" numCol="1" rIns="0" rtlCol="0" tIns="0" wrap="square"/>
          <a:lstStyle/>
          <a:p>
            <a:pPr indent="0" marL="0">
              <a:buNone/>
            </a:pPr>
            <a:r>
              <a:rPr dirty="0" lang="en-US" sz="1500">
                <a:solidFill>
                  <a:srgbClr val="8A767C"/>
                </a:solidFill>
                <a:latin charset="0" pitchFamily="34" typeface="Arial"/>
                <a:ea charset="-122" pitchFamily="34" typeface="Arial"/>
                <a:cs charset="-120" pitchFamily="34" typeface="Arial"/>
              </a:rPr>
              <a:t>Total funding needed</a:t>
            </a:r>
            <a:endParaRPr dirty="0" lang="en-US" sz="1500"/>
          </a:p>
        </p:txBody>
      </p:sp>
      <p:sp>
        <p:nvSpPr>
          <p:cNvPr id="5" name="Text 3"/>
          <p:cNvSpPr/>
          <p:nvPr/>
        </p:nvSpPr>
        <p:spPr>
          <a:xfrm>
            <a:off x="640080" y="2240280"/>
            <a:ext cx="5486400" cy="1097280"/>
          </a:xfrm>
          <a:prstGeom prst="rect">
            <a:avLst/>
          </a:prstGeom>
          <a:noFill/>
          <a:ln/>
        </p:spPr>
        <p:txBody>
          <a:bodyPr anchor="ctr" bIns="0" lIns="0" numCol="1" rIns="0" rtlCol="0" tIns="0" wrap="square"/>
          <a:lstStyle/>
          <a:p>
            <a:pPr indent="0" marL="0">
              <a:buNone/>
            </a:pPr>
            <a:r>
              <a:rPr b="1" dirty="0" lang="en-US" sz="7000">
                <a:solidFill>
                  <a:srgbClr val="5E2839"/>
                </a:solidFill>
                <a:latin charset="0" pitchFamily="34" typeface="Georgia"/>
                <a:ea charset="-122" pitchFamily="34" typeface="Georgia"/>
                <a:cs charset="-120" pitchFamily="34" typeface="Georgia"/>
              </a:rPr>
              <a:t>£15,000</a:t>
            </a:r>
            <a:endParaRPr dirty="0" lang="en-US" sz="7000"/>
          </a:p>
        </p:txBody>
      </p:sp>
      <p:sp>
        <p:nvSpPr>
          <p:cNvPr id="6" name="Text 4"/>
          <p:cNvSpPr/>
          <p:nvPr/>
        </p:nvSpPr>
        <p:spPr>
          <a:xfrm>
            <a:off x="640080" y="3383280"/>
            <a:ext cx="5486400" cy="365760"/>
          </a:xfrm>
          <a:prstGeom prst="rect">
            <a:avLst/>
          </a:prstGeom>
          <a:noFill/>
          <a:ln/>
        </p:spPr>
        <p:txBody>
          <a:bodyPr anchor="ctr" bIns="0" lIns="0" numCol="1" rIns="0" rtlCol="0" tIns="0" wrap="square"/>
          <a:lstStyle/>
          <a:p>
            <a:pPr indent="0" marL="0">
              <a:buNone/>
            </a:pPr>
            <a:r>
              <a:rPr dirty="0" i="1" lang="en-US" sz="1350">
                <a:solidFill>
                  <a:srgbClr val="8A767C"/>
                </a:solidFill>
                <a:latin charset="0" pitchFamily="34" typeface="Arial"/>
                <a:ea charset="-122" pitchFamily="34" typeface="Arial"/>
                <a:cs charset="-120" pitchFamily="34" typeface="Arial"/>
              </a:rPr>
              <a:t>To launch and fund the first month of trading</a:t>
            </a:r>
            <a:endParaRPr dirty="0" lang="en-US" sz="1350"/>
          </a:p>
        </p:txBody>
      </p:sp>
      <p:sp>
        <p:nvSpPr>
          <p:cNvPr id="7" name="Shape 5"/>
          <p:cNvSpPr/>
          <p:nvPr/>
        </p:nvSpPr>
        <p:spPr>
          <a:xfrm>
            <a:off x="640080" y="4023360"/>
            <a:ext cx="548640" cy="548640"/>
          </a:xfrm>
          <a:prstGeom prst="ellipse">
            <a:avLst/>
          </a:prstGeom>
          <a:solidFill>
            <a:srgbClr val="A8666F"/>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8" name="Image 0"/>
          <p:cNvPicPr>
            <a:picLocks noChangeAspect="1"/>
          </p:cNvPicPr>
          <p:nvPr/>
        </p:nvPicPr>
        <p:blipFill>
          <a:blip r:embed="rId3"/>
          <a:stretch>
            <a:fillRect/>
          </a:stretch>
        </p:blipFill>
        <p:spPr>
          <a:xfrm>
            <a:off x="793699" y="4176979"/>
            <a:ext cx="241402" cy="241402"/>
          </a:xfrm>
          <a:prstGeom prst="rect">
            <a:avLst/>
          </a:prstGeom>
        </p:spPr>
      </p:pic>
      <p:sp>
        <p:nvSpPr>
          <p:cNvPr id="9" name="Text 6"/>
          <p:cNvSpPr/>
          <p:nvPr/>
        </p:nvSpPr>
        <p:spPr>
          <a:xfrm>
            <a:off x="1371600" y="4023360"/>
            <a:ext cx="4754880" cy="548640"/>
          </a:xfrm>
          <a:prstGeom prst="rect">
            <a:avLst/>
          </a:prstGeom>
          <a:noFill/>
          <a:ln/>
        </p:spPr>
        <p:txBody>
          <a:bodyPr anchor="ctr" bIns="0" lIns="0" numCol="1" rIns="0" rtlCol="0" tIns="0" wrap="square"/>
          <a:lstStyle/>
          <a:p>
            <a:pPr indent="0" marL="0">
              <a:buNone/>
            </a:pPr>
            <a:r>
              <a:rPr b="1" dirty="0" lang="en-US" sz="1600">
                <a:solidFill>
                  <a:srgbClr val="5E2839"/>
                </a:solidFill>
                <a:latin charset="0" pitchFamily="34" typeface="Arial"/>
                <a:ea charset="-122" pitchFamily="34" typeface="Arial"/>
                <a:cs charset="-120" pitchFamily="34" typeface="Arial"/>
              </a:rPr>
              <a:t>Owner savings  </a:t>
            </a:r>
            <a:r>
              <a:rPr dirty="0" lang="en-US" sz="1600">
                <a:solidFill>
                  <a:srgbClr val="2B2226"/>
                </a:solidFill>
                <a:latin charset="0" pitchFamily="34" typeface="Arial"/>
                <a:ea charset="-122" pitchFamily="34" typeface="Arial"/>
                <a:cs charset="-120" pitchFamily="34" typeface="Arial"/>
              </a:rPr>
              <a:t>£5,000 (33%)</a:t>
            </a:r>
            <a:endParaRPr dirty="0" lang="en-US" sz="1600"/>
          </a:p>
        </p:txBody>
      </p:sp>
      <p:sp>
        <p:nvSpPr>
          <p:cNvPr id="10" name="Shape 7"/>
          <p:cNvSpPr/>
          <p:nvPr/>
        </p:nvSpPr>
        <p:spPr>
          <a:xfrm>
            <a:off x="640080" y="4754880"/>
            <a:ext cx="548640" cy="548640"/>
          </a:xfrm>
          <a:prstGeom prst="ellipse">
            <a:avLst/>
          </a:prstGeom>
          <a:solidFill>
            <a:srgbClr val="5E2839"/>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11" name="Image 1"/>
          <p:cNvPicPr>
            <a:picLocks noChangeAspect="1"/>
          </p:cNvPicPr>
          <p:nvPr/>
        </p:nvPicPr>
        <p:blipFill>
          <a:blip r:embed="rId4"/>
          <a:stretch>
            <a:fillRect/>
          </a:stretch>
        </p:blipFill>
        <p:spPr>
          <a:xfrm>
            <a:off x="793699" y="4908499"/>
            <a:ext cx="241402" cy="241402"/>
          </a:xfrm>
          <a:prstGeom prst="rect">
            <a:avLst/>
          </a:prstGeom>
        </p:spPr>
      </p:pic>
      <p:sp>
        <p:nvSpPr>
          <p:cNvPr id="12" name="Text 8"/>
          <p:cNvSpPr/>
          <p:nvPr/>
        </p:nvSpPr>
        <p:spPr>
          <a:xfrm>
            <a:off x="1371600" y="4754880"/>
            <a:ext cx="4754880" cy="548640"/>
          </a:xfrm>
          <a:prstGeom prst="rect">
            <a:avLst/>
          </a:prstGeom>
          <a:noFill/>
          <a:ln/>
        </p:spPr>
        <p:txBody>
          <a:bodyPr anchor="ctr" bIns="0" lIns="0" numCol="1" rIns="0" rtlCol="0" tIns="0" wrap="square"/>
          <a:lstStyle/>
          <a:p>
            <a:pPr indent="0" marL="0">
              <a:buNone/>
            </a:pPr>
            <a:r>
              <a:rPr b="1" dirty="0" lang="en-US" sz="1600">
                <a:solidFill>
                  <a:srgbClr val="5E2839"/>
                </a:solidFill>
                <a:latin charset="0" pitchFamily="34" typeface="Arial"/>
                <a:ea charset="-122" pitchFamily="34" typeface="Arial"/>
                <a:cs charset="-120" pitchFamily="34" typeface="Arial"/>
              </a:rPr>
              <a:t>Private investor  </a:t>
            </a:r>
            <a:r>
              <a:rPr dirty="0" lang="en-US" sz="1600">
                <a:solidFill>
                  <a:srgbClr val="2B2226"/>
                </a:solidFill>
                <a:latin charset="0" pitchFamily="34" typeface="Arial"/>
                <a:ea charset="-122" pitchFamily="34" typeface="Arial"/>
                <a:cs charset="-120" pitchFamily="34" typeface="Arial"/>
              </a:rPr>
              <a:t>£10,000 (67%)</a:t>
            </a:r>
            <a:endParaRPr dirty="0" lang="en-US" sz="1600"/>
          </a:p>
        </p:txBody>
      </p:sp>
      <p:graphicFrame>
        <p:nvGraphicFramePr>
          <p:cNvPr id="13" name="Chart 0"/>
          <p:cNvGraphicFramePr/>
          <p:nvPr/>
        </p:nvGraphicFramePr>
        <p:xfrm>
          <a:off x="6583680" y="1691640"/>
          <a:ext cx="3200400" cy="4023360"/>
        </p:xfrm>
        <a:graphic>
          <a:graphicData uri="http://schemas.openxmlformats.org/drawingml/2006/chart">
            <c:chart xmlns:c="http://schemas.openxmlformats.org/drawingml/2006/chart" xmlns:r="http://schemas.openxmlformats.org/officeDocument/2006/relationships" r:id="rId5"/>
          </a:graphicData>
        </a:graphic>
      </p:graphicFrame>
      <p:sp>
        <p:nvSpPr>
          <p:cNvPr id="14" name="Shape 9"/>
          <p:cNvSpPr/>
          <p:nvPr/>
        </p:nvSpPr>
        <p:spPr>
          <a:xfrm>
            <a:off x="9921240" y="1828800"/>
            <a:ext cx="1627632" cy="3840480"/>
          </a:xfrm>
          <a:prstGeom prst="roundRect">
            <a:avLst>
              <a:gd fmla="val 5618" name="adj"/>
            </a:avLst>
          </a:prstGeom>
          <a:solidFill>
            <a:srgbClr val="FBF7F4"/>
          </a:solidFill>
          <a:ln/>
          <a:effectLst>
            <a:outerShdw algn="bl" blurRad="88900" dir="5400000" dist="38100" rotWithShape="0">
              <a:srgbClr val="000000">
                <a:alpha val="12000"/>
              </a:srgbClr>
            </a:outerShdw>
          </a:effectLst>
        </p:spPr>
        <p:txBody>
          <a:bodyPr numCol="1"/>
          <a:lstStyle/>
          <a:p>
            <a:endParaRPr altLang="en-PK" lang="en-PK"/>
          </a:p>
        </p:txBody>
      </p:sp>
      <p:sp>
        <p:nvSpPr>
          <p:cNvPr id="15" name="Text 10"/>
          <p:cNvSpPr/>
          <p:nvPr/>
        </p:nvSpPr>
        <p:spPr>
          <a:xfrm>
            <a:off x="10058400" y="2011680"/>
            <a:ext cx="1371600" cy="914400"/>
          </a:xfrm>
          <a:prstGeom prst="rect">
            <a:avLst/>
          </a:prstGeom>
          <a:noFill/>
          <a:ln/>
        </p:spPr>
        <p:txBody>
          <a:bodyPr anchor="ctr" bIns="0" lIns="0" numCol="1" rIns="0" rtlCol="0" tIns="0" wrap="square"/>
          <a:lstStyle/>
          <a:p>
            <a:pPr indent="0" marL="0">
              <a:buNone/>
            </a:pPr>
            <a:r>
              <a:rPr b="1" dirty="0" lang="en-US" sz="1250">
                <a:solidFill>
                  <a:srgbClr val="5E2839"/>
                </a:solidFill>
                <a:latin charset="0" pitchFamily="34" typeface="Georgia"/>
                <a:ea charset="-122" pitchFamily="34" typeface="Georgia"/>
                <a:cs charset="-120" pitchFamily="34" typeface="Georgia"/>
              </a:rPr>
              <a:t>Why an investor, not a bank loan?</a:t>
            </a:r>
            <a:endParaRPr dirty="0" lang="en-US" sz="1250"/>
          </a:p>
        </p:txBody>
      </p:sp>
      <p:sp>
        <p:nvSpPr>
          <p:cNvPr id="16" name="Text 11"/>
          <p:cNvSpPr/>
          <p:nvPr/>
        </p:nvSpPr>
        <p:spPr>
          <a:xfrm>
            <a:off x="10058400" y="3017520"/>
            <a:ext cx="1417320" cy="2468880"/>
          </a:xfrm>
          <a:prstGeom prst="rect">
            <a:avLst/>
          </a:prstGeom>
          <a:noFill/>
          <a:ln/>
        </p:spPr>
        <p:txBody>
          <a:bodyPr anchor="ctr" bIns="0" lIns="0" numCol="1" rIns="0" rtlCol="0" tIns="0" wrap="square"/>
          <a:lstStyle/>
          <a:p>
            <a:pPr indent="-342900" marL="342900">
              <a:spcAft>
                <a:spcPts val="800"/>
              </a:spcAft>
              <a:buSzPct val="100000"/>
              <a:buChar char="•"/>
            </a:pPr>
            <a:r>
              <a:rPr dirty="0" lang="en-US" sz="1150">
                <a:solidFill>
                  <a:srgbClr val="2B2226"/>
                </a:solidFill>
                <a:latin charset="0" pitchFamily="34" typeface="Arial"/>
                <a:ea charset="-122" pitchFamily="34" typeface="Arial"/>
                <a:cs charset="-120" pitchFamily="34" typeface="Arial"/>
              </a:rPr>
              <a:t>No trading history yet</a:t>
            </a:r>
            <a:endParaRPr dirty="0" lang="en-US" sz="1150"/>
          </a:p>
          <a:p>
            <a:pPr indent="-342900" marL="342900">
              <a:spcAft>
                <a:spcPts val="800"/>
              </a:spcAft>
              <a:buSzPct val="100000"/>
              <a:buChar char="•"/>
            </a:pPr>
            <a:r>
              <a:rPr dirty="0" lang="en-US" sz="1150">
                <a:solidFill>
                  <a:srgbClr val="2B2226"/>
                </a:solidFill>
                <a:latin charset="0" pitchFamily="34" typeface="Arial"/>
                <a:ea charset="-122" pitchFamily="34" typeface="Arial"/>
                <a:cs charset="-120" pitchFamily="34" typeface="Arial"/>
              </a:rPr>
              <a:t>Protects early cash flow</a:t>
            </a:r>
            <a:endParaRPr dirty="0" lang="en-US" sz="1150"/>
          </a:p>
          <a:p>
            <a:pPr indent="-342900" marL="342900">
              <a:spcAft>
                <a:spcPts val="800"/>
              </a:spcAft>
              <a:buSzPct val="100000"/>
              <a:buChar char="•"/>
            </a:pPr>
            <a:r>
              <a:rPr dirty="0" lang="en-US" sz="1150">
                <a:solidFill>
                  <a:srgbClr val="2B2226"/>
                </a:solidFill>
                <a:latin charset="0" pitchFamily="34" typeface="Arial"/>
                <a:ea charset="-122" pitchFamily="34" typeface="Arial"/>
                <a:cs charset="-120" pitchFamily="34" typeface="Arial"/>
              </a:rPr>
              <a:t>Adds mentoring &amp; contacts</a:t>
            </a:r>
            <a:endParaRPr dirty="0" lang="en-US" sz="115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57200"/>
            <a:ext cx="10908792" cy="292608"/>
          </a:xfrm>
          <a:prstGeom prst="rect">
            <a:avLst/>
          </a:prstGeom>
          <a:noFill/>
          <a:ln/>
        </p:spPr>
        <p:txBody>
          <a:bodyPr anchor="ctr" bIns="0" lIns="0" numCol="1" rIns="0" rtlCol="0" tIns="0" wrap="square"/>
          <a:lstStyle/>
          <a:p>
            <a:pPr indent="0" marL="0">
              <a:buNone/>
            </a:pPr>
            <a:r>
              <a:rPr b="1" dirty="0" kern="0" lang="en-US" spc="300" sz="1200">
                <a:solidFill>
                  <a:srgbClr val="A8666F"/>
                </a:solidFill>
                <a:latin charset="0" pitchFamily="34" typeface="Arial"/>
                <a:ea charset="-122" pitchFamily="34" typeface="Arial"/>
                <a:cs charset="-120" pitchFamily="34" typeface="Arial"/>
              </a:rPr>
              <a:t>04 · FUNDING</a:t>
            </a:r>
            <a:endParaRPr dirty="0" lang="en-US" sz="1200"/>
          </a:p>
        </p:txBody>
      </p:sp>
      <p:sp>
        <p:nvSpPr>
          <p:cNvPr id="3" name="Text 1"/>
          <p:cNvSpPr/>
          <p:nvPr/>
        </p:nvSpPr>
        <p:spPr>
          <a:xfrm>
            <a:off x="640080" y="749808"/>
            <a:ext cx="10908792" cy="640080"/>
          </a:xfrm>
          <a:prstGeom prst="rect">
            <a:avLst/>
          </a:prstGeom>
          <a:noFill/>
          <a:ln/>
        </p:spPr>
        <p:txBody>
          <a:bodyPr anchor="ctr" bIns="0" lIns="0" numCol="1" rIns="0" rtlCol="0" tIns="0" wrap="square"/>
          <a:lstStyle/>
          <a:p>
            <a:pPr indent="0" marL="0">
              <a:buNone/>
            </a:pPr>
            <a:r>
              <a:rPr b="1" dirty="0" lang="en-US" sz="3200">
                <a:solidFill>
                  <a:srgbClr val="5E2839"/>
                </a:solidFill>
                <a:latin charset="0" pitchFamily="34" typeface="Georgia"/>
                <a:ea charset="-122" pitchFamily="34" typeface="Georgia"/>
                <a:cs charset="-120" pitchFamily="34" typeface="Georgia"/>
              </a:rPr>
              <a:t>Where the £15,000 goes</a:t>
            </a:r>
            <a:endParaRPr dirty="0" lang="en-US" sz="3200"/>
          </a:p>
        </p:txBody>
      </p:sp>
      <p:graphicFrame>
        <p:nvGraphicFramePr>
          <p:cNvPr id="4" name="Chart 0"/>
          <p:cNvGraphicFramePr/>
          <p:nvPr/>
        </p:nvGraphicFramePr>
        <p:xfrm>
          <a:off x="640080" y="1783080"/>
          <a:ext cx="7772400" cy="4206240"/>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 2"/>
          <p:cNvSpPr/>
          <p:nvPr/>
        </p:nvSpPr>
        <p:spPr>
          <a:xfrm>
            <a:off x="640080" y="6080760"/>
            <a:ext cx="7772400" cy="274320"/>
          </a:xfrm>
          <a:prstGeom prst="rect">
            <a:avLst/>
          </a:prstGeom>
          <a:noFill/>
          <a:ln/>
        </p:spPr>
        <p:txBody>
          <a:bodyPr anchor="ctr" bIns="0" lIns="0" numCol="1" rIns="0" rtlCol="0" tIns="0" wrap="square"/>
          <a:lstStyle/>
          <a:p>
            <a:pPr indent="0" marL="0">
              <a:buNone/>
            </a:pPr>
            <a:r>
              <a:rPr dirty="0" i="1" lang="en-US" sz="1050">
                <a:solidFill>
                  <a:srgbClr val="8A767C"/>
                </a:solidFill>
                <a:latin charset="0" pitchFamily="34" typeface="Arial"/>
                <a:ea charset="-122" pitchFamily="34" typeface="Arial"/>
                <a:cs charset="-120" pitchFamily="34" typeface="Arial"/>
              </a:rPr>
              <a:t>*Cleaning, breakfast, cleaner wages, platform fees, insurance &amp; licences</a:t>
            </a:r>
            <a:endParaRPr dirty="0" lang="en-US" sz="1050"/>
          </a:p>
        </p:txBody>
      </p:sp>
      <p:sp>
        <p:nvSpPr>
          <p:cNvPr id="6" name="Shape 3"/>
          <p:cNvSpPr/>
          <p:nvPr/>
        </p:nvSpPr>
        <p:spPr>
          <a:xfrm>
            <a:off x="8732520" y="2194560"/>
            <a:ext cx="2788920" cy="3200400"/>
          </a:xfrm>
          <a:prstGeom prst="roundRect">
            <a:avLst>
              <a:gd fmla="val 3934" name="adj"/>
            </a:avLst>
          </a:prstGeom>
          <a:solidFill>
            <a:srgbClr val="5E2839"/>
          </a:solidFill>
          <a:ln/>
          <a:effectLst>
            <a:outerShdw algn="bl" blurRad="88900" dir="5400000" dist="38100" rotWithShape="0">
              <a:srgbClr val="000000">
                <a:alpha val="12000"/>
              </a:srgbClr>
            </a:outerShdw>
          </a:effectLst>
        </p:spPr>
        <p:txBody>
          <a:bodyPr numCol="1"/>
          <a:lstStyle/>
          <a:p>
            <a:endParaRPr altLang="en-PK" lang="en-PK"/>
          </a:p>
        </p:txBody>
      </p:sp>
      <p:sp>
        <p:nvSpPr>
          <p:cNvPr id="7" name="Shape 4"/>
          <p:cNvSpPr/>
          <p:nvPr/>
        </p:nvSpPr>
        <p:spPr>
          <a:xfrm>
            <a:off x="9624060" y="2606040"/>
            <a:ext cx="1005840" cy="1005840"/>
          </a:xfrm>
          <a:prstGeom prst="ellipse">
            <a:avLst/>
          </a:prstGeom>
          <a:solidFill>
            <a:srgbClr val="B8893B"/>
          </a:solidFill>
          <a:ln/>
          <a:effectLst>
            <a:outerShdw algn="bl" blurRad="88900" dir="5400000" dist="38100" rotWithShape="0">
              <a:srgbClr val="000000">
                <a:alpha val="12000"/>
              </a:srgbClr>
            </a:outerShdw>
          </a:effectLst>
        </p:spPr>
        <p:txBody>
          <a:bodyPr numCol="1"/>
          <a:lstStyle/>
          <a:p>
            <a:endParaRPr altLang="en-PK" lang="en-PK"/>
          </a:p>
        </p:txBody>
      </p:sp>
      <p:pic>
        <p:nvPicPr>
          <p:cNvPr descr="preencoded.png" id="8" name="Image 0"/>
          <p:cNvPicPr>
            <a:picLocks noChangeAspect="1"/>
          </p:cNvPicPr>
          <p:nvPr/>
        </p:nvPicPr>
        <p:blipFill>
          <a:blip r:embed="rId4"/>
          <a:stretch>
            <a:fillRect/>
          </a:stretch>
        </p:blipFill>
        <p:spPr>
          <a:xfrm>
            <a:off x="9905695" y="2887675"/>
            <a:ext cx="442570" cy="442570"/>
          </a:xfrm>
          <a:prstGeom prst="rect">
            <a:avLst/>
          </a:prstGeom>
        </p:spPr>
      </p:pic>
      <p:sp>
        <p:nvSpPr>
          <p:cNvPr id="9" name="Text 5"/>
          <p:cNvSpPr/>
          <p:nvPr/>
        </p:nvSpPr>
        <p:spPr>
          <a:xfrm>
            <a:off x="8732520" y="3749040"/>
            <a:ext cx="2788920" cy="640080"/>
          </a:xfrm>
          <a:prstGeom prst="rect">
            <a:avLst/>
          </a:prstGeom>
          <a:noFill/>
          <a:ln/>
        </p:spPr>
        <p:txBody>
          <a:bodyPr anchor="ctr" bIns="0" lIns="0" numCol="1" rIns="0" rtlCol="0" tIns="0" wrap="square"/>
          <a:lstStyle/>
          <a:p>
            <a:pPr algn="ctr" indent="0" marL="0">
              <a:buNone/>
            </a:pPr>
            <a:r>
              <a:rPr dirty="0" lang="en-US" sz="1300">
                <a:solidFill>
                  <a:srgbClr val="EAD7DB"/>
                </a:solidFill>
                <a:latin charset="0" pitchFamily="34" typeface="Arial"/>
                <a:ea charset="-122" pitchFamily="34" typeface="Arial"/>
                <a:cs charset="-120" pitchFamily="34" typeface="Arial"/>
              </a:rPr>
              <a:t>Total first-month</a:t>
            </a:r>
            <a:endParaRPr dirty="0" lang="en-US" sz="1300"/>
          </a:p>
          <a:p>
            <a:pPr algn="ctr" indent="0" marL="0">
              <a:buNone/>
            </a:pPr>
            <a:r>
              <a:rPr dirty="0" lang="en-US" sz="1300">
                <a:solidFill>
                  <a:srgbClr val="EAD7DB"/>
                </a:solidFill>
                <a:latin charset="0" pitchFamily="34" typeface="Arial"/>
                <a:ea charset="-122" pitchFamily="34" typeface="Arial"/>
                <a:cs charset="-120" pitchFamily="34" typeface="Arial"/>
              </a:rPr>
              <a:t>start-up cost</a:t>
            </a:r>
            <a:endParaRPr dirty="0" lang="en-US" sz="1300"/>
          </a:p>
        </p:txBody>
      </p:sp>
      <p:sp>
        <p:nvSpPr>
          <p:cNvPr id="10" name="Text 6"/>
          <p:cNvSpPr/>
          <p:nvPr/>
        </p:nvSpPr>
        <p:spPr>
          <a:xfrm>
            <a:off x="8732520" y="4389120"/>
            <a:ext cx="2788920" cy="822960"/>
          </a:xfrm>
          <a:prstGeom prst="rect">
            <a:avLst/>
          </a:prstGeom>
          <a:noFill/>
          <a:ln/>
        </p:spPr>
        <p:txBody>
          <a:bodyPr anchor="ctr" bIns="0" lIns="0" numCol="1" rIns="0" rtlCol="0" tIns="0" wrap="square"/>
          <a:lstStyle/>
          <a:p>
            <a:pPr algn="ctr" indent="0" marL="0">
              <a:buNone/>
            </a:pPr>
            <a:r>
              <a:rPr b="1" dirty="0" lang="en-US" sz="4000">
                <a:solidFill>
                  <a:srgbClr val="FFFFFF"/>
                </a:solidFill>
                <a:latin charset="0" pitchFamily="34" typeface="Georgia"/>
                <a:ea charset="-122" pitchFamily="34" typeface="Georgia"/>
                <a:cs charset="-120" pitchFamily="34" typeface="Georgia"/>
              </a:rPr>
              <a:t>£15,000</a:t>
            </a:r>
            <a:endParaRPr dirty="0" lang="en-US" sz="40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57200"/>
            <a:ext cx="10908792" cy="292608"/>
          </a:xfrm>
          <a:prstGeom prst="rect">
            <a:avLst/>
          </a:prstGeom>
          <a:noFill/>
          <a:ln/>
        </p:spPr>
        <p:txBody>
          <a:bodyPr anchor="ctr" bIns="0" lIns="0" numCol="1" rIns="0" rtlCol="0" tIns="0" wrap="square"/>
          <a:lstStyle/>
          <a:p>
            <a:pPr indent="0" marL="0">
              <a:buNone/>
            </a:pPr>
            <a:r>
              <a:rPr b="1" dirty="0" kern="0" lang="en-US" spc="300" sz="1200">
                <a:solidFill>
                  <a:srgbClr val="A8666F"/>
                </a:solidFill>
                <a:latin charset="0" pitchFamily="34" typeface="Arial"/>
                <a:ea charset="-122" pitchFamily="34" typeface="Arial"/>
                <a:cs charset="-120" pitchFamily="34" typeface="Arial"/>
              </a:rPr>
              <a:t>SOURCES</a:t>
            </a:r>
            <a:endParaRPr dirty="0" lang="en-US" sz="1200"/>
          </a:p>
        </p:txBody>
      </p:sp>
      <p:sp>
        <p:nvSpPr>
          <p:cNvPr id="3" name="Text 1"/>
          <p:cNvSpPr/>
          <p:nvPr/>
        </p:nvSpPr>
        <p:spPr>
          <a:xfrm>
            <a:off x="640080" y="749808"/>
            <a:ext cx="10908792" cy="640080"/>
          </a:xfrm>
          <a:prstGeom prst="rect">
            <a:avLst/>
          </a:prstGeom>
          <a:noFill/>
          <a:ln/>
        </p:spPr>
        <p:txBody>
          <a:bodyPr anchor="ctr" bIns="0" lIns="0" numCol="1" rIns="0" rtlCol="0" tIns="0" wrap="square"/>
          <a:lstStyle/>
          <a:p>
            <a:pPr indent="0" marL="0">
              <a:buNone/>
            </a:pPr>
            <a:r>
              <a:rPr b="1" dirty="0" lang="en-US" sz="3200">
                <a:solidFill>
                  <a:srgbClr val="5E2839"/>
                </a:solidFill>
                <a:latin charset="0" pitchFamily="34" typeface="Georgia"/>
                <a:ea charset="-122" pitchFamily="34" typeface="Georgia"/>
                <a:cs charset="-120" pitchFamily="34" typeface="Georgia"/>
              </a:rPr>
              <a:t>References</a:t>
            </a:r>
            <a:endParaRPr dirty="0" lang="en-US" sz="3200"/>
          </a:p>
        </p:txBody>
      </p:sp>
      <p:pic>
        <p:nvPicPr>
          <p:cNvPr descr="preencoded.png" id="4" name="Image 0"/>
          <p:cNvPicPr>
            <a:picLocks noChangeAspect="1"/>
          </p:cNvPicPr>
          <p:nvPr/>
        </p:nvPicPr>
        <p:blipFill>
          <a:blip r:embed="rId3">
            <a:alphaModFix amt="9000"/>
          </a:blip>
          <a:stretch>
            <a:fillRect/>
          </a:stretch>
        </p:blipFill>
        <p:spPr>
          <a:xfrm>
            <a:off x="10058400" y="4572000"/>
            <a:ext cx="1828800" cy="1828800"/>
          </a:xfrm>
          <a:prstGeom prst="rect">
            <a:avLst/>
          </a:prstGeom>
        </p:spPr>
      </p:pic>
      <p:sp>
        <p:nvSpPr>
          <p:cNvPr id="5" name="Shape 2"/>
          <p:cNvSpPr/>
          <p:nvPr/>
        </p:nvSpPr>
        <p:spPr>
          <a:xfrm>
            <a:off x="640080" y="2029968"/>
            <a:ext cx="128016" cy="128016"/>
          </a:xfrm>
          <a:prstGeom prst="ellipse">
            <a:avLst/>
          </a:prstGeom>
          <a:solidFill>
            <a:srgbClr val="A8666F"/>
          </a:solidFill>
          <a:ln/>
        </p:spPr>
        <p:txBody>
          <a:bodyPr numCol="1"/>
          <a:lstStyle/>
          <a:p>
            <a:endParaRPr altLang="en-PK" lang="en-PK"/>
          </a:p>
        </p:txBody>
      </p:sp>
      <p:sp>
        <p:nvSpPr>
          <p:cNvPr id="6" name="Text 3"/>
          <p:cNvSpPr/>
          <p:nvPr/>
        </p:nvSpPr>
        <p:spPr>
          <a:xfrm>
            <a:off x="1051560" y="1920240"/>
            <a:ext cx="9326880" cy="749808"/>
          </a:xfrm>
          <a:prstGeom prst="rect">
            <a:avLst/>
          </a:prstGeom>
          <a:noFill/>
          <a:ln/>
        </p:spPr>
        <p:txBody>
          <a:bodyPr anchor="t" bIns="0" lIns="0" numCol="1" rIns="0" rtlCol="0" tIns="0" wrap="square"/>
          <a:lstStyle/>
          <a:p>
            <a:pPr indent="0" marL="0">
              <a:buNone/>
            </a:pPr>
            <a:r>
              <a:rPr dirty="0" lang="en-US" sz="1450">
                <a:solidFill>
                  <a:srgbClr val="2B2226"/>
                </a:solidFill>
                <a:latin charset="0" pitchFamily="34" typeface="Arial"/>
                <a:ea charset="-122" pitchFamily="34" typeface="Arial"/>
                <a:cs charset="-120" pitchFamily="34" typeface="Arial"/>
              </a:rPr>
              <a:t>Airbnb. (2025). </a:t>
            </a:r>
            <a:r>
              <a:rPr dirty="0" i="1" lang="en-US" sz="1450">
                <a:solidFill>
                  <a:srgbClr val="2B2226"/>
                </a:solidFill>
                <a:latin charset="0" pitchFamily="34" typeface="Arial"/>
                <a:ea charset="-122" pitchFamily="34" typeface="Arial"/>
                <a:cs charset="-120" pitchFamily="34" typeface="Arial"/>
              </a:rPr>
              <a:t>Resource centre: Hosting</a:t>
            </a:r>
            <a:r>
              <a:rPr dirty="0" lang="en-US" sz="1450">
                <a:solidFill>
                  <a:srgbClr val="2B2226"/>
                </a:solidFill>
                <a:latin charset="0" pitchFamily="34" typeface="Arial"/>
                <a:ea charset="-122" pitchFamily="34" typeface="Arial"/>
                <a:cs charset="-120" pitchFamily="34" typeface="Arial"/>
              </a:rPr>
              <a:t>. https://www.airbnb.com/resources/hosting-homes</a:t>
            </a:r>
            <a:endParaRPr dirty="0" lang="en-US" sz="1450"/>
          </a:p>
        </p:txBody>
      </p:sp>
      <p:sp>
        <p:nvSpPr>
          <p:cNvPr id="7" name="Shape 4"/>
          <p:cNvSpPr/>
          <p:nvPr/>
        </p:nvSpPr>
        <p:spPr>
          <a:xfrm>
            <a:off x="640080" y="2779776"/>
            <a:ext cx="128016" cy="128016"/>
          </a:xfrm>
          <a:prstGeom prst="ellipse">
            <a:avLst/>
          </a:prstGeom>
          <a:solidFill>
            <a:srgbClr val="A8666F"/>
          </a:solidFill>
          <a:ln/>
        </p:spPr>
        <p:txBody>
          <a:bodyPr numCol="1"/>
          <a:lstStyle/>
          <a:p>
            <a:endParaRPr altLang="en-PK" lang="en-PK"/>
          </a:p>
        </p:txBody>
      </p:sp>
      <p:sp>
        <p:nvSpPr>
          <p:cNvPr id="8" name="Text 5"/>
          <p:cNvSpPr/>
          <p:nvPr/>
        </p:nvSpPr>
        <p:spPr>
          <a:xfrm>
            <a:off x="1051560" y="2670048"/>
            <a:ext cx="9326880" cy="749808"/>
          </a:xfrm>
          <a:prstGeom prst="rect">
            <a:avLst/>
          </a:prstGeom>
          <a:noFill/>
          <a:ln/>
        </p:spPr>
        <p:txBody>
          <a:bodyPr anchor="t" bIns="0" lIns="0" numCol="1" rIns="0" rtlCol="0" tIns="0" wrap="square"/>
          <a:lstStyle/>
          <a:p>
            <a:pPr indent="0" marL="0">
              <a:buNone/>
            </a:pPr>
            <a:r>
              <a:rPr dirty="0" lang="en-US" sz="1450">
                <a:solidFill>
                  <a:srgbClr val="2B2226"/>
                </a:solidFill>
                <a:latin charset="0" pitchFamily="34" typeface="Arial"/>
                <a:ea charset="-122" pitchFamily="34" typeface="Arial"/>
                <a:cs charset="-120" pitchFamily="34" typeface="Arial"/>
              </a:rPr>
              <a:t>Burns, P. (2022). </a:t>
            </a:r>
            <a:r>
              <a:rPr dirty="0" i="1" lang="en-US" sz="1450">
                <a:solidFill>
                  <a:srgbClr val="2B2226"/>
                </a:solidFill>
                <a:latin charset="0" pitchFamily="34" typeface="Arial"/>
                <a:ea charset="-122" pitchFamily="34" typeface="Arial"/>
                <a:cs charset="-120" pitchFamily="34" typeface="Arial"/>
              </a:rPr>
              <a:t>Entrepreneurship and small business</a:t>
            </a:r>
            <a:r>
              <a:rPr dirty="0" lang="en-US" sz="1450">
                <a:solidFill>
                  <a:srgbClr val="2B2226"/>
                </a:solidFill>
                <a:latin charset="0" pitchFamily="34" typeface="Arial"/>
                <a:ea charset="-122" pitchFamily="34" typeface="Arial"/>
                <a:cs charset="-120" pitchFamily="34" typeface="Arial"/>
              </a:rPr>
              <a:t> (5th ed.). Red Globe Press.</a:t>
            </a:r>
            <a:endParaRPr dirty="0" lang="en-US" sz="1450"/>
          </a:p>
        </p:txBody>
      </p:sp>
      <p:sp>
        <p:nvSpPr>
          <p:cNvPr id="9" name="Shape 6"/>
          <p:cNvSpPr/>
          <p:nvPr/>
        </p:nvSpPr>
        <p:spPr>
          <a:xfrm>
            <a:off x="640080" y="3529584"/>
            <a:ext cx="128016" cy="128016"/>
          </a:xfrm>
          <a:prstGeom prst="ellipse">
            <a:avLst/>
          </a:prstGeom>
          <a:solidFill>
            <a:srgbClr val="A8666F"/>
          </a:solidFill>
          <a:ln/>
        </p:spPr>
        <p:txBody>
          <a:bodyPr numCol="1"/>
          <a:lstStyle/>
          <a:p>
            <a:endParaRPr altLang="en-PK" lang="en-PK"/>
          </a:p>
        </p:txBody>
      </p:sp>
      <p:sp>
        <p:nvSpPr>
          <p:cNvPr id="10" name="Text 7"/>
          <p:cNvSpPr/>
          <p:nvPr/>
        </p:nvSpPr>
        <p:spPr>
          <a:xfrm>
            <a:off x="1051560" y="3419856"/>
            <a:ext cx="9326880" cy="749808"/>
          </a:xfrm>
          <a:prstGeom prst="rect">
            <a:avLst/>
          </a:prstGeom>
          <a:noFill/>
          <a:ln/>
        </p:spPr>
        <p:txBody>
          <a:bodyPr anchor="t" bIns="0" lIns="0" numCol="1" rIns="0" rtlCol="0" tIns="0" wrap="square"/>
          <a:lstStyle/>
          <a:p>
            <a:pPr indent="0" marL="0">
              <a:buNone/>
            </a:pPr>
            <a:r>
              <a:rPr dirty="0" lang="en-US" sz="1450">
                <a:solidFill>
                  <a:srgbClr val="2B2226"/>
                </a:solidFill>
                <a:latin charset="0" pitchFamily="34" typeface="Arial"/>
                <a:ea charset="-122" pitchFamily="34" typeface="Arial"/>
                <a:cs charset="-120" pitchFamily="34" typeface="Arial"/>
              </a:rPr>
              <a:t>Kotler, P., Keller, K. L., &amp; Chernev, A. (2022). </a:t>
            </a:r>
            <a:r>
              <a:rPr dirty="0" i="1" lang="en-US" sz="1450">
                <a:solidFill>
                  <a:srgbClr val="2B2226"/>
                </a:solidFill>
                <a:latin charset="0" pitchFamily="34" typeface="Arial"/>
                <a:ea charset="-122" pitchFamily="34" typeface="Arial"/>
                <a:cs charset="-120" pitchFamily="34" typeface="Arial"/>
              </a:rPr>
              <a:t>Marketing management</a:t>
            </a:r>
            <a:r>
              <a:rPr dirty="0" lang="en-US" sz="1450">
                <a:solidFill>
                  <a:srgbClr val="2B2226"/>
                </a:solidFill>
                <a:latin charset="0" pitchFamily="34" typeface="Arial"/>
                <a:ea charset="-122" pitchFamily="34" typeface="Arial"/>
                <a:cs charset="-120" pitchFamily="34" typeface="Arial"/>
              </a:rPr>
              <a:t> (16th ed., Global ed.). Pearson Education.</a:t>
            </a:r>
            <a:endParaRPr dirty="0" lang="en-US" sz="1450"/>
          </a:p>
        </p:txBody>
      </p:sp>
      <p:sp>
        <p:nvSpPr>
          <p:cNvPr id="11" name="Shape 8"/>
          <p:cNvSpPr/>
          <p:nvPr/>
        </p:nvSpPr>
        <p:spPr>
          <a:xfrm>
            <a:off x="640080" y="4279392"/>
            <a:ext cx="128016" cy="128016"/>
          </a:xfrm>
          <a:prstGeom prst="ellipse">
            <a:avLst/>
          </a:prstGeom>
          <a:solidFill>
            <a:srgbClr val="A8666F"/>
          </a:solidFill>
          <a:ln/>
        </p:spPr>
        <p:txBody>
          <a:bodyPr numCol="1"/>
          <a:lstStyle/>
          <a:p>
            <a:endParaRPr altLang="en-PK" lang="en-PK"/>
          </a:p>
        </p:txBody>
      </p:sp>
      <p:sp>
        <p:nvSpPr>
          <p:cNvPr id="12" name="Text 9"/>
          <p:cNvSpPr/>
          <p:nvPr/>
        </p:nvSpPr>
        <p:spPr>
          <a:xfrm>
            <a:off x="1051560" y="4169664"/>
            <a:ext cx="9326880" cy="749808"/>
          </a:xfrm>
          <a:prstGeom prst="rect">
            <a:avLst/>
          </a:prstGeom>
          <a:noFill/>
          <a:ln/>
        </p:spPr>
        <p:txBody>
          <a:bodyPr anchor="t" bIns="0" lIns="0" numCol="1" rIns="0" rtlCol="0" tIns="0" wrap="square"/>
          <a:lstStyle/>
          <a:p>
            <a:pPr indent="0" marL="0">
              <a:buNone/>
            </a:pPr>
            <a:r>
              <a:rPr dirty="0" lang="en-US" sz="1450">
                <a:solidFill>
                  <a:srgbClr val="2B2226"/>
                </a:solidFill>
                <a:latin charset="0" pitchFamily="34" typeface="Arial"/>
                <a:ea charset="-122" pitchFamily="34" typeface="Arial"/>
                <a:cs charset="-120" pitchFamily="34" typeface="Arial"/>
              </a:rPr>
              <a:t>Porter, M. E. (2008). The five competitive forces that shape strategy. </a:t>
            </a:r>
            <a:r>
              <a:rPr dirty="0" i="1" lang="en-US" sz="1450">
                <a:solidFill>
                  <a:srgbClr val="2B2226"/>
                </a:solidFill>
                <a:latin charset="0" pitchFamily="34" typeface="Arial"/>
                <a:ea charset="-122" pitchFamily="34" typeface="Arial"/>
                <a:cs charset="-120" pitchFamily="34" typeface="Arial"/>
              </a:rPr>
              <a:t>Harvard Business Review, 86</a:t>
            </a:r>
            <a:r>
              <a:rPr dirty="0" lang="en-US" sz="1450">
                <a:solidFill>
                  <a:srgbClr val="2B2226"/>
                </a:solidFill>
                <a:latin charset="0" pitchFamily="34" typeface="Arial"/>
                <a:ea charset="-122" pitchFamily="34" typeface="Arial"/>
                <a:cs charset="-120" pitchFamily="34" typeface="Arial"/>
              </a:rPr>
              <a:t>(1), 78–93.</a:t>
            </a:r>
            <a:endParaRPr dirty="0" lang="en-US" sz="1450"/>
          </a:p>
        </p:txBody>
      </p:sp>
      <p:sp>
        <p:nvSpPr>
          <p:cNvPr id="13" name="Shape 10"/>
          <p:cNvSpPr/>
          <p:nvPr/>
        </p:nvSpPr>
        <p:spPr>
          <a:xfrm>
            <a:off x="640080" y="5029200"/>
            <a:ext cx="128016" cy="128016"/>
          </a:xfrm>
          <a:prstGeom prst="ellipse">
            <a:avLst/>
          </a:prstGeom>
          <a:solidFill>
            <a:srgbClr val="A8666F"/>
          </a:solidFill>
          <a:ln/>
        </p:spPr>
        <p:txBody>
          <a:bodyPr numCol="1"/>
          <a:lstStyle/>
          <a:p>
            <a:endParaRPr altLang="en-PK" lang="en-PK"/>
          </a:p>
        </p:txBody>
      </p:sp>
      <p:sp>
        <p:nvSpPr>
          <p:cNvPr id="14" name="Text 11"/>
          <p:cNvSpPr/>
          <p:nvPr/>
        </p:nvSpPr>
        <p:spPr>
          <a:xfrm>
            <a:off x="1051560" y="4919472"/>
            <a:ext cx="9326880" cy="749808"/>
          </a:xfrm>
          <a:prstGeom prst="rect">
            <a:avLst/>
          </a:prstGeom>
          <a:noFill/>
          <a:ln/>
        </p:spPr>
        <p:txBody>
          <a:bodyPr anchor="t" bIns="0" lIns="0" numCol="1" rIns="0" rtlCol="0" tIns="0" wrap="square"/>
          <a:lstStyle/>
          <a:p>
            <a:pPr indent="0" marL="0">
              <a:buNone/>
            </a:pPr>
            <a:r>
              <a:rPr dirty="0" lang="en-US" sz="1450">
                <a:solidFill>
                  <a:srgbClr val="2B2226"/>
                </a:solidFill>
                <a:latin charset="0" pitchFamily="34" typeface="Arial"/>
                <a:ea charset="-122" pitchFamily="34" typeface="Arial"/>
                <a:cs charset="-120" pitchFamily="34" typeface="Arial"/>
              </a:rPr>
              <a:t>Statista. (2025). </a:t>
            </a:r>
            <a:r>
              <a:rPr dirty="0" i="1" lang="en-US" sz="1450">
                <a:solidFill>
                  <a:srgbClr val="2B2226"/>
                </a:solidFill>
                <a:latin charset="0" pitchFamily="34" typeface="Arial"/>
                <a:ea charset="-122" pitchFamily="34" typeface="Arial"/>
                <a:cs charset="-120" pitchFamily="34" typeface="Arial"/>
              </a:rPr>
              <a:t>Serviced accommodation in the United Kingdom (UK)</a:t>
            </a:r>
            <a:r>
              <a:rPr dirty="0" lang="en-US" sz="1450">
                <a:solidFill>
                  <a:srgbClr val="2B2226"/>
                </a:solidFill>
                <a:latin charset="0" pitchFamily="34" typeface="Arial"/>
                <a:ea charset="-122" pitchFamily="34" typeface="Arial"/>
                <a:cs charset="-120" pitchFamily="34" typeface="Arial"/>
              </a:rPr>
              <a:t>. https://www.statista.com/topics/3714/</a:t>
            </a:r>
            <a:endParaRPr dirty="0" lang="en-US" sz="1450"/>
          </a:p>
        </p:txBody>
      </p:sp>
      <p:sp>
        <p:nvSpPr>
          <p:cNvPr id="15" name="Shape 12"/>
          <p:cNvSpPr/>
          <p:nvPr/>
        </p:nvSpPr>
        <p:spPr>
          <a:xfrm>
            <a:off x="640080" y="5779008"/>
            <a:ext cx="128016" cy="128016"/>
          </a:xfrm>
          <a:prstGeom prst="ellipse">
            <a:avLst/>
          </a:prstGeom>
          <a:solidFill>
            <a:srgbClr val="A8666F"/>
          </a:solidFill>
          <a:ln/>
        </p:spPr>
        <p:txBody>
          <a:bodyPr numCol="1"/>
          <a:lstStyle/>
          <a:p>
            <a:endParaRPr altLang="en-PK" lang="en-PK"/>
          </a:p>
        </p:txBody>
      </p:sp>
      <p:sp>
        <p:nvSpPr>
          <p:cNvPr id="16" name="Text 13"/>
          <p:cNvSpPr/>
          <p:nvPr/>
        </p:nvSpPr>
        <p:spPr>
          <a:xfrm>
            <a:off x="1051560" y="5669280"/>
            <a:ext cx="9326880" cy="749808"/>
          </a:xfrm>
          <a:prstGeom prst="rect">
            <a:avLst/>
          </a:prstGeom>
          <a:noFill/>
          <a:ln/>
        </p:spPr>
        <p:txBody>
          <a:bodyPr anchor="t" bIns="0" lIns="0" numCol="1" rIns="0" rtlCol="0" tIns="0" wrap="square"/>
          <a:lstStyle/>
          <a:p>
            <a:pPr indent="0" marL="0">
              <a:buNone/>
            </a:pPr>
            <a:r>
              <a:rPr dirty="0" lang="en-US" sz="1450">
                <a:solidFill>
                  <a:srgbClr val="2B2226"/>
                </a:solidFill>
                <a:latin charset="0" pitchFamily="34" typeface="Arial"/>
                <a:ea charset="-122" pitchFamily="34" typeface="Arial"/>
                <a:cs charset="-120" pitchFamily="34" typeface="Arial"/>
              </a:rPr>
              <a:t>VisitBritain. (2025). </a:t>
            </a:r>
            <a:r>
              <a:rPr dirty="0" i="1" lang="en-US" sz="1450">
                <a:solidFill>
                  <a:srgbClr val="2B2226"/>
                </a:solidFill>
                <a:latin charset="0" pitchFamily="34" typeface="Arial"/>
                <a:ea charset="-122" pitchFamily="34" typeface="Arial"/>
                <a:cs charset="-120" pitchFamily="34" typeface="Arial"/>
              </a:rPr>
              <a:t>Inbound tourism statistics</a:t>
            </a:r>
            <a:r>
              <a:rPr dirty="0" lang="en-US" sz="1450">
                <a:solidFill>
                  <a:srgbClr val="2B2226"/>
                </a:solidFill>
                <a:latin charset="0" pitchFamily="34" typeface="Arial"/>
                <a:ea charset="-122" pitchFamily="34" typeface="Arial"/>
                <a:cs charset="-120" pitchFamily="34" typeface="Arial"/>
              </a:rPr>
              <a:t>. https://www.visitbritain.org/research-insights</a:t>
            </a:r>
            <a:endParaRPr dirty="0" lang="en-US" sz="145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5E2839"/>
        </a:solidFill>
        <a:effectLst/>
      </p:bgPr>
    </p:bg>
    <p:spTree>
      <p:nvGrpSpPr>
        <p:cNvPr id="1" name=""/>
        <p:cNvGrpSpPr/>
        <p:nvPr/>
      </p:nvGrpSpPr>
      <p:grpSpPr>
        <a:xfrm>
          <a:off x="0" y="0"/>
          <a:ext cx="0" cy="0"/>
          <a:chOff x="0" y="0"/>
          <a:chExt cx="0" cy="0"/>
        </a:xfrm>
      </p:grpSpPr>
      <p:pic>
        <p:nvPicPr>
          <p:cNvPr descr="preencoded.png" id="2" name="Image 0"/>
          <p:cNvPicPr>
            <a:picLocks noChangeAspect="1"/>
          </p:cNvPicPr>
          <p:nvPr/>
        </p:nvPicPr>
        <p:blipFill>
          <a:blip r:embed="rId3">
            <a:alphaModFix amt="12000"/>
          </a:blip>
          <a:stretch>
            <a:fillRect/>
          </a:stretch>
        </p:blipFill>
        <p:spPr>
          <a:xfrm>
            <a:off x="10058400" y="4480560"/>
            <a:ext cx="1737360" cy="1737360"/>
          </a:xfrm>
          <a:prstGeom prst="rect">
            <a:avLst/>
          </a:prstGeom>
        </p:spPr>
      </p:pic>
      <p:sp>
        <p:nvSpPr>
          <p:cNvPr id="3" name="Text 0"/>
          <p:cNvSpPr/>
          <p:nvPr/>
        </p:nvSpPr>
        <p:spPr>
          <a:xfrm>
            <a:off x="640080" y="2103120"/>
            <a:ext cx="10058400" cy="457200"/>
          </a:xfrm>
          <a:prstGeom prst="rect">
            <a:avLst/>
          </a:prstGeom>
          <a:noFill/>
          <a:ln/>
        </p:spPr>
        <p:txBody>
          <a:bodyPr anchor="ctr" bIns="0" lIns="0" numCol="1" rIns="0" rtlCol="0" tIns="0" wrap="square"/>
          <a:lstStyle/>
          <a:p>
            <a:pPr indent="0" marL="0">
              <a:buNone/>
            </a:pPr>
            <a:r>
              <a:rPr b="1" dirty="0" kern="0" lang="en-US" spc="500" sz="1500">
                <a:solidFill>
                  <a:srgbClr val="E8C9CF"/>
                </a:solidFill>
                <a:latin charset="0" pitchFamily="34" typeface="Arial"/>
                <a:ea charset="-122" pitchFamily="34" typeface="Arial"/>
                <a:cs charset="-120" pitchFamily="34" typeface="Arial"/>
              </a:rPr>
              <a:t>THANK YOU</a:t>
            </a:r>
            <a:endParaRPr dirty="0" lang="en-US" sz="1500"/>
          </a:p>
        </p:txBody>
      </p:sp>
      <p:sp>
        <p:nvSpPr>
          <p:cNvPr id="4" name="Text 1"/>
          <p:cNvSpPr/>
          <p:nvPr/>
        </p:nvSpPr>
        <p:spPr>
          <a:xfrm>
            <a:off x="640080" y="2606040"/>
            <a:ext cx="10515600" cy="914400"/>
          </a:xfrm>
          <a:prstGeom prst="rect">
            <a:avLst/>
          </a:prstGeom>
          <a:noFill/>
          <a:ln/>
        </p:spPr>
        <p:txBody>
          <a:bodyPr anchor="ctr" bIns="0" lIns="0" numCol="1" rIns="0" rtlCol="0" tIns="0" wrap="square"/>
          <a:lstStyle/>
          <a:p>
            <a:pPr indent="0" marL="0">
              <a:buNone/>
            </a:pPr>
            <a:r>
              <a:rPr b="1" dirty="0" lang="en-US" sz="3800">
                <a:solidFill>
                  <a:srgbClr val="FFFFFF"/>
                </a:solidFill>
                <a:latin charset="0" pitchFamily="34" typeface="Georgia"/>
                <a:ea charset="-122" pitchFamily="34" typeface="Georgia"/>
                <a:cs charset="-120" pitchFamily="34" typeface="Georgia"/>
              </a:rPr>
              <a:t>Affordable stays. Unforgettable experiences.</a:t>
            </a:r>
            <a:endParaRPr dirty="0" lang="en-US" sz="3800"/>
          </a:p>
        </p:txBody>
      </p:sp>
      <p:sp>
        <p:nvSpPr>
          <p:cNvPr id="5" name="Text 2"/>
          <p:cNvSpPr/>
          <p:nvPr/>
        </p:nvSpPr>
        <p:spPr>
          <a:xfrm>
            <a:off x="640080" y="3703320"/>
            <a:ext cx="10058400" cy="457200"/>
          </a:xfrm>
          <a:prstGeom prst="rect">
            <a:avLst/>
          </a:prstGeom>
          <a:noFill/>
          <a:ln/>
        </p:spPr>
        <p:txBody>
          <a:bodyPr anchor="ctr" bIns="0" lIns="0" numCol="1" rIns="0" rtlCol="0" tIns="0" wrap="square"/>
          <a:lstStyle/>
          <a:p>
            <a:pPr indent="0" marL="0">
              <a:buNone/>
            </a:pPr>
            <a:r>
              <a:rPr dirty="0" i="1" lang="en-US" sz="1800">
                <a:solidFill>
                  <a:srgbClr val="EAD7DB"/>
                </a:solidFill>
                <a:latin charset="0" pitchFamily="34" typeface="Georgia"/>
                <a:ea charset="-122" pitchFamily="34" typeface="Georgia"/>
                <a:cs charset="-120" pitchFamily="34" typeface="Georgia"/>
              </a:rPr>
              <a:t>Mina House  ·  Boutique Airbnb, Birmingham</a:t>
            </a:r>
            <a:endParaRPr dirty="0" lang="en-US" sz="1800"/>
          </a:p>
        </p:txBody>
      </p:sp>
      <p:sp>
        <p:nvSpPr>
          <p:cNvPr id="6" name="Text 3"/>
          <p:cNvSpPr/>
          <p:nvPr/>
        </p:nvSpPr>
        <p:spPr>
          <a:xfrm>
            <a:off x="640080" y="4663440"/>
            <a:ext cx="10058400" cy="457200"/>
          </a:xfrm>
          <a:prstGeom prst="rect">
            <a:avLst/>
          </a:prstGeom>
          <a:noFill/>
          <a:ln/>
        </p:spPr>
        <p:txBody>
          <a:bodyPr anchor="ctr" bIns="0" lIns="0" numCol="1" rIns="0" rtlCol="0" tIns="0" wrap="square"/>
          <a:lstStyle/>
          <a:p>
            <a:pPr indent="0" marL="0">
              <a:buNone/>
            </a:pPr>
            <a:r>
              <a:rPr dirty="0" lang="en-US" sz="1600">
                <a:solidFill>
                  <a:srgbClr val="EAD7DB"/>
                </a:solidFill>
                <a:latin charset="0" pitchFamily="34" typeface="Arial"/>
                <a:ea charset="-122" pitchFamily="34" typeface="Arial"/>
                <a:cs charset="-120" pitchFamily="34" typeface="Arial"/>
              </a:rPr>
              <a:t>I'm happy to take your questions.</a:t>
            </a:r>
            <a:endParaRPr dirty="0" lang="en-US" sz="1600"/>
          </a:p>
        </p:txBody>
      </p:sp>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panose="02110004020202020204"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110004020202020204"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12700">
          <a:solidFill>
            <a:schemeClr val="phClr"/>
          </a:solidFill>
          <a:prstDash val="solid"/>
          <a:miter lim="800000"/>
        </a:ln>
        <a:ln algn="ctr" cap="flat" cmpd="sng" w="19050">
          <a:solidFill>
            <a:schemeClr val="phClr"/>
          </a:solidFill>
          <a:prstDash val="solid"/>
          <a:miter lim="800000"/>
        </a:ln>
        <a:ln algn="ctr" cap="flat" cmpd="sng" w="2540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numCol="1"/>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id="{2E142A2C-CD16-42D6-873A-C26D2A0506FA}" name="Office Theme" vid="{1BDDFF52-6CD6-40A5-AB3C-68EB2F1E4D0A}"/>
    </a:ext>
  </a:ext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panose="020F0302020204030204"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0F0502020204030204"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docProps/app.xml><?xml version="1.0" encoding="utf-8"?>
<Properties xmlns="http://schemas.openxmlformats.org/officeDocument/2006/extended-properties" xmlns:vt="http://schemas.openxmlformats.org/officeDocument/2006/docPropsVTypes">
  <Company>PptxGenJS</Company>
  <Words>1095</Words>
  <Paragraphs>121</Paragraphs>
  <Slides>11</Slides>
  <Notes>11</Notes>
  <TotalTime>3</TotalTime>
  <HiddenSlides>0</HiddenSlides>
  <MMClips>0</MMClips>
  <ScaleCrop>false</ScaleCrop>
  <HeadingPairs>
    <vt:vector baseType="variant" size="6">
      <vt:variant>
        <vt:lpstr>Fonts Used</vt:lpstr>
      </vt:variant>
      <vt:variant>
        <vt:i4>2</vt:i4>
      </vt:variant>
      <vt:variant>
        <vt:lpstr>Theme</vt:lpstr>
      </vt:variant>
      <vt:variant>
        <vt:i4>1</vt:i4>
      </vt:variant>
      <vt:variant>
        <vt:lpstr>Slide Titles</vt:lpstr>
      </vt:variant>
      <vt:variant>
        <vt:i4>11</vt:i4>
      </vt:variant>
    </vt:vector>
  </HeadingPairs>
  <TitlesOfParts>
    <vt:vector baseType="lpstr" size="14">
      <vt:lpstr>Arial</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lication>Microsoft Macintosh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2026-06-26T01:52:43Z</dcterms:created>
  <dc:creator>Mina House</dc:creator>
  <cp:lastModifiedBy>Nouman 0283</cp:lastModifiedBy>
  <dcterms:modified xsi:type="dcterms:W3CDTF">2026-06-26T01:58:28Z</dcterms:modified>
  <cp:revision>2</cp:revision>
  <dc:subject>PptxGenJS Presentation</dc:subject>
  <dc:title>Mina House Business Plan</dc:title>
</cp:coreProperties>
</file>