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  <p:sldMasterId id="2147483768" r:id="rId2"/>
  </p:sldMasterIdLst>
  <p:sldIdLst>
    <p:sldId id="256" r:id="rId3"/>
    <p:sldId id="263" r:id="rId4"/>
    <p:sldId id="257" r:id="rId5"/>
    <p:sldId id="258" r:id="rId6"/>
    <p:sldId id="261" r:id="rId7"/>
    <p:sldId id="260" r:id="rId8"/>
    <p:sldId id="259" r:id="rId9"/>
    <p:sldId id="262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onathan Goddard" initials="JG" lastIdx="1" clrIdx="0">
    <p:extLst>
      <p:ext uri="{19B8F6BF-5375-455C-9EA6-DF929625EA0E}">
        <p15:presenceInfo xmlns:p15="http://schemas.microsoft.com/office/powerpoint/2012/main" userId="8b306f55c3eb835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5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commentAuthors" Target="commentAuthors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627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6978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8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3169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5447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8546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982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4553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975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829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369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385828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608196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322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3548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4585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3579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31096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6761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8834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74329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32397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23082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32714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56229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12396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91907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40268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05527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9012942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32433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01321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93909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18921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6650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20.xml"/><Relationship Id="rId21" Type="http://schemas.openxmlformats.org/officeDocument/2006/relationships/image" Target="../media/image8.png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20" Type="http://schemas.openxmlformats.org/officeDocument/2006/relationships/image" Target="../media/image7.png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27.xml"/><Relationship Id="rId19" Type="http://schemas.openxmlformats.org/officeDocument/2006/relationships/image" Target="../media/image6.png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Relationship Id="rId22" Type="http://schemas.openxmlformats.org/officeDocument/2006/relationships/image" Target="../media/image9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13"/>
          <a:stretch/>
        </p:blipFill>
        <p:spPr>
          <a:xfrm>
            <a:off x="8000197" y="0"/>
            <a:ext cx="1603387" cy="1143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199"/>
          <a:stretch/>
        </p:blipFill>
        <p:spPr>
          <a:xfrm>
            <a:off x="8609012" y="6092866"/>
            <a:ext cx="993734" cy="76513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5700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  <p:sldLayoutId id="214748376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2FBC1BE-ED9A-4D17-8065-E7F573845EC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15B3D7-B8B0-4661-B840-ACB4E2476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7391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  <p:sldLayoutId id="2147483782" r:id="rId14"/>
    <p:sldLayoutId id="2147483783" r:id="rId15"/>
    <p:sldLayoutId id="2147483784" r:id="rId16"/>
    <p:sldLayoutId id="214748378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tree-branches-bare-root-winter-295427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tree-branches-bare-root-winter-295427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tree-branches-bare-root-winter-295427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tree-branches-bare-root-winter-295427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biggreymare/6267787342/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penclipart.org/detail/87379" TargetMode="Externa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9CA291-4F77-4E53-9DFF-0F9AB085C8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6" y="2305142"/>
            <a:ext cx="8825657" cy="1915647"/>
          </a:xfrm>
        </p:spPr>
        <p:txBody>
          <a:bodyPr/>
          <a:lstStyle/>
          <a:p>
            <a:pPr algn="ctr"/>
            <a:r>
              <a:rPr lang="en-GB" sz="4800" dirty="0"/>
              <a:t>Pryderi:</a:t>
            </a:r>
            <a:br>
              <a:rPr lang="en-GB" dirty="0"/>
            </a:br>
            <a:r>
              <a:rPr lang="en-GB" sz="3600" dirty="0"/>
              <a:t>Fodder, soldier, Thane, </a:t>
            </a:r>
            <a:r>
              <a:rPr lang="en-GB" sz="3600" i="1" dirty="0"/>
              <a:t>Victim</a:t>
            </a:r>
            <a:endParaRPr lang="en-GB" i="1" dirty="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2341AB0C-2A3C-46FC-AF6C-A5696FB8CE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9138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4F785-B3D1-40B0-A5E8-CB9D1E35B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Patterns of Speech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170EA-06B4-4C66-A065-37FB67377A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Dialogue reveals more of characters than is easily recognizable from the plotline itself.</a:t>
            </a:r>
          </a:p>
        </p:txBody>
      </p:sp>
    </p:spTree>
    <p:extLst>
      <p:ext uri="{BB962C8B-B14F-4D97-AF65-F5344CB8AC3E}">
        <p14:creationId xmlns:p14="http://schemas.microsoft.com/office/powerpoint/2010/main" val="30961261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AD43C82-42AB-40E3-B0E2-89B80A21EE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468245" y="626838"/>
            <a:ext cx="7529042" cy="5693839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8AF76C3-6BA9-402C-A5BB-F47999126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75271" y="295144"/>
            <a:ext cx="10167663" cy="753230"/>
          </a:xfrm>
        </p:spPr>
        <p:txBody>
          <a:bodyPr/>
          <a:lstStyle/>
          <a:p>
            <a:pPr algn="ctr"/>
            <a:r>
              <a:rPr lang="en-GB" dirty="0"/>
              <a:t>Pryderi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E2CDFA8-9458-4D80-A014-E9EC9007D7D0}"/>
              </a:ext>
            </a:extLst>
          </p:cNvPr>
          <p:cNvSpPr txBox="1"/>
          <p:nvPr/>
        </p:nvSpPr>
        <p:spPr>
          <a:xfrm flipH="1">
            <a:off x="2141166" y="3211933"/>
            <a:ext cx="21673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First Branch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F4C2F26-9F79-490D-8CE8-A9D3AB9C1F24}"/>
              </a:ext>
            </a:extLst>
          </p:cNvPr>
          <p:cNvSpPr txBox="1"/>
          <p:nvPr/>
        </p:nvSpPr>
        <p:spPr>
          <a:xfrm>
            <a:off x="3319670" y="1588833"/>
            <a:ext cx="23456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Second Branch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D3F924A-D02C-4F1C-ABE5-30ED0CC41CBB}"/>
              </a:ext>
            </a:extLst>
          </p:cNvPr>
          <p:cNvSpPr txBox="1"/>
          <p:nvPr/>
        </p:nvSpPr>
        <p:spPr>
          <a:xfrm>
            <a:off x="6400800" y="1524109"/>
            <a:ext cx="2319130" cy="1294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Third Branch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343591-2424-4061-AC72-D0D74798D1E4}"/>
              </a:ext>
            </a:extLst>
          </p:cNvPr>
          <p:cNvSpPr txBox="1"/>
          <p:nvPr/>
        </p:nvSpPr>
        <p:spPr>
          <a:xfrm>
            <a:off x="7636232" y="3116039"/>
            <a:ext cx="21673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Fourth Branch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FCD104C-FBCC-4C31-9853-D68F13BD5288}"/>
              </a:ext>
            </a:extLst>
          </p:cNvPr>
          <p:cNvSpPr txBox="1"/>
          <p:nvPr/>
        </p:nvSpPr>
        <p:spPr>
          <a:xfrm>
            <a:off x="4664766" y="3946232"/>
            <a:ext cx="2001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Mabinogion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EA1A87-3AF1-48F9-8F8F-29BE560D92A6}"/>
              </a:ext>
            </a:extLst>
          </p:cNvPr>
          <p:cNvSpPr txBox="1"/>
          <p:nvPr/>
        </p:nvSpPr>
        <p:spPr>
          <a:xfrm>
            <a:off x="3388911" y="5362527"/>
            <a:ext cx="56083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Dialogue a root revealing more about the characters. Pryderi allows other characters’ personalities to be reflected; a catalyst for developments of personality.</a:t>
            </a:r>
          </a:p>
        </p:txBody>
      </p:sp>
    </p:spTree>
    <p:extLst>
      <p:ext uri="{BB962C8B-B14F-4D97-AF65-F5344CB8AC3E}">
        <p14:creationId xmlns:p14="http://schemas.microsoft.com/office/powerpoint/2010/main" val="26169996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AD43C82-42AB-40E3-B0E2-89B80A21EE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45"/>
            <a:ext cx="10442713" cy="6885085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8AF76C3-6BA9-402C-A5BB-F479991265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Pryderi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E2CDFA8-9458-4D80-A014-E9EC9007D7D0}"/>
              </a:ext>
            </a:extLst>
          </p:cNvPr>
          <p:cNvSpPr txBox="1"/>
          <p:nvPr/>
        </p:nvSpPr>
        <p:spPr>
          <a:xfrm flipH="1">
            <a:off x="646111" y="1003418"/>
            <a:ext cx="271940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The First Branch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B4C6B19-E65C-4655-83CE-9FE8F4B9AE4E}"/>
              </a:ext>
            </a:extLst>
          </p:cNvPr>
          <p:cNvSpPr txBox="1"/>
          <p:nvPr/>
        </p:nvSpPr>
        <p:spPr>
          <a:xfrm>
            <a:off x="646111" y="3429000"/>
            <a:ext cx="464150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Born to </a:t>
            </a:r>
            <a:r>
              <a:rPr lang="en-GB" dirty="0" err="1"/>
              <a:t>Pwyll</a:t>
            </a:r>
            <a:r>
              <a:rPr lang="en-GB" dirty="0"/>
              <a:t> and Rhiannon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Pwyll</a:t>
            </a:r>
            <a:r>
              <a:rPr lang="en-GB" dirty="0"/>
              <a:t> is hereditary lord of Dyfed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Rhiannon is daughter of </a:t>
            </a:r>
            <a:r>
              <a:rPr lang="en-GB" dirty="0" err="1"/>
              <a:t>Hyfaidd</a:t>
            </a:r>
            <a:r>
              <a:rPr lang="en-GB" dirty="0"/>
              <a:t> Hen and is trying to get out of an arranged marriage. </a:t>
            </a:r>
            <a:r>
              <a:rPr lang="en-GB" dirty="0" err="1"/>
              <a:t>Pwyll</a:t>
            </a:r>
            <a:r>
              <a:rPr lang="en-GB" dirty="0"/>
              <a:t> marries her, having seen off the arranged suitor with the ‘badger in a bag’ incident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C4A23A-1A06-4BC2-8A18-0B51B1B09329}"/>
              </a:ext>
            </a:extLst>
          </p:cNvPr>
          <p:cNvSpPr txBox="1"/>
          <p:nvPr/>
        </p:nvSpPr>
        <p:spPr>
          <a:xfrm>
            <a:off x="6732109" y="2575580"/>
            <a:ext cx="545989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Born after longer wait than </a:t>
            </a:r>
            <a:r>
              <a:rPr lang="en-GB" dirty="0" err="1"/>
              <a:t>Pwyll’s</a:t>
            </a:r>
            <a:r>
              <a:rPr lang="en-GB" dirty="0"/>
              <a:t> vassals expected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Was stolen by a monster, with the maids who should have been looking after him accusing Rhiannon of murdering her own son to escape blame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Raised by </a:t>
            </a:r>
            <a:r>
              <a:rPr lang="en-GB" dirty="0" err="1"/>
              <a:t>Teyrnon</a:t>
            </a:r>
            <a:r>
              <a:rPr lang="en-GB" dirty="0"/>
              <a:t>, a vassal and friend of </a:t>
            </a:r>
            <a:r>
              <a:rPr lang="en-GB" dirty="0" err="1"/>
              <a:t>Pwyll</a:t>
            </a:r>
            <a:r>
              <a:rPr lang="en-GB" dirty="0"/>
              <a:t>, until they realized the resemblance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Marries </a:t>
            </a:r>
            <a:r>
              <a:rPr lang="en-GB" dirty="0" err="1"/>
              <a:t>Cigfa</a:t>
            </a:r>
            <a:r>
              <a:rPr lang="en-GB" dirty="0"/>
              <a:t>, as identified in the Fourth Branch</a:t>
            </a:r>
          </a:p>
        </p:txBody>
      </p:sp>
    </p:spTree>
    <p:extLst>
      <p:ext uri="{BB962C8B-B14F-4D97-AF65-F5344CB8AC3E}">
        <p14:creationId xmlns:p14="http://schemas.microsoft.com/office/powerpoint/2010/main" val="4390594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F76C3-6BA9-402C-A5BB-F479991265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Pryderi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AD43C82-42AB-40E3-B0E2-89B80A21EE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8853" y="2216271"/>
            <a:ext cx="3126373" cy="3548425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F4C2F26-9F79-490D-8CE8-A9D3AB9C1F24}"/>
              </a:ext>
            </a:extLst>
          </p:cNvPr>
          <p:cNvSpPr txBox="1"/>
          <p:nvPr/>
        </p:nvSpPr>
        <p:spPr>
          <a:xfrm>
            <a:off x="786441" y="1850094"/>
            <a:ext cx="25087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Second Branch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01C6F53-EFEB-439C-B324-3273B2ADFF96}"/>
              </a:ext>
            </a:extLst>
          </p:cNvPr>
          <p:cNvSpPr txBox="1"/>
          <p:nvPr/>
        </p:nvSpPr>
        <p:spPr>
          <a:xfrm>
            <a:off x="3228964" y="2216271"/>
            <a:ext cx="634779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Err, who?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Character barely mentioned, save as one of only seven survivors of the Ireland Invasion under </a:t>
            </a:r>
            <a:r>
              <a:rPr lang="en-GB" sz="2400" dirty="0" err="1"/>
              <a:t>Bendigeidfran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/>
              <a:t>Bendigeidfran</a:t>
            </a:r>
            <a:r>
              <a:rPr lang="en-GB" sz="2400" dirty="0"/>
              <a:t> is King of Britain, Pryderi is either an obedient vassal or an ally choosing to support his friend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0D2232-4F25-47E9-B67F-B545620657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8959169" y="2216516"/>
            <a:ext cx="3060111" cy="3548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54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F76C3-6BA9-402C-A5BB-F479991265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Pryderi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AD43C82-42AB-40E3-B0E2-89B80A21EE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7536" y="1152983"/>
            <a:ext cx="3530992" cy="2670313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D3F924A-D02C-4F1C-ABE5-30ED0CC41CBB}"/>
              </a:ext>
            </a:extLst>
          </p:cNvPr>
          <p:cNvSpPr txBox="1"/>
          <p:nvPr/>
        </p:nvSpPr>
        <p:spPr>
          <a:xfrm>
            <a:off x="1757960" y="1088259"/>
            <a:ext cx="2319130" cy="1294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Third Branch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7B7C09-3891-4D30-800B-700940D25818}"/>
              </a:ext>
            </a:extLst>
          </p:cNvPr>
          <p:cNvSpPr txBox="1"/>
          <p:nvPr/>
        </p:nvSpPr>
        <p:spPr>
          <a:xfrm>
            <a:off x="3750365" y="1630017"/>
            <a:ext cx="470452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Pryderi returns from </a:t>
            </a:r>
            <a:r>
              <a:rPr lang="en-GB" dirty="0" err="1"/>
              <a:t>Gwales</a:t>
            </a:r>
            <a:r>
              <a:rPr lang="en-GB" dirty="0"/>
              <a:t> at the end of the Second Branch with his friend Manawydan and they talk about their future plans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With </a:t>
            </a:r>
            <a:r>
              <a:rPr lang="en-GB" dirty="0" err="1"/>
              <a:t>Caswallon</a:t>
            </a:r>
            <a:r>
              <a:rPr lang="en-GB" dirty="0"/>
              <a:t> King, Manawydan is devoid of inheritance and Pryderi remedies this with the offer of his own mother in marriage and the giving of his lands to his friend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He chooses to do this despite the initial objections of Manawydan and through this shows a great lack of care for the lands that his father had nurtured so carefully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DBB153-5D81-40B3-9669-53F0B526537D}"/>
              </a:ext>
            </a:extLst>
          </p:cNvPr>
          <p:cNvSpPr txBox="1"/>
          <p:nvPr/>
        </p:nvSpPr>
        <p:spPr>
          <a:xfrm>
            <a:off x="8560904" y="1297220"/>
            <a:ext cx="363109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Locals abducted in vengeance for ‘Badger in a Bag’ incident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Sojourn(s) to England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Restrained by Manawydan from violence, ignores his advice when castle appears from nowhere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‘Told you’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Manawydan looks after wife and land to the point that he is determined to hang a </a:t>
            </a:r>
            <a:r>
              <a:rPr lang="en-GB" i="1" dirty="0"/>
              <a:t>mouse</a:t>
            </a:r>
            <a:r>
              <a:rPr lang="en-GB" dirty="0"/>
              <a:t> to enforce the laws of the now </a:t>
            </a:r>
            <a:r>
              <a:rPr lang="en-GB" dirty="0" err="1"/>
              <a:t>populationless</a:t>
            </a:r>
            <a:r>
              <a:rPr lang="en-GB" dirty="0"/>
              <a:t> cantrefs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4913B6-8E37-43CB-B5F8-B9306D00C5CF}"/>
              </a:ext>
            </a:extLst>
          </p:cNvPr>
          <p:cNvSpPr txBox="1"/>
          <p:nvPr/>
        </p:nvSpPr>
        <p:spPr>
          <a:xfrm>
            <a:off x="384313" y="3551583"/>
            <a:ext cx="296848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Mabinogion is still rooted in historical references, however faintly. An example for this is </a:t>
            </a:r>
            <a:r>
              <a:rPr lang="en-GB" dirty="0" err="1"/>
              <a:t>Caswallon</a:t>
            </a:r>
            <a:r>
              <a:rPr lang="en-GB" dirty="0"/>
              <a:t>, an allusion to the historical </a:t>
            </a:r>
            <a:r>
              <a:rPr lang="en-GB" dirty="0" err="1"/>
              <a:t>Cassivellaunos</a:t>
            </a:r>
            <a:r>
              <a:rPr lang="en-GB" dirty="0"/>
              <a:t>, of the Belgic </a:t>
            </a:r>
            <a:r>
              <a:rPr lang="en-GB" dirty="0" err="1"/>
              <a:t>Catuvellauni</a:t>
            </a:r>
            <a:r>
              <a:rPr lang="en-GB" dirty="0"/>
              <a:t> and to references to the Pagan Celtic past.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37215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0EACD45-D4DA-443A-ABDB-405F708927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1853248"/>
            <a:ext cx="7501268" cy="500475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8AF76C3-6BA9-402C-A5BB-F479991265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Pryderi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343591-2424-4061-AC72-D0D74798D1E4}"/>
              </a:ext>
            </a:extLst>
          </p:cNvPr>
          <p:cNvSpPr txBox="1"/>
          <p:nvPr/>
        </p:nvSpPr>
        <p:spPr>
          <a:xfrm>
            <a:off x="3379309" y="2493842"/>
            <a:ext cx="2716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Fourth Branch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516867C-2B55-4B3E-9D7B-BBE3412EBB2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684270" y="5278400"/>
            <a:ext cx="4269190" cy="15796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15A3D0C8-7CED-407E-A7C0-9F4D66DBB6B9}"/>
              </a:ext>
            </a:extLst>
          </p:cNvPr>
          <p:cNvSpPr txBox="1"/>
          <p:nvPr/>
        </p:nvSpPr>
        <p:spPr>
          <a:xfrm>
            <a:off x="8044070" y="1696278"/>
            <a:ext cx="390939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Gwydion the trickster deceives Pryderi into giving him a herd of prized livestock.</a:t>
            </a:r>
          </a:p>
          <a:p>
            <a:endParaRPr lang="en-GB" dirty="0"/>
          </a:p>
          <a:p>
            <a:r>
              <a:rPr lang="en-GB" dirty="0"/>
              <a:t>Pryderi continues his hot-temperedness and attacks Math as </a:t>
            </a:r>
            <a:r>
              <a:rPr lang="en-GB" dirty="0" err="1"/>
              <a:t>Gywdion’s</a:t>
            </a:r>
            <a:r>
              <a:rPr lang="en-GB" dirty="0"/>
              <a:t> lord in retaliation. Math learns the truth and arranges a single combat between the two. Pryderi is killed in the duel, the warnings of Manawydan from the Third Branch unheeded and ignored.</a:t>
            </a:r>
          </a:p>
        </p:txBody>
      </p:sp>
    </p:spTree>
    <p:extLst>
      <p:ext uri="{BB962C8B-B14F-4D97-AF65-F5344CB8AC3E}">
        <p14:creationId xmlns:p14="http://schemas.microsoft.com/office/powerpoint/2010/main" val="22694383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6C0C3-5CF5-41A5-BC42-BC251562FB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Pryderi in the historical context.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B3C4A1-0E89-47C5-BCD9-844D31DB5ED6}"/>
              </a:ext>
            </a:extLst>
          </p:cNvPr>
          <p:cNvSpPr txBox="1"/>
          <p:nvPr/>
        </p:nvSpPr>
        <p:spPr>
          <a:xfrm>
            <a:off x="646111" y="1406769"/>
            <a:ext cx="371487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Tale not historical events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Oral tradition means that tales are retold in ways that make sense to then modern audiences before being written down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2692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F5782-D083-413D-B84C-F1646ECBF1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07B4D-6223-4819-864E-F03C6A2E5A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Sioned</a:t>
            </a:r>
            <a:r>
              <a:rPr lang="en-GB" dirty="0"/>
              <a:t> Davies (trans.), </a:t>
            </a:r>
            <a:r>
              <a:rPr lang="en-GB" i="1" dirty="0"/>
              <a:t>The Mabinogion, </a:t>
            </a:r>
            <a:r>
              <a:rPr lang="en-GB" dirty="0"/>
              <a:t>(Oxford: Oxford University Press), 2007</a:t>
            </a:r>
          </a:p>
          <a:p>
            <a:r>
              <a:rPr lang="en-GB" dirty="0"/>
              <a:t>‘Character and Conflict in the Four Branches of the Mabinogi’, in </a:t>
            </a:r>
            <a:r>
              <a:rPr lang="en-GB" i="1" dirty="0"/>
              <a:t>Language and Literature, </a:t>
            </a:r>
            <a:r>
              <a:rPr lang="en-GB" dirty="0"/>
              <a:t>1993 (As provided in module sessions)</a:t>
            </a:r>
          </a:p>
        </p:txBody>
      </p:sp>
    </p:spTree>
    <p:extLst>
      <p:ext uri="{BB962C8B-B14F-4D97-AF65-F5344CB8AC3E}">
        <p14:creationId xmlns:p14="http://schemas.microsoft.com/office/powerpoint/2010/main" val="35195768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5A2F9111-B2DB-470C-BA56-608F9B658826}"/>
    </a:ext>
  </a:extLst>
</a:theme>
</file>

<file path=ppt/theme/theme2.xml><?xml version="1.0" encoding="utf-8"?>
<a:theme xmlns:a="http://schemas.openxmlformats.org/drawingml/2006/main" name="1_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195</TotalTime>
  <Words>538</Words>
  <Application>Microsoft Office PowerPoint</Application>
  <PresentationFormat>Widescreen</PresentationFormat>
  <Paragraphs>60</Paragraphs>
  <Slides>9</Slides>
  <Notes>0</Notes>
  <HiddenSlides>2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Century Gothic</vt:lpstr>
      <vt:lpstr>Wingdings 3</vt:lpstr>
      <vt:lpstr>Ion</vt:lpstr>
      <vt:lpstr>1_Ion</vt:lpstr>
      <vt:lpstr>Pryderi: Fodder, soldier, Thane, Victim</vt:lpstr>
      <vt:lpstr>Patterns of Speech </vt:lpstr>
      <vt:lpstr>Pryderi</vt:lpstr>
      <vt:lpstr>Pryderi</vt:lpstr>
      <vt:lpstr>Pryderi</vt:lpstr>
      <vt:lpstr>Pryderi</vt:lpstr>
      <vt:lpstr>Pryderi</vt:lpstr>
      <vt:lpstr>Pryderi in the historical context.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Pryderi: Fodder, soldier, Thane, Victim</dc:title>
  <dc:creator>Jonathan Goddard</dc:creator>
  <cp:lastModifiedBy>Jonathan Goddard</cp:lastModifiedBy>
  <cp:revision>18</cp:revision>
  <dcterms:created xsi:type="dcterms:W3CDTF">2018-12-08T11:44:25Z</dcterms:created>
  <dcterms:modified xsi:type="dcterms:W3CDTF">2018-12-10T10:50:26Z</dcterms:modified>
</cp:coreProperties>
</file>