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sldIdLst>
    <p:sldId id="256" r:id="rId2"/>
    <p:sldId id="276" r:id="rId3"/>
    <p:sldId id="259" r:id="rId4"/>
    <p:sldId id="277" r:id="rId5"/>
    <p:sldId id="278" r:id="rId6"/>
    <p:sldId id="279" r:id="rId7"/>
    <p:sldId id="280" r:id="rId8"/>
    <p:sldId id="281" r:id="rId9"/>
    <p:sldId id="270" r:id="rId10"/>
    <p:sldId id="282" r:id="rId11"/>
    <p:sldId id="283" r:id="rId12"/>
    <p:sldId id="284" r:id="rId13"/>
    <p:sldId id="271"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2524" autoAdjust="0"/>
  </p:normalViewPr>
  <p:slideViewPr>
    <p:cSldViewPr snapToGrid="0">
      <p:cViewPr varScale="1">
        <p:scale>
          <a:sx n="61" d="100"/>
          <a:sy n="61" d="100"/>
        </p:scale>
        <p:origin x="8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19470C-B6B4-4BF3-89F3-7C18980920EE}" type="datetimeFigureOut">
              <a:rPr lang="en-IN" smtClean="0"/>
              <a:t>21-02-2024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6CAC0C-DE09-494D-878C-77B701BD07AA}" type="slidenum">
              <a:rPr lang="en-IN" smtClean="0"/>
              <a:t>‹#›</a:t>
            </a:fld>
            <a:endParaRPr lang="en-IN"/>
          </a:p>
        </p:txBody>
      </p:sp>
    </p:spTree>
    <p:extLst>
      <p:ext uri="{BB962C8B-B14F-4D97-AF65-F5344CB8AC3E}">
        <p14:creationId xmlns:p14="http://schemas.microsoft.com/office/powerpoint/2010/main" val="55217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D" dirty="0"/>
          </a:p>
        </p:txBody>
      </p:sp>
      <p:sp>
        <p:nvSpPr>
          <p:cNvPr id="4" name="Slide Number Placeholder 3"/>
          <p:cNvSpPr>
            <a:spLocks noGrp="1"/>
          </p:cNvSpPr>
          <p:nvPr>
            <p:ph type="sldNum" sz="quarter" idx="5"/>
          </p:nvPr>
        </p:nvSpPr>
        <p:spPr/>
        <p:txBody>
          <a:bodyPr/>
          <a:lstStyle/>
          <a:p>
            <a:fld id="{1B6CAC0C-DE09-494D-878C-77B701BD07AA}" type="slidenum">
              <a:rPr lang="en-IN" smtClean="0"/>
              <a:t>1</a:t>
            </a:fld>
            <a:endParaRPr lang="en-IN"/>
          </a:p>
        </p:txBody>
      </p:sp>
    </p:spTree>
    <p:extLst>
      <p:ext uri="{BB962C8B-B14F-4D97-AF65-F5344CB8AC3E}">
        <p14:creationId xmlns:p14="http://schemas.microsoft.com/office/powerpoint/2010/main" val="2511911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D" dirty="0"/>
          </a:p>
        </p:txBody>
      </p:sp>
      <p:sp>
        <p:nvSpPr>
          <p:cNvPr id="4" name="Slide Number Placeholder 3"/>
          <p:cNvSpPr>
            <a:spLocks noGrp="1"/>
          </p:cNvSpPr>
          <p:nvPr>
            <p:ph type="sldNum" sz="quarter" idx="5"/>
          </p:nvPr>
        </p:nvSpPr>
        <p:spPr/>
        <p:txBody>
          <a:bodyPr/>
          <a:lstStyle/>
          <a:p>
            <a:fld id="{1B6CAC0C-DE09-494D-878C-77B701BD07AA}" type="slidenum">
              <a:rPr lang="en-IN" smtClean="0"/>
              <a:t>2</a:t>
            </a:fld>
            <a:endParaRPr lang="en-IN"/>
          </a:p>
        </p:txBody>
      </p:sp>
    </p:spTree>
    <p:extLst>
      <p:ext uri="{BB962C8B-B14F-4D97-AF65-F5344CB8AC3E}">
        <p14:creationId xmlns:p14="http://schemas.microsoft.com/office/powerpoint/2010/main" val="3427160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main purpose of this presentation is to deliver basic training programs that are needed for the development of the housekeeping team members in Premier Inn London Hayes. The main purpose of this training program is to educate the housekeeping staff and overall team regarding health and safety concerns. Proper guidelines and regulations are going to be described for the team members of the housekeeping team to manage safety concerns. This presentation is going to describe the importance of housekeeping in the hotel industry. Along with these different techniques are going to be described for cleaning purposes.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B6CAC0C-DE09-494D-878C-77B701BD07AA}" type="slidenum">
              <a:rPr lang="en-IN" smtClean="0"/>
              <a:t>3</a:t>
            </a:fld>
            <a:endParaRPr lang="en-IN"/>
          </a:p>
        </p:txBody>
      </p:sp>
    </p:spTree>
    <p:extLst>
      <p:ext uri="{BB962C8B-B14F-4D97-AF65-F5344CB8AC3E}">
        <p14:creationId xmlns:p14="http://schemas.microsoft.com/office/powerpoint/2010/main" val="246356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7376F-D826-44F3-6914-DD96A32911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70CAC4-61BF-68DE-9283-1FB0E75931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07430B-C52B-DCB4-5EB1-47A1DACF543F}"/>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800" dirty="0"/>
              <a:t>Housekeeping is vital to hotel visitor happiness. For visitor satisfaction and hotel growth, hygiene is essential. Premier Inn London Hayes' clean rooms and varied amenities are boosting evaluations. In a competitive age, a good cleaning service helps manage visitors and attract business (Cottrell, 2019). Hotel housekeeping ensures client happiness and loyalty. Housekeeping reduces liability and accident risk by regulating health and safety.</a:t>
            </a:r>
            <a:endParaRPr lang="en-IN" dirty="0"/>
          </a:p>
        </p:txBody>
      </p:sp>
      <p:sp>
        <p:nvSpPr>
          <p:cNvPr id="4" name="Slide Number Placeholder 3">
            <a:extLst>
              <a:ext uri="{FF2B5EF4-FFF2-40B4-BE49-F238E27FC236}">
                <a16:creationId xmlns:a16="http://schemas.microsoft.com/office/drawing/2014/main" id="{518D19D5-4FAF-4E6A-BA82-E319D2F11F3A}"/>
              </a:ext>
            </a:extLst>
          </p:cNvPr>
          <p:cNvSpPr>
            <a:spLocks noGrp="1"/>
          </p:cNvSpPr>
          <p:nvPr>
            <p:ph type="sldNum" sz="quarter" idx="5"/>
          </p:nvPr>
        </p:nvSpPr>
        <p:spPr/>
        <p:txBody>
          <a:bodyPr/>
          <a:lstStyle/>
          <a:p>
            <a:fld id="{1B6CAC0C-DE09-494D-878C-77B701BD07AA}" type="slidenum">
              <a:rPr lang="en-IN" smtClean="0"/>
              <a:t>4</a:t>
            </a:fld>
            <a:endParaRPr lang="en-IN"/>
          </a:p>
        </p:txBody>
      </p:sp>
    </p:spTree>
    <p:extLst>
      <p:ext uri="{BB962C8B-B14F-4D97-AF65-F5344CB8AC3E}">
        <p14:creationId xmlns:p14="http://schemas.microsoft.com/office/powerpoint/2010/main" val="664641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07F52-AE9C-0671-8A39-89045B88B3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DC2FE1-090B-B5E2-12EE-82941AF08D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FBA306-895A-796E-4BB4-5A1A5839B848}"/>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Proper preparation is needed for the room cleaning process with the help of the housekeeping department in the hotel industry. Its proper collection of the cleaning equipment and suppliers is necessary for room cleaning purposes. Effective inspection with the help of the stops is needed regarding the maintenance and damage-related requirements and defining the issues for resolution purposes. Changing and replacing wedding pillowcases, bedsheets and covers I need for room cleaning purposes (Leiter and Bakker, 2010).  Replacing use towels is needed for the hotel premises to decrease the rate of health issues among the customers in Premier Inn London Hayes.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69E9A22-2F19-A61C-CE85-5466DDA1C391}"/>
              </a:ext>
            </a:extLst>
          </p:cNvPr>
          <p:cNvSpPr>
            <a:spLocks noGrp="1"/>
          </p:cNvSpPr>
          <p:nvPr>
            <p:ph type="sldNum" sz="quarter" idx="5"/>
          </p:nvPr>
        </p:nvSpPr>
        <p:spPr/>
        <p:txBody>
          <a:bodyPr/>
          <a:lstStyle/>
          <a:p>
            <a:fld id="{1B6CAC0C-DE09-494D-878C-77B701BD07AA}" type="slidenum">
              <a:rPr lang="en-IN" smtClean="0"/>
              <a:t>5</a:t>
            </a:fld>
            <a:endParaRPr lang="en-IN"/>
          </a:p>
        </p:txBody>
      </p:sp>
    </p:spTree>
    <p:extLst>
      <p:ext uri="{BB962C8B-B14F-4D97-AF65-F5344CB8AC3E}">
        <p14:creationId xmlns:p14="http://schemas.microsoft.com/office/powerpoint/2010/main" val="29082123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EC7526-40EA-10B0-ABA9-C5D20A1023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7AB836-779F-FEEE-38C8-33334CACA3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76D526-7E43-9155-216F-4AD3438B4F02}"/>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Wiping and dusting are needed for electronic devices and types of furniture. A Wipe-down surface is needed for the cleaning agents to manage disinfection and cleanliness among the hotel premises. Cleaning the heart floats with the help of eco-friendly products and proper chemical products is needed for room cleaning management purposes. The uses of the vacuum cleaner and vacuum carpets need to be set for floor management purposes. Conducting a proper inspection regarding the completion of every task is needed effectively (Mullins and </a:t>
            </a:r>
            <a:r>
              <a:rPr lang="en-GB" sz="1800" dirty="0" err="1">
                <a:effectLst/>
                <a:latin typeface="Times New Roman" panose="02020603050405020304" pitchFamily="18" charset="0"/>
                <a:ea typeface="Times New Roman" panose="02020603050405020304" pitchFamily="18" charset="0"/>
              </a:rPr>
              <a:t>Dossor</a:t>
            </a:r>
            <a:r>
              <a:rPr lang="en-GB" sz="1800" dirty="0">
                <a:effectLst/>
                <a:latin typeface="Times New Roman" panose="02020603050405020304" pitchFamily="18" charset="0"/>
                <a:ea typeface="Times New Roman" panose="02020603050405020304" pitchFamily="18" charset="0"/>
              </a:rPr>
              <a:t>, 2013). </a:t>
            </a:r>
            <a:endParaRPr lang="en-IN" sz="1800" dirty="0">
              <a:effectLst/>
              <a:latin typeface="Times New Roman" panose="02020603050405020304" pitchFamily="18" charset="0"/>
              <a:ea typeface="Times New Roman" panose="02020603050405020304" pitchFamily="18" charset="0"/>
            </a:endParaRPr>
          </a:p>
          <a:p>
            <a:pPr algn="just" rtl="0">
              <a:spcBef>
                <a:spcPts val="0"/>
              </a:spcBef>
              <a:spcAft>
                <a:spcPts val="0"/>
              </a:spcAft>
            </a:pPr>
            <a:endParaRPr lang="en-IN" dirty="0"/>
          </a:p>
        </p:txBody>
      </p:sp>
      <p:sp>
        <p:nvSpPr>
          <p:cNvPr id="4" name="Slide Number Placeholder 3">
            <a:extLst>
              <a:ext uri="{FF2B5EF4-FFF2-40B4-BE49-F238E27FC236}">
                <a16:creationId xmlns:a16="http://schemas.microsoft.com/office/drawing/2014/main" id="{8F534AED-8BDB-D590-0A7B-AFCCFF094ADC}"/>
              </a:ext>
            </a:extLst>
          </p:cNvPr>
          <p:cNvSpPr>
            <a:spLocks noGrp="1"/>
          </p:cNvSpPr>
          <p:nvPr>
            <p:ph type="sldNum" sz="quarter" idx="5"/>
          </p:nvPr>
        </p:nvSpPr>
        <p:spPr/>
        <p:txBody>
          <a:bodyPr/>
          <a:lstStyle/>
          <a:p>
            <a:fld id="{1B6CAC0C-DE09-494D-878C-77B701BD07AA}" type="slidenum">
              <a:rPr lang="en-IN" smtClean="0"/>
              <a:t>6</a:t>
            </a:fld>
            <a:endParaRPr lang="en-IN"/>
          </a:p>
        </p:txBody>
      </p:sp>
    </p:spTree>
    <p:extLst>
      <p:ext uri="{BB962C8B-B14F-4D97-AF65-F5344CB8AC3E}">
        <p14:creationId xmlns:p14="http://schemas.microsoft.com/office/powerpoint/2010/main" val="806987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AF605-52C2-2D16-BB39-6FCAFAAC01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B1A68D-0E5E-7847-9CC7-DDE7D235C0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17898D-DFA4-27EA-E728-3847C59E2E1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Hotel staff and housekeeping stubs need to maintain the different types of housekeeping issues. They need to inform them regarding the housekeeping issues to the higher authorities. Housekeeping staff plays a crucial role in quality assurance sales management purposes for cleaning in an effective way (</a:t>
            </a:r>
            <a:r>
              <a:rPr lang="en-GB" sz="1200" kern="1200" dirty="0" err="1">
                <a:solidFill>
                  <a:schemeClr val="tx1"/>
                </a:solidFill>
                <a:effectLst/>
                <a:latin typeface="+mn-lt"/>
                <a:ea typeface="+mn-ea"/>
                <a:cs typeface="+mn-cs"/>
              </a:rPr>
              <a:t>Raghubalan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Raghubalan</a:t>
            </a:r>
            <a:r>
              <a:rPr lang="en-GB" sz="1200" kern="1200" dirty="0">
                <a:solidFill>
                  <a:schemeClr val="tx1"/>
                </a:solidFill>
                <a:effectLst/>
                <a:latin typeface="+mn-lt"/>
                <a:ea typeface="+mn-ea"/>
                <a:cs typeface="+mn-cs"/>
              </a:rPr>
              <a:t>, 2016). By following those protocols and systematic approaches for the cleaning procedure housekeeping department is managing the Hotel's reputation guest satisfaction and success rate. Proper training needs to be given to the employees to develop effectiveness and efficiency for the room cleaning purposes in Premier Inn London Hayes.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944DE28-06DA-BBD7-E17F-CADE6E379A6C}"/>
              </a:ext>
            </a:extLst>
          </p:cNvPr>
          <p:cNvSpPr>
            <a:spLocks noGrp="1"/>
          </p:cNvSpPr>
          <p:nvPr>
            <p:ph type="sldNum" sz="quarter" idx="5"/>
          </p:nvPr>
        </p:nvSpPr>
        <p:spPr/>
        <p:txBody>
          <a:bodyPr/>
          <a:lstStyle/>
          <a:p>
            <a:fld id="{1B6CAC0C-DE09-494D-878C-77B701BD07AA}" type="slidenum">
              <a:rPr lang="en-IN" smtClean="0"/>
              <a:t>7</a:t>
            </a:fld>
            <a:endParaRPr lang="en-IN"/>
          </a:p>
        </p:txBody>
      </p:sp>
    </p:spTree>
    <p:extLst>
      <p:ext uri="{BB962C8B-B14F-4D97-AF65-F5344CB8AC3E}">
        <p14:creationId xmlns:p14="http://schemas.microsoft.com/office/powerpoint/2010/main" val="2974784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0F0A7-8EA9-EFE8-8DC7-C42AA9E4BB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9948B8-6FE6-E6F8-DE4B-8FAEAE555F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E8EE47-333E-20D3-95D0-876836A85C10}"/>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Proper uses of chemicals and cleaning equipment are needed for the housekeeping department to manage gift satisfaction rates. It is leading to the development of hotels' reputations and management hygiene standards. Vacuum cleaners and microfiber clothes are important techniques for cleaning the hotel industry. Regular use of vacuum cleaners is managing the optimal performance of the organisation. The mope technique cleans a large area at a single time and needs to be done regularly (Quick, 2020). Stream cleaners help large surfaces to dry before use by the guest which helps in these infections and cleaning purposes in Premier Inn London Hayes. Proper chemical dilution is managing cause effectiveness and controlling dilution ratios for cleaning purposes. These infections mainly focus on bacteria and the surface of the hotel premises and help in germ prevention.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77DE6E8-3925-1560-3A04-D27041356FFA}"/>
              </a:ext>
            </a:extLst>
          </p:cNvPr>
          <p:cNvSpPr>
            <a:spLocks noGrp="1"/>
          </p:cNvSpPr>
          <p:nvPr>
            <p:ph type="sldNum" sz="quarter" idx="5"/>
          </p:nvPr>
        </p:nvSpPr>
        <p:spPr/>
        <p:txBody>
          <a:bodyPr/>
          <a:lstStyle/>
          <a:p>
            <a:fld id="{1B6CAC0C-DE09-494D-878C-77B701BD07AA}" type="slidenum">
              <a:rPr lang="en-IN" smtClean="0"/>
              <a:t>8</a:t>
            </a:fld>
            <a:endParaRPr lang="en-IN"/>
          </a:p>
        </p:txBody>
      </p:sp>
    </p:spTree>
    <p:extLst>
      <p:ext uri="{BB962C8B-B14F-4D97-AF65-F5344CB8AC3E}">
        <p14:creationId xmlns:p14="http://schemas.microsoft.com/office/powerpoint/2010/main" val="218648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Carpet cleaners follow a systematic pattern for preventing dust on the floor.  The uses of green cleaning products are managing environmental impact and developing the uses of eco-friendly products. Continuous development of the housekeeping staff is needed regarding safety concerns and providing proper information regarding the component's details. Safety protocols equipment maintenance and proper commitment it's needed for proper practices and delivery of overall success for the housekeeping department (Wood, 2013). Proper and regular use of scrubbers is managing optimal performance and delivery and a systematic approach for hiding the spot in the floor.</a:t>
            </a:r>
            <a:endParaRPr lang="en-IN" sz="1800" dirty="0">
              <a:effectLst/>
              <a:latin typeface="Times New Roman" panose="02020603050405020304" pitchFamily="18" charset="0"/>
              <a:ea typeface="Times New Roman" panose="02020603050405020304" pitchFamily="18" charset="0"/>
            </a:endParaRPr>
          </a:p>
          <a:p>
            <a:pPr algn="just"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1B6CAC0C-DE09-494D-878C-77B701BD07AA}" type="slidenum">
              <a:rPr lang="en-IN" smtClean="0"/>
              <a:t>9</a:t>
            </a:fld>
            <a:endParaRPr lang="en-IN"/>
          </a:p>
        </p:txBody>
      </p:sp>
    </p:spTree>
    <p:extLst>
      <p:ext uri="{BB962C8B-B14F-4D97-AF65-F5344CB8AC3E}">
        <p14:creationId xmlns:p14="http://schemas.microsoft.com/office/powerpoint/2010/main" val="2792833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68B480-B3C5-E21F-15CF-7903A89029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90F334-0195-2902-5868-344BE35D47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695E4A-A13A-D3FD-9E92-A16CCD2A740B}"/>
              </a:ext>
            </a:extLst>
          </p:cNvPr>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Regular training session is needed regarding the cleaning technique and overall safety protocols for quality assurance and team performance management purposes. Proper implementation of constructive feedback and performance evaluation helps in the continuous development of the team members in Premier Inn London Hayes. Clear and proactive communication is needed to manage stops and control a collaborative environment (Meng, 2020). Cultural account ability place managing high contribution for delivery success to the housekeeping department. Proper audits and regular inspections are managing consistency and quality standards for cleanliness purposes</a:t>
            </a:r>
            <a:r>
              <a:rPr lang="en-BD" dirty="0">
                <a:effectLst/>
              </a:rPr>
              <a:t>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50F44CA-0F86-95D1-4107-8FFE58BD9F89}"/>
              </a:ext>
            </a:extLst>
          </p:cNvPr>
          <p:cNvSpPr>
            <a:spLocks noGrp="1"/>
          </p:cNvSpPr>
          <p:nvPr>
            <p:ph type="sldNum" sz="quarter" idx="5"/>
          </p:nvPr>
        </p:nvSpPr>
        <p:spPr/>
        <p:txBody>
          <a:bodyPr/>
          <a:lstStyle/>
          <a:p>
            <a:fld id="{1B6CAC0C-DE09-494D-878C-77B701BD07AA}" type="slidenum">
              <a:rPr lang="en-IN" smtClean="0"/>
              <a:t>10</a:t>
            </a:fld>
            <a:endParaRPr lang="en-IN"/>
          </a:p>
        </p:txBody>
      </p:sp>
    </p:spTree>
    <p:extLst>
      <p:ext uri="{BB962C8B-B14F-4D97-AF65-F5344CB8AC3E}">
        <p14:creationId xmlns:p14="http://schemas.microsoft.com/office/powerpoint/2010/main" val="13871265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F3AD47-EC44-8E54-3B71-3C5A2089D8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BF7B27-D860-5490-6AB5-4E3898BB72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88EE7E-BB59-4453-B79E-F9288EF8A7CD}"/>
              </a:ext>
            </a:extLst>
          </p:cNvPr>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Chemical safety and handling are needed for the housekeeping department for guest and staff management purposes. Proper training needs to be given to the staff for managing the use storage and disposal of cleaning chemical items. They need to follow proper guidance regarding the application method and dilation ratio regarding the chemical products. Personal protective equipment mainly goggles and gloves is helping to decrease the rate of risk and decreasing direct contact (Rohit </a:t>
            </a:r>
            <a:r>
              <a:rPr lang="en-GB" sz="1800" i="1" dirty="0">
                <a:solidFill>
                  <a:srgbClr val="000000"/>
                </a:solidFill>
                <a:effectLst/>
                <a:latin typeface="Arial" panose="020B0604020202020204" pitchFamily="34" charset="0"/>
                <a:ea typeface="Times New Roman" panose="02020603050405020304" pitchFamily="18" charset="0"/>
              </a:rPr>
              <a:t>et al., </a:t>
            </a:r>
            <a:r>
              <a:rPr lang="en-GB" sz="1800" dirty="0">
                <a:solidFill>
                  <a:srgbClr val="000000"/>
                </a:solidFill>
                <a:effectLst/>
                <a:latin typeface="Arial" panose="020B0604020202020204" pitchFamily="34" charset="0"/>
                <a:ea typeface="Times New Roman" panose="02020603050405020304" pitchFamily="18" charset="0"/>
              </a:rPr>
              <a:t>2023). Proper response process and property support to the staff seas needed for handling the chemicals and managing the safety concerned. Promoting cultural diversity and awareness, and proper training for delivery safety to the employees of the housekeeping department in Premier Inn London Hayes.</a:t>
            </a:r>
            <a:r>
              <a:rPr lang="en-BD" dirty="0">
                <a:effectLst/>
              </a:rPr>
              <a:t>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6785F5E-6DF4-29AA-A09E-B3EB1892804C}"/>
              </a:ext>
            </a:extLst>
          </p:cNvPr>
          <p:cNvSpPr>
            <a:spLocks noGrp="1"/>
          </p:cNvSpPr>
          <p:nvPr>
            <p:ph type="sldNum" sz="quarter" idx="5"/>
          </p:nvPr>
        </p:nvSpPr>
        <p:spPr/>
        <p:txBody>
          <a:bodyPr/>
          <a:lstStyle/>
          <a:p>
            <a:fld id="{1B6CAC0C-DE09-494D-878C-77B701BD07AA}" type="slidenum">
              <a:rPr lang="en-IN" smtClean="0"/>
              <a:t>11</a:t>
            </a:fld>
            <a:endParaRPr lang="en-IN"/>
          </a:p>
        </p:txBody>
      </p:sp>
    </p:spTree>
    <p:extLst>
      <p:ext uri="{BB962C8B-B14F-4D97-AF65-F5344CB8AC3E}">
        <p14:creationId xmlns:p14="http://schemas.microsoft.com/office/powerpoint/2010/main" val="4056167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C1B402-41CE-10F2-946E-EE26621386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2FFB4-8FF9-73AA-2A92-436ECD5C63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BC9BE5-F96C-7B78-B7F4-6C87EF6A8B7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Different types of room cleaning procedures have been described in this study. This presentation has been described regarding the protocols and techniques for housekeeping purposes. Proper quality assurance and team improvement have been evaluated for housekeeping purposes on the Premier Inn London Hayes. Different types of rules and regulations have been determined for chemical handling and safety purposes for the employees of the housekeeping department. Along with this, proper implementation and innovation are needed for the housekeeping department in the hotel industry to decrease the rate of accidents and risk.</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F4FC21D-164E-8827-ECF4-07BBA289F4E0}"/>
              </a:ext>
            </a:extLst>
          </p:cNvPr>
          <p:cNvSpPr>
            <a:spLocks noGrp="1"/>
          </p:cNvSpPr>
          <p:nvPr>
            <p:ph type="sldNum" sz="quarter" idx="5"/>
          </p:nvPr>
        </p:nvSpPr>
        <p:spPr/>
        <p:txBody>
          <a:bodyPr/>
          <a:lstStyle/>
          <a:p>
            <a:fld id="{1B6CAC0C-DE09-494D-878C-77B701BD07AA}" type="slidenum">
              <a:rPr lang="en-IN" smtClean="0"/>
              <a:t>12</a:t>
            </a:fld>
            <a:endParaRPr lang="en-IN"/>
          </a:p>
        </p:txBody>
      </p:sp>
    </p:spTree>
    <p:extLst>
      <p:ext uri="{BB962C8B-B14F-4D97-AF65-F5344CB8AC3E}">
        <p14:creationId xmlns:p14="http://schemas.microsoft.com/office/powerpoint/2010/main" val="20957057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B6CAC0C-DE09-494D-878C-77B701BD07AA}" type="slidenum">
              <a:rPr lang="en-IN" smtClean="0"/>
              <a:t>13</a:t>
            </a:fld>
            <a:endParaRPr lang="en-IN"/>
          </a:p>
        </p:txBody>
      </p:sp>
    </p:spTree>
    <p:extLst>
      <p:ext uri="{BB962C8B-B14F-4D97-AF65-F5344CB8AC3E}">
        <p14:creationId xmlns:p14="http://schemas.microsoft.com/office/powerpoint/2010/main" val="499617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81C42A-A1F6-44F1-B53F-4147EAF1DDC4}"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885929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1C42A-A1F6-44F1-B53F-4147EAF1DDC4}"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3150298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C42A-A1F6-44F1-B53F-4147EAF1DDC4}"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1736570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81C42A-A1F6-44F1-B53F-4147EAF1DDC4}" type="datetimeFigureOut">
              <a:rPr lang="en-IN" smtClean="0"/>
              <a:t>21-02-2024</a:t>
            </a:fld>
            <a:endParaRPr lang="en-IN"/>
          </a:p>
        </p:txBody>
      </p:sp>
      <p:sp>
        <p:nvSpPr>
          <p:cNvPr id="6" name="Footer Placeholder 5"/>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2381253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81C42A-A1F6-44F1-B53F-4147EAF1DDC4}" type="datetimeFigureOut">
              <a:rPr lang="en-IN" smtClean="0"/>
              <a:t>21-02-2024</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609119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81C42A-A1F6-44F1-B53F-4147EAF1DDC4}" type="datetimeFigureOut">
              <a:rPr lang="en-IN" smtClean="0"/>
              <a:t>21-02-2024</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1408971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81C42A-A1F6-44F1-B53F-4147EAF1DDC4}" type="datetimeFigureOut">
              <a:rPr lang="en-IN" smtClean="0"/>
              <a:t>21-02-2024</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309821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81C42A-A1F6-44F1-B53F-4147EAF1DDC4}" type="datetimeFigureOut">
              <a:rPr lang="en-IN" smtClean="0"/>
              <a:t>21-02-2024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2826176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81C42A-A1F6-44F1-B53F-4147EAF1DDC4}" type="datetimeFigureOut">
              <a:rPr lang="en-IN" smtClean="0"/>
              <a:t>21-02-2024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2485864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C42A-A1F6-44F1-B53F-4147EAF1DDC4}"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702298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C42A-A1F6-44F1-B53F-4147EAF1DDC4}"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1CC4B38-6BDA-45AD-84EF-B429641A8106}"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514487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F81C42A-A1F6-44F1-B53F-4147EAF1DDC4}" type="datetimeFigureOut">
              <a:rPr lang="en-IN" smtClean="0"/>
              <a:t>21-02-2024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9624078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F81C42A-A1F6-44F1-B53F-4147EAF1DDC4}" type="datetimeFigureOut">
              <a:rPr lang="en-IN" smtClean="0"/>
              <a:t>21-02-2024</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1CC4B38-6BDA-45AD-84EF-B429641A8106}"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25805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F81C42A-A1F6-44F1-B53F-4147EAF1DDC4}" type="datetimeFigureOut">
              <a:rPr lang="en-IN" smtClean="0"/>
              <a:t>21-02-2024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4290073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1C42A-A1F6-44F1-B53F-4147EAF1DDC4}"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22438579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1C42A-A1F6-44F1-B53F-4147EAF1DDC4}"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1CC4B38-6BDA-45AD-84EF-B429641A8106}" type="slidenum">
              <a:rPr lang="en-IN" smtClean="0"/>
              <a:t>‹#›</a:t>
            </a:fld>
            <a:endParaRPr lang="en-IN"/>
          </a:p>
        </p:txBody>
      </p:sp>
    </p:spTree>
    <p:extLst>
      <p:ext uri="{BB962C8B-B14F-4D97-AF65-F5344CB8AC3E}">
        <p14:creationId xmlns:p14="http://schemas.microsoft.com/office/powerpoint/2010/main" val="2325155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F81C42A-A1F6-44F1-B53F-4147EAF1DDC4}" type="datetimeFigureOut">
              <a:rPr lang="en-IN" smtClean="0"/>
              <a:t>21-02-2024</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1CC4B38-6BDA-45AD-84EF-B429641A8106}" type="slidenum">
              <a:rPr lang="en-IN" smtClean="0"/>
              <a:t>‹#›</a:t>
            </a:fld>
            <a:endParaRPr lang="en-IN"/>
          </a:p>
        </p:txBody>
      </p:sp>
    </p:spTree>
    <p:extLst>
      <p:ext uri="{BB962C8B-B14F-4D97-AF65-F5344CB8AC3E}">
        <p14:creationId xmlns:p14="http://schemas.microsoft.com/office/powerpoint/2010/main" val="5151528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A1293-D8A6-49F3-68AC-7365B9E73450}"/>
              </a:ext>
            </a:extLst>
          </p:cNvPr>
          <p:cNvSpPr>
            <a:spLocks noGrp="1"/>
          </p:cNvSpPr>
          <p:nvPr>
            <p:ph type="ctrTitle"/>
          </p:nvPr>
        </p:nvSpPr>
        <p:spPr>
          <a:xfrm>
            <a:off x="2429725" y="4492255"/>
            <a:ext cx="8915399" cy="2262781"/>
          </a:xfrm>
        </p:spPr>
        <p:txBody>
          <a:bodyPr>
            <a:noAutofit/>
          </a:bodyPr>
          <a:lstStyle/>
          <a:p>
            <a:pPr algn="ctr">
              <a:lnSpc>
                <a:spcPct val="150000"/>
              </a:lnSpc>
            </a:pPr>
            <a:r>
              <a:rPr lang="en-GB" sz="3600" b="1" dirty="0">
                <a:solidFill>
                  <a:schemeClr val="tx1"/>
                </a:solidFill>
                <a:effectLst/>
                <a:latin typeface="Times New Roman" panose="02020603050405020304" pitchFamily="18" charset="0"/>
                <a:ea typeface="Times New Roman" panose="02020603050405020304" pitchFamily="18" charset="0"/>
              </a:rPr>
              <a:t>Module Name: Operating Hotel Facilities</a:t>
            </a:r>
            <a:br>
              <a:rPr lang="en-IN" sz="3600" b="1" dirty="0">
                <a:solidFill>
                  <a:schemeClr val="tx1"/>
                </a:solidFill>
                <a:effectLst/>
                <a:latin typeface="Times New Roman" panose="02020603050405020304" pitchFamily="18" charset="0"/>
                <a:ea typeface="Times New Roman" panose="02020603050405020304" pitchFamily="18" charset="0"/>
              </a:rPr>
            </a:br>
            <a:r>
              <a:rPr lang="en-GB" sz="3600" b="1" dirty="0">
                <a:solidFill>
                  <a:schemeClr val="tx1"/>
                </a:solidFill>
                <a:effectLst/>
                <a:latin typeface="Times New Roman" panose="02020603050405020304" pitchFamily="18" charset="0"/>
                <a:ea typeface="Times New Roman" panose="02020603050405020304" pitchFamily="18" charset="0"/>
              </a:rPr>
              <a:t>Module code: BMIH4006</a:t>
            </a:r>
            <a:br>
              <a:rPr lang="en-GB" sz="3600" b="1" dirty="0">
                <a:solidFill>
                  <a:schemeClr val="tx1"/>
                </a:solidFill>
                <a:effectLst/>
                <a:latin typeface="Times New Roman" panose="02020603050405020304" pitchFamily="18" charset="0"/>
                <a:ea typeface="Times New Roman" panose="02020603050405020304" pitchFamily="18" charset="0"/>
              </a:rPr>
            </a:br>
            <a:r>
              <a:rPr lang="en-GB" sz="3600" b="1" dirty="0">
                <a:solidFill>
                  <a:schemeClr val="tx1"/>
                </a:solidFill>
                <a:effectLst/>
                <a:latin typeface="Times New Roman" panose="02020603050405020304" pitchFamily="18" charset="0"/>
                <a:ea typeface="Times New Roman" panose="02020603050405020304" pitchFamily="18" charset="0"/>
              </a:rPr>
              <a:t>Sebastiao C Fernandes</a:t>
            </a:r>
            <a:br>
              <a:rPr lang="en-GB" sz="3600" b="1" dirty="0">
                <a:solidFill>
                  <a:schemeClr val="tx1"/>
                </a:solidFill>
                <a:effectLst/>
                <a:latin typeface="Times New Roman" panose="02020603050405020304" pitchFamily="18" charset="0"/>
                <a:ea typeface="Times New Roman" panose="02020603050405020304" pitchFamily="18" charset="0"/>
              </a:rPr>
            </a:br>
            <a:r>
              <a:rPr lang="en-GB" sz="3600" b="1" dirty="0">
                <a:solidFill>
                  <a:schemeClr val="tx1"/>
                </a:solidFill>
                <a:effectLst/>
                <a:latin typeface="Times New Roman" panose="02020603050405020304" pitchFamily="18" charset="0"/>
                <a:ea typeface="Times New Roman" panose="02020603050405020304" pitchFamily="18" charset="0"/>
              </a:rPr>
              <a:t>Student ID:2243325</a:t>
            </a:r>
            <a:br>
              <a:rPr lang="en-IN" sz="3600" b="1" dirty="0">
                <a:solidFill>
                  <a:schemeClr val="tx1"/>
                </a:solidFill>
                <a:effectLst/>
                <a:latin typeface="Times New Roman" panose="02020603050405020304" pitchFamily="18" charset="0"/>
                <a:ea typeface="Times New Roman" panose="02020603050405020304" pitchFamily="18" charset="0"/>
              </a:rPr>
            </a:br>
            <a:br>
              <a:rPr lang="en-IN" sz="3600" b="1" dirty="0">
                <a:solidFill>
                  <a:schemeClr val="tx1"/>
                </a:solidFill>
                <a:effectLst/>
                <a:latin typeface="Times New Roman" panose="02020603050405020304" pitchFamily="18" charset="0"/>
                <a:ea typeface="Times New Roman" panose="02020603050405020304" pitchFamily="18" charset="0"/>
              </a:rPr>
            </a:br>
            <a:endParaRPr lang="en-IN" sz="8800" b="1" dirty="0">
              <a:solidFill>
                <a:schemeClr val="tx1"/>
              </a:solidFill>
            </a:endParaRPr>
          </a:p>
        </p:txBody>
      </p:sp>
    </p:spTree>
    <p:extLst>
      <p:ext uri="{BB962C8B-B14F-4D97-AF65-F5344CB8AC3E}">
        <p14:creationId xmlns:p14="http://schemas.microsoft.com/office/powerpoint/2010/main" val="3504417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A1293-D8A6-49F3-68AC-7365B9E73450}"/>
              </a:ext>
            </a:extLst>
          </p:cNvPr>
          <p:cNvSpPr>
            <a:spLocks noGrp="1"/>
          </p:cNvSpPr>
          <p:nvPr>
            <p:ph type="ctrTitle"/>
          </p:nvPr>
        </p:nvSpPr>
        <p:spPr>
          <a:xfrm>
            <a:off x="1237129" y="559398"/>
            <a:ext cx="9470041" cy="1526330"/>
          </a:xfrm>
        </p:spPr>
        <p:txBody>
          <a:bodyPr>
            <a:normAutofit/>
          </a:bodyPr>
          <a:lstStyle/>
          <a:p>
            <a:pPr algn="ctr"/>
            <a:r>
              <a:rPr lang="en-US"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br>
              <a:rPr lang="en-IN"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000" b="1" dirty="0">
              <a:solidFill>
                <a:schemeClr val="tx1"/>
              </a:solidFill>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88B150EE-C848-7D50-337D-A0DFEC31CB70}"/>
              </a:ext>
            </a:extLst>
          </p:cNvPr>
          <p:cNvSpPr>
            <a:spLocks noGrp="1" noChangeArrowheads="1"/>
          </p:cNvSpPr>
          <p:nvPr>
            <p:ph type="subTitle" idx="1"/>
          </p:nvPr>
        </p:nvSpPr>
        <p:spPr bwMode="auto">
          <a:xfrm>
            <a:off x="4054581" y="1745750"/>
            <a:ext cx="6489918" cy="3366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5937250" algn="r"/>
              </a:tabLst>
            </a:pP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Introduction</a:t>
            </a:r>
            <a:endParaRPr kumimoji="0" lang="en-GB" altLang="en-US" b="0" i="0" strike="noStrike" cap="none" normalizeH="0" baseline="0" dirty="0">
              <a:ln>
                <a:noFill/>
              </a:ln>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5937250" algn="r"/>
              </a:tabLst>
            </a:pP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Significance of housekeeping in the hotel industry</a:t>
            </a:r>
            <a:endParaRPr kumimoji="0" lang="en-GB" altLang="en-US" b="0" i="0" strike="noStrike" cap="none" normalizeH="0" baseline="0" dirty="0">
              <a:ln>
                <a:noFill/>
              </a:ln>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5937250" algn="r"/>
              </a:tabLst>
            </a:pP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Overview of room cleaning procedure</a:t>
            </a:r>
            <a:endParaRPr kumimoji="0" lang="en-GB" altLang="en-US" b="0" i="0" strike="noStrike" cap="none" normalizeH="0" baseline="0" dirty="0">
              <a:ln>
                <a:noFill/>
              </a:ln>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5937250" algn="r"/>
              </a:tabLst>
            </a:pP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Different techniques for using cleaning equipment and chemicals</a:t>
            </a:r>
            <a:endParaRPr kumimoji="0" lang="en-GB" altLang="en-US" b="0" i="0" strike="noStrike" cap="none" normalizeH="0" baseline="0" dirty="0">
              <a:ln>
                <a:noFill/>
              </a:ln>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5937250" algn="r"/>
              </a:tabLst>
            </a:pP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Team improvement and quality assurances</a:t>
            </a:r>
            <a:endParaRPr kumimoji="0" lang="en-GB" altLang="en-US" b="0" i="0" strike="noStrike" cap="none" normalizeH="0" baseline="0" dirty="0">
              <a:ln>
                <a:noFill/>
              </a:ln>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5937250" algn="r"/>
              </a:tabLst>
            </a:pP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Chemical handling and safety</a:t>
            </a:r>
            <a:endParaRPr kumimoji="0" lang="en-GB" altLang="en-US" b="0" i="0" strike="noStrike" cap="none" normalizeH="0" baseline="0" dirty="0">
              <a:ln>
                <a:noFill/>
              </a:ln>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5937250" algn="r"/>
              </a:tabLst>
            </a:pP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Conclusion</a:t>
            </a:r>
            <a:endParaRPr kumimoji="0" lang="en-GB" altLang="en-US" b="0" i="0" strike="noStrike" cap="none" normalizeH="0" baseline="0" dirty="0">
              <a:ln>
                <a:noFill/>
              </a:ln>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5937250" algn="r"/>
              </a:tabLst>
            </a:pP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References</a:t>
            </a:r>
            <a:endParaRPr kumimoji="0" lang="en-GB" altLang="en-US" b="0" i="0" strike="noStrike" cap="none" normalizeH="0" baseline="0" dirty="0">
              <a:ln>
                <a:noFill/>
              </a:ln>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4040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918F-04C8-8D4F-BAAB-CAD578D9B696}"/>
              </a:ext>
            </a:extLst>
          </p:cNvPr>
          <p:cNvSpPr>
            <a:spLocks noGrp="1"/>
          </p:cNvSpPr>
          <p:nvPr>
            <p:ph type="title"/>
          </p:nvPr>
        </p:nvSpPr>
        <p:spPr>
          <a:xfrm>
            <a:off x="2091480" y="306333"/>
            <a:ext cx="8911687" cy="1280890"/>
          </a:xfrm>
        </p:spPr>
        <p:txBody>
          <a:bodyPr>
            <a:normAutofit/>
          </a:bodyPr>
          <a:lstStyle/>
          <a:p>
            <a:pPr algn="ctr"/>
            <a:r>
              <a:rPr lang="en-IN" sz="3000" b="1" i="0" u="none" strike="noStrike" dirty="0">
                <a:solidFill>
                  <a:srgbClr val="000000"/>
                </a:solidFill>
                <a:effectLst/>
                <a:latin typeface="Times New Roman" panose="02020603050405020304" pitchFamily="18" charset="0"/>
              </a:rPr>
              <a:t>Introduction</a:t>
            </a:r>
            <a:endParaRPr lang="en-IN" sz="3000" b="1" dirty="0"/>
          </a:p>
        </p:txBody>
      </p:sp>
      <p:sp>
        <p:nvSpPr>
          <p:cNvPr id="3" name="Content Placeholder 2">
            <a:extLst>
              <a:ext uri="{FF2B5EF4-FFF2-40B4-BE49-F238E27FC236}">
                <a16:creationId xmlns:a16="http://schemas.microsoft.com/office/drawing/2014/main" id="{BA19A441-47AC-7200-12AE-1BA9F27A7E02}"/>
              </a:ext>
            </a:extLst>
          </p:cNvPr>
          <p:cNvSpPr>
            <a:spLocks noGrp="1"/>
          </p:cNvSpPr>
          <p:nvPr>
            <p:ph idx="1"/>
          </p:nvPr>
        </p:nvSpPr>
        <p:spPr>
          <a:xfrm>
            <a:off x="821006" y="1540189"/>
            <a:ext cx="6820259" cy="3777622"/>
          </a:xfrm>
        </p:spPr>
        <p:txBody>
          <a:bodyPr>
            <a:noAutofit/>
          </a:bodyPr>
          <a:lstStyle/>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main purpose of this training program is to educate the housekeeping staff and overall team regarding health and safety concerns.</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is going to describe the importance of housekeeping in the hotel industry. </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0"/>
              </a:spcBef>
            </a:pPr>
            <a:r>
              <a:rPr lang="en-GB" dirty="0">
                <a:latin typeface="Times New Roman" panose="02020603050405020304" pitchFamily="18" charset="0"/>
                <a:cs typeface="Times New Roman" panose="02020603050405020304" pitchFamily="18" charset="0"/>
              </a:rPr>
              <a:t>The main purpose of this presentation is to deliver basic training programs that are needed for the development of the housekeeping team members in Premier Inn London Hayes. </a:t>
            </a:r>
          </a:p>
          <a:p>
            <a:pPr algn="just">
              <a:lnSpc>
                <a:spcPct val="150000"/>
              </a:lnSpc>
              <a:spcBef>
                <a:spcPts val="0"/>
              </a:spcBef>
            </a:pPr>
            <a:r>
              <a:rPr lang="en-GB" dirty="0">
                <a:latin typeface="Times New Roman" panose="02020603050405020304" pitchFamily="18" charset="0"/>
                <a:ea typeface="Times New Roman" panose="02020603050405020304" pitchFamily="18" charset="0"/>
                <a:cs typeface="Times New Roman" panose="02020603050405020304" pitchFamily="18" charset="0"/>
              </a:rPr>
              <a:t>D</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ifferent techniques are going to be described for cleaning purposes.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Proper guidelines and regulations are going to be described for the team members of the housekeeping team. </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0"/>
              </a:spcBef>
            </a:pPr>
            <a:endParaRPr lang="en-IN"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218F40A-D542-BF43-9666-9A22CD32F47C}"/>
              </a:ext>
            </a:extLst>
          </p:cNvPr>
          <p:cNvPicPr>
            <a:picLocks noChangeAspect="1"/>
          </p:cNvPicPr>
          <p:nvPr/>
        </p:nvPicPr>
        <p:blipFill>
          <a:blip r:embed="rId3"/>
          <a:stretch>
            <a:fillRect/>
          </a:stretch>
        </p:blipFill>
        <p:spPr>
          <a:xfrm>
            <a:off x="8159183" y="2339163"/>
            <a:ext cx="3763791" cy="36894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50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15811-5689-E274-23D5-2EA5D266D1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CAE4E1-3092-CADD-FCBE-94DEB944C8C0}"/>
              </a:ext>
            </a:extLst>
          </p:cNvPr>
          <p:cNvSpPr>
            <a:spLocks noGrp="1"/>
          </p:cNvSpPr>
          <p:nvPr>
            <p:ph type="title"/>
          </p:nvPr>
        </p:nvSpPr>
        <p:spPr>
          <a:xfrm>
            <a:off x="2091480" y="306333"/>
            <a:ext cx="8911687" cy="1280890"/>
          </a:xfrm>
        </p:spPr>
        <p:txBody>
          <a:bodyPr>
            <a:normAutofit/>
          </a:bodyPr>
          <a:lstStyle/>
          <a:p>
            <a:pPr algn="ctr"/>
            <a:r>
              <a:rPr lang="en-US" sz="3000" b="1" i="0" u="none" strike="noStrike" dirty="0">
                <a:solidFill>
                  <a:srgbClr val="000000"/>
                </a:solidFill>
                <a:effectLst/>
                <a:latin typeface="Times New Roman" panose="02020603050405020304" pitchFamily="18" charset="0"/>
              </a:rPr>
              <a:t>Significance of housekeeping in the hotel industry</a:t>
            </a:r>
            <a:endParaRPr lang="en-IN" sz="3000" dirty="0"/>
          </a:p>
        </p:txBody>
      </p:sp>
      <p:sp>
        <p:nvSpPr>
          <p:cNvPr id="3" name="Content Placeholder 2">
            <a:extLst>
              <a:ext uri="{FF2B5EF4-FFF2-40B4-BE49-F238E27FC236}">
                <a16:creationId xmlns:a16="http://schemas.microsoft.com/office/drawing/2014/main" id="{05D20E88-D17D-56C2-BD5A-E6A26BBEC742}"/>
              </a:ext>
            </a:extLst>
          </p:cNvPr>
          <p:cNvSpPr>
            <a:spLocks noGrp="1"/>
          </p:cNvSpPr>
          <p:nvPr>
            <p:ph idx="1"/>
          </p:nvPr>
        </p:nvSpPr>
        <p:spPr>
          <a:xfrm>
            <a:off x="799741" y="1587223"/>
            <a:ext cx="6820259" cy="3777622"/>
          </a:xfrm>
        </p:spPr>
        <p:txBody>
          <a:bodyPr>
            <a:noAutofit/>
          </a:bodyPr>
          <a:lstStyle/>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An effective housekeeping department plays a crucial role in managing the competitive age creating a proper image (Cottrell, 2019).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Housekeeping plays a crucial role in the hotel industry in developing guest satisfaction. </a:t>
            </a:r>
            <a:endParaRPr lang="en-GB" dirty="0">
              <a:latin typeface="Times New Roman" panose="02020603050405020304" pitchFamily="18" charset="0"/>
              <a:ea typeface="Times New Roman" panose="02020603050405020304" pitchFamily="18" charset="0"/>
            </a:endParaRP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Effective housekeeping is managing health and safety measurements and decreasing liability and accident risk.</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Housekeeping is the delivery of proper Hotel operations and managing loyalty and customer satisfaction rates. </a:t>
            </a:r>
            <a:endParaRPr lang="en-GB" dirty="0">
              <a:latin typeface="Times New Roman" panose="02020603050405020304" pitchFamily="18" charset="0"/>
              <a:ea typeface="Times New Roman" panose="02020603050405020304" pitchFamily="18" charset="0"/>
            </a:endParaRP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Spotless and organised rooms and different facilities are managing the hotel's atmosphere and delivering positive reviews. </a:t>
            </a:r>
            <a:endParaRPr lang="en-IN"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21983DC4-FAB0-CD00-6FB2-36D029876810}"/>
              </a:ext>
            </a:extLst>
          </p:cNvPr>
          <p:cNvPicPr>
            <a:picLocks noChangeAspect="1"/>
          </p:cNvPicPr>
          <p:nvPr/>
        </p:nvPicPr>
        <p:blipFill>
          <a:blip r:embed="rId3"/>
          <a:stretch>
            <a:fillRect/>
          </a:stretch>
        </p:blipFill>
        <p:spPr>
          <a:xfrm>
            <a:off x="7942521" y="1974555"/>
            <a:ext cx="3879001" cy="3695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67484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8F668-8DBE-DA76-FD80-1B1CBCFFC0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5460CF-3578-DC78-C880-B8C4675AAA4E}"/>
              </a:ext>
            </a:extLst>
          </p:cNvPr>
          <p:cNvSpPr>
            <a:spLocks noGrp="1"/>
          </p:cNvSpPr>
          <p:nvPr>
            <p:ph type="title"/>
          </p:nvPr>
        </p:nvSpPr>
        <p:spPr>
          <a:xfrm>
            <a:off x="2091480" y="306333"/>
            <a:ext cx="8911687" cy="1280890"/>
          </a:xfrm>
        </p:spPr>
        <p:txBody>
          <a:bodyPr>
            <a:normAutofit/>
          </a:bodyPr>
          <a:lstStyle/>
          <a:p>
            <a:pPr algn="ctr"/>
            <a:r>
              <a:rPr lang="en-US" sz="3000" b="1" i="0" u="none" strike="noStrike" dirty="0">
                <a:solidFill>
                  <a:srgbClr val="000000"/>
                </a:solidFill>
                <a:effectLst/>
                <a:latin typeface="Times New Roman" panose="02020603050405020304" pitchFamily="18" charset="0"/>
              </a:rPr>
              <a:t>Overview of room cleaning procedure </a:t>
            </a:r>
            <a:endParaRPr lang="en-IN" sz="3000" dirty="0"/>
          </a:p>
        </p:txBody>
      </p:sp>
      <p:sp>
        <p:nvSpPr>
          <p:cNvPr id="3" name="Content Placeholder 2">
            <a:extLst>
              <a:ext uri="{FF2B5EF4-FFF2-40B4-BE49-F238E27FC236}">
                <a16:creationId xmlns:a16="http://schemas.microsoft.com/office/drawing/2014/main" id="{B7787169-A1A4-3033-096F-C8A5D4498224}"/>
              </a:ext>
            </a:extLst>
          </p:cNvPr>
          <p:cNvSpPr>
            <a:spLocks noGrp="1"/>
          </p:cNvSpPr>
          <p:nvPr>
            <p:ph idx="1"/>
          </p:nvPr>
        </p:nvSpPr>
        <p:spPr>
          <a:xfrm>
            <a:off x="799741" y="1587223"/>
            <a:ext cx="6820259" cy="3777622"/>
          </a:xfrm>
        </p:spPr>
        <p:txBody>
          <a:bodyPr>
            <a:noAutofit/>
          </a:bodyPr>
          <a:lstStyle/>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Effective inspection with the help of the stops is needed regarding the maintenance and damage-related requirements and defining the issues for resolution purposes.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Its proper collection of the cleaning equipment and suppliers is necessary for room cleaning purposes. </a:t>
            </a:r>
            <a:endParaRPr lang="en-GB" dirty="0">
              <a:latin typeface="Times New Roman" panose="02020603050405020304" pitchFamily="18" charset="0"/>
              <a:ea typeface="Times New Roman" panose="02020603050405020304" pitchFamily="18" charset="0"/>
            </a:endParaRP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Changing and replacing wedding pillowcases, bedsheets and covers I need for room cleaning purposes (Leiter and Bakker, 2010).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Proper preparation is needed for the room cleaning process with the help of the housekeeping department in the hotel industry. </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52CE15A-43AA-280E-7477-43729FBA1A5A}"/>
              </a:ext>
            </a:extLst>
          </p:cNvPr>
          <p:cNvPicPr>
            <a:picLocks noChangeAspect="1"/>
          </p:cNvPicPr>
          <p:nvPr/>
        </p:nvPicPr>
        <p:blipFill>
          <a:blip r:embed="rId3"/>
          <a:stretch>
            <a:fillRect/>
          </a:stretch>
        </p:blipFill>
        <p:spPr>
          <a:xfrm>
            <a:off x="8038213" y="1982972"/>
            <a:ext cx="3740777" cy="3657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07920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721434-137D-1A08-E67F-C05D870FA5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BC3053-D2D4-FCAF-6542-A276CC96989E}"/>
              </a:ext>
            </a:extLst>
          </p:cNvPr>
          <p:cNvSpPr>
            <a:spLocks noGrp="1"/>
          </p:cNvSpPr>
          <p:nvPr>
            <p:ph type="title"/>
          </p:nvPr>
        </p:nvSpPr>
        <p:spPr>
          <a:xfrm>
            <a:off x="2091480" y="306333"/>
            <a:ext cx="8911687" cy="1280890"/>
          </a:xfrm>
        </p:spPr>
        <p:txBody>
          <a:bodyPr>
            <a:normAutofit/>
          </a:bodyPr>
          <a:lstStyle/>
          <a:p>
            <a:pPr algn="ctr"/>
            <a:r>
              <a:rPr lang="en-US" sz="3000" b="1" i="0" u="none" strike="noStrike" dirty="0">
                <a:solidFill>
                  <a:srgbClr val="000000"/>
                </a:solidFill>
                <a:effectLst/>
                <a:latin typeface="Times New Roman" panose="02020603050405020304" pitchFamily="18" charset="0"/>
              </a:rPr>
              <a:t>Overview of room cleaning procedure </a:t>
            </a:r>
            <a:r>
              <a:rPr lang="en-IN" sz="3000" b="1" i="0" u="none" strike="noStrike" dirty="0">
                <a:solidFill>
                  <a:srgbClr val="000000"/>
                </a:solidFill>
                <a:effectLst/>
                <a:latin typeface="Times New Roman" panose="02020603050405020304" pitchFamily="18" charset="0"/>
              </a:rPr>
              <a:t>(Contd.)</a:t>
            </a:r>
            <a:endParaRPr lang="en-IN" sz="3000" dirty="0"/>
          </a:p>
        </p:txBody>
      </p:sp>
      <p:sp>
        <p:nvSpPr>
          <p:cNvPr id="3" name="Content Placeholder 2">
            <a:extLst>
              <a:ext uri="{FF2B5EF4-FFF2-40B4-BE49-F238E27FC236}">
                <a16:creationId xmlns:a16="http://schemas.microsoft.com/office/drawing/2014/main" id="{869C7ECE-0EF0-3166-2664-5D5FA0D96C6A}"/>
              </a:ext>
            </a:extLst>
          </p:cNvPr>
          <p:cNvSpPr>
            <a:spLocks noGrp="1"/>
          </p:cNvSpPr>
          <p:nvPr>
            <p:ph idx="1"/>
          </p:nvPr>
        </p:nvSpPr>
        <p:spPr>
          <a:xfrm>
            <a:off x="799741" y="1587223"/>
            <a:ext cx="6820259" cy="3777622"/>
          </a:xfrm>
        </p:spPr>
        <p:txBody>
          <a:bodyPr>
            <a:noAutofit/>
          </a:bodyPr>
          <a:lstStyle/>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uses of the vacuum cleaner and vacuum carpets need to be set for floor management purposes.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Cleaning the heart floats with the help of eco-friendly products and proper chemical products is needed for room cleaning management purposes.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Conducting a proper inspection regarding the completion of every task is needed effectively (Mullins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Dossor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2013). </a:t>
            </a:r>
          </a:p>
          <a:p>
            <a:pPr algn="just">
              <a:lnSpc>
                <a:spcPct val="150000"/>
              </a:lnSpc>
              <a:spcBef>
                <a:spcPts val="0"/>
              </a:spcBef>
            </a:pPr>
            <a:r>
              <a:rPr lang="en-GB" dirty="0">
                <a:latin typeface="Times New Roman" panose="02020603050405020304" pitchFamily="18" charset="0"/>
                <a:cs typeface="Times New Roman" panose="02020603050405020304" pitchFamily="18" charset="0"/>
              </a:rPr>
              <a:t>A Wipe-down surface is needed for the cleaning agents to manage disinfection and cleanliness among Premier Inn London Hayes. </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9AB5FAD-1648-3271-A789-2AE044A4CAA5}"/>
              </a:ext>
            </a:extLst>
          </p:cNvPr>
          <p:cNvPicPr>
            <a:picLocks noChangeAspect="1"/>
          </p:cNvPicPr>
          <p:nvPr/>
        </p:nvPicPr>
        <p:blipFill>
          <a:blip r:embed="rId3"/>
          <a:stretch>
            <a:fillRect/>
          </a:stretch>
        </p:blipFill>
        <p:spPr>
          <a:xfrm>
            <a:off x="7953153" y="2090515"/>
            <a:ext cx="3836481" cy="3952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06488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8984DF-69CD-C21D-4D47-9E918DCE2F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130F94-8B13-E96D-70FD-A79C8ABFAAFA}"/>
              </a:ext>
            </a:extLst>
          </p:cNvPr>
          <p:cNvSpPr>
            <a:spLocks noGrp="1"/>
          </p:cNvSpPr>
          <p:nvPr>
            <p:ph type="title"/>
          </p:nvPr>
        </p:nvSpPr>
        <p:spPr>
          <a:xfrm>
            <a:off x="2091480" y="306333"/>
            <a:ext cx="8911687" cy="1280890"/>
          </a:xfrm>
        </p:spPr>
        <p:txBody>
          <a:bodyPr>
            <a:normAutofit/>
          </a:bodyPr>
          <a:lstStyle/>
          <a:p>
            <a:pPr algn="ctr"/>
            <a:r>
              <a:rPr lang="en-US" sz="3000" b="1" i="0" u="none" strike="noStrike" dirty="0">
                <a:solidFill>
                  <a:srgbClr val="000000"/>
                </a:solidFill>
                <a:effectLst/>
                <a:latin typeface="Times New Roman" panose="02020603050405020304" pitchFamily="18" charset="0"/>
              </a:rPr>
              <a:t>Overview of room cleaning procedure </a:t>
            </a:r>
            <a:r>
              <a:rPr lang="en-IN" sz="3000" b="1" i="0" u="none" strike="noStrike" dirty="0">
                <a:solidFill>
                  <a:srgbClr val="000000"/>
                </a:solidFill>
                <a:effectLst/>
                <a:latin typeface="Times New Roman" panose="02020603050405020304" pitchFamily="18" charset="0"/>
              </a:rPr>
              <a:t>(Contd.)</a:t>
            </a:r>
            <a:endParaRPr lang="en-IN" sz="3000" dirty="0"/>
          </a:p>
        </p:txBody>
      </p:sp>
      <p:sp>
        <p:nvSpPr>
          <p:cNvPr id="3" name="Content Placeholder 2">
            <a:extLst>
              <a:ext uri="{FF2B5EF4-FFF2-40B4-BE49-F238E27FC236}">
                <a16:creationId xmlns:a16="http://schemas.microsoft.com/office/drawing/2014/main" id="{74C1B2BC-FA42-638E-F461-15421299EB8D}"/>
              </a:ext>
            </a:extLst>
          </p:cNvPr>
          <p:cNvSpPr>
            <a:spLocks noGrp="1"/>
          </p:cNvSpPr>
          <p:nvPr>
            <p:ph idx="1"/>
          </p:nvPr>
        </p:nvSpPr>
        <p:spPr>
          <a:xfrm>
            <a:off x="799741" y="1587223"/>
            <a:ext cx="6820259" cy="3777622"/>
          </a:xfrm>
        </p:spPr>
        <p:txBody>
          <a:bodyPr>
            <a:noAutofit/>
          </a:bodyPr>
          <a:lstStyle/>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Housekeeping staff plays a crucial role in quality assurance sales management purposes for cleaning in an effective way (Raghubalan and Raghubalan, 2016).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Hotel staff and housekeeping stubs need to maintain the different types of housekeeping issues. </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0"/>
              </a:spcBef>
            </a:pPr>
            <a:r>
              <a:rPr lang="en-GB" dirty="0">
                <a:latin typeface="Times New Roman" panose="02020603050405020304" pitchFamily="18" charset="0"/>
                <a:cs typeface="Times New Roman" panose="02020603050405020304" pitchFamily="18" charset="0"/>
              </a:rPr>
              <a:t>Proper training needs to be given to the employees to develop effectiveness and efficiency for the room cleaning purposes in Premier Inn London Hayes.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They need to inform them regarding the housekeeping issues to the higher authorities. </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E9FB7BB-9410-658A-658F-56A889E2E93C}"/>
              </a:ext>
            </a:extLst>
          </p:cNvPr>
          <p:cNvPicPr>
            <a:picLocks noChangeAspect="1"/>
          </p:cNvPicPr>
          <p:nvPr/>
        </p:nvPicPr>
        <p:blipFill>
          <a:blip r:embed="rId3"/>
          <a:stretch>
            <a:fillRect/>
          </a:stretch>
        </p:blipFill>
        <p:spPr>
          <a:xfrm>
            <a:off x="7772400" y="2275367"/>
            <a:ext cx="4050894" cy="33186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37488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57BCFA-2F98-59BC-EAB0-1F568C664E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C72E3F-3059-CAE3-1871-B22AE5CB8BA6}"/>
              </a:ext>
            </a:extLst>
          </p:cNvPr>
          <p:cNvSpPr>
            <a:spLocks noGrp="1"/>
          </p:cNvSpPr>
          <p:nvPr>
            <p:ph type="title"/>
          </p:nvPr>
        </p:nvSpPr>
        <p:spPr>
          <a:xfrm>
            <a:off x="2091480" y="306333"/>
            <a:ext cx="8911687" cy="1280890"/>
          </a:xfrm>
        </p:spPr>
        <p:txBody>
          <a:bodyPr>
            <a:normAutofit/>
          </a:bodyPr>
          <a:lstStyle/>
          <a:p>
            <a:pPr algn="ctr"/>
            <a:r>
              <a:rPr lang="en-US" sz="3000" b="1" i="0" u="none" strike="noStrike" dirty="0">
                <a:solidFill>
                  <a:srgbClr val="000000"/>
                </a:solidFill>
                <a:effectLst/>
                <a:latin typeface="Times New Roman" panose="02020603050405020304" pitchFamily="18" charset="0"/>
              </a:rPr>
              <a:t>Different techniques for using cleaning equipment and chemicals </a:t>
            </a:r>
            <a:endParaRPr lang="en-IN" sz="3000" dirty="0"/>
          </a:p>
        </p:txBody>
      </p:sp>
      <p:sp>
        <p:nvSpPr>
          <p:cNvPr id="3" name="Content Placeholder 2">
            <a:extLst>
              <a:ext uri="{FF2B5EF4-FFF2-40B4-BE49-F238E27FC236}">
                <a16:creationId xmlns:a16="http://schemas.microsoft.com/office/drawing/2014/main" id="{C0C5FF37-A879-1329-0129-225747D558E2}"/>
              </a:ext>
            </a:extLst>
          </p:cNvPr>
          <p:cNvSpPr>
            <a:spLocks noGrp="1"/>
          </p:cNvSpPr>
          <p:nvPr>
            <p:ph idx="1"/>
          </p:nvPr>
        </p:nvSpPr>
        <p:spPr>
          <a:xfrm>
            <a:off x="799741" y="1587223"/>
            <a:ext cx="6820259" cy="3777622"/>
          </a:xfrm>
        </p:spPr>
        <p:txBody>
          <a:bodyPr>
            <a:noAutofit/>
          </a:bodyPr>
          <a:lstStyle/>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The mope technique cleans a large area at a single time and needs to be done regularly (Quick, 2020).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It is leading to the development of hotels' reputations and management hygiene standards.</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These infections mainly focus on bacteria and the surface of the hotel premises and help in germ prevention. </a:t>
            </a:r>
            <a:endParaRPr lang="en-GB" dirty="0">
              <a:latin typeface="Times New Roman" panose="02020603050405020304" pitchFamily="18" charset="0"/>
              <a:ea typeface="Times New Roman" panose="02020603050405020304" pitchFamily="18" charset="0"/>
            </a:endParaRP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Proper uses of chemicals and cleaning equipment are needed for the housekeeping department to manage gift satisfaction rates. </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4145A0C-C1D4-4523-C85E-0AAA456EE571}"/>
              </a:ext>
            </a:extLst>
          </p:cNvPr>
          <p:cNvPicPr>
            <a:picLocks noChangeAspect="1"/>
          </p:cNvPicPr>
          <p:nvPr/>
        </p:nvPicPr>
        <p:blipFill>
          <a:blip r:embed="rId3"/>
          <a:stretch>
            <a:fillRect/>
          </a:stretch>
        </p:blipFill>
        <p:spPr>
          <a:xfrm>
            <a:off x="8304028" y="2090405"/>
            <a:ext cx="3520217" cy="3676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44276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918F-04C8-8D4F-BAAB-CAD578D9B696}"/>
              </a:ext>
            </a:extLst>
          </p:cNvPr>
          <p:cNvSpPr>
            <a:spLocks noGrp="1"/>
          </p:cNvSpPr>
          <p:nvPr>
            <p:ph type="title"/>
          </p:nvPr>
        </p:nvSpPr>
        <p:spPr>
          <a:xfrm>
            <a:off x="1973492" y="132497"/>
            <a:ext cx="8911687" cy="1280890"/>
          </a:xfrm>
        </p:spPr>
        <p:txBody>
          <a:bodyPr>
            <a:normAutofit/>
          </a:bodyPr>
          <a:lstStyle/>
          <a:p>
            <a:pPr algn="ctr"/>
            <a:r>
              <a:rPr lang="en-US" sz="3000" b="1" i="0" u="none" strike="noStrike" dirty="0">
                <a:solidFill>
                  <a:srgbClr val="000000"/>
                </a:solidFill>
                <a:effectLst/>
                <a:latin typeface="Times New Roman" panose="02020603050405020304" pitchFamily="18" charset="0"/>
              </a:rPr>
              <a:t>Different techniques for using cleaning equipment and chemicals  (Contd.)</a:t>
            </a:r>
            <a:endParaRPr lang="en-IN" sz="3000" b="1" dirty="0"/>
          </a:p>
        </p:txBody>
      </p:sp>
      <p:sp>
        <p:nvSpPr>
          <p:cNvPr id="3" name="Content Placeholder 2">
            <a:extLst>
              <a:ext uri="{FF2B5EF4-FFF2-40B4-BE49-F238E27FC236}">
                <a16:creationId xmlns:a16="http://schemas.microsoft.com/office/drawing/2014/main" id="{BA19A441-47AC-7200-12AE-1BA9F27A7E02}"/>
              </a:ext>
            </a:extLst>
          </p:cNvPr>
          <p:cNvSpPr>
            <a:spLocks noGrp="1"/>
          </p:cNvSpPr>
          <p:nvPr>
            <p:ph idx="1"/>
          </p:nvPr>
        </p:nvSpPr>
        <p:spPr>
          <a:xfrm>
            <a:off x="376954" y="1540189"/>
            <a:ext cx="7862478" cy="3777622"/>
          </a:xfrm>
        </p:spPr>
        <p:txBody>
          <a:bodyPr>
            <a:noAutofit/>
          </a:bodyPr>
          <a:lstStyle/>
          <a:p>
            <a:pPr algn="just">
              <a:lnSpc>
                <a:spcPct val="160000"/>
              </a:lnSpc>
              <a:spcBef>
                <a:spcPts val="0"/>
              </a:spcBef>
            </a:pPr>
            <a:r>
              <a:rPr lang="en-GB" sz="1800" dirty="0">
                <a:effectLst/>
                <a:latin typeface="Times New Roman" panose="02020603050405020304" pitchFamily="18" charset="0"/>
                <a:ea typeface="Times New Roman" panose="02020603050405020304" pitchFamily="18" charset="0"/>
              </a:rPr>
              <a:t>Safety protocols equipment maintenance and proper commitment it's needed for proper practices and delivery of overall success for the housekeeping department (Wood, 2013). </a:t>
            </a:r>
          </a:p>
          <a:p>
            <a:pPr algn="just">
              <a:lnSpc>
                <a:spcPct val="160000"/>
              </a:lnSpc>
              <a:spcBef>
                <a:spcPts val="0"/>
              </a:spcBef>
            </a:pPr>
            <a:r>
              <a:rPr lang="en-GB" sz="1800" dirty="0">
                <a:effectLst/>
                <a:latin typeface="Times New Roman" panose="02020603050405020304" pitchFamily="18" charset="0"/>
                <a:ea typeface="Times New Roman" panose="02020603050405020304" pitchFamily="18" charset="0"/>
              </a:rPr>
              <a:t>Carpet cleaners follow a systematic pattern for preventing dust on the floor. </a:t>
            </a:r>
          </a:p>
          <a:p>
            <a:pPr algn="just">
              <a:lnSpc>
                <a:spcPct val="160000"/>
              </a:lnSpc>
              <a:spcBef>
                <a:spcPts val="0"/>
              </a:spcBef>
            </a:pPr>
            <a:r>
              <a:rPr lang="en-GB" sz="1800" dirty="0">
                <a:effectLst/>
                <a:latin typeface="Times New Roman" panose="02020603050405020304" pitchFamily="18" charset="0"/>
                <a:ea typeface="Times New Roman" panose="02020603050405020304" pitchFamily="18" charset="0"/>
              </a:rPr>
              <a:t>Continuous development of the housekeeping staff is needed regarding safety concerns and providing proper information regarding the component's details. </a:t>
            </a:r>
          </a:p>
          <a:p>
            <a:pPr algn="just">
              <a:lnSpc>
                <a:spcPct val="160000"/>
              </a:lnSpc>
              <a:spcBef>
                <a:spcPts val="0"/>
              </a:spcBef>
            </a:pPr>
            <a:r>
              <a:rPr lang="en-GB" sz="1800" dirty="0">
                <a:effectLst/>
                <a:latin typeface="Times New Roman" panose="02020603050405020304" pitchFamily="18" charset="0"/>
                <a:ea typeface="Times New Roman" panose="02020603050405020304" pitchFamily="18" charset="0"/>
              </a:rPr>
              <a:t>The uses of green cleaning products are managing environmental impact and developing the uses of eco-friendly products. </a:t>
            </a:r>
            <a:endParaRPr lang="en-US" b="0" i="0" u="none" strike="noStrike" dirty="0">
              <a:solidFill>
                <a:srgbClr val="000000"/>
              </a:solidFill>
              <a:effectLst/>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041B80A0-D6A7-3B26-01EA-DE1BEAB44C83}"/>
              </a:ext>
            </a:extLst>
          </p:cNvPr>
          <p:cNvPicPr>
            <a:picLocks noChangeAspect="1"/>
          </p:cNvPicPr>
          <p:nvPr/>
        </p:nvPicPr>
        <p:blipFill>
          <a:blip r:embed="rId3"/>
          <a:stretch>
            <a:fillRect/>
          </a:stretch>
        </p:blipFill>
        <p:spPr>
          <a:xfrm>
            <a:off x="8516680" y="2307266"/>
            <a:ext cx="3457855" cy="33446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27861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1C1F65-88B7-827E-5DCB-BCC7CEB352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5C52A1-09A8-BD1A-3B23-6012A38F4102}"/>
              </a:ext>
            </a:extLst>
          </p:cNvPr>
          <p:cNvSpPr>
            <a:spLocks noGrp="1"/>
          </p:cNvSpPr>
          <p:nvPr>
            <p:ph type="title"/>
          </p:nvPr>
        </p:nvSpPr>
        <p:spPr>
          <a:xfrm>
            <a:off x="2091480" y="306333"/>
            <a:ext cx="8911687" cy="1280890"/>
          </a:xfrm>
        </p:spPr>
        <p:txBody>
          <a:bodyPr>
            <a:normAutofit/>
          </a:bodyPr>
          <a:lstStyle/>
          <a:p>
            <a:pPr algn="ctr"/>
            <a:r>
              <a:rPr lang="en-US" sz="3000" b="1" i="0" u="none" strike="noStrike" dirty="0">
                <a:solidFill>
                  <a:srgbClr val="000000"/>
                </a:solidFill>
                <a:effectLst/>
                <a:latin typeface="Times New Roman" panose="02020603050405020304" pitchFamily="18" charset="0"/>
              </a:rPr>
              <a:t>Team improvement and quality assurances</a:t>
            </a:r>
            <a:endParaRPr lang="en-IN" sz="3000" dirty="0"/>
          </a:p>
        </p:txBody>
      </p:sp>
      <p:sp>
        <p:nvSpPr>
          <p:cNvPr id="3" name="Content Placeholder 2">
            <a:extLst>
              <a:ext uri="{FF2B5EF4-FFF2-40B4-BE49-F238E27FC236}">
                <a16:creationId xmlns:a16="http://schemas.microsoft.com/office/drawing/2014/main" id="{EADF47B5-29EE-69E2-E376-888FBBEBDCDF}"/>
              </a:ext>
            </a:extLst>
          </p:cNvPr>
          <p:cNvSpPr>
            <a:spLocks noGrp="1"/>
          </p:cNvSpPr>
          <p:nvPr>
            <p:ph idx="1"/>
          </p:nvPr>
        </p:nvSpPr>
        <p:spPr>
          <a:xfrm>
            <a:off x="799741" y="1587223"/>
            <a:ext cx="6820259" cy="3777622"/>
          </a:xfrm>
        </p:spPr>
        <p:txBody>
          <a:bodyPr>
            <a:noAutofit/>
          </a:bodyPr>
          <a:lstStyle/>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Clear and proactive communication is needed to manage stops and control a collaborative environment (Meng, 2020).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Regular training session is needed regarding the cleaning technique and overall safety protocols for quality assurance and team performance management purposes.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Proper audits and regular inspections are managing consistency and quality standards for cleanliness purposes.</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Proper implementation of constructive feedback and performance evaluation helps in the continuous development of the team members.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Cultural account ability place managing high contribution for delivery success to the housekeeping department. </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766C525-2451-0AC1-C57B-FAB9F51FC0EB}"/>
              </a:ext>
            </a:extLst>
          </p:cNvPr>
          <p:cNvPicPr>
            <a:picLocks noChangeAspect="1"/>
          </p:cNvPicPr>
          <p:nvPr/>
        </p:nvPicPr>
        <p:blipFill>
          <a:blip r:embed="rId3"/>
          <a:stretch>
            <a:fillRect/>
          </a:stretch>
        </p:blipFill>
        <p:spPr>
          <a:xfrm>
            <a:off x="8053078" y="2360428"/>
            <a:ext cx="3670204" cy="35039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32512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2D781-F812-FAD2-3DA9-59D14B554A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9BA773-82DD-68AD-21DA-D5863AD9855A}"/>
              </a:ext>
            </a:extLst>
          </p:cNvPr>
          <p:cNvSpPr>
            <a:spLocks noGrp="1"/>
          </p:cNvSpPr>
          <p:nvPr>
            <p:ph type="title"/>
          </p:nvPr>
        </p:nvSpPr>
        <p:spPr>
          <a:xfrm>
            <a:off x="2091480" y="306333"/>
            <a:ext cx="8911687" cy="1280890"/>
          </a:xfrm>
        </p:spPr>
        <p:txBody>
          <a:bodyPr>
            <a:normAutofit/>
          </a:bodyPr>
          <a:lstStyle/>
          <a:p>
            <a:pPr algn="ctr"/>
            <a:r>
              <a:rPr lang="en-IN" sz="3000" b="1" i="0" u="none" strike="noStrike" dirty="0">
                <a:solidFill>
                  <a:srgbClr val="000000"/>
                </a:solidFill>
                <a:effectLst/>
                <a:latin typeface="Times New Roman" panose="02020603050405020304" pitchFamily="18" charset="0"/>
              </a:rPr>
              <a:t>Chemical handling and safety</a:t>
            </a:r>
            <a:endParaRPr lang="en-IN" sz="3000" dirty="0"/>
          </a:p>
        </p:txBody>
      </p:sp>
      <p:sp>
        <p:nvSpPr>
          <p:cNvPr id="3" name="Content Placeholder 2">
            <a:extLst>
              <a:ext uri="{FF2B5EF4-FFF2-40B4-BE49-F238E27FC236}">
                <a16:creationId xmlns:a16="http://schemas.microsoft.com/office/drawing/2014/main" id="{978FF369-56CE-B678-D4BB-0D268544A51E}"/>
              </a:ext>
            </a:extLst>
          </p:cNvPr>
          <p:cNvSpPr>
            <a:spLocks noGrp="1"/>
          </p:cNvSpPr>
          <p:nvPr>
            <p:ph idx="1"/>
          </p:nvPr>
        </p:nvSpPr>
        <p:spPr>
          <a:xfrm>
            <a:off x="799741" y="1587223"/>
            <a:ext cx="6820259" cy="3777622"/>
          </a:xfrm>
        </p:spPr>
        <p:txBody>
          <a:bodyPr>
            <a:noAutofit/>
          </a:bodyPr>
          <a:lstStyle/>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Personal protective equipment mainly goggles and gloves is helping to decrease the rate of risk and decreasing direct contact (Rohit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2023).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Promoting cultural diversity and awareness, and proper training for delivery safety to the employees of the housekeeping department.</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Chemical safety and handling are needed for the housekeeping department for guest and staff management purposes. </a:t>
            </a:r>
            <a:endParaRPr lang="en-GB" dirty="0">
              <a:latin typeface="Times New Roman" panose="02020603050405020304" pitchFamily="18" charset="0"/>
              <a:ea typeface="Times New Roman" panose="02020603050405020304" pitchFamily="18" charset="0"/>
            </a:endParaRP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Proper response process and property support to the staff seas needed for handling the chemicals and managing the safety concerned.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rPr>
              <a:t>Proper training needs to be given to the staff for managing the use storage and disposal of cleaning chemical items. </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702A67F-0FBA-A333-5BD0-399B154A1420}"/>
              </a:ext>
            </a:extLst>
          </p:cNvPr>
          <p:cNvPicPr>
            <a:picLocks noChangeAspect="1"/>
          </p:cNvPicPr>
          <p:nvPr/>
        </p:nvPicPr>
        <p:blipFill>
          <a:blip r:embed="rId3"/>
          <a:stretch>
            <a:fillRect/>
          </a:stretch>
        </p:blipFill>
        <p:spPr>
          <a:xfrm>
            <a:off x="8218966" y="2331853"/>
            <a:ext cx="3713865" cy="32575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8263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DD0E41-C13A-018E-6B22-96071177C3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3A44A0-EE9E-D08C-C548-13B51C04CA6A}"/>
              </a:ext>
            </a:extLst>
          </p:cNvPr>
          <p:cNvSpPr>
            <a:spLocks noGrp="1"/>
          </p:cNvSpPr>
          <p:nvPr>
            <p:ph type="title"/>
          </p:nvPr>
        </p:nvSpPr>
        <p:spPr>
          <a:xfrm>
            <a:off x="2091480" y="306333"/>
            <a:ext cx="8911687" cy="1280890"/>
          </a:xfrm>
        </p:spPr>
        <p:txBody>
          <a:bodyPr>
            <a:normAutofit/>
          </a:bodyPr>
          <a:lstStyle/>
          <a:p>
            <a:pPr algn="ctr"/>
            <a:r>
              <a:rPr lang="en-IN" sz="3000" b="1" i="0" u="none" strike="noStrike" dirty="0">
                <a:solidFill>
                  <a:srgbClr val="000000"/>
                </a:solidFill>
                <a:effectLst/>
                <a:latin typeface="Times New Roman" panose="02020603050405020304" pitchFamily="18" charset="0"/>
              </a:rPr>
              <a:t>Conclusion</a:t>
            </a:r>
            <a:endParaRPr lang="en-IN" sz="3000" dirty="0"/>
          </a:p>
        </p:txBody>
      </p:sp>
      <p:sp>
        <p:nvSpPr>
          <p:cNvPr id="3" name="Content Placeholder 2">
            <a:extLst>
              <a:ext uri="{FF2B5EF4-FFF2-40B4-BE49-F238E27FC236}">
                <a16:creationId xmlns:a16="http://schemas.microsoft.com/office/drawing/2014/main" id="{76A8EC20-6AE8-D5B3-FB2A-E4E09556B38B}"/>
              </a:ext>
            </a:extLst>
          </p:cNvPr>
          <p:cNvSpPr>
            <a:spLocks noGrp="1"/>
          </p:cNvSpPr>
          <p:nvPr>
            <p:ph idx="1"/>
          </p:nvPr>
        </p:nvSpPr>
        <p:spPr>
          <a:xfrm>
            <a:off x="1139984" y="1969995"/>
            <a:ext cx="6526092" cy="3777622"/>
          </a:xfrm>
        </p:spPr>
        <p:txBody>
          <a:bodyPr>
            <a:noAutofit/>
          </a:bodyPr>
          <a:lstStyle/>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Different types of rules and regulations have been determined for chemical handling and safety purposes.</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Different types of room cleaning procedures have been described in this study. </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Proper implementation and innovation are needed for the housekeeping department in the hotel industry.</a:t>
            </a:r>
          </a:p>
          <a:p>
            <a:pPr algn="just">
              <a:lnSpc>
                <a:spcPct val="150000"/>
              </a:lnSpc>
              <a:spcBef>
                <a:spcPts val="0"/>
              </a:spcBef>
            </a:pPr>
            <a:r>
              <a:rPr lang="en-GB" dirty="0">
                <a:latin typeface="Times New Roman" panose="02020603050405020304" pitchFamily="18" charset="0"/>
                <a:cs typeface="Times New Roman" panose="02020603050405020304" pitchFamily="18" charset="0"/>
              </a:rPr>
              <a:t>Proper quality assurance and team improvement have been evaluated for housekeeping purposes on the Premier Inn London Hayes. </a:t>
            </a:r>
          </a:p>
          <a:p>
            <a:pPr algn="just">
              <a:lnSpc>
                <a:spcPct val="150000"/>
              </a:lnSpc>
              <a:spcBef>
                <a:spcPts val="0"/>
              </a:spcBef>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has been described regarding the protocols and techniques for housekeeping purposes. </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558DFBF-D37D-3505-C3BA-58C84F22823B}"/>
              </a:ext>
            </a:extLst>
          </p:cNvPr>
          <p:cNvPicPr>
            <a:picLocks noChangeAspect="1"/>
          </p:cNvPicPr>
          <p:nvPr/>
        </p:nvPicPr>
        <p:blipFill>
          <a:blip r:embed="rId3"/>
          <a:stretch>
            <a:fillRect/>
          </a:stretch>
        </p:blipFill>
        <p:spPr>
          <a:xfrm>
            <a:off x="8081308" y="2164169"/>
            <a:ext cx="3827157" cy="40239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56395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918F-04C8-8D4F-BAAB-CAD578D9B696}"/>
              </a:ext>
            </a:extLst>
          </p:cNvPr>
          <p:cNvSpPr>
            <a:spLocks noGrp="1"/>
          </p:cNvSpPr>
          <p:nvPr>
            <p:ph type="title"/>
          </p:nvPr>
        </p:nvSpPr>
        <p:spPr>
          <a:xfrm>
            <a:off x="2350721" y="191491"/>
            <a:ext cx="8911687" cy="640445"/>
          </a:xfrm>
        </p:spPr>
        <p:txBody>
          <a:bodyPr>
            <a:normAutofit/>
          </a:bodyPr>
          <a:lstStyle/>
          <a:p>
            <a:pPr algn="ctr"/>
            <a:r>
              <a:rPr lang="en-US" sz="3000" b="1" dirty="0">
                <a:solidFill>
                  <a:schemeClr val="tx1"/>
                </a:solidFill>
                <a:latin typeface="Times New Roman" panose="02020603050405020304" pitchFamily="18" charset="0"/>
                <a:cs typeface="Times New Roman" panose="02020603050405020304" pitchFamily="18" charset="0"/>
              </a:rPr>
              <a:t>References</a:t>
            </a:r>
            <a:endParaRPr lang="en-IN" sz="3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A19A441-47AC-7200-12AE-1BA9F27A7E02}"/>
              </a:ext>
            </a:extLst>
          </p:cNvPr>
          <p:cNvSpPr>
            <a:spLocks noGrp="1"/>
          </p:cNvSpPr>
          <p:nvPr>
            <p:ph idx="1"/>
          </p:nvPr>
        </p:nvSpPr>
        <p:spPr>
          <a:xfrm>
            <a:off x="2217420" y="831936"/>
            <a:ext cx="9178290" cy="4540164"/>
          </a:xfrm>
        </p:spPr>
        <p:txBody>
          <a:bodyPr>
            <a:noAutofit/>
          </a:bodyPr>
          <a:lstStyle/>
          <a:p>
            <a:pPr algn="just">
              <a:lnSpc>
                <a:spcPct val="15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Cottrell, S. 2019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The Study Skills Handbook. </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5th ed. London: Red Globe Press </a:t>
            </a:r>
          </a:p>
          <a:p>
            <a:pPr algn="just">
              <a:lnSpc>
                <a:spcPct val="15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Leiter, M. P. and Bakker, A. B. 2010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Work Engagement : A Handbook of Essential Theory and Research. </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Hove [England]: Psychology Press.</a:t>
            </a:r>
          </a:p>
          <a:p>
            <a:pPr algn="just">
              <a:lnSpc>
                <a:spcPct val="150000"/>
              </a:lnSpc>
              <a:spcAft>
                <a:spcPts val="800"/>
              </a:spcAft>
            </a:pPr>
            <a:r>
              <a:rPr lang="en-IN" sz="1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Meng, X., 2020. Proactive management in the context of construction supply chains.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Production Planning &amp; Control</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(7), pp.527-539.</a:t>
            </a:r>
          </a:p>
          <a:p>
            <a:pPr algn="just">
              <a:lnSpc>
                <a:spcPct val="15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Mullins, L. and </a:t>
            </a:r>
            <a:r>
              <a:rPr lang="en-IN" sz="1400" kern="100" dirty="0" err="1">
                <a:effectLst/>
                <a:latin typeface="Times New Roman" panose="02020603050405020304" pitchFamily="18" charset="0"/>
                <a:ea typeface="Calibri" panose="020F0502020204030204" pitchFamily="34" charset="0"/>
                <a:cs typeface="Times New Roman" panose="02020603050405020304" pitchFamily="18" charset="0"/>
              </a:rPr>
              <a:t>Dossor</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P. 2013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Hospitality Management and Organisational Behaviour. </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5th ed. Harlow: Pearson. 8</a:t>
            </a:r>
          </a:p>
          <a:p>
            <a:pPr algn="just">
              <a:lnSpc>
                <a:spcPct val="15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Quick, L. 2020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Managing Events. Real Challenges, Real Outcomes.</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London: SAGE Publications Ltd</a:t>
            </a:r>
          </a:p>
          <a:p>
            <a:pPr algn="just">
              <a:lnSpc>
                <a:spcPct val="15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Raghubalan, G. and Raghubalan, S. 2016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Hotel Housekeeping - Operations And Management</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3rd ed. India: Oxford University Press.</a:t>
            </a:r>
          </a:p>
          <a:p>
            <a:pPr algn="just">
              <a:lnSpc>
                <a:spcPct val="150000"/>
              </a:lnSpc>
              <a:spcAft>
                <a:spcPts val="800"/>
              </a:spcAft>
            </a:pPr>
            <a:r>
              <a:rPr lang="en-IN" sz="14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Rohit, M., Sethi, K., Khan, M. and Raina, A., 2023. Machine Learning Model for Prediction of the Chemicals Harmfulness on Staff and Guests in the Hospitality Industry: A Pilot Study.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Data and Metadata</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2</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pp.161-161.</a:t>
            </a:r>
          </a:p>
          <a:p>
            <a:pPr algn="just">
              <a:lnSpc>
                <a:spcPct val="15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Wood, R. 2013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Key Concepts in Hospitality Management</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London: Sage.</a:t>
            </a:r>
          </a:p>
          <a:p>
            <a:endParaRPr lang="en-IN" sz="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26007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19A441-47AC-7200-12AE-1BA9F27A7E02}"/>
              </a:ext>
            </a:extLst>
          </p:cNvPr>
          <p:cNvSpPr>
            <a:spLocks noGrp="1"/>
          </p:cNvSpPr>
          <p:nvPr>
            <p:ph idx="1"/>
          </p:nvPr>
        </p:nvSpPr>
        <p:spPr>
          <a:xfrm>
            <a:off x="2471225" y="1209368"/>
            <a:ext cx="8915400" cy="3777622"/>
          </a:xfrm>
        </p:spPr>
        <p:style>
          <a:lnRef idx="2">
            <a:schemeClr val="accent1">
              <a:shade val="15000"/>
            </a:schemeClr>
          </a:lnRef>
          <a:fillRef idx="1">
            <a:schemeClr val="accent1"/>
          </a:fillRef>
          <a:effectRef idx="0">
            <a:schemeClr val="accent1"/>
          </a:effectRef>
          <a:fontRef idx="minor">
            <a:schemeClr val="lt1"/>
          </a:fontRef>
        </p:style>
        <p:txBody>
          <a:bodyPr>
            <a:normAutofit/>
          </a:bodyPr>
          <a:lstStyle/>
          <a:p>
            <a:pPr marL="0" indent="0" algn="ctr">
              <a:buNone/>
            </a:pPr>
            <a:endParaRPr lang="en-US" sz="4000" b="1" dirty="0">
              <a:latin typeface="Times New Roman" panose="02020603050405020304" pitchFamily="18" charset="0"/>
              <a:cs typeface="Times New Roman" panose="02020603050405020304" pitchFamily="18" charset="0"/>
            </a:endParaRPr>
          </a:p>
          <a:p>
            <a:pPr marL="0" indent="0" algn="ctr">
              <a:buNone/>
            </a:pPr>
            <a:endParaRPr lang="en-US" sz="4000" b="1" dirty="0">
              <a:latin typeface="Times New Roman" panose="02020603050405020304" pitchFamily="18" charset="0"/>
              <a:cs typeface="Times New Roman" panose="02020603050405020304" pitchFamily="18" charset="0"/>
            </a:endParaRPr>
          </a:p>
          <a:p>
            <a:pPr marL="0" indent="0" algn="ctr">
              <a:buNone/>
            </a:pPr>
            <a:r>
              <a:rPr lang="en-US" sz="4000" b="1" dirty="0">
                <a:latin typeface="Times New Roman" panose="02020603050405020304" pitchFamily="18" charset="0"/>
                <a:cs typeface="Times New Roman" panose="02020603050405020304" pitchFamily="18" charset="0"/>
              </a:rPr>
              <a:t>Thank You </a:t>
            </a:r>
            <a:endParaRPr lang="en-IN" sz="4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909805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195</TotalTime>
  <Words>2228</Words>
  <Application>Microsoft Office PowerPoint</Application>
  <PresentationFormat>Widescreen</PresentationFormat>
  <Paragraphs>100</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3</vt:lpstr>
      <vt:lpstr>Wisp</vt:lpstr>
      <vt:lpstr>Module Name: Operating Hotel Facilities Module code: BMIH4006 Sebastiao C Fernandes Student ID:2243325  </vt:lpstr>
      <vt:lpstr>Table of Contents </vt:lpstr>
      <vt:lpstr>Introduction</vt:lpstr>
      <vt:lpstr>Significance of housekeeping in the hotel industry</vt:lpstr>
      <vt:lpstr>Overview of room cleaning procedure </vt:lpstr>
      <vt:lpstr>Overview of room cleaning procedure (Contd.)</vt:lpstr>
      <vt:lpstr>Overview of room cleaning procedure (Contd.)</vt:lpstr>
      <vt:lpstr>Different techniques for using cleaning equipment and chemicals </vt:lpstr>
      <vt:lpstr>Different techniques for using cleaning equipment and chemicals  (Contd.)</vt:lpstr>
      <vt:lpstr>Team improvement and quality assurances</vt:lpstr>
      <vt:lpstr>Chemical handling and safety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Operating Hotel Facilities Module code: BMIH4006</dc:title>
  <dc:creator>44740</dc:creator>
  <cp:lastModifiedBy>Jovita fernandes</cp:lastModifiedBy>
  <cp:revision>3</cp:revision>
  <dcterms:created xsi:type="dcterms:W3CDTF">2024-01-27T09:10:52Z</dcterms:created>
  <dcterms:modified xsi:type="dcterms:W3CDTF">2024-02-21T20:50:29Z</dcterms:modified>
</cp:coreProperties>
</file>