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720" r:id="rId3"/>
  </p:sldMasterIdLst>
  <p:notesMasterIdLst>
    <p:notesMasterId r:id="rId20"/>
  </p:notesMasterIdLst>
  <p:sldIdLst>
    <p:sldId id="280" r:id="rId4"/>
    <p:sldId id="257" r:id="rId5"/>
    <p:sldId id="304" r:id="rId6"/>
    <p:sldId id="265" r:id="rId7"/>
    <p:sldId id="259" r:id="rId8"/>
    <p:sldId id="344" r:id="rId9"/>
    <p:sldId id="273" r:id="rId10"/>
    <p:sldId id="345" r:id="rId11"/>
    <p:sldId id="260" r:id="rId12"/>
    <p:sldId id="291" r:id="rId13"/>
    <p:sldId id="262" r:id="rId14"/>
    <p:sldId id="314" r:id="rId15"/>
    <p:sldId id="276" r:id="rId16"/>
    <p:sldId id="267" r:id="rId17"/>
    <p:sldId id="315" r:id="rId18"/>
    <p:sldId id="34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87"/>
  </p:normalViewPr>
  <p:slideViewPr>
    <p:cSldViewPr>
      <p:cViewPr varScale="1">
        <p:scale>
          <a:sx n="112" d="100"/>
          <a:sy n="112" d="100"/>
        </p:scale>
        <p:origin x="1664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21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31397-5353-43D7-91C1-03ECD2CC65D7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2A452-4826-4891-8626-3D42A731B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88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41B1C-6309-4604-9408-4E9BE2C1B0F3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9230FF-2FD5-4049-B171-015FD4CF2513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038D1-355E-4AFC-B20D-0978B9D5A747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FC132-265C-4B03-8B04-1FEBDEE03E10}" type="datetime1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0FF9D-DF19-40B8-AE7B-72407EAD3F5B}" type="datetime1">
              <a:rPr lang="en-GB" smtClean="0"/>
              <a:t>29/09/2025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9FF85-685D-42AA-9EFA-23284434BF8B}" type="datetime1">
              <a:rPr lang="en-GB" smtClean="0"/>
              <a:t>29/09/2025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928CA-4186-40B2-A925-608D7F5B304D}" type="datetime1">
              <a:rPr lang="en-GB" smtClean="0"/>
              <a:t>29/09/2025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A6707E-46EE-47EA-AF69-F33CE2D7CF8D}" type="datetime1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C3C25-A85C-49EC-836D-DD38BB87B705}" type="datetime1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48A05-8C8A-4129-BE05-C75B73F68EF1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776D0-FEF0-462F-8CAE-28B39F80E9D8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B439B87-CDCF-4208-A37D-6A43DEFCA17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42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29BA9-168B-467F-9452-E58D83D69E7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776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499B2-655F-47F3-A289-5083E70D10D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27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63F62-342D-4D68-8DD3-6C25F31E4AA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04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63783A-7444-4341-9CF6-59EBE15EA77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6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E5D12-86EE-49D1-8FA4-E8B9BDFB0D8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51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113BB-848D-4427-A152-62FDBEB7860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50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13C77-BF94-4D6C-AA5A-5245E42C533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67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D929EF-10E2-471C-8FC9-A6895293CEC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29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5DB8D2-CCA1-40C4-9ED0-8D9642905A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7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9C57E-3118-4C11-B103-BE6A0EB85A1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09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DA279-B256-4C3A-85D1-2AF09E742B9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7804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8F404-E55D-4481-A753-50BD3620383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857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7EC66-2561-4A91-93B5-DA9CC5A18F3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7088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C5C4B-DA2B-478A-AEEF-3988F354EF0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8155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7BD16-CD44-43D0-9842-C1E7B763F13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3438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56CCC-C34F-49A1-8DA2-A83DE42A6B1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3640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2D489-DC9D-4745-A54C-3A60F467D34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0612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3702-0D69-4F7E-9729-57C480BFB1F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4241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FAD83-CF17-499A-A890-DB1BA260DF9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9843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54177-7F74-4C9B-BB86-E96D6C73F54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0084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F096C-475E-41D6-A13B-312F7558122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841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B4850D9-705E-428F-B5C4-FFA56E8ED1B7}" type="datetime1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AE69C8-4CAF-4F1E-9371-0BCF8D929F6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3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5F66E3-A426-4547-93E2-322FECE4B9B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29/09/2025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951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Mike.durke@uwtsd.ac.uk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6iSElCejWrg" TargetMode="External"/><Relationship Id="rId2" Type="http://schemas.openxmlformats.org/officeDocument/2006/relationships/hyperlink" Target="http://www.ibe.org.uk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1196753"/>
            <a:ext cx="7772400" cy="216024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BMBM6008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Global Ethics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07504" y="3501008"/>
            <a:ext cx="8856984" cy="2592288"/>
          </a:xfrm>
        </p:spPr>
        <p:txBody>
          <a:bodyPr>
            <a:normAutofit/>
          </a:bodyPr>
          <a:lstStyle/>
          <a:p>
            <a:r>
              <a:rPr lang="en-GB" sz="9300" b="1" dirty="0">
                <a:solidFill>
                  <a:schemeClr val="bg1"/>
                </a:solidFill>
              </a:rPr>
              <a:t>2025/26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Overview</a:t>
            </a:r>
          </a:p>
          <a:p>
            <a:r>
              <a:rPr lang="en-GB" dirty="0"/>
              <a:t>Level of Study </a:t>
            </a:r>
          </a:p>
          <a:p>
            <a:r>
              <a:rPr lang="en-GB" dirty="0"/>
              <a:t>Aims of Module</a:t>
            </a:r>
          </a:p>
          <a:p>
            <a:r>
              <a:rPr lang="en-GB" dirty="0"/>
              <a:t>Learning Outcomes</a:t>
            </a:r>
          </a:p>
          <a:p>
            <a:r>
              <a:rPr lang="en-GB" dirty="0"/>
              <a:t>Lesson Content</a:t>
            </a:r>
          </a:p>
          <a:p>
            <a:r>
              <a:rPr lang="en-GB" dirty="0"/>
              <a:t>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Deadline Dates</a:t>
            </a:r>
          </a:p>
          <a:p>
            <a:r>
              <a:rPr lang="en-GB" dirty="0"/>
              <a:t>Referencing </a:t>
            </a:r>
          </a:p>
          <a:p>
            <a:r>
              <a:rPr lang="en-GB" dirty="0"/>
              <a:t>Reading List </a:t>
            </a:r>
          </a:p>
          <a:p>
            <a:r>
              <a:rPr lang="en-GB" dirty="0"/>
              <a:t>You Will Need …</a:t>
            </a:r>
          </a:p>
          <a:p>
            <a:r>
              <a:rPr lang="en-GB" dirty="0"/>
              <a:t>VLE</a:t>
            </a:r>
          </a:p>
          <a:p>
            <a:r>
              <a:rPr lang="en-GB" dirty="0"/>
              <a:t>Your Next Steps …</a:t>
            </a:r>
          </a:p>
          <a:p>
            <a:r>
              <a:rPr lang="en-GB" dirty="0"/>
              <a:t>Q&amp;A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8" r="5979" b="2"/>
          <a:stretch/>
        </p:blipFill>
        <p:spPr>
          <a:xfrm>
            <a:off x="480885" y="643467"/>
            <a:ext cx="3847338" cy="557106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E315EF8E-1DE7-4B6E-9E1C-10039EB56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620" y="4365104"/>
            <a:ext cx="459066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FFFF00"/>
                </a:highlight>
                <a:hlinkClick r:id="rId3"/>
              </a:rPr>
              <a:t>a.kumar@uwtsd.ac.uk</a:t>
            </a:r>
            <a:r>
              <a:rPr lang="en-GB" dirty="0">
                <a:highlight>
                  <a:srgbClr val="FFFF00"/>
                </a:highlight>
              </a:rPr>
              <a:t> </a:t>
            </a:r>
            <a:br>
              <a:rPr lang="en-GB" dirty="0"/>
            </a:br>
            <a:r>
              <a:rPr lang="en-GB" u="sng" dirty="0">
                <a:highlight>
                  <a:srgbClr val="FFFF00"/>
                </a:highlight>
              </a:rPr>
              <a:t>robyn.griffiths@uwtsd.ac.uk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62C1AF-EC47-1597-9EC6-B7BDFDEC1299}"/>
              </a:ext>
            </a:extLst>
          </p:cNvPr>
          <p:cNvSpPr txBox="1"/>
          <p:nvPr/>
        </p:nvSpPr>
        <p:spPr>
          <a:xfrm>
            <a:off x="4427984" y="1484784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For any queries, please contact your Module lecturer: Arpu Kumar or Program Manager: Robyn Griffiths</a:t>
            </a:r>
          </a:p>
        </p:txBody>
      </p:sp>
    </p:spTree>
    <p:extLst>
      <p:ext uri="{BB962C8B-B14F-4D97-AF65-F5344CB8AC3E}">
        <p14:creationId xmlns:p14="http://schemas.microsoft.com/office/powerpoint/2010/main" val="2893073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2122"/>
            <a:ext cx="8686800" cy="4749573"/>
          </a:xfrm>
        </p:spPr>
        <p:txBody>
          <a:bodyPr>
            <a:noAutofit/>
          </a:bodyPr>
          <a:lstStyle/>
          <a:p>
            <a:r>
              <a:rPr lang="en-US" sz="2800" dirty="0"/>
              <a:t>Achievement at Level 6 reflects the ability to refine and use relevant understanding, methods and skills to address complex problems that have limited definition. </a:t>
            </a:r>
          </a:p>
          <a:p>
            <a:r>
              <a:rPr lang="en-US" sz="2800" dirty="0"/>
              <a:t>It includes taking responsibility for planning and developing courses of action that are able to underpin substantial change or development, as well as exercising broad autonomy and judgement. </a:t>
            </a:r>
          </a:p>
          <a:p>
            <a:r>
              <a:rPr lang="en-US" sz="2800" dirty="0"/>
              <a:t>It also reflects an understanding of different perspectives, approaches or schools of thought and the theories that underpin them. </a:t>
            </a:r>
          </a:p>
          <a:p>
            <a:endParaRPr lang="en-US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10784" y="329973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5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660232" y="629808"/>
            <a:ext cx="2033472" cy="926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2ADF32D-E8E6-25AA-E902-C6B84497C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488160"/>
          </a:xfrm>
        </p:spPr>
        <p:txBody>
          <a:bodyPr>
            <a:normAutofit/>
          </a:bodyPr>
          <a:lstStyle/>
          <a:p>
            <a:r>
              <a:rPr lang="en-US" dirty="0"/>
              <a:t>To develop a deeper understanding of the relationships between business, society and the environment.</a:t>
            </a:r>
          </a:p>
          <a:p>
            <a:endParaRPr lang="en-US" dirty="0"/>
          </a:p>
          <a:p>
            <a:r>
              <a:rPr lang="en-US" dirty="0"/>
              <a:t>To critically evaluate frameworks for thinking about global moral questions concerning for example: the global distribution of wealth, the appropriate meaning of human rights in a multi-cultural world, environmental sustainability, migration, development aid, conflict-resolution and transitional justice. Students will be expected to evaluate different approaches to ethical judgment and to apply them to real world dilemmas.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Aims of Module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660232" y="629808"/>
            <a:ext cx="2033472" cy="926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2ADF32D-E8E6-25AA-E902-C6B84497C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06336"/>
            <a:ext cx="8507288" cy="4553886"/>
          </a:xfrm>
        </p:spPr>
        <p:txBody>
          <a:bodyPr>
            <a:noAutofit/>
          </a:bodyPr>
          <a:lstStyle/>
          <a:p>
            <a:r>
              <a:rPr lang="en-US" sz="2800" b="1" dirty="0"/>
              <a:t>Business, society and the environment.</a:t>
            </a:r>
          </a:p>
          <a:p>
            <a:r>
              <a:rPr lang="en-US" sz="2800" b="1" dirty="0"/>
              <a:t>Global moral questions </a:t>
            </a:r>
            <a:r>
              <a:rPr lang="en-US" sz="2800" dirty="0"/>
              <a:t>concerning for example: </a:t>
            </a:r>
          </a:p>
          <a:p>
            <a:pPr lvl="1"/>
            <a:r>
              <a:rPr lang="en-US" sz="2800" dirty="0"/>
              <a:t>the global distribution of wealth</a:t>
            </a:r>
          </a:p>
          <a:p>
            <a:pPr lvl="1"/>
            <a:r>
              <a:rPr lang="en-US" sz="2800" dirty="0"/>
              <a:t>human rights in a multi-cultural world</a:t>
            </a:r>
          </a:p>
          <a:p>
            <a:pPr lvl="1"/>
            <a:r>
              <a:rPr lang="en-US" sz="2800" dirty="0"/>
              <a:t>environmental sustainability</a:t>
            </a:r>
          </a:p>
          <a:p>
            <a:pPr lvl="1"/>
            <a:r>
              <a:rPr lang="en-US" sz="2800" dirty="0"/>
              <a:t>Migration</a:t>
            </a:r>
          </a:p>
          <a:p>
            <a:pPr lvl="1"/>
            <a:r>
              <a:rPr lang="en-US" sz="2800" dirty="0"/>
              <a:t>development aid</a:t>
            </a:r>
          </a:p>
          <a:p>
            <a:pPr lvl="1"/>
            <a:r>
              <a:rPr lang="en-US" sz="2800" dirty="0"/>
              <a:t>conflict-resolution and transitional justice. </a:t>
            </a:r>
          </a:p>
          <a:p>
            <a:pPr lvl="1"/>
            <a:r>
              <a:rPr lang="en-US" sz="2800" dirty="0"/>
              <a:t>Real-world evaluation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96919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02B9C870-FC30-A979-F04E-E7BCE18A3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272136"/>
          </a:xfrm>
        </p:spPr>
        <p:txBody>
          <a:bodyPr/>
          <a:lstStyle/>
          <a:p>
            <a:r>
              <a:rPr lang="en-US" sz="2800" dirty="0"/>
              <a:t>Problem solve and critically </a:t>
            </a:r>
            <a:r>
              <a:rPr lang="en-US" sz="2800" dirty="0" err="1"/>
              <a:t>analyse</a:t>
            </a:r>
            <a:r>
              <a:rPr lang="en-US" sz="2800" dirty="0"/>
              <a:t> the importance of management and ethical decision-making within </a:t>
            </a:r>
            <a:r>
              <a:rPr lang="en-US" sz="2800" dirty="0" err="1"/>
              <a:t>organisations</a:t>
            </a:r>
            <a:r>
              <a:rPr lang="en-US" sz="2800" dirty="0"/>
              <a:t> and their impact on the wider social environment.</a:t>
            </a:r>
          </a:p>
          <a:p>
            <a:r>
              <a:rPr lang="en-US" sz="2800" dirty="0"/>
              <a:t>Explore critically the response of management functions to ethical challenges and the ways in which business is constrained by its cultural, political and social environment.</a:t>
            </a:r>
            <a:endParaRPr lang="en-GB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20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Learning Outcomes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02B9C870-FC30-A979-F04E-E7BCE18A3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302" y="1842703"/>
            <a:ext cx="5151810" cy="4119736"/>
          </a:xfrm>
        </p:spPr>
        <p:txBody>
          <a:bodyPr>
            <a:noAutofit/>
          </a:bodyPr>
          <a:lstStyle/>
          <a:p>
            <a:r>
              <a:rPr lang="en-US" sz="2800" dirty="0"/>
              <a:t> Evaluate different approaches to ethical judgment and to apply them to real world dilemmas.</a:t>
            </a:r>
          </a:p>
          <a:p>
            <a:endParaRPr lang="en-US" sz="2800" dirty="0"/>
          </a:p>
          <a:p>
            <a:r>
              <a:rPr lang="en-US" sz="2800" dirty="0" err="1"/>
              <a:t>Analyse</a:t>
            </a:r>
            <a:r>
              <a:rPr lang="en-US" sz="2800" dirty="0"/>
              <a:t> facts and circumstances to determine the cause of a problem and identify and select appropriate solutions. </a:t>
            </a:r>
            <a:endParaRPr lang="en-GB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90EADA-C49D-1860-C900-23159EFB376F}"/>
              </a:ext>
            </a:extLst>
          </p:cNvPr>
          <p:cNvSpPr txBox="1"/>
          <p:nvPr/>
        </p:nvSpPr>
        <p:spPr>
          <a:xfrm>
            <a:off x="5724128" y="1842703"/>
            <a:ext cx="2962672" cy="415498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endParaRPr lang="en-GB" sz="3200" dirty="0"/>
          </a:p>
          <a:p>
            <a:pPr algn="ctr"/>
            <a:r>
              <a:rPr lang="en-GB" sz="4000" dirty="0"/>
              <a:t>Balance</a:t>
            </a:r>
          </a:p>
          <a:p>
            <a:pPr algn="ctr"/>
            <a:endParaRPr lang="en-GB" sz="4000" dirty="0"/>
          </a:p>
          <a:p>
            <a:pPr algn="ctr"/>
            <a:r>
              <a:rPr lang="en-GB" sz="4000" dirty="0"/>
              <a:t>Facts</a:t>
            </a:r>
          </a:p>
          <a:p>
            <a:pPr algn="ctr"/>
            <a:r>
              <a:rPr lang="en-GB" sz="4000" dirty="0"/>
              <a:t>v</a:t>
            </a:r>
          </a:p>
          <a:p>
            <a:pPr algn="ctr"/>
            <a:r>
              <a:rPr lang="en-GB" sz="4000" dirty="0"/>
              <a:t>Values</a:t>
            </a:r>
          </a:p>
          <a:p>
            <a:pPr algn="ctr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54368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47472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16FC9E5-07EC-0FC6-8B83-5527D1168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18446"/>
            <a:ext cx="8564498" cy="4858554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The Role and Context of Management, Business and </a:t>
            </a:r>
            <a:r>
              <a:rPr lang="en-US" sz="2800" dirty="0" err="1"/>
              <a:t>Organisational</a:t>
            </a:r>
            <a:r>
              <a:rPr lang="en-US" sz="2800" dirty="0"/>
              <a:t> Ethics</a:t>
            </a:r>
          </a:p>
          <a:p>
            <a:r>
              <a:rPr lang="en-US" sz="2800" dirty="0"/>
              <a:t>Definitions of ethical </a:t>
            </a:r>
            <a:r>
              <a:rPr lang="en-US" sz="2800" dirty="0" err="1"/>
              <a:t>behaviour</a:t>
            </a:r>
            <a:r>
              <a:rPr lang="en-US" sz="2800" dirty="0"/>
              <a:t>. </a:t>
            </a:r>
          </a:p>
          <a:p>
            <a:r>
              <a:rPr lang="en-US" sz="2800" dirty="0"/>
              <a:t>Values, deontological/teleological models, natural law, utilitarianism, social justice, social contract theories. </a:t>
            </a:r>
          </a:p>
          <a:p>
            <a:r>
              <a:rPr lang="en-US" sz="2800" dirty="0"/>
              <a:t>Market Ethics</a:t>
            </a:r>
          </a:p>
          <a:p>
            <a:r>
              <a:rPr lang="en-US" sz="2800" dirty="0"/>
              <a:t>The role of the individual in relation to the corporation and society. </a:t>
            </a:r>
          </a:p>
          <a:p>
            <a:r>
              <a:rPr lang="en-US" sz="2800" dirty="0"/>
              <a:t>Models of Corporate Responsibility and Agency theory.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Lesson Content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EBFD7A4E-4F4D-AFF4-56ED-5BAC0C986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435280" cy="5184576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/>
              <a:t>Codes of Ethics: Competing approaches for managing ethical dilemmas. Normative strategies to foster ethical </a:t>
            </a:r>
            <a:r>
              <a:rPr lang="en-US" sz="2800" dirty="0" err="1"/>
              <a:t>behaviour</a:t>
            </a:r>
            <a:r>
              <a:rPr lang="en-US" sz="2800" dirty="0"/>
              <a:t>. Neutral, Omni-partial Rule-Making (NORM). </a:t>
            </a:r>
          </a:p>
          <a:p>
            <a:r>
              <a:rPr lang="en-US" sz="2800" dirty="0"/>
              <a:t>The challenge of technology to responsible </a:t>
            </a:r>
            <a:r>
              <a:rPr lang="en-US" sz="2800" dirty="0" err="1"/>
              <a:t>behaviour</a:t>
            </a:r>
            <a:r>
              <a:rPr lang="en-US" sz="2800" dirty="0"/>
              <a:t> in an ethical corporation.</a:t>
            </a:r>
          </a:p>
          <a:p>
            <a:r>
              <a:rPr lang="en-US" sz="2800" dirty="0"/>
              <a:t>Sustainability models applied to diverse corporate structures, in a variety of cultures. </a:t>
            </a:r>
          </a:p>
          <a:p>
            <a:r>
              <a:rPr lang="en-US" sz="2800" dirty="0"/>
              <a:t>Corporate Social Responsibility in a Global Economy</a:t>
            </a:r>
          </a:p>
          <a:p>
            <a:r>
              <a:rPr lang="en-US" sz="2800" dirty="0"/>
              <a:t>Regulation and Development of an </a:t>
            </a:r>
            <a:r>
              <a:rPr lang="en-US" sz="2800" dirty="0" err="1"/>
              <a:t>Organisation’s</a:t>
            </a:r>
            <a:r>
              <a:rPr lang="en-US" sz="2800" dirty="0"/>
              <a:t> Ethical </a:t>
            </a:r>
            <a:r>
              <a:rPr lang="en-US" sz="2800" dirty="0" err="1"/>
              <a:t>Programme</a:t>
            </a:r>
            <a:r>
              <a:rPr lang="en-US" sz="2800" dirty="0"/>
              <a:t>.</a:t>
            </a:r>
          </a:p>
          <a:p>
            <a:r>
              <a:rPr lang="en-US" sz="2800" dirty="0"/>
              <a:t>Sustainable development: global, national and local issues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329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11424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507288" cy="3816424"/>
          </a:xfrm>
        </p:spPr>
        <p:txBody>
          <a:bodyPr>
            <a:normAutofit/>
          </a:bodyPr>
          <a:lstStyle/>
          <a:p>
            <a:r>
              <a:rPr lang="en-GB" dirty="0"/>
              <a:t>Leganto</a:t>
            </a:r>
          </a:p>
          <a:p>
            <a:r>
              <a:rPr lang="en-GB" dirty="0"/>
              <a:t>You can use campus libraries in this building (Swansea Business School), and others</a:t>
            </a:r>
          </a:p>
          <a:p>
            <a:r>
              <a:rPr lang="en-GB" dirty="0"/>
              <a:t>Library staff will help you to access a huge amount of information which is available electronically in addition to hard copies of books and journals</a:t>
            </a:r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548680"/>
            <a:ext cx="7776864" cy="864096"/>
          </a:xfrm>
        </p:spPr>
        <p:txBody>
          <a:bodyPr>
            <a:no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Reading List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4067944" y="5658246"/>
            <a:ext cx="2211598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AAF986-482E-5E38-B6C6-139F30626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664" y="1585342"/>
            <a:ext cx="6500564" cy="3900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456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548680"/>
            <a:ext cx="3888432" cy="1527448"/>
          </a:xfrm>
        </p:spPr>
        <p:txBody>
          <a:bodyPr>
            <a:noAutofit/>
          </a:bodyPr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Reading List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563888" y="5517232"/>
            <a:ext cx="2211598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13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FABC311-A89C-5F62-25D7-D9D225811B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5007" y="2016001"/>
            <a:ext cx="6753986" cy="3371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6179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67408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Virtual Learning Environment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45758"/>
            <a:ext cx="8651304" cy="990600"/>
          </a:xfrm>
        </p:spPr>
        <p:txBody>
          <a:bodyPr>
            <a:normAutofit/>
          </a:bodyPr>
          <a:lstStyle/>
          <a:p>
            <a:r>
              <a:rPr lang="en-GB" dirty="0"/>
              <a:t>Accessible by </a:t>
            </a:r>
            <a:r>
              <a:rPr lang="en-GB" b="1" dirty="0"/>
              <a:t>enrolled </a:t>
            </a:r>
            <a:r>
              <a:rPr lang="en-GB" dirty="0"/>
              <a:t>students anywhere in the world using the internet and a web browser.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14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D6797C-4BE2-F70E-51BE-E9E9FAB65D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219" y="2536358"/>
            <a:ext cx="7003562" cy="414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" y="481487"/>
            <a:ext cx="8553636" cy="9927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Online Sources</a:t>
            </a:r>
          </a:p>
        </p:txBody>
      </p:sp>
      <p:sp>
        <p:nvSpPr>
          <p:cNvPr id="6" name="Rectangle 5"/>
          <p:cNvSpPr/>
          <p:nvPr/>
        </p:nvSpPr>
        <p:spPr>
          <a:xfrm>
            <a:off x="133164" y="4365104"/>
            <a:ext cx="2962672" cy="1371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15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2E5478-5536-AD08-9521-603712CDA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351" y="2060848"/>
            <a:ext cx="8116449" cy="399373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88616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F4F5B3-018F-0AB6-5E54-A6627FFF7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4296" y="5589240"/>
            <a:ext cx="2304256" cy="990600"/>
          </a:xfrm>
        </p:spPr>
        <p:txBody>
          <a:bodyPr>
            <a:normAutofit/>
          </a:bodyPr>
          <a:lstStyle/>
          <a:p>
            <a:r>
              <a:rPr lang="en-GB" sz="2400" dirty="0">
                <a:hlinkClick r:id="rId2"/>
              </a:rPr>
              <a:t>www.ibe.org.uk</a:t>
            </a:r>
            <a:r>
              <a:rPr lang="en-GB" sz="2400" dirty="0"/>
              <a:t>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B2EB302-C9C1-8128-F87D-B867EA50F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16</a:t>
            </a:fld>
            <a:endParaRPr lang="en-GB"/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260F4D60-2EB3-AB32-A7D8-71898CD4ED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8726" y="2189814"/>
            <a:ext cx="3406709" cy="27333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3995C27-B5E5-AC2F-029D-126E003A4231}"/>
              </a:ext>
            </a:extLst>
          </p:cNvPr>
          <p:cNvSpPr txBox="1"/>
          <p:nvPr/>
        </p:nvSpPr>
        <p:spPr>
          <a:xfrm>
            <a:off x="6299448" y="5025953"/>
            <a:ext cx="185395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hlinkClick r:id="rId3"/>
              </a:rPr>
              <a:t>https://youtu.be/6iSElCejWrg</a:t>
            </a:r>
            <a:r>
              <a:rPr lang="en-GB" sz="1000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F18CA78-BBAD-C068-2535-93882137087F}"/>
              </a:ext>
            </a:extLst>
          </p:cNvPr>
          <p:cNvSpPr txBox="1"/>
          <p:nvPr/>
        </p:nvSpPr>
        <p:spPr>
          <a:xfrm>
            <a:off x="278565" y="1526844"/>
            <a:ext cx="50405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Success creates a space to make the right ethical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Ethical decisions help to create success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Decisions are made in an ethical world and have impact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Smaller companies means easier decisions and less conflict, but also less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Senior managers share your ethic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New employees must also be on board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It comes from the top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Talk through new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Spend time, reflect, step with confidence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Large companies can be unethical to generate sales – ‘Your machine is unlawful’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long view is key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Contributory justice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Treat employees as an end in themselves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19EDE5B-F265-D071-9DF1-FD8B978631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84" y="410749"/>
            <a:ext cx="3406710" cy="89535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24400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1396</TotalTime>
  <Words>722</Words>
  <Application>Microsoft Macintosh PowerPoint</Application>
  <PresentationFormat>On-screen Show (4:3)</PresentationFormat>
  <Paragraphs>105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Myriad Pro</vt:lpstr>
      <vt:lpstr>Clarity</vt:lpstr>
      <vt:lpstr>20140311PresentationUWTSDTemplate</vt:lpstr>
      <vt:lpstr>1_Office Theme</vt:lpstr>
      <vt:lpstr>BMBM6008 Global Ethics</vt:lpstr>
      <vt:lpstr>Contents</vt:lpstr>
      <vt:lpstr>a.kumar@uwtsd.ac.uk  robyn.griffiths@uwtsd.ac.uk</vt:lpstr>
      <vt:lpstr>Level of Study</vt:lpstr>
      <vt:lpstr>Aims of Module</vt:lpstr>
      <vt:lpstr>Aims of Module</vt:lpstr>
      <vt:lpstr>Learning Outcomes</vt:lpstr>
      <vt:lpstr>Learning Outcomes</vt:lpstr>
      <vt:lpstr>Lesson Content</vt:lpstr>
      <vt:lpstr>Lesson Content</vt:lpstr>
      <vt:lpstr>Reading Lists</vt:lpstr>
      <vt:lpstr>Reading List</vt:lpstr>
      <vt:lpstr>Reading List</vt:lpstr>
      <vt:lpstr>Virtual Learning Environment </vt:lpstr>
      <vt:lpstr>Online Sources</vt:lpstr>
      <vt:lpstr>www.ibe.org.uk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</dc:title>
  <dc:creator>Mike Durke</dc:creator>
  <cp:lastModifiedBy>Arpu Kumar</cp:lastModifiedBy>
  <cp:revision>35</cp:revision>
  <dcterms:created xsi:type="dcterms:W3CDTF">2019-01-25T11:38:28Z</dcterms:created>
  <dcterms:modified xsi:type="dcterms:W3CDTF">2025-09-29T21:34:13Z</dcterms:modified>
</cp:coreProperties>
</file>