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sldIdLst>
    <p:sldId id="256" r:id="rId2"/>
    <p:sldId id="257" r:id="rId3"/>
  </p:sldIdLst>
  <p:sldSz cx="17068800" cy="96012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550" autoAdjust="0"/>
    <p:restoredTop sz="94720"/>
  </p:normalViewPr>
  <p:slideViewPr>
    <p:cSldViewPr snapToGrid="0">
      <p:cViewPr varScale="1">
        <p:scale>
          <a:sx n="49" d="100"/>
          <a:sy n="49" d="100"/>
        </p:scale>
        <p:origin x="93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11853"/>
            <a:ext cx="17068800" cy="9613054"/>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2109894" y="3366348"/>
            <a:ext cx="10873710" cy="2304823"/>
          </a:xfrm>
        </p:spPr>
        <p:txBody>
          <a:bodyPr anchor="b">
            <a:noAutofit/>
          </a:bodyPr>
          <a:lstStyle>
            <a:lvl1pPr algn="r">
              <a:defRPr sz="756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2109894" y="5671167"/>
            <a:ext cx="10873710" cy="1535659"/>
          </a:xfrm>
        </p:spPr>
        <p:txBody>
          <a:bodyPr anchor="t"/>
          <a:lstStyle>
            <a:lvl1pPr marL="0" indent="0" algn="r">
              <a:buNone/>
              <a:defRPr>
                <a:solidFill>
                  <a:schemeClr val="tx1">
                    <a:lumMod val="50000"/>
                    <a:lumOff val="50000"/>
                  </a:schemeClr>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4AF172A-FB2C-41F5-A8F7-30E63CC4B8F1}"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08FF69-ACDB-4352-8E3A-6300EB332451}"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504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AF172A-FB2C-41F5-A8F7-30E63CC4B8F1}"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08FF69-ACDB-4352-8E3A-6300EB33245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48269" y="3781215"/>
            <a:ext cx="12035335" cy="2557213"/>
          </a:xfrm>
        </p:spPr>
        <p:txBody>
          <a:bodyPr anchor="b"/>
          <a:lstStyle>
            <a:lvl1pPr algn="l">
              <a:defRPr sz="5600" b="0" cap="none"/>
            </a:lvl1pPr>
          </a:lstStyle>
          <a:p>
            <a:r>
              <a:rPr lang="en-US"/>
              <a:t>Click to edit Master title style</a:t>
            </a:r>
            <a:endParaRPr lang="en-US" dirty="0"/>
          </a:p>
        </p:txBody>
      </p:sp>
      <p:sp>
        <p:nvSpPr>
          <p:cNvPr id="3" name="Text Placeholder 2"/>
          <p:cNvSpPr>
            <a:spLocks noGrp="1"/>
          </p:cNvSpPr>
          <p:nvPr>
            <p:ph type="body" idx="1"/>
          </p:nvPr>
        </p:nvSpPr>
        <p:spPr>
          <a:xfrm>
            <a:off x="948269" y="6338427"/>
            <a:ext cx="12035335" cy="1204560"/>
          </a:xfrm>
        </p:spPr>
        <p:txBody>
          <a:bodyPr anchor="t"/>
          <a:lstStyle>
            <a:lvl1pPr marL="0" indent="0" algn="l">
              <a:buNone/>
              <a:defRPr sz="2800">
                <a:solidFill>
                  <a:schemeClr val="tx1">
                    <a:lumMod val="50000"/>
                    <a:lumOff val="50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AF172A-FB2C-41F5-A8F7-30E63CC4B8F1}"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08FF69-ACDB-4352-8E3A-6300EB332451}"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48268" y="3024825"/>
            <a:ext cx="5857649" cy="54330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25958" y="3024825"/>
            <a:ext cx="5857648" cy="54330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4AF172A-FB2C-41F5-A8F7-30E63CC4B8F1}" type="datetimeFigureOut">
              <a:rPr lang="en-GB" smtClean="0"/>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08FF69-ACDB-4352-8E3A-6300EB332451}"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46044" y="3025376"/>
            <a:ext cx="5859872" cy="806767"/>
          </a:xfrm>
        </p:spPr>
        <p:txBody>
          <a:bodyPr anchor="b">
            <a:noAutofit/>
          </a:bodyPr>
          <a:lstStyle>
            <a:lvl1pPr marL="0" indent="0">
              <a:buNone/>
              <a:defRPr sz="3360" b="0"/>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946044" y="3832144"/>
            <a:ext cx="5859872" cy="4625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123736" y="3025376"/>
            <a:ext cx="5859865" cy="806767"/>
          </a:xfrm>
        </p:spPr>
        <p:txBody>
          <a:bodyPr anchor="b">
            <a:noAutofit/>
          </a:bodyPr>
          <a:lstStyle>
            <a:lvl1pPr marL="0" indent="0">
              <a:buNone/>
              <a:defRPr sz="3360" b="0"/>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7123738" y="3832144"/>
            <a:ext cx="5859864" cy="4625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4AF172A-FB2C-41F5-A8F7-30E63CC4B8F1}" type="datetimeFigureOut">
              <a:rPr lang="en-GB" smtClean="0"/>
              <a:t>30/04/2019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08FF69-ACDB-4352-8E3A-6300EB33245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48268" y="853440"/>
            <a:ext cx="12035335" cy="184912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4AF172A-FB2C-41F5-A8F7-30E63CC4B8F1}" type="datetimeFigureOut">
              <a:rPr lang="en-GB" smtClean="0"/>
              <a:t>30/04/2019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08FF69-ACDB-4352-8E3A-6300EB33245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AF172A-FB2C-41F5-A8F7-30E63CC4B8F1}" type="datetimeFigureOut">
              <a:rPr lang="en-GB" smtClean="0"/>
              <a:t>30/04/2019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08FF69-ACDB-4352-8E3A-6300EB33245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48268" y="2098046"/>
            <a:ext cx="5396339" cy="1789852"/>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6664646" y="720894"/>
            <a:ext cx="6318957" cy="773701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48268" y="3887897"/>
            <a:ext cx="5396339" cy="3618229"/>
          </a:xfrm>
        </p:spPr>
        <p:txBody>
          <a:bodyPr>
            <a:normAutofit/>
          </a:bodyPr>
          <a:lstStyle>
            <a:lvl1pPr marL="0" indent="0">
              <a:buNone/>
              <a:defRPr sz="1960"/>
            </a:lvl1pPr>
            <a:lvl2pPr marL="639888" indent="0">
              <a:buNone/>
              <a:defRPr sz="1960"/>
            </a:lvl2pPr>
            <a:lvl3pPr marL="1279776" indent="0">
              <a:buNone/>
              <a:defRPr sz="1680"/>
            </a:lvl3pPr>
            <a:lvl4pPr marL="1919665" indent="0">
              <a:buNone/>
              <a:defRPr sz="1400"/>
            </a:lvl4pPr>
            <a:lvl5pPr marL="2559551" indent="0">
              <a:buNone/>
              <a:defRPr sz="1400"/>
            </a:lvl5pPr>
            <a:lvl6pPr marL="3199440" indent="0">
              <a:buNone/>
              <a:defRPr sz="1400"/>
            </a:lvl6pPr>
            <a:lvl7pPr marL="3839328" indent="0">
              <a:buNone/>
              <a:defRPr sz="1400"/>
            </a:lvl7pPr>
            <a:lvl8pPr marL="4479216" indent="0">
              <a:buNone/>
              <a:defRPr sz="1400"/>
            </a:lvl8pPr>
            <a:lvl9pPr marL="5119104"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54AF172A-FB2C-41F5-A8F7-30E63CC4B8F1}" type="datetimeFigureOut">
              <a:rPr lang="en-GB" smtClean="0"/>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08FF69-ACDB-4352-8E3A-6300EB332451}"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48268" y="6720840"/>
            <a:ext cx="12035334" cy="793433"/>
          </a:xfrm>
        </p:spPr>
        <p:txBody>
          <a:bodyPr anchor="b">
            <a:normAutofit/>
          </a:bodyPr>
          <a:lstStyle>
            <a:lvl1pPr algn="l">
              <a:defRPr sz="336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948268" y="853440"/>
            <a:ext cx="12035335" cy="5384005"/>
          </a:xfrm>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948268" y="7514273"/>
            <a:ext cx="12035334" cy="943634"/>
          </a:xfrm>
        </p:spPr>
        <p:txBody>
          <a:bodyPr>
            <a:normAutofit/>
          </a:bodyPr>
          <a:lstStyle>
            <a:lvl1pPr marL="0" indent="0">
              <a:buNone/>
              <a:defRPr sz="168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5" name="Date Placeholder 4"/>
          <p:cNvSpPr>
            <a:spLocks noGrp="1"/>
          </p:cNvSpPr>
          <p:nvPr>
            <p:ph type="dt" sz="half" idx="10"/>
          </p:nvPr>
        </p:nvSpPr>
        <p:spPr/>
        <p:txBody>
          <a:bodyPr/>
          <a:lstStyle/>
          <a:p>
            <a:fld id="{54AF172A-FB2C-41F5-A8F7-30E63CC4B8F1}" type="datetimeFigureOut">
              <a:rPr lang="en-GB" smtClean="0"/>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08FF69-ACDB-4352-8E3A-6300EB332451}"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48269" y="853440"/>
            <a:ext cx="12035335" cy="4765040"/>
          </a:xfrm>
        </p:spPr>
        <p:txBody>
          <a:bodyPr anchor="ctr">
            <a:normAutofit/>
          </a:bodyPr>
          <a:lstStyle>
            <a:lvl1pPr algn="l">
              <a:defRPr sz="6160" b="0" cap="none"/>
            </a:lvl1pPr>
          </a:lstStyle>
          <a:p>
            <a:r>
              <a:rPr lang="en-US"/>
              <a:t>Click to edit Master title style</a:t>
            </a:r>
            <a:endParaRPr lang="en-US" dirty="0"/>
          </a:p>
        </p:txBody>
      </p:sp>
      <p:sp>
        <p:nvSpPr>
          <p:cNvPr id="3" name="Text Placeholder 2"/>
          <p:cNvSpPr>
            <a:spLocks noGrp="1"/>
          </p:cNvSpPr>
          <p:nvPr>
            <p:ph type="body" idx="1"/>
          </p:nvPr>
        </p:nvSpPr>
        <p:spPr>
          <a:xfrm>
            <a:off x="948269" y="6258560"/>
            <a:ext cx="12035335" cy="2199347"/>
          </a:xfrm>
        </p:spPr>
        <p:txBody>
          <a:bodyPr anchor="ctr">
            <a:normAutofit/>
          </a:bodyPr>
          <a:lstStyle>
            <a:lvl1pPr marL="0" indent="0" algn="l">
              <a:buNone/>
              <a:defRPr sz="2520">
                <a:solidFill>
                  <a:schemeClr val="tx1">
                    <a:lumMod val="75000"/>
                    <a:lumOff val="2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AF172A-FB2C-41F5-A8F7-30E63CC4B8F1}"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08FF69-ACDB-4352-8E3A-6300EB33245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7" y="853440"/>
            <a:ext cx="11331788" cy="4231640"/>
          </a:xfrm>
        </p:spPr>
        <p:txBody>
          <a:bodyPr anchor="ctr">
            <a:normAutofit/>
          </a:bodyPr>
          <a:lstStyle>
            <a:lvl1pPr algn="l">
              <a:defRPr sz="616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912594" y="5085080"/>
            <a:ext cx="10114334" cy="533400"/>
          </a:xfrm>
        </p:spPr>
        <p:txBody>
          <a:bodyPr anchor="ctr">
            <a:noAutofit/>
          </a:bodyPr>
          <a:lstStyle>
            <a:lvl1pPr marL="0" indent="0">
              <a:buFontTx/>
              <a:buNone/>
              <a:defRPr sz="2240">
                <a:solidFill>
                  <a:schemeClr val="tx1">
                    <a:lumMod val="50000"/>
                    <a:lumOff val="50000"/>
                  </a:schemeClr>
                </a:solidFill>
              </a:defRPr>
            </a:lvl1pPr>
            <a:lvl2pPr marL="640080" indent="0">
              <a:buFontTx/>
              <a:buNone/>
              <a:defRPr/>
            </a:lvl2pPr>
            <a:lvl3pPr marL="1280160" indent="0">
              <a:buFontTx/>
              <a:buNone/>
              <a:defRPr/>
            </a:lvl3pPr>
            <a:lvl4pPr marL="1920240" indent="0">
              <a:buFontTx/>
              <a:buNone/>
              <a:defRPr/>
            </a:lvl4pPr>
            <a:lvl5pPr marL="2560320" indent="0">
              <a:buFontTx/>
              <a:buNone/>
              <a:defRPr/>
            </a:lvl5pPr>
          </a:lstStyle>
          <a:p>
            <a:pPr lvl="0"/>
            <a:r>
              <a:rPr lang="en-US"/>
              <a:t>Click to edit Master text styles</a:t>
            </a:r>
          </a:p>
        </p:txBody>
      </p:sp>
      <p:sp>
        <p:nvSpPr>
          <p:cNvPr id="3" name="Text Placeholder 2"/>
          <p:cNvSpPr>
            <a:spLocks noGrp="1"/>
          </p:cNvSpPr>
          <p:nvPr>
            <p:ph type="body" idx="1"/>
          </p:nvPr>
        </p:nvSpPr>
        <p:spPr>
          <a:xfrm>
            <a:off x="948269" y="6258560"/>
            <a:ext cx="12035335" cy="2199347"/>
          </a:xfrm>
        </p:spPr>
        <p:txBody>
          <a:bodyPr anchor="ctr">
            <a:normAutofit/>
          </a:bodyPr>
          <a:lstStyle>
            <a:lvl1pPr marL="0" indent="0" algn="l">
              <a:buNone/>
              <a:defRPr sz="2520">
                <a:solidFill>
                  <a:schemeClr val="tx1">
                    <a:lumMod val="75000"/>
                    <a:lumOff val="2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AF172A-FB2C-41F5-A8F7-30E63CC4B8F1}"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08FF69-ACDB-4352-8E3A-6300EB332451}" type="slidenum">
              <a:rPr lang="en-GB" smtClean="0"/>
              <a:t>‹#›</a:t>
            </a:fld>
            <a:endParaRPr lang="en-GB"/>
          </a:p>
        </p:txBody>
      </p:sp>
      <p:sp>
        <p:nvSpPr>
          <p:cNvPr id="20" name="TextBox 19"/>
          <p:cNvSpPr txBox="1"/>
          <p:nvPr/>
        </p:nvSpPr>
        <p:spPr>
          <a:xfrm>
            <a:off x="758618" y="1106529"/>
            <a:ext cx="853440" cy="818686"/>
          </a:xfrm>
          <a:prstGeom prst="rect">
            <a:avLst/>
          </a:prstGeom>
        </p:spPr>
        <p:txBody>
          <a:bodyPr vert="horz" lIns="128016" tIns="64008" rIns="128016" bIns="64008" rtlCol="0" anchor="ctr">
            <a:noAutofit/>
          </a:bodyPr>
          <a:lstStyle/>
          <a:p>
            <a:pPr lvl="0"/>
            <a:r>
              <a:rPr lang="en-US" sz="112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12450215" y="4041179"/>
            <a:ext cx="853440" cy="818686"/>
          </a:xfrm>
          <a:prstGeom prst="rect">
            <a:avLst/>
          </a:prstGeom>
        </p:spPr>
        <p:txBody>
          <a:bodyPr vert="horz" lIns="128016" tIns="64008" rIns="128016" bIns="64008" rtlCol="0" anchor="ctr">
            <a:noAutofit/>
          </a:bodyPr>
          <a:lstStyle/>
          <a:p>
            <a:pPr lvl="0"/>
            <a:r>
              <a:rPr lang="en-US" sz="11200" baseline="0" dirty="0">
                <a:ln w="3175" cmpd="sng">
                  <a:noFill/>
                </a:ln>
                <a:solidFill>
                  <a:schemeClr val="accent1">
                    <a:lumMod val="60000"/>
                    <a:lumOff val="40000"/>
                  </a:schemeClr>
                </a:solidFill>
                <a:latin typeface="Arial"/>
              </a:rPr>
              <a:t>”</a:t>
            </a:r>
            <a:endParaRPr lang="en-US" sz="2520"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48269" y="2704783"/>
            <a:ext cx="12035335" cy="3633644"/>
          </a:xfrm>
        </p:spPr>
        <p:txBody>
          <a:bodyPr anchor="b">
            <a:normAutofit/>
          </a:bodyPr>
          <a:lstStyle>
            <a:lvl1pPr algn="l">
              <a:defRPr sz="6160" b="0" cap="none"/>
            </a:lvl1pPr>
          </a:lstStyle>
          <a:p>
            <a:r>
              <a:rPr lang="en-US"/>
              <a:t>Click to edit Master title style</a:t>
            </a:r>
            <a:endParaRPr lang="en-US" dirty="0"/>
          </a:p>
        </p:txBody>
      </p:sp>
      <p:sp>
        <p:nvSpPr>
          <p:cNvPr id="3" name="Text Placeholder 2"/>
          <p:cNvSpPr>
            <a:spLocks noGrp="1"/>
          </p:cNvSpPr>
          <p:nvPr>
            <p:ph type="body" idx="1"/>
          </p:nvPr>
        </p:nvSpPr>
        <p:spPr>
          <a:xfrm>
            <a:off x="948269" y="6338427"/>
            <a:ext cx="12035335" cy="2119480"/>
          </a:xfrm>
        </p:spPr>
        <p:txBody>
          <a:bodyPr anchor="t">
            <a:normAutofit/>
          </a:bodyPr>
          <a:lstStyle>
            <a:lvl1pPr marL="0" indent="0" algn="l">
              <a:buNone/>
              <a:defRPr sz="2520">
                <a:solidFill>
                  <a:schemeClr val="tx1">
                    <a:lumMod val="75000"/>
                    <a:lumOff val="2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AF172A-FB2C-41F5-A8F7-30E63CC4B8F1}"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08FF69-ACDB-4352-8E3A-6300EB332451}" type="slidenum">
              <a:rPr lang="en-GB" smtClean="0"/>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303867" y="853440"/>
            <a:ext cx="11331788" cy="4231640"/>
          </a:xfrm>
        </p:spPr>
        <p:txBody>
          <a:bodyPr anchor="ctr">
            <a:normAutofit/>
          </a:bodyPr>
          <a:lstStyle>
            <a:lvl1pPr algn="l">
              <a:defRPr sz="616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948265" y="5618480"/>
            <a:ext cx="12035337" cy="719947"/>
          </a:xfrm>
        </p:spPr>
        <p:txBody>
          <a:bodyPr anchor="b">
            <a:noAutofit/>
          </a:bodyPr>
          <a:lstStyle>
            <a:lvl1pPr marL="0" indent="0">
              <a:buFontTx/>
              <a:buNone/>
              <a:defRPr sz="3360">
                <a:solidFill>
                  <a:schemeClr val="tx1">
                    <a:lumMod val="75000"/>
                    <a:lumOff val="25000"/>
                  </a:schemeClr>
                </a:solidFill>
              </a:defRPr>
            </a:lvl1pPr>
            <a:lvl2pPr marL="640080" indent="0">
              <a:buFontTx/>
              <a:buNone/>
              <a:defRPr/>
            </a:lvl2pPr>
            <a:lvl3pPr marL="1280160" indent="0">
              <a:buFontTx/>
              <a:buNone/>
              <a:defRPr/>
            </a:lvl3pPr>
            <a:lvl4pPr marL="1920240" indent="0">
              <a:buFontTx/>
              <a:buNone/>
              <a:defRPr/>
            </a:lvl4pPr>
            <a:lvl5pPr marL="2560320" indent="0">
              <a:buFontTx/>
              <a:buNone/>
              <a:defRPr/>
            </a:lvl5pPr>
          </a:lstStyle>
          <a:p>
            <a:pPr lvl="0"/>
            <a:r>
              <a:rPr lang="en-US"/>
              <a:t>Click to edit Master text styles</a:t>
            </a:r>
          </a:p>
        </p:txBody>
      </p:sp>
      <p:sp>
        <p:nvSpPr>
          <p:cNvPr id="3" name="Text Placeholder 2"/>
          <p:cNvSpPr>
            <a:spLocks noGrp="1"/>
          </p:cNvSpPr>
          <p:nvPr>
            <p:ph type="body" idx="1"/>
          </p:nvPr>
        </p:nvSpPr>
        <p:spPr>
          <a:xfrm>
            <a:off x="948269" y="6338427"/>
            <a:ext cx="12035335" cy="2119480"/>
          </a:xfrm>
        </p:spPr>
        <p:txBody>
          <a:bodyPr anchor="t">
            <a:normAutofit/>
          </a:bodyPr>
          <a:lstStyle>
            <a:lvl1pPr marL="0" indent="0" algn="l">
              <a:buNone/>
              <a:defRPr sz="2520">
                <a:solidFill>
                  <a:schemeClr val="tx1">
                    <a:lumMod val="50000"/>
                    <a:lumOff val="50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AF172A-FB2C-41F5-A8F7-30E63CC4B8F1}"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08FF69-ACDB-4352-8E3A-6300EB332451}" type="slidenum">
              <a:rPr lang="en-GB" smtClean="0"/>
              <a:t>‹#›</a:t>
            </a:fld>
            <a:endParaRPr lang="en-GB"/>
          </a:p>
        </p:txBody>
      </p:sp>
      <p:sp>
        <p:nvSpPr>
          <p:cNvPr id="24" name="TextBox 23"/>
          <p:cNvSpPr txBox="1"/>
          <p:nvPr/>
        </p:nvSpPr>
        <p:spPr>
          <a:xfrm>
            <a:off x="758618" y="1106529"/>
            <a:ext cx="853440" cy="818686"/>
          </a:xfrm>
          <a:prstGeom prst="rect">
            <a:avLst/>
          </a:prstGeom>
        </p:spPr>
        <p:txBody>
          <a:bodyPr vert="horz" lIns="128016" tIns="64008" rIns="128016" bIns="64008" rtlCol="0" anchor="ctr">
            <a:noAutofit/>
          </a:bodyPr>
          <a:lstStyle/>
          <a:p>
            <a:pPr lvl="0"/>
            <a:r>
              <a:rPr lang="en-US" sz="112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12450215" y="4041179"/>
            <a:ext cx="853440" cy="818686"/>
          </a:xfrm>
          <a:prstGeom prst="rect">
            <a:avLst/>
          </a:prstGeom>
        </p:spPr>
        <p:txBody>
          <a:bodyPr vert="horz" lIns="128016" tIns="64008" rIns="128016" bIns="64008" rtlCol="0" anchor="ctr">
            <a:noAutofit/>
          </a:bodyPr>
          <a:lstStyle/>
          <a:p>
            <a:pPr lvl="0"/>
            <a:r>
              <a:rPr lang="en-US" sz="112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960119" y="853440"/>
            <a:ext cx="12023484" cy="4231640"/>
          </a:xfrm>
        </p:spPr>
        <p:txBody>
          <a:bodyPr anchor="ctr">
            <a:normAutofit/>
          </a:bodyPr>
          <a:lstStyle>
            <a:lvl1pPr algn="l">
              <a:defRPr sz="616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948265" y="5618480"/>
            <a:ext cx="12035337" cy="719947"/>
          </a:xfrm>
        </p:spPr>
        <p:txBody>
          <a:bodyPr anchor="b">
            <a:noAutofit/>
          </a:bodyPr>
          <a:lstStyle>
            <a:lvl1pPr marL="0" indent="0">
              <a:buFontTx/>
              <a:buNone/>
              <a:defRPr sz="3360">
                <a:solidFill>
                  <a:schemeClr val="accent1"/>
                </a:solidFill>
              </a:defRPr>
            </a:lvl1pPr>
            <a:lvl2pPr marL="640080" indent="0">
              <a:buFontTx/>
              <a:buNone/>
              <a:defRPr/>
            </a:lvl2pPr>
            <a:lvl3pPr marL="1280160" indent="0">
              <a:buFontTx/>
              <a:buNone/>
              <a:defRPr/>
            </a:lvl3pPr>
            <a:lvl4pPr marL="1920240" indent="0">
              <a:buFontTx/>
              <a:buNone/>
              <a:defRPr/>
            </a:lvl4pPr>
            <a:lvl5pPr marL="2560320" indent="0">
              <a:buFontTx/>
              <a:buNone/>
              <a:defRPr/>
            </a:lvl5pPr>
          </a:lstStyle>
          <a:p>
            <a:pPr lvl="0"/>
            <a:r>
              <a:rPr lang="en-US"/>
              <a:t>Click to edit Master text styles</a:t>
            </a:r>
          </a:p>
        </p:txBody>
      </p:sp>
      <p:sp>
        <p:nvSpPr>
          <p:cNvPr id="3" name="Text Placeholder 2"/>
          <p:cNvSpPr>
            <a:spLocks noGrp="1"/>
          </p:cNvSpPr>
          <p:nvPr>
            <p:ph type="body" idx="1"/>
          </p:nvPr>
        </p:nvSpPr>
        <p:spPr>
          <a:xfrm>
            <a:off x="948269" y="6338427"/>
            <a:ext cx="12035335" cy="2119480"/>
          </a:xfrm>
        </p:spPr>
        <p:txBody>
          <a:bodyPr anchor="t">
            <a:normAutofit/>
          </a:bodyPr>
          <a:lstStyle>
            <a:lvl1pPr marL="0" indent="0" algn="l">
              <a:buNone/>
              <a:defRPr sz="2520">
                <a:solidFill>
                  <a:schemeClr val="tx1">
                    <a:lumMod val="50000"/>
                    <a:lumOff val="50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AF172A-FB2C-41F5-A8F7-30E63CC4B8F1}"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08FF69-ACDB-4352-8E3A-6300EB332451}" type="slidenum">
              <a:rPr lang="en-GB" smtClean="0"/>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AF172A-FB2C-41F5-A8F7-30E63CC4B8F1}"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08FF69-ACDB-4352-8E3A-6300EB332451}" type="slidenum">
              <a:rPr lang="en-GB" smtClean="0"/>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154743" y="853440"/>
            <a:ext cx="1826640" cy="735203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948269" y="853440"/>
            <a:ext cx="9884210" cy="73520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AF172A-FB2C-41F5-A8F7-30E63CC4B8F1}"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08FF69-ACDB-4352-8E3A-6300EB33245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11853"/>
            <a:ext cx="17068800" cy="9613054"/>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948268" y="853440"/>
            <a:ext cx="12035335" cy="184912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948268" y="3024825"/>
            <a:ext cx="12035335" cy="54330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087187" y="8457908"/>
            <a:ext cx="1276715" cy="511175"/>
          </a:xfrm>
          <a:prstGeom prst="rect">
            <a:avLst/>
          </a:prstGeom>
        </p:spPr>
        <p:txBody>
          <a:bodyPr vert="horz" lIns="91440" tIns="45720" rIns="91440" bIns="45720" rtlCol="0" anchor="ctr"/>
          <a:lstStyle>
            <a:lvl1pPr algn="r">
              <a:defRPr sz="1260">
                <a:solidFill>
                  <a:schemeClr val="tx1">
                    <a:tint val="75000"/>
                  </a:schemeClr>
                </a:solidFill>
              </a:defRPr>
            </a:lvl1pPr>
          </a:lstStyle>
          <a:p>
            <a:fld id="{54AF172A-FB2C-41F5-A8F7-30E63CC4B8F1}" type="datetimeFigureOut">
              <a:rPr lang="en-GB" smtClean="0"/>
              <a:t>30/04/2019</a:t>
            </a:fld>
            <a:endParaRPr lang="en-GB"/>
          </a:p>
        </p:txBody>
      </p:sp>
      <p:sp>
        <p:nvSpPr>
          <p:cNvPr id="5" name="Footer Placeholder 4"/>
          <p:cNvSpPr>
            <a:spLocks noGrp="1"/>
          </p:cNvSpPr>
          <p:nvPr>
            <p:ph type="ftr" sz="quarter" idx="3"/>
          </p:nvPr>
        </p:nvSpPr>
        <p:spPr>
          <a:xfrm>
            <a:off x="948268" y="8457908"/>
            <a:ext cx="8816657" cy="511175"/>
          </a:xfrm>
          <a:prstGeom prst="rect">
            <a:avLst/>
          </a:prstGeom>
        </p:spPr>
        <p:txBody>
          <a:bodyPr vert="horz" lIns="91440" tIns="45720" rIns="91440" bIns="45720" rtlCol="0" anchor="ctr"/>
          <a:lstStyle>
            <a:lvl1pPr algn="l">
              <a:defRPr sz="126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2026929" y="8457908"/>
            <a:ext cx="956675" cy="511175"/>
          </a:xfrm>
          <a:prstGeom prst="rect">
            <a:avLst/>
          </a:prstGeom>
        </p:spPr>
        <p:txBody>
          <a:bodyPr vert="horz" lIns="91440" tIns="45720" rIns="91440" bIns="45720" rtlCol="0" anchor="ctr"/>
          <a:lstStyle>
            <a:lvl1pPr algn="r">
              <a:defRPr sz="1260">
                <a:solidFill>
                  <a:schemeClr val="accent1"/>
                </a:solidFill>
              </a:defRPr>
            </a:lvl1pPr>
          </a:lstStyle>
          <a:p>
            <a:fld id="{4F08FF69-ACDB-4352-8E3A-6300EB332451}" type="slidenum">
              <a:rPr lang="en-GB" smtClean="0"/>
              <a:t>‹#›</a:t>
            </a:fld>
            <a:endParaRPr lang="en-GB"/>
          </a:p>
        </p:txBody>
      </p:sp>
    </p:spTree>
    <p:extLst>
      <p:ext uri="{BB962C8B-B14F-4D97-AF65-F5344CB8AC3E}">
        <p14:creationId xmlns:p14="http://schemas.microsoft.com/office/powerpoint/2010/main" val="957060520"/>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 id="2147483815" r:id="rId12"/>
    <p:sldLayoutId id="2147483816" r:id="rId13"/>
    <p:sldLayoutId id="2147483817" r:id="rId14"/>
    <p:sldLayoutId id="2147483818" r:id="rId15"/>
    <p:sldLayoutId id="2147483819" r:id="rId16"/>
  </p:sldLayoutIdLst>
  <p:txStyles>
    <p:titleStyle>
      <a:lvl1pPr algn="l" defTabSz="640080" rtl="0" eaLnBrk="1" latinLnBrk="0" hangingPunct="1">
        <a:spcBef>
          <a:spcPct val="0"/>
        </a:spcBef>
        <a:buNone/>
        <a:defRPr sz="504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80060" indent="-480060" algn="l" defTabSz="640080" rtl="0" eaLnBrk="1" latinLnBrk="0" hangingPunct="1">
        <a:spcBef>
          <a:spcPts val="1400"/>
        </a:spcBef>
        <a:spcAft>
          <a:spcPts val="0"/>
        </a:spcAft>
        <a:buClr>
          <a:schemeClr val="accent1"/>
        </a:buClr>
        <a:buSzPct val="80000"/>
        <a:buFont typeface="Wingdings 3" charset="2"/>
        <a:buChar char=""/>
        <a:defRPr sz="2520" kern="1200">
          <a:solidFill>
            <a:schemeClr val="tx1">
              <a:lumMod val="75000"/>
              <a:lumOff val="25000"/>
            </a:schemeClr>
          </a:solidFill>
          <a:latin typeface="+mn-lt"/>
          <a:ea typeface="+mn-ea"/>
          <a:cs typeface="+mn-cs"/>
        </a:defRPr>
      </a:lvl1pPr>
      <a:lvl2pPr marL="1040130" indent="-400050" algn="l" defTabSz="640080" rtl="0" eaLnBrk="1" latinLnBrk="0" hangingPunct="1">
        <a:spcBef>
          <a:spcPts val="1400"/>
        </a:spcBef>
        <a:spcAft>
          <a:spcPts val="0"/>
        </a:spcAft>
        <a:buClr>
          <a:schemeClr val="accent1"/>
        </a:buClr>
        <a:buSzPct val="80000"/>
        <a:buFont typeface="Wingdings 3" charset="2"/>
        <a:buChar char=""/>
        <a:defRPr sz="2240" kern="1200">
          <a:solidFill>
            <a:schemeClr val="tx1">
              <a:lumMod val="75000"/>
              <a:lumOff val="25000"/>
            </a:schemeClr>
          </a:solidFill>
          <a:latin typeface="+mn-lt"/>
          <a:ea typeface="+mn-ea"/>
          <a:cs typeface="+mn-cs"/>
        </a:defRPr>
      </a:lvl2pPr>
      <a:lvl3pPr marL="1600200" indent="-320040" algn="l" defTabSz="640080" rtl="0" eaLnBrk="1" latinLnBrk="0" hangingPunct="1">
        <a:spcBef>
          <a:spcPts val="1400"/>
        </a:spcBef>
        <a:spcAft>
          <a:spcPts val="0"/>
        </a:spcAft>
        <a:buClr>
          <a:schemeClr val="accent1"/>
        </a:buClr>
        <a:buSzPct val="80000"/>
        <a:buFont typeface="Wingdings 3" charset="2"/>
        <a:buChar char=""/>
        <a:defRPr sz="1960" kern="1200">
          <a:solidFill>
            <a:schemeClr val="tx1">
              <a:lumMod val="75000"/>
              <a:lumOff val="25000"/>
            </a:schemeClr>
          </a:solidFill>
          <a:latin typeface="+mn-lt"/>
          <a:ea typeface="+mn-ea"/>
          <a:cs typeface="+mn-cs"/>
        </a:defRPr>
      </a:lvl3pPr>
      <a:lvl4pPr marL="224028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4pPr>
      <a:lvl5pPr marL="288036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5pPr>
      <a:lvl6pPr marL="352044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6pPr>
      <a:lvl7pPr marL="416052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7pPr>
      <a:lvl8pPr marL="480060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8pPr>
      <a:lvl9pPr marL="544068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9pPr>
    </p:bodyStyle>
    <p:otherStyle>
      <a:defPPr>
        <a:defRPr lang="en-US"/>
      </a:defPPr>
      <a:lvl1pPr marL="0" algn="l" defTabSz="640080" rtl="0" eaLnBrk="1" latinLnBrk="0" hangingPunct="1">
        <a:defRPr sz="2520" kern="1200">
          <a:solidFill>
            <a:schemeClr val="tx1"/>
          </a:solidFill>
          <a:latin typeface="+mn-lt"/>
          <a:ea typeface="+mn-ea"/>
          <a:cs typeface="+mn-cs"/>
        </a:defRPr>
      </a:lvl1pPr>
      <a:lvl2pPr marL="640080" algn="l" defTabSz="640080" rtl="0" eaLnBrk="1" latinLnBrk="0" hangingPunct="1">
        <a:defRPr sz="2520" kern="1200">
          <a:solidFill>
            <a:schemeClr val="tx1"/>
          </a:solidFill>
          <a:latin typeface="+mn-lt"/>
          <a:ea typeface="+mn-ea"/>
          <a:cs typeface="+mn-cs"/>
        </a:defRPr>
      </a:lvl2pPr>
      <a:lvl3pPr marL="1280160" algn="l" defTabSz="640080" rtl="0" eaLnBrk="1" latinLnBrk="0" hangingPunct="1">
        <a:defRPr sz="2520" kern="1200">
          <a:solidFill>
            <a:schemeClr val="tx1"/>
          </a:solidFill>
          <a:latin typeface="+mn-lt"/>
          <a:ea typeface="+mn-ea"/>
          <a:cs typeface="+mn-cs"/>
        </a:defRPr>
      </a:lvl3pPr>
      <a:lvl4pPr marL="1920240" algn="l" defTabSz="640080" rtl="0" eaLnBrk="1" latinLnBrk="0" hangingPunct="1">
        <a:defRPr sz="2520" kern="1200">
          <a:solidFill>
            <a:schemeClr val="tx1"/>
          </a:solidFill>
          <a:latin typeface="+mn-lt"/>
          <a:ea typeface="+mn-ea"/>
          <a:cs typeface="+mn-cs"/>
        </a:defRPr>
      </a:lvl4pPr>
      <a:lvl5pPr marL="2560320" algn="l" defTabSz="640080" rtl="0" eaLnBrk="1" latinLnBrk="0" hangingPunct="1">
        <a:defRPr sz="2520" kern="1200">
          <a:solidFill>
            <a:schemeClr val="tx1"/>
          </a:solidFill>
          <a:latin typeface="+mn-lt"/>
          <a:ea typeface="+mn-ea"/>
          <a:cs typeface="+mn-cs"/>
        </a:defRPr>
      </a:lvl5pPr>
      <a:lvl6pPr marL="3200400" algn="l" defTabSz="640080" rtl="0" eaLnBrk="1" latinLnBrk="0" hangingPunct="1">
        <a:defRPr sz="2520" kern="1200">
          <a:solidFill>
            <a:schemeClr val="tx1"/>
          </a:solidFill>
          <a:latin typeface="+mn-lt"/>
          <a:ea typeface="+mn-ea"/>
          <a:cs typeface="+mn-cs"/>
        </a:defRPr>
      </a:lvl6pPr>
      <a:lvl7pPr marL="3840480" algn="l" defTabSz="640080" rtl="0" eaLnBrk="1" latinLnBrk="0" hangingPunct="1">
        <a:defRPr sz="2520" kern="1200">
          <a:solidFill>
            <a:schemeClr val="tx1"/>
          </a:solidFill>
          <a:latin typeface="+mn-lt"/>
          <a:ea typeface="+mn-ea"/>
          <a:cs typeface="+mn-cs"/>
        </a:defRPr>
      </a:lvl7pPr>
      <a:lvl8pPr marL="4480560" algn="l" defTabSz="640080" rtl="0" eaLnBrk="1" latinLnBrk="0" hangingPunct="1">
        <a:defRPr sz="2520" kern="1200">
          <a:solidFill>
            <a:schemeClr val="tx1"/>
          </a:solidFill>
          <a:latin typeface="+mn-lt"/>
          <a:ea typeface="+mn-ea"/>
          <a:cs typeface="+mn-cs"/>
        </a:defRPr>
      </a:lvl8pPr>
      <a:lvl9pPr marL="5120640" algn="l" defTabSz="64008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hyperlink" Target="https://www.bbc.co.uk/news/uk-politics-43091489" TargetMode="External"/><Relationship Id="rId2" Type="http://schemas.openxmlformats.org/officeDocument/2006/relationships/hyperlink" Target="https://www.bbc.co.uk/news/uk-43031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686239" y="0"/>
            <a:ext cx="7692597" cy="646331"/>
          </a:xfrm>
          <a:prstGeom prst="rect">
            <a:avLst/>
          </a:prstGeom>
          <a:noFill/>
        </p:spPr>
        <p:txBody>
          <a:bodyPr wrap="square" rtlCol="0">
            <a:spAutoFit/>
          </a:bodyPr>
          <a:lstStyle/>
          <a:p>
            <a:r>
              <a:rPr lang="en-GB" sz="3600" u="sng" dirty="0">
                <a:ln w="0"/>
                <a:solidFill>
                  <a:schemeClr val="accent1"/>
                </a:solidFill>
                <a:effectLst>
                  <a:outerShdw blurRad="38100" dist="25400" dir="5400000" algn="ctr" rotWithShape="0">
                    <a:srgbClr val="6E747A">
                      <a:alpha val="43000"/>
                    </a:srgbClr>
                  </a:outerShdw>
                </a:effectLst>
              </a:rPr>
              <a:t>Oxfam – global poverty organisation </a:t>
            </a:r>
          </a:p>
        </p:txBody>
      </p:sp>
      <p:sp>
        <p:nvSpPr>
          <p:cNvPr id="5" name="TextBox 4"/>
          <p:cNvSpPr txBox="1"/>
          <p:nvPr/>
        </p:nvSpPr>
        <p:spPr>
          <a:xfrm>
            <a:off x="304327" y="244008"/>
            <a:ext cx="2893671" cy="4278094"/>
          </a:xfrm>
          <a:prstGeom prst="rect">
            <a:avLst/>
          </a:prstGeom>
          <a:noFill/>
          <a:ln>
            <a:solidFill>
              <a:srgbClr val="92D050"/>
            </a:solidFill>
          </a:ln>
          <a:effectLst>
            <a:glow rad="63500">
              <a:schemeClr val="accent2">
                <a:satMod val="175000"/>
                <a:alpha val="40000"/>
              </a:schemeClr>
            </a:glow>
          </a:effectLst>
        </p:spPr>
        <p:txBody>
          <a:bodyPr wrap="square" rtlCol="0">
            <a:spAutoFit/>
          </a:bodyPr>
          <a:lstStyle/>
          <a:p>
            <a:r>
              <a:rPr lang="en-GB" sz="1600" u="sng" dirty="0"/>
              <a:t>What is it?</a:t>
            </a:r>
          </a:p>
          <a:p>
            <a:r>
              <a:rPr lang="en-GB" sz="1600" dirty="0"/>
              <a:t> Established in 1942 and continuously provided help and support for vulnerable individuals at risk of poverty.</a:t>
            </a:r>
          </a:p>
          <a:p>
            <a:endParaRPr lang="en-GB" sz="1600" dirty="0"/>
          </a:p>
          <a:p>
            <a:r>
              <a:rPr lang="en-GB" sz="1600" dirty="0"/>
              <a:t> </a:t>
            </a:r>
            <a:r>
              <a:rPr lang="en-GB" sz="1600" b="1" dirty="0"/>
              <a:t>The aim of Oxfam: </a:t>
            </a:r>
            <a:r>
              <a:rPr lang="en-GB" sz="1600" dirty="0"/>
              <a:t>is to ensure lives are saved and to help people come back stronger. For example, they make sure people receive clean water and healthy sanitation.</a:t>
            </a:r>
          </a:p>
          <a:p>
            <a:r>
              <a:rPr lang="en-GB" sz="1600" dirty="0"/>
              <a:t>The leader of Oxfam formally known as </a:t>
            </a:r>
            <a:r>
              <a:rPr lang="en-GB" sz="1600" b="1" dirty="0"/>
              <a:t>Winnie </a:t>
            </a:r>
            <a:r>
              <a:rPr lang="en-GB" sz="1600" b="1" dirty="0" err="1"/>
              <a:t>Byanyima</a:t>
            </a:r>
            <a:r>
              <a:rPr lang="en-GB" sz="1600" dirty="0"/>
              <a:t>. Who is also leader on women’s rights. </a:t>
            </a:r>
          </a:p>
        </p:txBody>
      </p:sp>
      <p:sp>
        <p:nvSpPr>
          <p:cNvPr id="6" name="TextBox 5"/>
          <p:cNvSpPr txBox="1"/>
          <p:nvPr/>
        </p:nvSpPr>
        <p:spPr>
          <a:xfrm>
            <a:off x="3571519" y="721228"/>
            <a:ext cx="7865046" cy="3539430"/>
          </a:xfrm>
          <a:prstGeom prst="rect">
            <a:avLst/>
          </a:prstGeom>
          <a:noFill/>
          <a:ln>
            <a:solidFill>
              <a:srgbClr val="92D050"/>
            </a:solidFill>
          </a:ln>
          <a:effectLst>
            <a:glow rad="63500">
              <a:schemeClr val="accent2">
                <a:satMod val="175000"/>
                <a:alpha val="40000"/>
              </a:schemeClr>
            </a:glow>
          </a:effectLst>
        </p:spPr>
        <p:txBody>
          <a:bodyPr wrap="square" rtlCol="0">
            <a:spAutoFit/>
          </a:bodyPr>
          <a:lstStyle/>
          <a:p>
            <a:r>
              <a:rPr lang="en-GB" sz="1600" dirty="0"/>
              <a:t>These are the current emergencies that Oxfam are providing help to:</a:t>
            </a:r>
          </a:p>
          <a:p>
            <a:pPr marL="285750" indent="-285750">
              <a:buFont typeface="Arial" panose="020B0604020202020204" pitchFamily="34" charset="0"/>
              <a:buChar char="•"/>
            </a:pPr>
            <a:r>
              <a:rPr lang="en-GB" sz="1600" b="1" dirty="0">
                <a:solidFill>
                  <a:schemeClr val="accent2"/>
                </a:solidFill>
              </a:rPr>
              <a:t>Cyclone Idai </a:t>
            </a:r>
            <a:r>
              <a:rPr lang="en-GB" sz="1600" dirty="0"/>
              <a:t>– many fatalities have occurred due to the high amounts of flooding and landslides. There are many families who have missing members. </a:t>
            </a:r>
          </a:p>
          <a:p>
            <a:pPr marL="285750" indent="-285750">
              <a:buFont typeface="Arial" panose="020B0604020202020204" pitchFamily="34" charset="0"/>
              <a:buChar char="•"/>
            </a:pPr>
            <a:r>
              <a:rPr lang="en-GB" sz="1600" b="1" dirty="0">
                <a:solidFill>
                  <a:schemeClr val="accent2"/>
                </a:solidFill>
              </a:rPr>
              <a:t>Yemen crisis </a:t>
            </a:r>
            <a:r>
              <a:rPr lang="en-GB" sz="1600" dirty="0"/>
              <a:t>–  18.8 millions are at risk to Famine (shortage of food).</a:t>
            </a:r>
          </a:p>
          <a:p>
            <a:pPr algn="ctr"/>
            <a:endParaRPr lang="en-GB" sz="1600" b="1" dirty="0"/>
          </a:p>
          <a:p>
            <a:pPr algn="ctr"/>
            <a:r>
              <a:rPr lang="en-GB" sz="1600" b="1" dirty="0"/>
              <a:t>Achievements</a:t>
            </a:r>
          </a:p>
          <a:p>
            <a:pPr marL="285750" indent="-285750">
              <a:buFont typeface="Arial" charset="0"/>
              <a:buChar char="•"/>
            </a:pPr>
            <a:r>
              <a:rPr lang="en-GB" sz="1600" dirty="0"/>
              <a:t>They have 22 different projects in 19 countries to help reduce poverty.</a:t>
            </a:r>
          </a:p>
          <a:p>
            <a:pPr marL="285750" indent="-285750">
              <a:buFont typeface="Arial" charset="0"/>
              <a:buChar char="•"/>
            </a:pPr>
            <a:r>
              <a:rPr lang="en-GB" sz="1600" dirty="0"/>
              <a:t> In 2013/14 a sum of £3.8 million was spent on tackling poverty and the suffering on families.</a:t>
            </a:r>
          </a:p>
          <a:p>
            <a:pPr marL="285750" indent="-285750">
              <a:buFont typeface="Arial" charset="0"/>
              <a:buChar char="•"/>
            </a:pPr>
            <a:r>
              <a:rPr lang="en-GB" sz="1600" dirty="0"/>
              <a:t> In 2017/18 Oxfam helped over 14 </a:t>
            </a:r>
            <a:r>
              <a:rPr lang="en-GB" sz="1600" b="1" dirty="0"/>
              <a:t>million</a:t>
            </a:r>
            <a:r>
              <a:rPr lang="en-GB" sz="1600" dirty="0"/>
              <a:t> people fight poverty (mostly women).</a:t>
            </a:r>
          </a:p>
          <a:p>
            <a:pPr marL="285750" indent="-285750">
              <a:buFont typeface="Arial" charset="0"/>
              <a:buChar char="•"/>
            </a:pPr>
            <a:endParaRPr lang="en-GB" sz="1600" dirty="0"/>
          </a:p>
          <a:p>
            <a:endParaRPr lang="en-GB" sz="1600" dirty="0"/>
          </a:p>
          <a:p>
            <a:r>
              <a:rPr lang="en-GB" sz="1600" dirty="0"/>
              <a:t>In light of this Oxfam has been rewarded  with the European Excellence Award ( Oxfam international May 2017).   </a:t>
            </a:r>
          </a:p>
        </p:txBody>
      </p:sp>
      <p:sp>
        <p:nvSpPr>
          <p:cNvPr id="3" name="TextBox 2"/>
          <p:cNvSpPr txBox="1"/>
          <p:nvPr/>
        </p:nvSpPr>
        <p:spPr>
          <a:xfrm>
            <a:off x="259061" y="4746928"/>
            <a:ext cx="2851612" cy="4062651"/>
          </a:xfrm>
          <a:prstGeom prst="rect">
            <a:avLst/>
          </a:prstGeom>
          <a:noFill/>
          <a:ln w="12700">
            <a:gradFill>
              <a:gsLst>
                <a:gs pos="100000">
                  <a:schemeClr val="accent1">
                    <a:lumMod val="5000"/>
                    <a:lumOff val="95000"/>
                  </a:schemeClr>
                </a:gs>
                <a:gs pos="100000">
                  <a:schemeClr val="accent1">
                    <a:lumMod val="45000"/>
                    <a:lumOff val="55000"/>
                  </a:schemeClr>
                </a:gs>
                <a:gs pos="95000">
                  <a:schemeClr val="accent2">
                    <a:lumMod val="60000"/>
                    <a:lumOff val="40000"/>
                  </a:schemeClr>
                </a:gs>
                <a:gs pos="100000">
                  <a:schemeClr val="accent1">
                    <a:lumMod val="30000"/>
                    <a:lumOff val="70000"/>
                  </a:schemeClr>
                </a:gs>
              </a:gsLst>
              <a:lin ang="5400000" scaled="1"/>
            </a:gradFill>
          </a:ln>
          <a:effectLst>
            <a:glow rad="25400">
              <a:schemeClr val="accent1">
                <a:alpha val="40000"/>
              </a:schemeClr>
            </a:glow>
          </a:effectLst>
        </p:spPr>
        <p:txBody>
          <a:bodyPr wrap="square" rtlCol="0">
            <a:spAutoFit/>
          </a:bodyPr>
          <a:lstStyle/>
          <a:p>
            <a:r>
              <a:rPr lang="en-US" sz="1600" dirty="0"/>
              <a:t>The 5 core values of Oxfam (Oxfam 2018):</a:t>
            </a:r>
          </a:p>
          <a:p>
            <a:endParaRPr lang="en-US" sz="1600" dirty="0"/>
          </a:p>
          <a:p>
            <a:pPr marL="285750" indent="-285750">
              <a:buFont typeface="Arial" charset="0"/>
              <a:buChar char="•"/>
            </a:pPr>
            <a:r>
              <a:rPr lang="en-US" sz="1600" dirty="0">
                <a:solidFill>
                  <a:srgbClr val="00B050"/>
                </a:solidFill>
              </a:rPr>
              <a:t>The right to a sustainable livelihood</a:t>
            </a:r>
          </a:p>
          <a:p>
            <a:pPr marL="285750" indent="-285750">
              <a:buFont typeface="Arial" charset="0"/>
              <a:buChar char="•"/>
            </a:pPr>
            <a:endParaRPr lang="en-US" sz="1600" dirty="0"/>
          </a:p>
          <a:p>
            <a:pPr marL="285750" indent="-285750">
              <a:buFont typeface="Arial" charset="0"/>
              <a:buChar char="•"/>
            </a:pPr>
            <a:r>
              <a:rPr lang="en-US" sz="1600" dirty="0">
                <a:solidFill>
                  <a:srgbClr val="FFC000"/>
                </a:solidFill>
              </a:rPr>
              <a:t>The right to basic social services</a:t>
            </a:r>
          </a:p>
          <a:p>
            <a:pPr marL="285750" indent="-285750">
              <a:buFont typeface="Arial" charset="0"/>
              <a:buChar char="•"/>
            </a:pPr>
            <a:endParaRPr lang="en-US" sz="1600" dirty="0"/>
          </a:p>
          <a:p>
            <a:pPr marL="285750" indent="-285750">
              <a:buFont typeface="Arial" charset="0"/>
              <a:buChar char="•"/>
            </a:pPr>
            <a:r>
              <a:rPr lang="en-US" sz="1600" dirty="0">
                <a:solidFill>
                  <a:srgbClr val="00B050"/>
                </a:solidFill>
              </a:rPr>
              <a:t>The right to life and security</a:t>
            </a:r>
          </a:p>
          <a:p>
            <a:pPr marL="285750" indent="-285750">
              <a:buFont typeface="Arial" charset="0"/>
              <a:buChar char="•"/>
            </a:pPr>
            <a:endParaRPr lang="en-US" sz="1600" dirty="0">
              <a:solidFill>
                <a:srgbClr val="FFC000"/>
              </a:solidFill>
            </a:endParaRPr>
          </a:p>
          <a:p>
            <a:pPr marL="285750" indent="-285750">
              <a:buFont typeface="Arial" charset="0"/>
              <a:buChar char="•"/>
            </a:pPr>
            <a:r>
              <a:rPr lang="en-US" sz="1600" dirty="0">
                <a:solidFill>
                  <a:srgbClr val="FFC000"/>
                </a:solidFill>
              </a:rPr>
              <a:t>The right to be heard</a:t>
            </a:r>
          </a:p>
          <a:p>
            <a:pPr marL="285750" indent="-285750">
              <a:buFont typeface="Arial" charset="0"/>
              <a:buChar char="•"/>
            </a:pPr>
            <a:endParaRPr lang="en-US" sz="1600" dirty="0"/>
          </a:p>
          <a:p>
            <a:pPr marL="285750" indent="-285750">
              <a:buFont typeface="Arial" charset="0"/>
              <a:buChar char="•"/>
            </a:pPr>
            <a:r>
              <a:rPr lang="en-US" sz="1600" dirty="0">
                <a:solidFill>
                  <a:srgbClr val="00B050"/>
                </a:solidFill>
              </a:rPr>
              <a:t>The right to an identity</a:t>
            </a:r>
          </a:p>
          <a:p>
            <a:pPr marL="285750" indent="-285750">
              <a:buFont typeface="Arial" charset="0"/>
              <a:buChar char="•"/>
            </a:pPr>
            <a:endParaRPr lang="en-US" dirty="0"/>
          </a:p>
        </p:txBody>
      </p:sp>
      <p:sp>
        <p:nvSpPr>
          <p:cNvPr id="8" name="TextBox 7"/>
          <p:cNvSpPr txBox="1"/>
          <p:nvPr/>
        </p:nvSpPr>
        <p:spPr>
          <a:xfrm>
            <a:off x="11680019" y="961276"/>
            <a:ext cx="4990454" cy="4031873"/>
          </a:xfrm>
          <a:prstGeom prst="rect">
            <a:avLst/>
          </a:prstGeom>
          <a:noFill/>
          <a:ln>
            <a:solidFill>
              <a:srgbClr val="92D050"/>
            </a:solidFill>
          </a:ln>
          <a:effectLst>
            <a:glow rad="63500">
              <a:schemeClr val="accent1">
                <a:alpha val="40000"/>
              </a:schemeClr>
            </a:glow>
          </a:effectLst>
        </p:spPr>
        <p:txBody>
          <a:bodyPr wrap="square" rtlCol="0">
            <a:spAutoFit/>
          </a:bodyPr>
          <a:lstStyle/>
          <a:p>
            <a:r>
              <a:rPr lang="en-US" sz="1600" dirty="0"/>
              <a:t>The charity uses three different ways of raising awareness:</a:t>
            </a:r>
          </a:p>
          <a:p>
            <a:endParaRPr lang="en-US" sz="1600" dirty="0"/>
          </a:p>
          <a:p>
            <a:r>
              <a:rPr lang="en-US" sz="1600" u="sng" dirty="0"/>
              <a:t>Shops (first opened in 1948) </a:t>
            </a:r>
            <a:r>
              <a:rPr lang="en-US" sz="1600" dirty="0"/>
              <a:t>– located all over the world that sell items donated or fair trade. All proceeds go towards emergencies.</a:t>
            </a:r>
          </a:p>
          <a:p>
            <a:endParaRPr lang="en-US" sz="1600" dirty="0"/>
          </a:p>
          <a:p>
            <a:r>
              <a:rPr lang="en-US" sz="1600" u="sng" dirty="0"/>
              <a:t>Campaigns</a:t>
            </a:r>
            <a:r>
              <a:rPr lang="en-US" sz="1600" dirty="0"/>
              <a:t> – An example would be the ‘Make Trade Fair’ campaign which limits trade practices (dumping).</a:t>
            </a:r>
          </a:p>
          <a:p>
            <a:endParaRPr lang="en-US" sz="1600" dirty="0"/>
          </a:p>
          <a:p>
            <a:r>
              <a:rPr lang="en-US" sz="1600" u="sng" dirty="0"/>
              <a:t>Fundraising</a:t>
            </a:r>
            <a:r>
              <a:rPr lang="en-US" sz="1600" dirty="0"/>
              <a:t> – over 500,000 people in the UK make monthly donations to Oxfam. Many donations have been left through peoples will’s. E.g. Christopher McCandless. As well as many London Marathon runners who fundraise as part of the charity.</a:t>
            </a:r>
          </a:p>
        </p:txBody>
      </p:sp>
      <p:pic>
        <p:nvPicPr>
          <p:cNvPr id="19" name="Picture 1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94011" y="4746928"/>
            <a:ext cx="3084675" cy="1758233"/>
          </a:xfrm>
          <a:prstGeom prst="rect">
            <a:avLst/>
          </a:prstGeom>
          <a:effectLst>
            <a:glow rad="215900">
              <a:schemeClr val="accent1">
                <a:lumMod val="75000"/>
                <a:alpha val="40000"/>
              </a:schemeClr>
            </a:glow>
            <a:softEdge rad="0"/>
          </a:effectLst>
        </p:spPr>
      </p:pic>
      <p:cxnSp>
        <p:nvCxnSpPr>
          <p:cNvPr id="21" name="Straight Arrow Connector 20"/>
          <p:cNvCxnSpPr/>
          <p:nvPr/>
        </p:nvCxnSpPr>
        <p:spPr>
          <a:xfrm>
            <a:off x="6986459" y="6350726"/>
            <a:ext cx="47244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7616379" y="4555317"/>
            <a:ext cx="3762456" cy="2554545"/>
          </a:xfrm>
          <a:prstGeom prst="rect">
            <a:avLst/>
          </a:prstGeom>
          <a:noFill/>
          <a:ln>
            <a:gradFill flip="none" rotWithShape="1">
              <a:gsLst>
                <a:gs pos="36000">
                  <a:schemeClr val="accent2">
                    <a:lumMod val="67000"/>
                  </a:schemeClr>
                </a:gs>
                <a:gs pos="37000">
                  <a:schemeClr val="accent2">
                    <a:alpha val="46000"/>
                    <a:lumMod val="0"/>
                    <a:lumOff val="100000"/>
                  </a:schemeClr>
                </a:gs>
                <a:gs pos="100000">
                  <a:schemeClr val="accent2">
                    <a:lumMod val="60000"/>
                    <a:lumOff val="40000"/>
                  </a:schemeClr>
                </a:gs>
              </a:gsLst>
              <a:path path="rect">
                <a:fillToRect l="100000" t="100000"/>
              </a:path>
              <a:tileRect r="-100000" b="-100000"/>
            </a:gradFill>
          </a:ln>
          <a:effectLst>
            <a:glow rad="127000">
              <a:schemeClr val="accent1">
                <a:alpha val="64000"/>
              </a:schemeClr>
            </a:glow>
          </a:effectLst>
        </p:spPr>
        <p:txBody>
          <a:bodyPr wrap="square" rtlCol="0">
            <a:spAutoFit/>
          </a:bodyPr>
          <a:lstStyle/>
          <a:p>
            <a:r>
              <a:rPr lang="en-US" sz="1600" dirty="0"/>
              <a:t>This chart provided by Oxfam (2017/18) show an overall of how the money which is provided is spent. The chart states how 70% of the funding is spent on actual help for vulnerable people such as: campaigning, development and humanitarian. Then, the remaining 30% is left to be spent on administration, fundraising and trading</a:t>
            </a:r>
            <a:r>
              <a:rPr lang="en-US" sz="1400" dirty="0"/>
              <a:t>.</a:t>
            </a:r>
          </a:p>
        </p:txBody>
      </p:sp>
      <p:pic>
        <p:nvPicPr>
          <p:cNvPr id="25" name="Picture 2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26666" y="6825544"/>
            <a:ext cx="3496013" cy="2032984"/>
          </a:xfrm>
          <a:prstGeom prst="rect">
            <a:avLst/>
          </a:prstGeom>
          <a:effectLst>
            <a:glow rad="254000">
              <a:schemeClr val="accent1">
                <a:lumMod val="75000"/>
                <a:alpha val="40000"/>
              </a:schemeClr>
            </a:glow>
          </a:effectLst>
        </p:spPr>
      </p:pic>
      <p:cxnSp>
        <p:nvCxnSpPr>
          <p:cNvPr id="27" name="Straight Arrow Connector 26"/>
          <p:cNvCxnSpPr/>
          <p:nvPr/>
        </p:nvCxnSpPr>
        <p:spPr>
          <a:xfrm>
            <a:off x="7272386" y="8133988"/>
            <a:ext cx="68798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8086098" y="7656935"/>
            <a:ext cx="3292737" cy="1569660"/>
          </a:xfrm>
          <a:prstGeom prst="rect">
            <a:avLst/>
          </a:prstGeom>
          <a:noFill/>
          <a:ln>
            <a:solidFill>
              <a:srgbClr val="92D050"/>
            </a:solidFill>
          </a:ln>
          <a:effectLst>
            <a:glow rad="177800">
              <a:schemeClr val="accent1">
                <a:alpha val="54000"/>
              </a:schemeClr>
            </a:glow>
          </a:effectLst>
        </p:spPr>
        <p:txBody>
          <a:bodyPr wrap="square" rtlCol="0">
            <a:spAutoFit/>
          </a:bodyPr>
          <a:lstStyle/>
          <a:p>
            <a:r>
              <a:rPr lang="en-US" sz="1600" dirty="0"/>
              <a:t>This chart provided by Oxfam shows the % of the money is spent within each and every country that they have worked in that year. (Annual report 2017/18)</a:t>
            </a:r>
          </a:p>
        </p:txBody>
      </p:sp>
      <p:pic>
        <p:nvPicPr>
          <p:cNvPr id="35" name="Picture 3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87156" y="205186"/>
            <a:ext cx="1393408" cy="516042"/>
          </a:xfrm>
          <a:prstGeom prst="rect">
            <a:avLst/>
          </a:prstGeom>
        </p:spPr>
      </p:pic>
      <p:sp>
        <p:nvSpPr>
          <p:cNvPr id="37" name="TextBox 36"/>
          <p:cNvSpPr txBox="1"/>
          <p:nvPr/>
        </p:nvSpPr>
        <p:spPr>
          <a:xfrm>
            <a:off x="11509537" y="5163550"/>
            <a:ext cx="5331417" cy="3323987"/>
          </a:xfrm>
          <a:prstGeom prst="rect">
            <a:avLst/>
          </a:prstGeom>
          <a:noFill/>
          <a:ln>
            <a:solidFill>
              <a:srgbClr val="92D050"/>
            </a:solidFill>
          </a:ln>
          <a:effectLst>
            <a:glow rad="38100">
              <a:schemeClr val="accent1">
                <a:alpha val="46000"/>
              </a:schemeClr>
            </a:glow>
          </a:effectLst>
        </p:spPr>
        <p:txBody>
          <a:bodyPr wrap="square" rtlCol="0">
            <a:spAutoFit/>
          </a:bodyPr>
          <a:lstStyle/>
          <a:p>
            <a:r>
              <a:rPr lang="en-US" b="1" i="1" dirty="0"/>
              <a:t>Future movement</a:t>
            </a:r>
          </a:p>
          <a:p>
            <a:r>
              <a:rPr lang="en-US" sz="1600" dirty="0"/>
              <a:t>This is where Oxfam rely on the empowerment of people to make a broad change to the struggles of poverty (Winnie </a:t>
            </a:r>
            <a:r>
              <a:rPr lang="en-US" sz="1600" dirty="0" err="1"/>
              <a:t>Byanyima</a:t>
            </a:r>
            <a:r>
              <a:rPr lang="en-US" sz="1600" dirty="0"/>
              <a:t> 2013).  The idea that people are able to shape and empower their own future and direct it away from poverty. An article on the Oxfam website highlighted how from 2013-2019 the aim was to spend £1 billion every year to ensure that all individuals at risk of poverty is able to use their own empowerment to save their future. This was to be done by : saving human lives by humanitarian disasters and preparing for crisis, providing sustainable food for all, fair sharing of natural resources and to ensure basic finances for basic human needs. </a:t>
            </a:r>
          </a:p>
        </p:txBody>
      </p:sp>
      <p:sp>
        <p:nvSpPr>
          <p:cNvPr id="2" name="TextBox 1"/>
          <p:cNvSpPr txBox="1"/>
          <p:nvPr/>
        </p:nvSpPr>
        <p:spPr>
          <a:xfrm>
            <a:off x="15803491" y="20520"/>
            <a:ext cx="1037463" cy="369332"/>
          </a:xfrm>
          <a:prstGeom prst="rect">
            <a:avLst/>
          </a:prstGeom>
          <a:noFill/>
        </p:spPr>
        <p:txBody>
          <a:bodyPr wrap="none" rtlCol="0">
            <a:spAutoFit/>
          </a:bodyPr>
          <a:lstStyle/>
          <a:p>
            <a:r>
              <a:rPr lang="en-US"/>
              <a:t>1707638</a:t>
            </a:r>
          </a:p>
        </p:txBody>
      </p:sp>
    </p:spTree>
    <p:extLst>
      <p:ext uri="{BB962C8B-B14F-4D97-AF65-F5344CB8AC3E}">
        <p14:creationId xmlns:p14="http://schemas.microsoft.com/office/powerpoint/2010/main" val="35669410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References</a:t>
            </a:r>
            <a:endParaRPr lang="en-GB" dirty="0"/>
          </a:p>
        </p:txBody>
      </p:sp>
      <p:sp>
        <p:nvSpPr>
          <p:cNvPr id="3" name="Content Placeholder 2"/>
          <p:cNvSpPr>
            <a:spLocks noGrp="1"/>
          </p:cNvSpPr>
          <p:nvPr>
            <p:ph idx="1"/>
          </p:nvPr>
        </p:nvSpPr>
        <p:spPr/>
        <p:txBody>
          <a:bodyPr/>
          <a:lstStyle/>
          <a:p>
            <a:r>
              <a:rPr lang="en-US" dirty="0"/>
              <a:t>BBC(2019). Retrieved from </a:t>
            </a:r>
            <a:r>
              <a:rPr lang="en-US" dirty="0">
                <a:hlinkClick r:id="rId2"/>
              </a:rPr>
              <a:t>https://www.bbc.co.uk/news/uk-430319</a:t>
            </a:r>
            <a:endParaRPr lang="en-US" dirty="0"/>
          </a:p>
          <a:p>
            <a:endParaRPr lang="en-GB" dirty="0"/>
          </a:p>
          <a:p>
            <a:r>
              <a:rPr lang="en-GB" dirty="0"/>
              <a:t>Oxfam agrees to stop government funding bids. (2019). Retrieved from </a:t>
            </a:r>
            <a:r>
              <a:rPr lang="en-GB" dirty="0">
                <a:hlinkClick r:id="rId3"/>
              </a:rPr>
              <a:t>https://www.bbc.co.uk/news/uk-politics-43091489</a:t>
            </a:r>
            <a:r>
              <a:rPr lang="en-GB" dirty="0"/>
              <a:t>  </a:t>
            </a:r>
          </a:p>
          <a:p>
            <a:endParaRPr lang="en-GB" dirty="0"/>
          </a:p>
          <a:p>
            <a:r>
              <a:rPr lang="en-GB" dirty="0"/>
              <a:t>How we spend your money | Oxfam International. (2019). Retrieved from https://</a:t>
            </a:r>
            <a:r>
              <a:rPr lang="en-GB" dirty="0" err="1"/>
              <a:t>www.oxfam.org</a:t>
            </a:r>
            <a:r>
              <a:rPr lang="en-GB" dirty="0"/>
              <a:t>/</a:t>
            </a:r>
            <a:r>
              <a:rPr lang="en-GB" dirty="0" err="1"/>
              <a:t>en</a:t>
            </a:r>
            <a:r>
              <a:rPr lang="en-GB" dirty="0"/>
              <a:t>/about/how-we-spend-money</a:t>
            </a:r>
          </a:p>
        </p:txBody>
      </p:sp>
    </p:spTree>
    <p:extLst>
      <p:ext uri="{BB962C8B-B14F-4D97-AF65-F5344CB8AC3E}">
        <p14:creationId xmlns:p14="http://schemas.microsoft.com/office/powerpoint/2010/main" val="201620668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17008</TotalTime>
  <Words>637</Words>
  <Application>Microsoft Office PowerPoint</Application>
  <PresentationFormat>Custom</PresentationFormat>
  <Paragraphs>46</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Trebuchet MS</vt:lpstr>
      <vt:lpstr>Wingdings 3</vt:lpstr>
      <vt:lpstr>Facet</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Freya Hughes (1707638)</dc:creator>
  <cp:lastModifiedBy>melanie trollope</cp:lastModifiedBy>
  <cp:revision>26</cp:revision>
  <dcterms:created xsi:type="dcterms:W3CDTF">2019-03-27T08:28:00Z</dcterms:created>
  <dcterms:modified xsi:type="dcterms:W3CDTF">2019-04-30T16:20:17Z</dcterms:modified>
</cp:coreProperties>
</file>