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60" r:id="rId3"/>
    <p:sldId id="257" r:id="rId4"/>
    <p:sldId id="266" r:id="rId5"/>
    <p:sldId id="267" r:id="rId6"/>
    <p:sldId id="258" r:id="rId7"/>
    <p:sldId id="259" r:id="rId8"/>
    <p:sldId id="261" r:id="rId9"/>
    <p:sldId id="268" r:id="rId10"/>
    <p:sldId id="269" r:id="rId11"/>
    <p:sldId id="263" r:id="rId12"/>
    <p:sldId id="264" r:id="rId13"/>
    <p:sldId id="265"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007" autoAdjust="0"/>
  </p:normalViewPr>
  <p:slideViewPr>
    <p:cSldViewPr snapToGrid="0">
      <p:cViewPr varScale="1">
        <p:scale>
          <a:sx n="100" d="100"/>
          <a:sy n="100" d="100"/>
        </p:scale>
        <p:origin x="9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48BC0C-EE2B-44E2-92ED-86275659EA62}" type="datetimeFigureOut">
              <a:rPr lang="en-GB" smtClean="0"/>
              <a:t>19/12/2019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A58190-31DB-4B65-B553-D369ECCD8D54}" type="slidenum">
              <a:rPr lang="en-GB" smtClean="0"/>
              <a:t>‹#›</a:t>
            </a:fld>
            <a:endParaRPr lang="en-GB"/>
          </a:p>
        </p:txBody>
      </p:sp>
    </p:spTree>
    <p:extLst>
      <p:ext uri="{BB962C8B-B14F-4D97-AF65-F5344CB8AC3E}">
        <p14:creationId xmlns:p14="http://schemas.microsoft.com/office/powerpoint/2010/main" val="425582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A58190-31DB-4B65-B553-D369ECCD8D54}" type="slidenum">
              <a:rPr lang="en-GB" smtClean="0"/>
              <a:t>5</a:t>
            </a:fld>
            <a:endParaRPr lang="en-GB"/>
          </a:p>
        </p:txBody>
      </p:sp>
    </p:spTree>
    <p:extLst>
      <p:ext uri="{BB962C8B-B14F-4D97-AF65-F5344CB8AC3E}">
        <p14:creationId xmlns:p14="http://schemas.microsoft.com/office/powerpoint/2010/main" val="439657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A58190-31DB-4B65-B553-D369ECCD8D54}" type="slidenum">
              <a:rPr lang="en-GB" smtClean="0"/>
              <a:t>10</a:t>
            </a:fld>
            <a:endParaRPr lang="en-GB"/>
          </a:p>
        </p:txBody>
      </p:sp>
    </p:spTree>
    <p:extLst>
      <p:ext uri="{BB962C8B-B14F-4D97-AF65-F5344CB8AC3E}">
        <p14:creationId xmlns:p14="http://schemas.microsoft.com/office/powerpoint/2010/main" val="670425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A58190-31DB-4B65-B553-D369ECCD8D54}" type="slidenum">
              <a:rPr lang="en-GB" smtClean="0"/>
              <a:t>13</a:t>
            </a:fld>
            <a:endParaRPr lang="en-GB"/>
          </a:p>
        </p:txBody>
      </p:sp>
    </p:spTree>
    <p:extLst>
      <p:ext uri="{BB962C8B-B14F-4D97-AF65-F5344CB8AC3E}">
        <p14:creationId xmlns:p14="http://schemas.microsoft.com/office/powerpoint/2010/main" val="1062377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A58190-31DB-4B65-B553-D369ECCD8D54}" type="slidenum">
              <a:rPr lang="en-GB" smtClean="0"/>
              <a:t>14</a:t>
            </a:fld>
            <a:endParaRPr lang="en-GB"/>
          </a:p>
        </p:txBody>
      </p:sp>
    </p:spTree>
    <p:extLst>
      <p:ext uri="{BB962C8B-B14F-4D97-AF65-F5344CB8AC3E}">
        <p14:creationId xmlns:p14="http://schemas.microsoft.com/office/powerpoint/2010/main" val="1461676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12/19/2019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a:xfrm>
            <a:off x="689503" y="219074"/>
            <a:ext cx="8001000" cy="2971801"/>
          </a:xfrm>
        </p:spPr>
        <p:txBody>
          <a:bodyPr/>
          <a:lstStyle/>
          <a:p>
            <a:pPr algn="ctr"/>
            <a:r>
              <a:rPr lang="en-GB" b="1" dirty="0"/>
              <a:t>Japher Motors Integrated System</a:t>
            </a:r>
          </a:p>
        </p:txBody>
      </p:sp>
      <p:sp>
        <p:nvSpPr>
          <p:cNvPr id="5" name="TextBox 4"/>
          <p:cNvSpPr txBox="1"/>
          <p:nvPr/>
        </p:nvSpPr>
        <p:spPr>
          <a:xfrm>
            <a:off x="1638300" y="4610100"/>
            <a:ext cx="4724400" cy="1754326"/>
          </a:xfrm>
          <a:prstGeom prst="rect">
            <a:avLst/>
          </a:prstGeom>
          <a:noFill/>
        </p:spPr>
        <p:txBody>
          <a:bodyPr wrap="square" rtlCol="0">
            <a:spAutoFit/>
          </a:bodyPr>
          <a:lstStyle/>
          <a:p>
            <a:r>
              <a:rPr lang="en-GB" dirty="0"/>
              <a:t>Lecturer: </a:t>
            </a:r>
            <a:r>
              <a:rPr lang="en-GB" dirty="0" err="1"/>
              <a:t>Koushik</a:t>
            </a:r>
            <a:r>
              <a:rPr lang="en-GB" dirty="0"/>
              <a:t> </a:t>
            </a:r>
            <a:r>
              <a:rPr lang="en-GB" dirty="0" err="1"/>
              <a:t>Moudak</a:t>
            </a:r>
            <a:endParaRPr lang="en-GB" dirty="0"/>
          </a:p>
          <a:p>
            <a:endParaRPr lang="en-GB" dirty="0"/>
          </a:p>
          <a:p>
            <a:r>
              <a:rPr lang="en-GB" dirty="0"/>
              <a:t>Members:  Claudiu Octavian </a:t>
            </a:r>
            <a:r>
              <a:rPr lang="en-GB" dirty="0" err="1"/>
              <a:t>Albus</a:t>
            </a:r>
            <a:endParaRPr lang="en-GB" dirty="0"/>
          </a:p>
          <a:p>
            <a:r>
              <a:rPr lang="en-GB" dirty="0"/>
              <a:t>                   Silvia Diana </a:t>
            </a:r>
            <a:r>
              <a:rPr lang="en-GB" dirty="0" err="1"/>
              <a:t>Iagar</a:t>
            </a:r>
            <a:endParaRPr lang="en-GB" dirty="0"/>
          </a:p>
          <a:p>
            <a:r>
              <a:rPr lang="en-GB" dirty="0"/>
              <a:t>                   George Adrian Apostol</a:t>
            </a:r>
          </a:p>
          <a:p>
            <a:r>
              <a:rPr lang="en-GB" dirty="0"/>
              <a:t>                   </a:t>
            </a:r>
            <a:r>
              <a:rPr lang="en-GB" dirty="0" err="1"/>
              <a:t>Silviu</a:t>
            </a:r>
            <a:r>
              <a:rPr lang="en-GB" dirty="0"/>
              <a:t> Iulian </a:t>
            </a:r>
            <a:r>
              <a:rPr lang="en-GB" dirty="0" err="1"/>
              <a:t>Surel</a:t>
            </a:r>
            <a:endParaRPr lang="en-GB" dirty="0"/>
          </a:p>
        </p:txBody>
      </p:sp>
    </p:spTree>
    <p:extLst>
      <p:ext uri="{BB962C8B-B14F-4D97-AF65-F5344CB8AC3E}">
        <p14:creationId xmlns:p14="http://schemas.microsoft.com/office/powerpoint/2010/main" val="3886132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534400" cy="5765800"/>
          </a:xfrm>
        </p:spPr>
        <p:txBody>
          <a:bodyPr>
            <a:normAutofit/>
          </a:bodyPr>
          <a:lstStyle/>
          <a:p>
            <a:pPr marL="0" indent="0">
              <a:buNone/>
            </a:pPr>
            <a:r>
              <a:rPr lang="en-GB" sz="2400" b="1" dirty="0">
                <a:solidFill>
                  <a:schemeClr val="tx1"/>
                </a:solidFill>
              </a:rPr>
              <a:t>Work Breakdown Structure (WBS)</a:t>
            </a:r>
          </a:p>
          <a:p>
            <a:endParaRPr lang="en-GB" sz="2400" dirty="0">
              <a:solidFill>
                <a:schemeClr val="tx1"/>
              </a:solidFill>
            </a:endParaRPr>
          </a:p>
          <a:p>
            <a:r>
              <a:rPr lang="en-GB" sz="2400" dirty="0">
                <a:solidFill>
                  <a:schemeClr val="tx1"/>
                </a:solidFill>
              </a:rPr>
              <a:t>The WBS makes all the deliverables more accurate. It is helping the whole team to know what they have to achieve for each task. </a:t>
            </a:r>
            <a:r>
              <a:rPr lang="en-GB" sz="2400" dirty="0" smtClean="0">
                <a:solidFill>
                  <a:schemeClr val="tx1"/>
                </a:solidFill>
              </a:rPr>
              <a:t>(</a:t>
            </a:r>
            <a:r>
              <a:rPr lang="en-GB" sz="2400" dirty="0" err="1" smtClean="0">
                <a:solidFill>
                  <a:schemeClr val="tx1"/>
                </a:solidFill>
              </a:rPr>
              <a:t>Manas</a:t>
            </a:r>
            <a:r>
              <a:rPr lang="en-GB" sz="2400" dirty="0" smtClean="0">
                <a:solidFill>
                  <a:schemeClr val="tx1"/>
                </a:solidFill>
              </a:rPr>
              <a:t>, 2006, </a:t>
            </a:r>
            <a:r>
              <a:rPr lang="en-GB" sz="2400" dirty="0" smtClean="0">
                <a:solidFill>
                  <a:schemeClr val="tx1"/>
                </a:solidFill>
              </a:rPr>
              <a:t>p.3</a:t>
            </a:r>
            <a:r>
              <a:rPr lang="en-GB" sz="2400" dirty="0" smtClean="0">
                <a:solidFill>
                  <a:schemeClr val="tx1"/>
                </a:solidFill>
              </a:rPr>
              <a:t>)</a:t>
            </a:r>
            <a:endParaRPr lang="en-GB" sz="2400" dirty="0">
              <a:solidFill>
                <a:schemeClr val="tx1"/>
              </a:solidFill>
            </a:endParaRPr>
          </a:p>
          <a:p>
            <a:endParaRPr lang="en-GB" sz="2400" dirty="0"/>
          </a:p>
        </p:txBody>
      </p:sp>
    </p:spTree>
    <p:extLst>
      <p:ext uri="{BB962C8B-B14F-4D97-AF65-F5344CB8AC3E}">
        <p14:creationId xmlns:p14="http://schemas.microsoft.com/office/powerpoint/2010/main" val="22266703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9847" y="209549"/>
            <a:ext cx="11823078" cy="6410325"/>
          </a:xfrm>
          <a:prstGeom prst="rect">
            <a:avLst/>
          </a:prstGeom>
        </p:spPr>
      </p:pic>
    </p:spTree>
    <p:extLst>
      <p:ext uri="{BB962C8B-B14F-4D97-AF65-F5344CB8AC3E}">
        <p14:creationId xmlns:p14="http://schemas.microsoft.com/office/powerpoint/2010/main" val="34043125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534400" cy="5494867"/>
          </a:xfrm>
        </p:spPr>
        <p:txBody>
          <a:bodyPr/>
          <a:lstStyle/>
          <a:p>
            <a:pPr marL="0" indent="0">
              <a:buNone/>
            </a:pPr>
            <a:r>
              <a:rPr lang="en-GB" sz="2400" b="1" dirty="0">
                <a:solidFill>
                  <a:schemeClr val="tx1"/>
                </a:solidFill>
              </a:rPr>
              <a:t>Critical Path Method (CPM)</a:t>
            </a:r>
          </a:p>
          <a:p>
            <a:pPr marL="0" indent="0">
              <a:buNone/>
            </a:pPr>
            <a:endParaRPr lang="en-GB" sz="2400" b="1" dirty="0">
              <a:solidFill>
                <a:schemeClr val="tx1"/>
              </a:solidFill>
            </a:endParaRPr>
          </a:p>
          <a:p>
            <a:r>
              <a:rPr lang="en-GB" dirty="0">
                <a:solidFill>
                  <a:schemeClr val="tx1"/>
                </a:solidFill>
              </a:rPr>
              <a:t>The Critical Path Method has been used to show the flow of activities and tasks, like where the activities started and where they will end. It starts from the left and ends at the right side, which shows the project's elements along with their durations</a:t>
            </a:r>
            <a:r>
              <a:rPr lang="en-GB" dirty="0" smtClean="0">
                <a:solidFill>
                  <a:schemeClr val="tx1"/>
                </a:solidFill>
              </a:rPr>
              <a:t>.(</a:t>
            </a:r>
            <a:r>
              <a:rPr lang="en-GB" dirty="0" err="1" smtClean="0">
                <a:solidFill>
                  <a:schemeClr val="tx1"/>
                </a:solidFill>
              </a:rPr>
              <a:t>Antill</a:t>
            </a:r>
            <a:r>
              <a:rPr lang="en-GB" dirty="0" smtClean="0">
                <a:solidFill>
                  <a:schemeClr val="tx1"/>
                </a:solidFill>
              </a:rPr>
              <a:t>, Woodhead,1990)</a:t>
            </a:r>
            <a:endParaRPr lang="en-GB" dirty="0">
              <a:solidFill>
                <a:schemeClr val="tx1"/>
              </a:solidFill>
            </a:endParaRPr>
          </a:p>
          <a:p>
            <a:endParaRPr lang="en-GB" dirty="0"/>
          </a:p>
        </p:txBody>
      </p:sp>
    </p:spTree>
    <p:extLst>
      <p:ext uri="{BB962C8B-B14F-4D97-AF65-F5344CB8AC3E}">
        <p14:creationId xmlns:p14="http://schemas.microsoft.com/office/powerpoint/2010/main" val="16992283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3"/>
          <a:stretch>
            <a:fillRect/>
          </a:stretch>
        </p:blipFill>
        <p:spPr>
          <a:xfrm>
            <a:off x="0" y="1066800"/>
            <a:ext cx="12192000" cy="4954400"/>
          </a:xfrm>
          <a:prstGeom prst="rect">
            <a:avLst/>
          </a:prstGeom>
        </p:spPr>
      </p:pic>
      <p:sp>
        <p:nvSpPr>
          <p:cNvPr id="5" name="TextBox 4"/>
          <p:cNvSpPr txBox="1"/>
          <p:nvPr/>
        </p:nvSpPr>
        <p:spPr>
          <a:xfrm>
            <a:off x="5781676" y="5591175"/>
            <a:ext cx="1257300" cy="369332"/>
          </a:xfrm>
          <a:prstGeom prst="rect">
            <a:avLst/>
          </a:prstGeom>
          <a:solidFill>
            <a:schemeClr val="tx1"/>
          </a:solidFill>
        </p:spPr>
        <p:txBody>
          <a:bodyPr wrap="square" rtlCol="0">
            <a:spAutoFit/>
          </a:bodyPr>
          <a:lstStyle/>
          <a:p>
            <a:endParaRPr lang="en-GB"/>
          </a:p>
        </p:txBody>
      </p:sp>
    </p:spTree>
    <p:extLst>
      <p:ext uri="{BB962C8B-B14F-4D97-AF65-F5344CB8AC3E}">
        <p14:creationId xmlns:p14="http://schemas.microsoft.com/office/powerpoint/2010/main" val="9164266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7278" y="1105958"/>
            <a:ext cx="8534400" cy="5511800"/>
          </a:xfrm>
        </p:spPr>
        <p:txBody>
          <a:bodyPr/>
          <a:lstStyle/>
          <a:p>
            <a:pPr marL="0" indent="0">
              <a:buNone/>
            </a:pPr>
            <a:r>
              <a:rPr lang="en-GB" sz="2800" b="1" dirty="0">
                <a:solidFill>
                  <a:schemeClr val="tx1"/>
                </a:solidFill>
              </a:rPr>
              <a:t>Gantt Chart</a:t>
            </a:r>
          </a:p>
          <a:p>
            <a:pPr marL="0" indent="0">
              <a:buNone/>
            </a:pPr>
            <a:endParaRPr lang="en-GB" sz="2400" dirty="0">
              <a:solidFill>
                <a:schemeClr val="tx1"/>
              </a:solidFill>
            </a:endParaRPr>
          </a:p>
          <a:p>
            <a:r>
              <a:rPr lang="en-GB" sz="2400" dirty="0">
                <a:solidFill>
                  <a:schemeClr val="tx1"/>
                </a:solidFill>
              </a:rPr>
              <a:t>The Gantt chart is an essential tool for project management and strategic planning. It is a visual representation of the WBS.</a:t>
            </a:r>
          </a:p>
          <a:p>
            <a:endParaRPr lang="en-GB" sz="2400" dirty="0">
              <a:solidFill>
                <a:schemeClr val="tx1"/>
              </a:solidFill>
            </a:endParaRPr>
          </a:p>
          <a:p>
            <a:r>
              <a:rPr lang="en-GB" sz="2400" dirty="0">
                <a:solidFill>
                  <a:schemeClr val="tx1"/>
                </a:solidFill>
              </a:rPr>
              <a:t>It is showing the tasks completed within the estimated time for every person assigned with their specific duties and responsibilities, within the cost and resources assigned.(</a:t>
            </a:r>
            <a:r>
              <a:rPr lang="en-GB" sz="2400" dirty="0" err="1" smtClean="0">
                <a:solidFill>
                  <a:schemeClr val="tx1"/>
                </a:solidFill>
              </a:rPr>
              <a:t>Carstens</a:t>
            </a:r>
            <a:r>
              <a:rPr lang="en-GB" sz="2400" dirty="0">
                <a:solidFill>
                  <a:schemeClr val="tx1"/>
                </a:solidFill>
              </a:rPr>
              <a:t>, Richardson, </a:t>
            </a:r>
            <a:r>
              <a:rPr lang="en-GB" sz="2400" dirty="0" smtClean="0">
                <a:solidFill>
                  <a:schemeClr val="tx1"/>
                </a:solidFill>
              </a:rPr>
              <a:t>2013, p.330)</a:t>
            </a:r>
            <a:endParaRPr lang="en-GB" sz="2400" dirty="0">
              <a:solidFill>
                <a:schemeClr val="tx1"/>
              </a:solidFill>
            </a:endParaRPr>
          </a:p>
          <a:p>
            <a:endParaRPr lang="en-GB" sz="2400" dirty="0">
              <a:solidFill>
                <a:schemeClr val="tx1"/>
              </a:solidFill>
            </a:endParaRPr>
          </a:p>
          <a:p>
            <a:pPr marL="0" indent="0">
              <a:buNone/>
            </a:pPr>
            <a:endParaRPr lang="en-GB" sz="2400" dirty="0">
              <a:solidFill>
                <a:schemeClr val="tx1"/>
              </a:solidFill>
            </a:endParaRPr>
          </a:p>
          <a:p>
            <a:endParaRPr lang="en-GB" dirty="0"/>
          </a:p>
        </p:txBody>
      </p:sp>
    </p:spTree>
    <p:extLst>
      <p:ext uri="{BB962C8B-B14F-4D97-AF65-F5344CB8AC3E}">
        <p14:creationId xmlns:p14="http://schemas.microsoft.com/office/powerpoint/2010/main" val="37372234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stretch>
            <a:fillRect/>
          </a:stretch>
        </p:blipFill>
        <p:spPr>
          <a:xfrm>
            <a:off x="0" y="0"/>
            <a:ext cx="12192000" cy="6858000"/>
          </a:xfrm>
          <a:prstGeom prst="rect">
            <a:avLst/>
          </a:prstGeom>
        </p:spPr>
      </p:pic>
      <p:sp>
        <p:nvSpPr>
          <p:cNvPr id="5" name="TextBox 4"/>
          <p:cNvSpPr txBox="1"/>
          <p:nvPr/>
        </p:nvSpPr>
        <p:spPr>
          <a:xfrm>
            <a:off x="4924424" y="361952"/>
            <a:ext cx="704851" cy="246221"/>
          </a:xfrm>
          <a:prstGeom prst="rect">
            <a:avLst/>
          </a:prstGeom>
          <a:solidFill>
            <a:schemeClr val="tx1"/>
          </a:solidFill>
        </p:spPr>
        <p:txBody>
          <a:bodyPr wrap="square" rtlCol="0">
            <a:spAutoFit/>
          </a:bodyPr>
          <a:lstStyle/>
          <a:p>
            <a:r>
              <a:rPr lang="en-GB" sz="1000" b="1" dirty="0">
                <a:solidFill>
                  <a:schemeClr val="bg1"/>
                </a:solidFill>
                <a:latin typeface="Arial" panose="020B0604020202020204" pitchFamily="34" charset="0"/>
                <a:cs typeface="Arial" panose="020B0604020202020204" pitchFamily="34" charset="0"/>
              </a:rPr>
              <a:t>69</a:t>
            </a:r>
            <a:r>
              <a:rPr lang="en-GB" sz="1000" dirty="0">
                <a:solidFill>
                  <a:schemeClr val="bg1"/>
                </a:solidFill>
                <a:latin typeface="Arial" panose="020B0604020202020204" pitchFamily="34" charset="0"/>
                <a:cs typeface="Arial" panose="020B0604020202020204" pitchFamily="34" charset="0"/>
              </a:rPr>
              <a:t> </a:t>
            </a:r>
            <a:r>
              <a:rPr lang="en-GB" sz="1000" b="1" dirty="0">
                <a:solidFill>
                  <a:schemeClr val="bg1"/>
                </a:solidFill>
                <a:latin typeface="Arial" panose="020B0604020202020204" pitchFamily="34" charset="0"/>
                <a:cs typeface="Arial" panose="020B0604020202020204" pitchFamily="34" charset="0"/>
              </a:rPr>
              <a:t>days</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9050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173126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534400" cy="5565531"/>
          </a:xfrm>
        </p:spPr>
        <p:txBody>
          <a:bodyPr/>
          <a:lstStyle/>
          <a:p>
            <a:pPr marL="0" indent="0">
              <a:buNone/>
            </a:pPr>
            <a:r>
              <a:rPr lang="en-GB" sz="2400" b="1" dirty="0">
                <a:solidFill>
                  <a:schemeClr val="tx1"/>
                </a:solidFill>
              </a:rPr>
              <a:t>Project Budget</a:t>
            </a:r>
          </a:p>
          <a:p>
            <a:pPr marL="0" indent="0">
              <a:buNone/>
            </a:pPr>
            <a:endParaRPr lang="en-GB" sz="2400" b="1" dirty="0">
              <a:solidFill>
                <a:schemeClr val="tx1"/>
              </a:solidFill>
            </a:endParaRPr>
          </a:p>
          <a:p>
            <a:r>
              <a:rPr lang="en-GB" dirty="0">
                <a:solidFill>
                  <a:schemeClr val="tx1"/>
                </a:solidFill>
              </a:rPr>
              <a:t>The project manager is responsible for the overall budget of the project, and the estimated cost of the project is $50 000.</a:t>
            </a:r>
          </a:p>
          <a:p>
            <a:r>
              <a:rPr lang="en-GB" dirty="0">
                <a:solidFill>
                  <a:schemeClr val="tx1"/>
                </a:solidFill>
              </a:rPr>
              <a:t>This cost includes all costs associated with the project (for example, Development Cost, Training Cost, Promotion cost and team fee, etc.).</a:t>
            </a:r>
          </a:p>
          <a:p>
            <a:endParaRPr lang="en-GB" dirty="0"/>
          </a:p>
        </p:txBody>
      </p:sp>
    </p:spTree>
    <p:extLst>
      <p:ext uri="{BB962C8B-B14F-4D97-AF65-F5344CB8AC3E}">
        <p14:creationId xmlns:p14="http://schemas.microsoft.com/office/powerpoint/2010/main" val="34166787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9550" y="95251"/>
            <a:ext cx="11782426" cy="6627616"/>
          </a:xfrm>
        </p:spPr>
      </p:pic>
    </p:spTree>
    <p:extLst>
      <p:ext uri="{BB962C8B-B14F-4D97-AF65-F5344CB8AC3E}">
        <p14:creationId xmlns:p14="http://schemas.microsoft.com/office/powerpoint/2010/main" val="33641517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stretch>
            <a:fillRect/>
          </a:stretch>
        </p:blipFill>
        <p:spPr>
          <a:xfrm>
            <a:off x="638176" y="1133475"/>
            <a:ext cx="8010524" cy="5419724"/>
          </a:xfrm>
          <a:prstGeom prst="rect">
            <a:avLst/>
          </a:prstGeom>
        </p:spPr>
      </p:pic>
      <p:sp>
        <p:nvSpPr>
          <p:cNvPr id="3" name="TextBox 2"/>
          <p:cNvSpPr txBox="1"/>
          <p:nvPr/>
        </p:nvSpPr>
        <p:spPr>
          <a:xfrm>
            <a:off x="981075" y="390524"/>
            <a:ext cx="5086350" cy="461665"/>
          </a:xfrm>
          <a:prstGeom prst="rect">
            <a:avLst/>
          </a:prstGeom>
          <a:noFill/>
        </p:spPr>
        <p:txBody>
          <a:bodyPr wrap="square" rtlCol="0">
            <a:spAutoFit/>
          </a:bodyPr>
          <a:lstStyle/>
          <a:p>
            <a:r>
              <a:rPr lang="en-GB" sz="2400" b="1" dirty="0" smtClean="0"/>
              <a:t>Stakeholders</a:t>
            </a:r>
            <a:r>
              <a:rPr lang="en-GB" sz="2000" b="1" dirty="0" smtClean="0"/>
              <a:t>  </a:t>
            </a:r>
            <a:r>
              <a:rPr lang="en-GB" sz="2400" b="1" dirty="0" smtClean="0"/>
              <a:t>Identification</a:t>
            </a:r>
            <a:endParaRPr lang="en-GB" sz="2400" b="1" dirty="0"/>
          </a:p>
        </p:txBody>
      </p:sp>
    </p:spTree>
    <p:extLst>
      <p:ext uri="{BB962C8B-B14F-4D97-AF65-F5344CB8AC3E}">
        <p14:creationId xmlns:p14="http://schemas.microsoft.com/office/powerpoint/2010/main" val="20067421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534400" cy="5477933"/>
          </a:xfrm>
        </p:spPr>
        <p:txBody>
          <a:bodyPr/>
          <a:lstStyle/>
          <a:p>
            <a:pPr marL="0" indent="0">
              <a:buNone/>
            </a:pPr>
            <a:r>
              <a:rPr lang="en-US" sz="2400" b="1" dirty="0">
                <a:solidFill>
                  <a:schemeClr val="tx1"/>
                </a:solidFill>
              </a:rPr>
              <a:t>Risk Management </a:t>
            </a:r>
            <a:r>
              <a:rPr lang="en-US" sz="2400" b="1" dirty="0" smtClean="0">
                <a:solidFill>
                  <a:schemeClr val="tx1"/>
                </a:solidFill>
              </a:rPr>
              <a:t>Plan</a:t>
            </a:r>
          </a:p>
          <a:p>
            <a:pPr marL="0" indent="0">
              <a:buNone/>
            </a:pPr>
            <a:endParaRPr lang="en-US" sz="2400" b="1" dirty="0">
              <a:solidFill>
                <a:schemeClr val="tx1"/>
              </a:solidFill>
            </a:endParaRPr>
          </a:p>
          <a:p>
            <a:r>
              <a:rPr lang="en-US" dirty="0">
                <a:solidFill>
                  <a:schemeClr val="tx1"/>
                </a:solidFill>
              </a:rPr>
              <a:t>Risks are unpleasant events that can cause a </a:t>
            </a:r>
            <a:r>
              <a:rPr lang="en-US" dirty="0" err="1" smtClean="0">
                <a:solidFill>
                  <a:schemeClr val="tx1"/>
                </a:solidFill>
              </a:rPr>
              <a:t>proj</a:t>
            </a:r>
            <a:r>
              <a:rPr lang="en-US" dirty="0" smtClean="0">
                <a:solidFill>
                  <a:schemeClr val="tx1"/>
                </a:solidFill>
              </a:rPr>
              <a:t> </a:t>
            </a:r>
            <a:r>
              <a:rPr lang="en-US" dirty="0" err="1" smtClean="0">
                <a:solidFill>
                  <a:schemeClr val="tx1"/>
                </a:solidFill>
              </a:rPr>
              <a:t>pect</a:t>
            </a:r>
            <a:r>
              <a:rPr lang="en-US" dirty="0" smtClean="0">
                <a:solidFill>
                  <a:schemeClr val="tx1"/>
                </a:solidFill>
              </a:rPr>
              <a:t> </a:t>
            </a:r>
            <a:r>
              <a:rPr lang="en-US" dirty="0">
                <a:solidFill>
                  <a:schemeClr val="tx1"/>
                </a:solidFill>
              </a:rPr>
              <a:t>to be stopped or  terminated. </a:t>
            </a:r>
            <a:r>
              <a:rPr lang="en-US" dirty="0" smtClean="0">
                <a:solidFill>
                  <a:schemeClr val="tx1"/>
                </a:solidFill>
              </a:rPr>
              <a:t>(</a:t>
            </a:r>
            <a:r>
              <a:rPr lang="en-US" dirty="0" err="1" smtClean="0">
                <a:solidFill>
                  <a:schemeClr val="tx1"/>
                </a:solidFill>
              </a:rPr>
              <a:t>Merna</a:t>
            </a:r>
            <a:r>
              <a:rPr lang="en-US" dirty="0" smtClean="0">
                <a:solidFill>
                  <a:schemeClr val="tx1"/>
                </a:solidFill>
              </a:rPr>
              <a:t>, Al-</a:t>
            </a:r>
            <a:r>
              <a:rPr lang="en-US" dirty="0" err="1" smtClean="0">
                <a:solidFill>
                  <a:schemeClr val="tx1"/>
                </a:solidFill>
              </a:rPr>
              <a:t>Tharni</a:t>
            </a:r>
            <a:r>
              <a:rPr lang="en-US" dirty="0" smtClean="0">
                <a:solidFill>
                  <a:schemeClr val="tx1"/>
                </a:solidFill>
              </a:rPr>
              <a:t>, 2008)</a:t>
            </a:r>
            <a:endParaRPr lang="en-GB" dirty="0">
              <a:solidFill>
                <a:schemeClr val="tx1"/>
              </a:solidFill>
            </a:endParaRPr>
          </a:p>
          <a:p>
            <a:r>
              <a:rPr lang="en-US" dirty="0">
                <a:solidFill>
                  <a:schemeClr val="tx1"/>
                </a:solidFill>
              </a:rPr>
              <a:t>The risk management plan is dependent on the use of risk registers in managing the risks involved in the project.</a:t>
            </a:r>
            <a:endParaRPr lang="en-GB" dirty="0">
              <a:solidFill>
                <a:schemeClr val="tx1"/>
              </a:solidFill>
            </a:endParaRPr>
          </a:p>
        </p:txBody>
      </p:sp>
    </p:spTree>
    <p:extLst>
      <p:ext uri="{BB962C8B-B14F-4D97-AF65-F5344CB8AC3E}">
        <p14:creationId xmlns:p14="http://schemas.microsoft.com/office/powerpoint/2010/main" val="40741227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FA405DF5-FD1B-42C8-BA28-32A236F9B758}"/>
              </a:ext>
            </a:extLst>
          </p:cNvPr>
          <p:cNvPicPr>
            <a:picLocks noChangeAspect="1"/>
          </p:cNvPicPr>
          <p:nvPr/>
        </p:nvPicPr>
        <p:blipFill>
          <a:blip r:embed="rId3"/>
          <a:stretch>
            <a:fillRect/>
          </a:stretch>
        </p:blipFill>
        <p:spPr>
          <a:xfrm>
            <a:off x="96253" y="70969"/>
            <a:ext cx="11887200" cy="6662118"/>
          </a:xfrm>
          <a:prstGeom prst="rect">
            <a:avLst/>
          </a:prstGeom>
        </p:spPr>
      </p:pic>
    </p:spTree>
    <p:extLst>
      <p:ext uri="{BB962C8B-B14F-4D97-AF65-F5344CB8AC3E}">
        <p14:creationId xmlns:p14="http://schemas.microsoft.com/office/powerpoint/2010/main" val="19060316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447800"/>
            <a:ext cx="12175173" cy="5046133"/>
          </a:xfrm>
        </p:spPr>
      </p:pic>
      <p:sp>
        <p:nvSpPr>
          <p:cNvPr id="7" name="TextBox 6"/>
          <p:cNvSpPr txBox="1"/>
          <p:nvPr/>
        </p:nvSpPr>
        <p:spPr>
          <a:xfrm>
            <a:off x="981074" y="581025"/>
            <a:ext cx="3686175" cy="461665"/>
          </a:xfrm>
          <a:prstGeom prst="rect">
            <a:avLst/>
          </a:prstGeom>
          <a:noFill/>
        </p:spPr>
        <p:txBody>
          <a:bodyPr wrap="square" rtlCol="0">
            <a:spAutoFit/>
          </a:bodyPr>
          <a:lstStyle/>
          <a:p>
            <a:r>
              <a:rPr lang="en-GB" sz="2400" b="1" dirty="0"/>
              <a:t>Communication Plan</a:t>
            </a:r>
          </a:p>
        </p:txBody>
      </p:sp>
    </p:spTree>
    <p:extLst>
      <p:ext uri="{BB962C8B-B14F-4D97-AF65-F5344CB8AC3E}">
        <p14:creationId xmlns:p14="http://schemas.microsoft.com/office/powerpoint/2010/main" val="8196865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407D3D0-74EE-4886-A069-C2EEF7A23AF3}"/>
              </a:ext>
            </a:extLst>
          </p:cNvPr>
          <p:cNvPicPr>
            <a:picLocks noGrp="1" noChangeAspect="1"/>
          </p:cNvPicPr>
          <p:nvPr>
            <p:ph idx="1"/>
          </p:nvPr>
        </p:nvPicPr>
        <p:blipFill>
          <a:blip r:embed="rId2"/>
          <a:stretch>
            <a:fillRect/>
          </a:stretch>
        </p:blipFill>
        <p:spPr>
          <a:xfrm>
            <a:off x="2207035" y="685800"/>
            <a:ext cx="5488756" cy="3614738"/>
          </a:xfrm>
          <a:prstGeom prst="rect">
            <a:avLst/>
          </a:prstGeom>
        </p:spPr>
      </p:pic>
      <p:sp>
        <p:nvSpPr>
          <p:cNvPr id="5" name="Rectangle 4">
            <a:extLst>
              <a:ext uri="{FF2B5EF4-FFF2-40B4-BE49-F238E27FC236}">
                <a16:creationId xmlns:a16="http://schemas.microsoft.com/office/drawing/2014/main" id="{BEBF5DDA-976F-4FA4-AEF1-70747CEFA908}"/>
              </a:ext>
            </a:extLst>
          </p:cNvPr>
          <p:cNvSpPr/>
          <p:nvPr/>
        </p:nvSpPr>
        <p:spPr>
          <a:xfrm>
            <a:off x="684212" y="441960"/>
            <a:ext cx="10823576" cy="4667945"/>
          </a:xfrm>
          <a:prstGeom prst="rect">
            <a:avLst/>
          </a:prstGeom>
        </p:spPr>
        <p:txBody>
          <a:bodyPr wrap="square">
            <a:spAutoFit/>
          </a:bodyPr>
          <a:lstStyle/>
          <a:p>
            <a:pPr algn="just">
              <a:lnSpc>
                <a:spcPct val="200000"/>
              </a:lnSpc>
              <a:spcAft>
                <a:spcPts val="1000"/>
              </a:spcAft>
            </a:pPr>
            <a:r>
              <a:rPr lang="en-US" sz="2000" b="1" dirty="0" smtClean="0">
                <a:latin typeface="+mj-lt"/>
                <a:ea typeface="Calibri" panose="020F0502020204030204" pitchFamily="34" charset="0"/>
                <a:cs typeface="Times New Roman" panose="02020603050405020304" pitchFamily="18" charset="0"/>
              </a:rPr>
              <a:t>References</a:t>
            </a:r>
          </a:p>
          <a:p>
            <a:pPr marL="342900" indent="-342900" algn="just">
              <a:lnSpc>
                <a:spcPct val="200000"/>
              </a:lnSpc>
              <a:spcAft>
                <a:spcPts val="1000"/>
              </a:spcAft>
              <a:buAutoNum type="arabicParenR"/>
            </a:pPr>
            <a:r>
              <a:rPr lang="en-US" sz="1600" dirty="0" smtClean="0">
                <a:latin typeface="+mj-lt"/>
                <a:ea typeface="Calibri" panose="020F0502020204030204" pitchFamily="34" charset="0"/>
                <a:cs typeface="Times New Roman" panose="02020603050405020304" pitchFamily="18" charset="0"/>
              </a:rPr>
              <a:t>Gregory </a:t>
            </a:r>
            <a:r>
              <a:rPr lang="en-US" sz="1600" dirty="0">
                <a:latin typeface="+mj-lt"/>
                <a:ea typeface="Calibri" panose="020F0502020204030204" pitchFamily="34" charset="0"/>
                <a:cs typeface="Times New Roman" panose="02020603050405020304" pitchFamily="18" charset="0"/>
              </a:rPr>
              <a:t>T. </a:t>
            </a:r>
            <a:r>
              <a:rPr lang="en-US" sz="1600" dirty="0" err="1" smtClean="0">
                <a:latin typeface="+mj-lt"/>
                <a:ea typeface="Calibri" panose="020F0502020204030204" pitchFamily="34" charset="0"/>
                <a:cs typeface="Times New Roman" panose="02020603050405020304" pitchFamily="18" charset="0"/>
              </a:rPr>
              <a:t>Haugan</a:t>
            </a:r>
            <a:r>
              <a:rPr lang="en-US" sz="1600" dirty="0" smtClean="0">
                <a:latin typeface="+mj-lt"/>
                <a:ea typeface="Calibri" panose="020F0502020204030204" pitchFamily="34" charset="0"/>
                <a:cs typeface="Times New Roman" panose="02020603050405020304" pitchFamily="18" charset="0"/>
              </a:rPr>
              <a:t>(2008), W</a:t>
            </a:r>
            <a:r>
              <a:rPr lang="en-US" sz="1600" i="1" dirty="0" smtClean="0">
                <a:latin typeface="+mj-lt"/>
                <a:ea typeface="Calibri" panose="020F0502020204030204" pitchFamily="34" charset="0"/>
                <a:cs typeface="Times New Roman" panose="02020603050405020304" pitchFamily="18" charset="0"/>
              </a:rPr>
              <a:t>ork </a:t>
            </a:r>
            <a:r>
              <a:rPr lang="en-US" sz="1600" i="1" dirty="0">
                <a:latin typeface="+mj-lt"/>
                <a:ea typeface="Calibri" panose="020F0502020204030204" pitchFamily="34" charset="0"/>
                <a:cs typeface="Times New Roman" panose="02020603050405020304" pitchFamily="18" charset="0"/>
              </a:rPr>
              <a:t>Breakdown Structures for Projects, Programs, and Enterprises, </a:t>
            </a:r>
            <a:r>
              <a:rPr lang="en-US" sz="1600" dirty="0">
                <a:latin typeface="+mj-lt"/>
                <a:ea typeface="Calibri" panose="020F0502020204030204" pitchFamily="34" charset="0"/>
                <a:cs typeface="Times New Roman" panose="02020603050405020304" pitchFamily="18" charset="0"/>
              </a:rPr>
              <a:t>Management </a:t>
            </a:r>
            <a:r>
              <a:rPr lang="en-US" sz="1600" dirty="0" smtClean="0">
                <a:latin typeface="+mj-lt"/>
                <a:ea typeface="Calibri" panose="020F0502020204030204" pitchFamily="34" charset="0"/>
                <a:cs typeface="Times New Roman" panose="02020603050405020304" pitchFamily="18" charset="0"/>
              </a:rPr>
              <a:t>Concepts.</a:t>
            </a:r>
          </a:p>
          <a:p>
            <a:pPr marL="342900" indent="-342900" algn="just">
              <a:lnSpc>
                <a:spcPct val="200000"/>
              </a:lnSpc>
              <a:spcAft>
                <a:spcPts val="1000"/>
              </a:spcAft>
              <a:buAutoNum type="arabicParenR"/>
            </a:pPr>
            <a:r>
              <a:rPr lang="en-US" sz="1600" dirty="0" smtClean="0"/>
              <a:t>James </a:t>
            </a:r>
            <a:r>
              <a:rPr lang="en-US" sz="1600" dirty="0"/>
              <a:t>M. </a:t>
            </a:r>
            <a:r>
              <a:rPr lang="en-US" sz="1600" dirty="0" err="1"/>
              <a:t>Antill</a:t>
            </a:r>
            <a:r>
              <a:rPr lang="en-US" sz="1600" dirty="0"/>
              <a:t>, Ronald W. </a:t>
            </a:r>
            <a:r>
              <a:rPr lang="en-US" sz="1600" dirty="0" err="1" smtClean="0"/>
              <a:t>Woodhead</a:t>
            </a:r>
            <a:r>
              <a:rPr lang="en-US" sz="1600" dirty="0" smtClean="0"/>
              <a:t>(1990), </a:t>
            </a:r>
            <a:r>
              <a:rPr lang="en-US" sz="1600" i="1" dirty="0">
                <a:latin typeface="+mj-lt"/>
                <a:ea typeface="Calibri" panose="020F0502020204030204" pitchFamily="34" charset="0"/>
                <a:cs typeface="Times New Roman" panose="02020603050405020304" pitchFamily="18" charset="0"/>
              </a:rPr>
              <a:t>Critical Path Methods in Construction </a:t>
            </a:r>
            <a:r>
              <a:rPr lang="en-US" sz="1600" i="1" dirty="0" smtClean="0">
                <a:latin typeface="+mj-lt"/>
                <a:ea typeface="Calibri" panose="020F0502020204030204" pitchFamily="34" charset="0"/>
                <a:cs typeface="Times New Roman" panose="02020603050405020304" pitchFamily="18" charset="0"/>
              </a:rPr>
              <a:t>Practice,</a:t>
            </a:r>
            <a:r>
              <a:rPr lang="en-US" sz="1600" dirty="0">
                <a:ea typeface="Calibri" panose="020F0502020204030204" pitchFamily="34" charset="0"/>
                <a:cs typeface="Times New Roman" panose="02020603050405020304" pitchFamily="18" charset="0"/>
              </a:rPr>
              <a:t> John Wiley &amp; </a:t>
            </a:r>
            <a:r>
              <a:rPr lang="en-US" sz="1600" dirty="0" smtClean="0">
                <a:ea typeface="Calibri" panose="020F0502020204030204" pitchFamily="34" charset="0"/>
                <a:cs typeface="Times New Roman" panose="02020603050405020304" pitchFamily="18" charset="0"/>
              </a:rPr>
              <a:t>Sons Inc.</a:t>
            </a:r>
            <a:r>
              <a:rPr lang="en-US" sz="1600" i="1" dirty="0" smtClean="0">
                <a:latin typeface="+mj-lt"/>
                <a:ea typeface="Calibri" panose="020F0502020204030204" pitchFamily="34" charset="0"/>
                <a:cs typeface="Times New Roman" panose="02020603050405020304" pitchFamily="18" charset="0"/>
              </a:rPr>
              <a:t>   </a:t>
            </a:r>
          </a:p>
          <a:p>
            <a:pPr marL="342900" indent="-342900" algn="just">
              <a:lnSpc>
                <a:spcPct val="200000"/>
              </a:lnSpc>
              <a:spcAft>
                <a:spcPts val="1000"/>
              </a:spcAft>
              <a:buAutoNum type="arabicParenR"/>
            </a:pPr>
            <a:r>
              <a:rPr lang="en-US" sz="1600" dirty="0" err="1" smtClean="0">
                <a:latin typeface="+mj-lt"/>
                <a:ea typeface="Calibri" panose="020F0502020204030204" pitchFamily="34" charset="0"/>
                <a:cs typeface="Times New Roman" panose="02020603050405020304" pitchFamily="18" charset="0"/>
              </a:rPr>
              <a:t>Merna</a:t>
            </a:r>
            <a:r>
              <a:rPr lang="en-US" sz="1600" dirty="0" smtClean="0">
                <a:latin typeface="+mj-lt"/>
                <a:ea typeface="Calibri" panose="020F0502020204030204" pitchFamily="34" charset="0"/>
                <a:cs typeface="Times New Roman" panose="02020603050405020304" pitchFamily="18" charset="0"/>
              </a:rPr>
              <a:t> T., Al-</a:t>
            </a:r>
            <a:r>
              <a:rPr lang="en-US" sz="1600" dirty="0" err="1" smtClean="0">
                <a:latin typeface="+mj-lt"/>
                <a:ea typeface="Calibri" panose="020F0502020204030204" pitchFamily="34" charset="0"/>
                <a:cs typeface="Times New Roman" panose="02020603050405020304" pitchFamily="18" charset="0"/>
              </a:rPr>
              <a:t>Thani</a:t>
            </a:r>
            <a:r>
              <a:rPr lang="en-US" sz="1600" dirty="0" smtClean="0">
                <a:latin typeface="+mj-lt"/>
                <a:ea typeface="Calibri" panose="020F0502020204030204" pitchFamily="34" charset="0"/>
                <a:cs typeface="Times New Roman" panose="02020603050405020304" pitchFamily="18" charset="0"/>
              </a:rPr>
              <a:t>, F. F.(2008), </a:t>
            </a:r>
            <a:r>
              <a:rPr lang="en-US" sz="1600" i="1" dirty="0" smtClean="0">
                <a:latin typeface="+mj-lt"/>
                <a:ea typeface="Calibri" panose="020F0502020204030204" pitchFamily="34" charset="0"/>
                <a:cs typeface="Times New Roman" panose="02020603050405020304" pitchFamily="18" charset="0"/>
              </a:rPr>
              <a:t>Corporate Risk Management, </a:t>
            </a:r>
            <a:r>
              <a:rPr lang="en-US" sz="1600" dirty="0" smtClean="0">
                <a:latin typeface="+mj-lt"/>
                <a:ea typeface="Calibri" panose="020F0502020204030204" pitchFamily="34" charset="0"/>
                <a:cs typeface="Times New Roman" panose="02020603050405020304" pitchFamily="18" charset="0"/>
              </a:rPr>
              <a:t>New York, John Wiley &amp; Sons Inc.</a:t>
            </a:r>
            <a:r>
              <a:rPr lang="en-US" sz="1600" b="1" dirty="0" smtClean="0">
                <a:latin typeface="+mj-lt"/>
                <a:ea typeface="Calibri" panose="020F0502020204030204" pitchFamily="34" charset="0"/>
                <a:cs typeface="Times New Roman" panose="02020603050405020304" pitchFamily="18" charset="0"/>
              </a:rPr>
              <a:t> </a:t>
            </a:r>
          </a:p>
          <a:p>
            <a:pPr marL="342900" indent="-342900" algn="just">
              <a:lnSpc>
                <a:spcPct val="200000"/>
              </a:lnSpc>
              <a:spcAft>
                <a:spcPts val="1000"/>
              </a:spcAft>
              <a:buAutoNum type="arabicParenR"/>
            </a:pPr>
            <a:r>
              <a:rPr lang="en-US" sz="1600" dirty="0"/>
              <a:t>Deborah </a:t>
            </a:r>
            <a:r>
              <a:rPr lang="en-US" sz="1600" dirty="0" err="1"/>
              <a:t>Sater</a:t>
            </a:r>
            <a:r>
              <a:rPr lang="en-US" sz="1600" dirty="0"/>
              <a:t> </a:t>
            </a:r>
            <a:r>
              <a:rPr lang="en-US" sz="1600" dirty="0" err="1" smtClean="0"/>
              <a:t>Carstens</a:t>
            </a:r>
            <a:r>
              <a:rPr lang="en-US" sz="1600" dirty="0" smtClean="0"/>
              <a:t>,</a:t>
            </a:r>
            <a:r>
              <a:rPr lang="en-GB" sz="1600" dirty="0"/>
              <a:t> Gary L. </a:t>
            </a:r>
            <a:r>
              <a:rPr lang="en-GB" sz="1600" dirty="0" smtClean="0"/>
              <a:t>Richardson (2013),</a:t>
            </a:r>
            <a:r>
              <a:rPr lang="en-US" sz="1600" dirty="0" smtClean="0"/>
              <a:t> </a:t>
            </a:r>
            <a:r>
              <a:rPr lang="en-US" sz="1600" i="1" dirty="0" smtClean="0"/>
              <a:t>Project </a:t>
            </a:r>
            <a:r>
              <a:rPr lang="en-US" sz="1600" i="1" dirty="0"/>
              <a:t>Management Tools and </a:t>
            </a:r>
            <a:r>
              <a:rPr lang="en-US" sz="1600" i="1" dirty="0" smtClean="0"/>
              <a:t>Techniques, </a:t>
            </a:r>
            <a:r>
              <a:rPr lang="en-US" sz="1600" i="1" smtClean="0"/>
              <a:t>CRC Press.</a:t>
            </a:r>
            <a:endParaRPr lang="en-US" sz="1600" i="1" dirty="0" smtClean="0"/>
          </a:p>
        </p:txBody>
      </p:sp>
    </p:spTree>
    <p:extLst>
      <p:ext uri="{BB962C8B-B14F-4D97-AF65-F5344CB8AC3E}">
        <p14:creationId xmlns:p14="http://schemas.microsoft.com/office/powerpoint/2010/main" val="3116777131"/>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181</TotalTime>
  <Words>382</Words>
  <Application>Microsoft Office PowerPoint</Application>
  <PresentationFormat>Widescreen</PresentationFormat>
  <Paragraphs>39</Paragraphs>
  <Slides>15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 New Roman</vt:lpstr>
      <vt:lpstr>Wingdings 3</vt:lpstr>
      <vt:lpstr>Slice</vt:lpstr>
      <vt:lpstr>Japher Motors Integrated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Japher Motors Integrated System</dc:title>
  <dc:creator>Claudiu A</dc:creator>
  <cp:lastModifiedBy>Claudiu A</cp:lastModifiedBy>
  <cp:revision>46</cp:revision>
  <dcterms:created xsi:type="dcterms:W3CDTF">2019-12-17T19:31:29Z</dcterms:created>
  <dcterms:modified xsi:type="dcterms:W3CDTF">2019-12-19T18:55:01Z</dcterms:modified>
</cp:coreProperties>
</file>