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277" r:id="rId2"/>
    <p:sldId id="333" r:id="rId3"/>
    <p:sldId id="334" r:id="rId4"/>
    <p:sldId id="335" r:id="rId5"/>
    <p:sldId id="336" r:id="rId6"/>
    <p:sldId id="337" r:id="rId7"/>
    <p:sldId id="338" r:id="rId8"/>
    <p:sldId id="363" r:id="rId9"/>
    <p:sldId id="434" r:id="rId10"/>
    <p:sldId id="432" r:id="rId11"/>
    <p:sldId id="374" r:id="rId12"/>
    <p:sldId id="375" r:id="rId13"/>
    <p:sldId id="433" r:id="rId14"/>
    <p:sldId id="339" r:id="rId15"/>
    <p:sldId id="345" r:id="rId16"/>
    <p:sldId id="344" r:id="rId17"/>
    <p:sldId id="347" r:id="rId18"/>
    <p:sldId id="341" r:id="rId19"/>
    <p:sldId id="342" r:id="rId20"/>
    <p:sldId id="346" r:id="rId21"/>
    <p:sldId id="435" r:id="rId22"/>
    <p:sldId id="348" r:id="rId2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205" userDrawn="1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521" autoAdjust="0"/>
    <p:restoredTop sz="94576" autoAdjust="0"/>
  </p:normalViewPr>
  <p:slideViewPr>
    <p:cSldViewPr>
      <p:cViewPr varScale="1">
        <p:scale>
          <a:sx n="96" d="100"/>
          <a:sy n="96" d="100"/>
        </p:scale>
        <p:origin x="1122" y="78"/>
      </p:cViewPr>
      <p:guideLst>
        <p:guide orient="horz" pos="2205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Encourage students to think of relevant short and long term problems faced in HSC. Use paper/pens or just talking to generate ideas.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83A431A8-FCA0-4CBE-ABAB-A78DBAEF832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8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83A431A8-FCA0-4CBE-ABAB-A78DBAEF832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tpF2Yknjwk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BOtnyt7BP4&amp;ab_channel=MindToolsVideos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MmnYSVOAGA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tesizelearning.co.uk/resources/swot-analysis-explained-examples-templates" TargetMode="External"/><Relationship Id="rId2" Type="http://schemas.openxmlformats.org/officeDocument/2006/relationships/hyperlink" Target="https://www.scribbr.com/research-process/fishbone-diagra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eopledecisions.co.uk/wp-content/uploads/2017/03/How-to-write-a-PDP.pdf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althcareers.nhs.uk/career-planning/developing-your-health-career/developing-your-health-career/personal-development-planning/personal-development-planni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LCHS4009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PROFESSIONAL CAREER DEVELOPMENT Within H&amp;SC</a:t>
            </a:r>
            <a:endParaRPr lang="en-GB" altLang="en-US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endParaRPr lang="en-GB" altLang="en-US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Identifying skills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1051830"/>
          </a:xfrm>
        </p:spPr>
        <p:txBody>
          <a:bodyPr/>
          <a:lstStyle/>
          <a:p>
            <a:pPr eaLnBrk="1" hangingPunct="1"/>
            <a:r>
              <a:rPr lang="en-GB" altLang="en-US" b="1" dirty="0"/>
              <a:t>What is a skill?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26468"/>
            <a:ext cx="8229600" cy="4205063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en-GB" altLang="en-US" dirty="0"/>
              <a:t>A </a:t>
            </a:r>
            <a:r>
              <a:rPr lang="en-GB" altLang="en-US" b="1" dirty="0"/>
              <a:t>skill</a:t>
            </a:r>
            <a:r>
              <a:rPr lang="en-GB" altLang="en-US" dirty="0"/>
              <a:t> is the ability to do something well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dirty="0"/>
          </a:p>
          <a:p>
            <a:pPr eaLnBrk="1" hangingPunct="1"/>
            <a:r>
              <a:rPr lang="en-GB" altLang="en-US" sz="2800" dirty="0"/>
              <a:t>What are the skills you need for university?</a:t>
            </a:r>
          </a:p>
          <a:p>
            <a:pPr eaLnBrk="1" hangingPunct="1"/>
            <a:r>
              <a:rPr lang="en-GB" altLang="en-US" sz="2800" dirty="0"/>
              <a:t>What skills are particularly important for being successful on this programme? </a:t>
            </a:r>
          </a:p>
          <a:p>
            <a:pPr marL="457200" lvl="1" indent="0" eaLnBrk="1" hangingPunct="1">
              <a:buNone/>
            </a:pPr>
            <a:endParaRPr lang="en-GB" altLang="en-US" dirty="0"/>
          </a:p>
          <a:p>
            <a:pPr marL="457200" lvl="1" indent="0" eaLnBrk="1" hangingPunct="1">
              <a:buNone/>
            </a:pPr>
            <a:r>
              <a:rPr lang="en-GB" altLang="en-US" dirty="0"/>
              <a:t>Discuss this with a partner before telling the class</a:t>
            </a:r>
          </a:p>
        </p:txBody>
      </p:sp>
    </p:spTree>
    <p:extLst>
      <p:ext uri="{BB962C8B-B14F-4D97-AF65-F5344CB8AC3E}">
        <p14:creationId xmlns:p14="http://schemas.microsoft.com/office/powerpoint/2010/main" val="2385849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Skills for effective learning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496300" cy="45259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2800" dirty="0"/>
              <a:t>Suggestions:</a:t>
            </a:r>
          </a:p>
          <a:p>
            <a:pPr marL="0" indent="0" eaLnBrk="1" hangingPunct="1">
              <a:buNone/>
            </a:pPr>
            <a:endParaRPr lang="en-GB" altLang="en-US" sz="2800" dirty="0"/>
          </a:p>
          <a:p>
            <a:pPr eaLnBrk="1" hangingPunct="1"/>
            <a:r>
              <a:rPr lang="en-GB" altLang="en-US" sz="2800" dirty="0"/>
              <a:t>Understanding the way you learn</a:t>
            </a:r>
          </a:p>
          <a:p>
            <a:pPr eaLnBrk="1" hangingPunct="1"/>
            <a:r>
              <a:rPr lang="en-GB" altLang="en-US" sz="2800" dirty="0"/>
              <a:t>Organising and planning and managing study</a:t>
            </a:r>
          </a:p>
          <a:p>
            <a:pPr eaLnBrk="1" hangingPunct="1"/>
            <a:r>
              <a:rPr lang="en-GB" altLang="en-US" sz="2800" dirty="0"/>
              <a:t>Time management</a:t>
            </a:r>
          </a:p>
          <a:p>
            <a:pPr eaLnBrk="1" hangingPunct="1"/>
            <a:r>
              <a:rPr lang="en-GB" altLang="en-US" sz="2800" dirty="0"/>
              <a:t>Working with others</a:t>
            </a:r>
          </a:p>
          <a:p>
            <a:pPr eaLnBrk="1" hangingPunct="1"/>
            <a:r>
              <a:rPr lang="en-GB" altLang="en-US" sz="2800" dirty="0"/>
              <a:t>Making a presentation</a:t>
            </a:r>
          </a:p>
        </p:txBody>
      </p:sp>
    </p:spTree>
    <p:extLst>
      <p:ext uri="{BB962C8B-B14F-4D97-AF65-F5344CB8AC3E}">
        <p14:creationId xmlns:p14="http://schemas.microsoft.com/office/powerpoint/2010/main" val="1264959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Skills for effective learning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229600" cy="3600425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/>
              <a:t>Research skills</a:t>
            </a:r>
          </a:p>
          <a:p>
            <a:pPr eaLnBrk="1" hangingPunct="1">
              <a:defRPr/>
            </a:pPr>
            <a:r>
              <a:rPr lang="en-GB" sz="2800" dirty="0"/>
              <a:t>Referencing skills</a:t>
            </a:r>
          </a:p>
          <a:p>
            <a:pPr eaLnBrk="1" hangingPunct="1">
              <a:defRPr/>
            </a:pPr>
            <a:r>
              <a:rPr lang="en-GB" sz="2800" dirty="0"/>
              <a:t>Writing skills</a:t>
            </a:r>
          </a:p>
          <a:p>
            <a:pPr eaLnBrk="1" hangingPunct="1">
              <a:defRPr/>
            </a:pPr>
            <a:r>
              <a:rPr lang="en-GB" sz="2800" dirty="0"/>
              <a:t>Reflective &amp; creative thinking</a:t>
            </a:r>
          </a:p>
          <a:p>
            <a:pPr eaLnBrk="1" hangingPunct="1">
              <a:defRPr/>
            </a:pPr>
            <a:r>
              <a:rPr lang="en-GB" sz="2800" dirty="0"/>
              <a:t>Critical analysis</a:t>
            </a:r>
          </a:p>
          <a:p>
            <a:pPr eaLnBrk="1" hangingPunct="1">
              <a:defRPr/>
            </a:pPr>
            <a:r>
              <a:rPr lang="en-GB" sz="2800" dirty="0"/>
              <a:t>Memory                           </a:t>
            </a:r>
          </a:p>
          <a:p>
            <a:pPr eaLnBrk="1" hangingPunct="1">
              <a:defRPr/>
            </a:pPr>
            <a:endParaRPr lang="en-GB" sz="1600" dirty="0"/>
          </a:p>
          <a:p>
            <a:pPr eaLnBrk="1" hangingPunct="1">
              <a:defRPr/>
            </a:pPr>
            <a:endParaRPr lang="en-GB" sz="1600" dirty="0"/>
          </a:p>
          <a:p>
            <a:pPr eaLnBrk="1" hangingPunct="1">
              <a:defRPr/>
            </a:pPr>
            <a:endParaRPr lang="en-GB" sz="1600" dirty="0"/>
          </a:p>
          <a:p>
            <a:pPr eaLnBrk="1" hangingPunct="1">
              <a:defRPr/>
            </a:pPr>
            <a:endParaRPr lang="en-GB" sz="16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en-GB" sz="1600" dirty="0"/>
          </a:p>
          <a:p>
            <a:pPr marL="0" indent="0" algn="r" eaLnBrk="1" hangingPunct="1">
              <a:buFont typeface="Wingdings" pitchFamily="2" charset="2"/>
              <a:buNone/>
              <a:defRPr/>
            </a:pPr>
            <a:r>
              <a:rPr lang="en-GB" sz="1100" i="1" dirty="0"/>
              <a:t>(adapted from Cottrell, 2003)</a:t>
            </a:r>
            <a:endParaRPr lang="en-GB" sz="1600" i="1" dirty="0"/>
          </a:p>
        </p:txBody>
      </p:sp>
    </p:spTree>
    <p:extLst>
      <p:ext uri="{BB962C8B-B14F-4D97-AF65-F5344CB8AC3E}">
        <p14:creationId xmlns:p14="http://schemas.microsoft.com/office/powerpoint/2010/main" val="970115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258878" y="559420"/>
            <a:ext cx="3132484" cy="997372"/>
          </a:xfrm>
        </p:spPr>
        <p:txBody>
          <a:bodyPr wrap="square" anchor="b">
            <a:normAutofit fontScale="90000"/>
          </a:bodyPr>
          <a:lstStyle/>
          <a:p>
            <a:pPr eaLnBrk="1" hangingPunct="1"/>
            <a:br>
              <a:rPr lang="en-GB" altLang="en-US" dirty="0"/>
            </a:br>
            <a:r>
              <a:rPr lang="en-GB" altLang="en-US" sz="4000" dirty="0"/>
              <a:t>Current s</a:t>
            </a: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kills</a:t>
            </a:r>
            <a:b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alt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A blue and white background with icons&#10;&#10;AI-generated content may be incorrect.">
            <a:extLst>
              <a:ext uri="{FF2B5EF4-FFF2-40B4-BE49-F238E27FC236}">
                <a16:creationId xmlns:a16="http://schemas.microsoft.com/office/drawing/2014/main" id="{E1C1CEB6-8626-8A74-A4CA-1FBEC5D478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77394" y="617636"/>
            <a:ext cx="5760641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435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250825" y="1700807"/>
            <a:ext cx="3008313" cy="3381325"/>
          </a:xfrm>
        </p:spPr>
        <p:txBody>
          <a:bodyPr wrap="square" anchor="t">
            <a:normAutofit/>
          </a:bodyPr>
          <a:lstStyle/>
          <a:p>
            <a:pPr eaLnBrk="1" hangingPunct="1">
              <a:buFont typeface="Wingdings" pitchFamily="2" charset="2"/>
              <a:buChar char="§"/>
            </a:pPr>
            <a:r>
              <a:rPr lang="en-GB" altLang="en-US" sz="2800" dirty="0"/>
              <a:t>What skills do you already have?</a:t>
            </a:r>
          </a:p>
          <a:p>
            <a:pPr eaLnBrk="1" hangingPunct="1">
              <a:buFont typeface="Wingdings" pitchFamily="2" charset="2"/>
              <a:buChar char="§"/>
            </a:pPr>
            <a:endParaRPr lang="en-GB" altLang="en-US" sz="2800" dirty="0"/>
          </a:p>
          <a:p>
            <a:pPr eaLnBrk="1" hangingPunct="1">
              <a:buFont typeface="Wingdings" pitchFamily="2" charset="2"/>
              <a:buChar char="§"/>
            </a:pPr>
            <a:r>
              <a:rPr lang="en-GB" altLang="en-US" sz="2800" dirty="0"/>
              <a:t>What skills do you need to work on?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18440" name="Date Placeholder 4">
            <a:extLst>
              <a:ext uri="{FF2B5EF4-FFF2-40B4-BE49-F238E27FC236}">
                <a16:creationId xmlns:a16="http://schemas.microsoft.com/office/drawing/2014/main" id="{5B89D4FA-567C-B6D6-CA83-647E11A94A7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17/06/2025</a:t>
            </a:fld>
            <a:endParaRPr lang="en-GB" altLang="en-US" sz="900" dirty="0"/>
          </a:p>
        </p:txBody>
      </p:sp>
      <p:sp>
        <p:nvSpPr>
          <p:cNvPr id="18442" name="Slide Number Placeholder 5">
            <a:extLst>
              <a:ext uri="{FF2B5EF4-FFF2-40B4-BE49-F238E27FC236}">
                <a16:creationId xmlns:a16="http://schemas.microsoft.com/office/drawing/2014/main" id="{54F76ADF-169B-A986-7594-07DE96D901C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685993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eaLnBrk="1" hangingPunct="1"/>
            <a:br>
              <a:rPr lang="en-GB" altLang="en-US" sz="3200" dirty="0"/>
            </a:br>
            <a:r>
              <a:rPr lang="en-GB" altLang="en-US" sz="3600" b="1" dirty="0"/>
              <a:t>Types</a:t>
            </a:r>
            <a:r>
              <a:rPr lang="en-GB" altLang="en-US" sz="4000" b="1" dirty="0"/>
              <a:t> of skill</a:t>
            </a:r>
            <a:br>
              <a:rPr lang="en-GB" altLang="en-US" sz="4800" dirty="0"/>
            </a:br>
            <a:endParaRPr lang="en-GB" altLang="en-US" sz="4800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2709" y="908720"/>
            <a:ext cx="8237488" cy="468052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800" b="1" dirty="0"/>
              <a:t>Adaptive skills</a:t>
            </a:r>
            <a:r>
              <a:rPr lang="en-GB" sz="2800" dirty="0"/>
              <a:t> help us cope and determine how we manage ourselves and interact with others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8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b="1" dirty="0"/>
              <a:t>Academic skills </a:t>
            </a:r>
            <a:r>
              <a:rPr lang="en-GB" sz="2800" dirty="0"/>
              <a:t>skills are developed and used for study</a:t>
            </a:r>
          </a:p>
          <a:p>
            <a:pPr marL="457200" lvl="1" indent="0" eaLnBrk="1" hangingPunct="1">
              <a:lnSpc>
                <a:spcPct val="80000"/>
              </a:lnSpc>
              <a:buNone/>
              <a:defRPr/>
            </a:pPr>
            <a:endParaRPr lang="en-GB" dirty="0">
              <a:solidFill>
                <a:srgbClr val="0070C0"/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b="1" dirty="0"/>
              <a:t>Transferable skills </a:t>
            </a:r>
            <a:r>
              <a:rPr lang="en-GB" sz="2800" dirty="0"/>
              <a:t>can be moved between different situations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8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b="1" dirty="0"/>
              <a:t>Job-related skills </a:t>
            </a:r>
            <a:r>
              <a:rPr lang="en-GB" sz="2800" dirty="0"/>
              <a:t>are situation specific and acquired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336877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539750" y="188640"/>
            <a:ext cx="8229600" cy="1024210"/>
          </a:xfrm>
        </p:spPr>
        <p:txBody>
          <a:bodyPr/>
          <a:lstStyle/>
          <a:p>
            <a:pPr eaLnBrk="1" hangingPunct="1"/>
            <a:r>
              <a:rPr lang="en-GB" altLang="en-US" b="1" dirty="0"/>
              <a:t>Getting to know yourself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dirty="0"/>
              <a:t>Your strengths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dirty="0"/>
              <a:t>Recognise your natural talents and develop them to create major strengths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dirty="0"/>
              <a:t>Your weaknesses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dirty="0"/>
              <a:t>Awareness of your weaknesses can allow you to accommodate, manage, and improve on them</a:t>
            </a: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884922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323" y="260648"/>
            <a:ext cx="8640960" cy="1440160"/>
          </a:xfrm>
        </p:spPr>
        <p:txBody>
          <a:bodyPr/>
          <a:lstStyle/>
          <a:p>
            <a:r>
              <a:rPr lang="en-GB" sz="4000" b="1" dirty="0"/>
              <a:t>Tools for problem solving and personal development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C7CECD-88C1-17D1-FC34-5C39862FB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16831"/>
            <a:ext cx="8507288" cy="3600401"/>
          </a:xfrm>
        </p:spPr>
        <p:txBody>
          <a:bodyPr/>
          <a:lstStyle/>
          <a:p>
            <a:r>
              <a:rPr lang="en-GB" dirty="0"/>
              <a:t>Fishbone analysis</a:t>
            </a:r>
          </a:p>
          <a:p>
            <a:r>
              <a:rPr lang="en-GB" dirty="0"/>
              <a:t>SWOT analysis</a:t>
            </a:r>
          </a:p>
          <a:p>
            <a:r>
              <a:rPr lang="en-GB" dirty="0"/>
              <a:t>Personal Development Plan (PDP)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76966-A81C-57ED-744B-BAEBDFFA2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Fishbone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15016-1D37-AA79-7233-B64052E1F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196951"/>
          </a:xfrm>
        </p:spPr>
        <p:txBody>
          <a:bodyPr/>
          <a:lstStyle/>
          <a:p>
            <a:r>
              <a:rPr lang="en-GB" sz="2800" dirty="0"/>
              <a:t>A fishbone analysis is a method which can be used to visualise the cause of a problem</a:t>
            </a:r>
          </a:p>
          <a:p>
            <a:r>
              <a:rPr lang="en-GB" sz="2800" dirty="0"/>
              <a:t>Identifying the cause helps us to reach potential solutions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26C56E-AB73-7DE2-B5C0-A2C4C59EB8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6C09EC-95AA-6994-8DC0-1FC953992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101822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B7E64-243B-C4F7-7190-EBE292B8D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/>
              <a:t>Fishbone analysis example</a:t>
            </a:r>
          </a:p>
        </p:txBody>
      </p:sp>
      <p:pic>
        <p:nvPicPr>
          <p:cNvPr id="1032" name="Picture 8" descr="A diagram of a process&#10;&#10;AI-generated content may be incorrect.">
            <a:extLst>
              <a:ext uri="{FF2B5EF4-FFF2-40B4-BE49-F238E27FC236}">
                <a16:creationId xmlns:a16="http://schemas.microsoft.com/office/drawing/2014/main" id="{A40B1E44-4B6A-132A-F26E-CA7EBAB71BA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575028" y="1600201"/>
            <a:ext cx="7993944" cy="391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74F83F-79F0-5171-00F4-59DB0526EBF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17/06/2025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40035A-432E-E8BD-B8B4-205CD9224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10</a:t>
            </a:fld>
            <a:endParaRPr lang="en-GB" altLang="en-US"/>
          </a:p>
        </p:txBody>
      </p:sp>
      <p:sp>
        <p:nvSpPr>
          <p:cNvPr id="6" name="AutoShape 2" descr="What is a Cause and Effect (Fishbone) Diagram? - The Thriving Small ...">
            <a:extLst>
              <a:ext uri="{FF2B5EF4-FFF2-40B4-BE49-F238E27FC236}">
                <a16:creationId xmlns:a16="http://schemas.microsoft.com/office/drawing/2014/main" id="{3F500F2C-8C8E-1894-7E5E-85F68E8DA6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0933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0172" y="88991"/>
            <a:ext cx="4683655" cy="346185"/>
          </a:xfrm>
        </p:spPr>
        <p:txBody>
          <a:bodyPr/>
          <a:lstStyle/>
          <a:p>
            <a:r>
              <a:rPr lang="en-GB" sz="4000" b="1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572934"/>
            <a:ext cx="8784976" cy="140254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+mj-lt"/>
                <a:cs typeface="Arial" panose="020B0604020202020204" pitchFamily="34" charset="0"/>
              </a:rPr>
              <a:t>In groups use the fishbone diagram consider possible causes for why someone might be unsuccessful in an interview</a:t>
            </a:r>
          </a:p>
        </p:txBody>
      </p:sp>
      <p:grpSp>
        <p:nvGrpSpPr>
          <p:cNvPr id="20" name="Group 19"/>
          <p:cNvGrpSpPr/>
          <p:nvPr/>
        </p:nvGrpSpPr>
        <p:grpSpPr>
          <a:xfrm>
            <a:off x="617975" y="1890649"/>
            <a:ext cx="8052065" cy="2855248"/>
            <a:chOff x="996912" y="1929944"/>
            <a:chExt cx="9391938" cy="3806996"/>
          </a:xfrm>
        </p:grpSpPr>
        <p:sp>
          <p:nvSpPr>
            <p:cNvPr id="4" name="Isosceles Triangle 3"/>
            <p:cNvSpPr/>
            <p:nvPr/>
          </p:nvSpPr>
          <p:spPr>
            <a:xfrm rot="19366229">
              <a:off x="5943867" y="1929944"/>
              <a:ext cx="4444983" cy="2537074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 dirty="0">
                  <a:solidFill>
                    <a:prstClr val="white"/>
                  </a:solidFill>
                  <a:latin typeface="Myriad Pro"/>
                </a:rPr>
                <a:t>Unsuccessful</a:t>
              </a:r>
              <a:r>
                <a:rPr lang="en-GB" sz="2400" dirty="0">
                  <a:solidFill>
                    <a:prstClr val="white"/>
                  </a:solidFill>
                  <a:latin typeface="Myriad Pro"/>
                </a:rPr>
                <a:t> </a:t>
              </a:r>
            </a:p>
          </p:txBody>
        </p:sp>
        <p:grpSp>
          <p:nvGrpSpPr>
            <p:cNvPr id="19" name="Group 18"/>
            <p:cNvGrpSpPr/>
            <p:nvPr/>
          </p:nvGrpSpPr>
          <p:grpSpPr>
            <a:xfrm>
              <a:off x="996912" y="2339858"/>
              <a:ext cx="6135619" cy="3397082"/>
              <a:chOff x="996912" y="2339858"/>
              <a:chExt cx="6135619" cy="3397082"/>
            </a:xfrm>
          </p:grpSpPr>
          <p:cxnSp>
            <p:nvCxnSpPr>
              <p:cNvPr id="6" name="Straight Connector 5"/>
              <p:cNvCxnSpPr/>
              <p:nvPr/>
            </p:nvCxnSpPr>
            <p:spPr>
              <a:xfrm flipH="1">
                <a:off x="1443899" y="3915054"/>
                <a:ext cx="5688632" cy="0"/>
              </a:xfrm>
              <a:prstGeom prst="line">
                <a:avLst/>
              </a:prstGeom>
              <a:ln w="571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Straight Connector 7"/>
              <p:cNvCxnSpPr/>
              <p:nvPr/>
            </p:nvCxnSpPr>
            <p:spPr>
              <a:xfrm flipH="1" flipV="1">
                <a:off x="4760165" y="2936344"/>
                <a:ext cx="1230974" cy="960708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Straight Connector 8"/>
              <p:cNvCxnSpPr/>
              <p:nvPr/>
            </p:nvCxnSpPr>
            <p:spPr>
              <a:xfrm flipH="1" flipV="1">
                <a:off x="2046063" y="2882338"/>
                <a:ext cx="1134950" cy="1032716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/>
              <p:nvPr/>
            </p:nvCxnSpPr>
            <p:spPr>
              <a:xfrm flipH="1">
                <a:off x="4757843" y="3946335"/>
                <a:ext cx="1233296" cy="1104725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/>
              <p:cNvCxnSpPr/>
              <p:nvPr/>
            </p:nvCxnSpPr>
            <p:spPr>
              <a:xfrm flipH="1">
                <a:off x="1908147" y="3953847"/>
                <a:ext cx="1233296" cy="1104725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TextBox 14"/>
              <p:cNvSpPr txBox="1"/>
              <p:nvPr/>
            </p:nvSpPr>
            <p:spPr>
              <a:xfrm>
                <a:off x="996912" y="2339858"/>
                <a:ext cx="1632181" cy="5334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dirty="0">
                    <a:solidFill>
                      <a:prstClr val="black"/>
                    </a:solidFill>
                    <a:latin typeface="Myriad Pro"/>
                  </a:rPr>
                  <a:t>People</a:t>
                </a:r>
              </a:p>
            </p:txBody>
          </p:sp>
          <p:sp>
            <p:nvSpPr>
              <p:cNvPr id="16" name="TextBox 15"/>
              <p:cNvSpPr txBox="1"/>
              <p:nvPr/>
            </p:nvSpPr>
            <p:spPr>
              <a:xfrm>
                <a:off x="3951488" y="2377806"/>
                <a:ext cx="1989379" cy="5334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dirty="0">
                    <a:solidFill>
                      <a:prstClr val="black"/>
                    </a:solidFill>
                    <a:latin typeface="Myriad Pro"/>
                  </a:rPr>
                  <a:t>Processes</a:t>
                </a:r>
              </a:p>
            </p:txBody>
          </p:sp>
          <p:sp>
            <p:nvSpPr>
              <p:cNvPr id="17" name="TextBox 16"/>
              <p:cNvSpPr txBox="1"/>
              <p:nvPr/>
            </p:nvSpPr>
            <p:spPr>
              <a:xfrm>
                <a:off x="4016448" y="5203460"/>
                <a:ext cx="2482121" cy="5334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dirty="0">
                    <a:solidFill>
                      <a:prstClr val="black"/>
                    </a:solidFill>
                    <a:latin typeface="Myriad Pro"/>
                  </a:rPr>
                  <a:t>Management</a:t>
                </a:r>
              </a:p>
            </p:txBody>
          </p:sp>
          <p:sp>
            <p:nvSpPr>
              <p:cNvPr id="18" name="TextBox 17"/>
              <p:cNvSpPr txBox="1"/>
              <p:nvPr/>
            </p:nvSpPr>
            <p:spPr>
              <a:xfrm>
                <a:off x="1198591" y="5203460"/>
                <a:ext cx="2174352" cy="5334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dirty="0">
                    <a:solidFill>
                      <a:prstClr val="black"/>
                    </a:solidFill>
                    <a:latin typeface="Myriad Pro"/>
                  </a:rPr>
                  <a:t>Environment</a:t>
                </a:r>
              </a:p>
            </p:txBody>
          </p:sp>
        </p:grp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D8EDD8E9-05D7-3038-D43D-3EED0202270B}"/>
              </a:ext>
            </a:extLst>
          </p:cNvPr>
          <p:cNvSpPr txBox="1"/>
          <p:nvPr/>
        </p:nvSpPr>
        <p:spPr>
          <a:xfrm>
            <a:off x="755576" y="4743960"/>
            <a:ext cx="777686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dirty="0">
                <a:hlinkClick r:id="rId3"/>
              </a:rPr>
              <a:t>https://www.youtube.com/watch?v=itpF2Yknjwk</a:t>
            </a:r>
            <a:r>
              <a:rPr lang="en-GB" dirty="0"/>
              <a:t> </a:t>
            </a:r>
            <a:r>
              <a:rPr lang="en-GB" b="1" dirty="0"/>
              <a:t>(</a:t>
            </a:r>
            <a:r>
              <a:rPr lang="en-US" b="1" dirty="0"/>
              <a:t>Root Cause Analysis with the Ishikawa Diagram (Fishbone Diagram)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7187" y="73617"/>
            <a:ext cx="7423632" cy="1143000"/>
          </a:xfrm>
        </p:spPr>
        <p:txBody>
          <a:bodyPr/>
          <a:lstStyle/>
          <a:p>
            <a:r>
              <a:rPr lang="en-GB" sz="4000" b="1" dirty="0"/>
              <a:t>Decisions and Consequences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08484E6-3D9D-42BB-0E21-680083E9FB6E}"/>
              </a:ext>
            </a:extLst>
          </p:cNvPr>
          <p:cNvSpPr txBox="1"/>
          <p:nvPr/>
        </p:nvSpPr>
        <p:spPr>
          <a:xfrm>
            <a:off x="395536" y="1412776"/>
            <a:ext cx="856895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+mj-lt"/>
              </a:rPr>
              <a:t>The model demonstrates that the decisions we make have consequences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+mj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+mj-lt"/>
              </a:rPr>
              <a:t>Consequences can be either good or bad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+mj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+mj-lt"/>
              </a:rPr>
              <a:t>In essence, the fishbone model can help us to understand how a </a:t>
            </a:r>
            <a:r>
              <a:rPr lang="en-GB" sz="2800" b="1" dirty="0">
                <a:latin typeface="+mj-lt"/>
              </a:rPr>
              <a:t>cause</a:t>
            </a:r>
            <a:r>
              <a:rPr lang="en-GB" sz="2800" dirty="0">
                <a:latin typeface="+mj-lt"/>
              </a:rPr>
              <a:t> links with an </a:t>
            </a:r>
            <a:r>
              <a:rPr lang="en-GB" sz="2800" b="1" dirty="0">
                <a:latin typeface="+mj-lt"/>
              </a:rPr>
              <a:t>outcome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08A63-7B79-526C-9E7F-1A6C716EA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3648" y="197767"/>
            <a:ext cx="6048672" cy="998985"/>
          </a:xfrm>
        </p:spPr>
        <p:txBody>
          <a:bodyPr/>
          <a:lstStyle/>
          <a:p>
            <a:r>
              <a:rPr lang="en-GB" sz="4000" b="1" dirty="0"/>
              <a:t>Using SWOT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F7EB1-49A7-05B0-7FD2-67A887DD2B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930" y="1470484"/>
            <a:ext cx="8718140" cy="2390564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A SWOT analysis is a method to help us identify our personal qualities, available resources, and any potential barriers which could prevent us meeting our desired outcomes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B8F39-9E1B-46E7-506F-53F7B1B01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225884-8BBB-5D49-5A76-353DF8338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785255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9712" y="44450"/>
            <a:ext cx="5256584" cy="955250"/>
          </a:xfrm>
        </p:spPr>
        <p:txBody>
          <a:bodyPr/>
          <a:lstStyle/>
          <a:p>
            <a:r>
              <a:rPr lang="en-GB" sz="4000" b="1" dirty="0"/>
              <a:t>SWOT</a:t>
            </a:r>
          </a:p>
        </p:txBody>
      </p:sp>
      <p:pic>
        <p:nvPicPr>
          <p:cNvPr id="1026" name="Picture 2" descr="E:\WORK\01 - TSD London\Modules\APP\Week 1 - Identifying Skills\SWOT-Analysis-CMYK-300x29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0237" y="999700"/>
            <a:ext cx="4710619" cy="4661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3666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4600" y="164184"/>
            <a:ext cx="4114800" cy="960560"/>
          </a:xfrm>
        </p:spPr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7"/>
            <a:ext cx="8229600" cy="3744416"/>
          </a:xfrm>
        </p:spPr>
        <p:txBody>
          <a:bodyPr/>
          <a:lstStyle/>
          <a:p>
            <a:pPr marL="0" indent="0" algn="l">
              <a:buNone/>
            </a:pPr>
            <a:endParaRPr lang="en-US" b="0" i="0" dirty="0">
              <a:effectLst/>
              <a:latin typeface="Roboto" panose="02000000000000000000" pitchFamily="2" charset="0"/>
            </a:endParaRPr>
          </a:p>
          <a:p>
            <a:pPr marL="0" indent="0">
              <a:buNone/>
            </a:pPr>
            <a:r>
              <a:rPr lang="en-US" dirty="0">
                <a:latin typeface="Roboto" panose="02000000000000000000" pitchFamily="2" charset="0"/>
              </a:rPr>
              <a:t>After watching the following Video, discuss in class what a SWOT analysis is and how to carry one out:</a:t>
            </a:r>
            <a:endParaRPr lang="en-US" b="0" i="0" dirty="0">
              <a:effectLst/>
              <a:latin typeface="Roboto" panose="02000000000000000000" pitchFamily="2" charset="0"/>
            </a:endParaRPr>
          </a:p>
          <a:p>
            <a:pPr marL="0" indent="0" eaLnBrk="1" hangingPunct="1">
              <a:buNone/>
            </a:pPr>
            <a:r>
              <a:rPr lang="en-GB" i="1" dirty="0">
                <a:hlinkClick r:id="rId2"/>
              </a:rPr>
              <a:t>https://www.youtube.com/watch?v=PBOtnyt7BP4&amp;ab_channel=MindToolsVideos</a:t>
            </a:r>
            <a:r>
              <a:rPr lang="en-GB" i="1" dirty="0"/>
              <a:t> (2:20)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782588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17" t="17345" r="16038" b="4336"/>
          <a:stretch/>
        </p:blipFill>
        <p:spPr>
          <a:xfrm>
            <a:off x="827584" y="19471"/>
            <a:ext cx="7704856" cy="5962091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630065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18356" y="188640"/>
            <a:ext cx="8507288" cy="720080"/>
          </a:xfrm>
        </p:spPr>
        <p:txBody>
          <a:bodyPr/>
          <a:lstStyle/>
          <a:p>
            <a:pPr eaLnBrk="1" hangingPunct="1"/>
            <a:r>
              <a:rPr lang="en-GB" altLang="en-US" sz="4000" b="1" dirty="0"/>
              <a:t>Personal Development Plan (PDP)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9178" y="908720"/>
            <a:ext cx="8825644" cy="4608512"/>
          </a:xfrm>
        </p:spPr>
        <p:txBody>
          <a:bodyPr/>
          <a:lstStyle/>
          <a:p>
            <a:r>
              <a:rPr lang="en-GB" sz="2800" dirty="0"/>
              <a:t>A simple and effective way to keep track of your personal development</a:t>
            </a:r>
          </a:p>
          <a:p>
            <a:r>
              <a:rPr lang="en-GB" sz="2800" dirty="0"/>
              <a:t>Helps you keep track of your goals, skills, knowledge and experience</a:t>
            </a:r>
          </a:p>
          <a:p>
            <a:r>
              <a:rPr lang="en-GB" sz="2800" dirty="0"/>
              <a:t>Learning new skills can improve your mental wellbeing, as it give you a purpose and boosts your confidence (NHS, 2023)</a:t>
            </a:r>
          </a:p>
          <a:p>
            <a:r>
              <a:rPr lang="en-GB" sz="2800" dirty="0"/>
              <a:t>Career planning is very important for anyone working within the Health and Social care sector (NHS, 2023) </a:t>
            </a:r>
          </a:p>
          <a:p>
            <a:pPr marL="0" indent="0">
              <a:buNone/>
            </a:pPr>
            <a:endParaRPr lang="en-GB" sz="2400" dirty="0"/>
          </a:p>
          <a:p>
            <a:endParaRPr lang="en-GB" dirty="0"/>
          </a:p>
          <a:p>
            <a:pPr eaLnBrk="1" hangingPunct="1"/>
            <a:endParaRPr lang="en-GB" b="0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415280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2154560" y="332656"/>
            <a:ext cx="4834880" cy="854968"/>
          </a:xfrm>
        </p:spPr>
        <p:txBody>
          <a:bodyPr/>
          <a:lstStyle/>
          <a:p>
            <a:pPr eaLnBrk="1" hangingPunct="1"/>
            <a:r>
              <a:rPr lang="en-GB" sz="4000" b="1" dirty="0"/>
              <a:t>Personal Planning</a:t>
            </a:r>
            <a:endParaRPr lang="en-GB" altLang="en-US" sz="4000" b="1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63688" y="1484784"/>
            <a:ext cx="6264696" cy="3888431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Evaluate your achievements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What have I achieved?</a:t>
            </a:r>
          </a:p>
          <a:p>
            <a:r>
              <a:rPr lang="en-GB" sz="2800" dirty="0"/>
              <a:t>How do I know I achieved this?</a:t>
            </a:r>
          </a:p>
          <a:p>
            <a:r>
              <a:rPr lang="en-GB" sz="2800" dirty="0"/>
              <a:t>What did I do to achieve this?</a:t>
            </a:r>
          </a:p>
          <a:p>
            <a:r>
              <a:rPr lang="en-GB" sz="2800" dirty="0"/>
              <a:t>What is the significance / relevance?</a:t>
            </a:r>
          </a:p>
          <a:p>
            <a:r>
              <a:rPr lang="en-GB" sz="2800" dirty="0"/>
              <a:t>How might I build further on this?</a:t>
            </a:r>
          </a:p>
          <a:p>
            <a:endParaRPr lang="en-GB" dirty="0"/>
          </a:p>
          <a:p>
            <a:pPr eaLnBrk="1" hangingPunct="1"/>
            <a:endParaRPr lang="en-GB" b="0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736481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2190564" y="93861"/>
            <a:ext cx="4762872" cy="850106"/>
          </a:xfrm>
        </p:spPr>
        <p:txBody>
          <a:bodyPr/>
          <a:lstStyle/>
          <a:p>
            <a:pPr eaLnBrk="1" hangingPunct="1"/>
            <a:r>
              <a:rPr lang="en-GB" sz="4000" b="1" dirty="0"/>
              <a:t>Personal Planning</a:t>
            </a:r>
            <a:endParaRPr lang="en-GB" altLang="en-US" sz="4000" b="1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988451"/>
            <a:ext cx="8856984" cy="4701150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Can help you to</a:t>
            </a:r>
          </a:p>
          <a:p>
            <a:r>
              <a:rPr lang="en-GB" sz="2800" dirty="0"/>
              <a:t>Reflect</a:t>
            </a:r>
          </a:p>
          <a:p>
            <a:r>
              <a:rPr lang="en-GB" sz="2800" dirty="0"/>
              <a:t>Increase self-awareness</a:t>
            </a:r>
          </a:p>
          <a:p>
            <a:r>
              <a:rPr lang="en-GB" sz="2800" dirty="0"/>
              <a:t>Be informed</a:t>
            </a:r>
          </a:p>
          <a:p>
            <a:r>
              <a:rPr lang="en-GB" sz="2800" dirty="0"/>
              <a:t>Take personal responsibility</a:t>
            </a:r>
          </a:p>
          <a:p>
            <a:r>
              <a:rPr lang="en-GB" sz="2800" dirty="0"/>
              <a:t>Develop a strategy to get where you want to be</a:t>
            </a:r>
          </a:p>
          <a:p>
            <a:pPr marL="0" indent="0">
              <a:buNone/>
            </a:pPr>
            <a:r>
              <a:rPr lang="en-GB" sz="2800" u="sng" dirty="0">
                <a:hlinkClick r:id="rId2"/>
              </a:rPr>
              <a:t>https://www.youtube.com/watch?v=HMmnYSVOAGA</a:t>
            </a:r>
            <a:r>
              <a:rPr lang="en-GB" sz="2800" dirty="0"/>
              <a:t> </a:t>
            </a:r>
          </a:p>
          <a:p>
            <a:pPr marL="0" indent="0">
              <a:buNone/>
            </a:pPr>
            <a:r>
              <a:rPr lang="en-GB" sz="2800" dirty="0"/>
              <a:t>     (Do you have a Personal Development Plan?) (4:30)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endParaRPr lang="en-GB" dirty="0"/>
          </a:p>
          <a:p>
            <a:pPr eaLnBrk="1" hangingPunct="1"/>
            <a:endParaRPr lang="en-GB" b="0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544103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22773" y="73852"/>
            <a:ext cx="3178696" cy="1143000"/>
          </a:xfrm>
        </p:spPr>
        <p:txBody>
          <a:bodyPr/>
          <a:lstStyle/>
          <a:p>
            <a:pPr eaLnBrk="1" hangingPunct="1"/>
            <a:r>
              <a:rPr lang="en-GB" sz="4000" b="1" dirty="0"/>
              <a:t>Reflection</a:t>
            </a:r>
            <a:r>
              <a:rPr lang="en-GB" sz="3600" b="1" dirty="0"/>
              <a:t> </a:t>
            </a:r>
            <a:endParaRPr lang="en-GB" altLang="en-US" sz="4000" b="1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3568" y="1216852"/>
            <a:ext cx="8205762" cy="3739554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/>
              <a:t>Individual activity</a:t>
            </a:r>
          </a:p>
          <a:p>
            <a:pPr marL="0" indent="0">
              <a:buNone/>
            </a:pPr>
            <a:r>
              <a:rPr lang="en-GB" sz="2800" dirty="0"/>
              <a:t>Think about your feelings today and write 2-3 paragraphs about it 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What did you learn today? </a:t>
            </a:r>
          </a:p>
          <a:p>
            <a:r>
              <a:rPr lang="en-GB" sz="2800" dirty="0"/>
              <a:t>Did you enjoy the class? </a:t>
            </a:r>
          </a:p>
          <a:p>
            <a:r>
              <a:rPr lang="en-GB" sz="2800" dirty="0"/>
              <a:t>Did you struggle? If, yes, why?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endParaRPr lang="en-GB" dirty="0"/>
          </a:p>
          <a:p>
            <a:pPr eaLnBrk="1" hangingPunct="1"/>
            <a:endParaRPr lang="en-GB" b="0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6001728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8189C-7668-B95B-2527-337706816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4580" y="260226"/>
            <a:ext cx="4474840" cy="706090"/>
          </a:xfrm>
        </p:spPr>
        <p:txBody>
          <a:bodyPr/>
          <a:lstStyle/>
          <a:p>
            <a:r>
              <a:rPr lang="en-GB" sz="4000" b="1" dirty="0"/>
              <a:t>Useful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676E2F-B6EF-B585-97D8-0D2CF9DEF5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412" y="1196752"/>
            <a:ext cx="8893176" cy="4248472"/>
          </a:xfrm>
        </p:spPr>
        <p:txBody>
          <a:bodyPr/>
          <a:lstStyle/>
          <a:p>
            <a:r>
              <a:rPr lang="en-GB" sz="2800" dirty="0">
                <a:effectLst/>
                <a:latin typeface="+mj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Fishbone analysis: </a:t>
            </a:r>
            <a:r>
              <a:rPr lang="en-GB" sz="2800" dirty="0">
                <a:solidFill>
                  <a:srgbClr val="0000FF"/>
                </a:solidFill>
                <a:effectLst/>
                <a:latin typeface="+mj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https://www.scribbr.com/research-process/fishbone-diagram/</a:t>
            </a:r>
            <a:endParaRPr lang="en-GB" sz="2800" dirty="0">
              <a:effectLst/>
              <a:latin typeface="+mj-lt"/>
            </a:endParaRPr>
          </a:p>
          <a:p>
            <a:r>
              <a:rPr lang="en-GB" sz="2800" dirty="0">
                <a:effectLst/>
                <a:latin typeface="+mj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SWOT analysis: </a:t>
            </a:r>
            <a:r>
              <a:rPr lang="en-GB" sz="2800" dirty="0">
                <a:solidFill>
                  <a:srgbClr val="0000FF"/>
                </a:solidFill>
                <a:effectLst/>
                <a:latin typeface="+mj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https://www.bitesizelearning.co.uk/resources/swot-analysis-explained-examples-templates</a:t>
            </a:r>
            <a:endParaRPr lang="en-GB" sz="2800" dirty="0">
              <a:effectLst/>
              <a:latin typeface="+mj-lt"/>
            </a:endParaRPr>
          </a:p>
          <a:p>
            <a:r>
              <a:rPr lang="en-GB" sz="2800" dirty="0">
                <a:effectLst/>
                <a:latin typeface="+mj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PDP:</a:t>
            </a:r>
          </a:p>
          <a:p>
            <a:pPr marL="400050" lvl="1" indent="0">
              <a:buNone/>
            </a:pPr>
            <a:r>
              <a:rPr lang="en-GB" dirty="0">
                <a:solidFill>
                  <a:srgbClr val="0000FF"/>
                </a:solidFill>
                <a:effectLst/>
                <a:latin typeface="+mj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https://peopledecisions.co.uk/wp-content/uploads/2017/03/How-to-write-a-PDP.pdf</a:t>
            </a:r>
            <a:endParaRPr lang="en-GB" dirty="0">
              <a:effectLst/>
              <a:latin typeface="+mj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4E6967-DBD8-150D-F753-78EB582CA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F52BC4-8B5E-DEFC-F6C1-DEC0BF7EC2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429714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96A10-A3CD-E3DA-66CB-ECE3DB13C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2612" y="197767"/>
            <a:ext cx="3898776" cy="1143000"/>
          </a:xfrm>
        </p:spPr>
        <p:txBody>
          <a:bodyPr/>
          <a:lstStyle/>
          <a:p>
            <a:r>
              <a:rPr lang="en-GB" sz="4000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C648F-4766-4C7D-4F4A-23A03343E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60" y="1340767"/>
            <a:ext cx="9119840" cy="4104457"/>
          </a:xfrm>
        </p:spPr>
        <p:txBody>
          <a:bodyPr/>
          <a:lstStyle/>
          <a:p>
            <a:r>
              <a:rPr lang="en-GB" sz="2800">
                <a:latin typeface="+mj-lt"/>
              </a:rPr>
              <a:t>NHS </a:t>
            </a:r>
            <a:r>
              <a:rPr lang="en-GB" sz="2800" dirty="0">
                <a:latin typeface="+mj-lt"/>
              </a:rPr>
              <a:t>(2023) </a:t>
            </a:r>
            <a:r>
              <a:rPr lang="en-GB" sz="2800" i="1" dirty="0">
                <a:latin typeface="+mj-lt"/>
              </a:rPr>
              <a:t>Personal Development Planning. </a:t>
            </a:r>
            <a:r>
              <a:rPr lang="en-GB" sz="2800" dirty="0">
                <a:latin typeface="+mj-lt"/>
              </a:rPr>
              <a:t>Available at: </a:t>
            </a:r>
            <a:r>
              <a:rPr lang="en-GB" sz="2800" dirty="0">
                <a:latin typeface="+mj-lt"/>
                <a:hlinkClick r:id="rId2"/>
              </a:rPr>
              <a:t>https://www.healthcareers.nhs.uk/career-planning/developing-your-health-career/developing-your-health-career/personal-development-planning/personal-development-planning</a:t>
            </a:r>
            <a:r>
              <a:rPr lang="en-GB" sz="2800" dirty="0">
                <a:latin typeface="+mj-lt"/>
              </a:rPr>
              <a:t>. (Accessed: 7</a:t>
            </a:r>
            <a:r>
              <a:rPr lang="en-GB" sz="2800" baseline="30000" dirty="0">
                <a:latin typeface="+mj-lt"/>
              </a:rPr>
              <a:t>th</a:t>
            </a:r>
            <a:r>
              <a:rPr lang="en-GB" sz="2800" dirty="0">
                <a:latin typeface="+mj-lt"/>
              </a:rPr>
              <a:t> of June 2023)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219F04-CA09-D30F-F4D9-BBC972933C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17/06/2025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286089-9C52-2E44-0293-3BED8AC2E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9892319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1180</TotalTime>
  <Words>754</Words>
  <Application>Microsoft Office PowerPoint</Application>
  <PresentationFormat>On-screen Show (4:3)</PresentationFormat>
  <Paragraphs>146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Calibri</vt:lpstr>
      <vt:lpstr>Myriad Pro</vt:lpstr>
      <vt:lpstr>Roboto</vt:lpstr>
      <vt:lpstr>Verdana</vt:lpstr>
      <vt:lpstr>Wingdings</vt:lpstr>
      <vt:lpstr>20140311PresentationUWTSDTemplate</vt:lpstr>
      <vt:lpstr>LCHS4009</vt:lpstr>
      <vt:lpstr>What is a skill?</vt:lpstr>
      <vt:lpstr>Skills for effective learning</vt:lpstr>
      <vt:lpstr>Skills for effective learning</vt:lpstr>
      <vt:lpstr> Current skills </vt:lpstr>
      <vt:lpstr> Types of skill </vt:lpstr>
      <vt:lpstr>Getting to know yourself</vt:lpstr>
      <vt:lpstr>Tools for problem solving and personal development </vt:lpstr>
      <vt:lpstr>Fishbone analysis</vt:lpstr>
      <vt:lpstr>Fishbone analysis example</vt:lpstr>
      <vt:lpstr>Activity</vt:lpstr>
      <vt:lpstr>Decisions and Consequences</vt:lpstr>
      <vt:lpstr>Using SWOT analysis </vt:lpstr>
      <vt:lpstr>SWOT</vt:lpstr>
      <vt:lpstr>Activity</vt:lpstr>
      <vt:lpstr>PowerPoint Presentation</vt:lpstr>
      <vt:lpstr>Personal Development Plan (PDP)</vt:lpstr>
      <vt:lpstr>Personal Planning</vt:lpstr>
      <vt:lpstr>Personal Planning</vt:lpstr>
      <vt:lpstr>Reflection </vt:lpstr>
      <vt:lpstr>Useful links</vt:lpstr>
      <vt:lpstr>References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Amitave Banik</cp:lastModifiedBy>
  <cp:revision>70</cp:revision>
  <cp:lastPrinted>2018-07-09T15:27:01Z</cp:lastPrinted>
  <dcterms:created xsi:type="dcterms:W3CDTF">2002-10-07T19:43:58Z</dcterms:created>
  <dcterms:modified xsi:type="dcterms:W3CDTF">2025-06-17T09:44:08Z</dcterms:modified>
</cp:coreProperties>
</file>