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2E7E7"/>
          </a:solidFill>
        </a:fill>
      </a:tcStyle>
    </a:wholeTbl>
    <a:band1H>
      <a:tcStyle>
        <a:tcBdr/>
        <a:fill>
          <a:solidFill>
            <a:srgbClr val="E4CCCC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E4CCCC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B01513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B01513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B01513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B0151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E9046-2313-00CB-5BDF-CE8418C23E8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54951" y="1447796"/>
            <a:ext cx="8825660" cy="3329577"/>
          </a:xfrm>
        </p:spPr>
        <p:txBody>
          <a:bodyPr anchor="b"/>
          <a:lstStyle>
            <a:lvl1pPr>
              <a:defRPr sz="7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126FC8-5E13-EB80-09FA-EBC8AF63B4B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54951" y="4777383"/>
            <a:ext cx="8825660" cy="861419"/>
          </a:xfrm>
        </p:spPr>
        <p:txBody>
          <a:bodyPr/>
          <a:lstStyle>
            <a:lvl1pPr marL="0" indent="0">
              <a:buNone/>
              <a:defRPr cap="all">
                <a:solidFill>
                  <a:srgbClr val="8AD0D6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2E4C2F-1F76-A82D-42B4-75250D4FD3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A779DC-A0E8-4297-8C36-234CC2D79ACC}" type="datetime1">
              <a:rPr lang="en-GB"/>
              <a:pPr lvl="0"/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803748-63DA-DF16-6F03-79A34312D1A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EEC3A-3152-4C80-C022-5900917912B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363C19-544A-4B99-9603-C012C876C56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38238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57477-EFCA-F8C5-77D4-EEE26826FBA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4A300-33AD-3D86-A3AB-CED339BA664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BBED9B-B5A7-6689-34BF-7C95CB04D21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858751-B0FC-47FD-AD13-650EBCA47B3F}" type="datetime1">
              <a:rPr lang="en-GB"/>
              <a:pPr lvl="0"/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3CD41E-B7E9-D46E-2651-8C7B2863178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6FFDA4-229E-C089-E4D0-BF6247BD0C4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556ACA-83E9-4F20-9210-913B484521B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18966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BCF9D-3942-DB72-60FC-BB62EAB054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60" y="2861733"/>
            <a:ext cx="8825660" cy="1915649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8A6E64-D226-CC04-AB25-834C11768BB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54951" y="4777383"/>
            <a:ext cx="8825660" cy="860395"/>
          </a:xfrm>
        </p:spPr>
        <p:txBody>
          <a:bodyPr/>
          <a:lstStyle>
            <a:lvl1pPr marL="0" indent="0">
              <a:buNone/>
              <a:defRPr cap="all">
                <a:solidFill>
                  <a:srgbClr val="8AD0D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656FD-DC41-AB80-2093-332B9125EB5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AE8F31-5D32-4D6C-8C27-C668539FC80D}" type="datetime1">
              <a:rPr lang="en-GB"/>
              <a:pPr lvl="0"/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ADC8EC-C72D-5829-E7DF-472DB2D6A44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0AACB0-1F7F-970A-19B8-64540D8A91A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AE95FD-2888-4413-A7C1-FABB7FC16E5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191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63729-3632-F201-6DDD-788276A81AC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1FF1B-3C84-5CDE-3824-0F066224E71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03315" y="2060572"/>
            <a:ext cx="4396334" cy="419576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7B3D72-8006-90E8-FD68-A9429E9096D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654494" y="2056092"/>
            <a:ext cx="4396343" cy="4200241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31A195-C94B-E089-DF43-1154B7B389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C23DCF-F02B-4E53-8072-91BF2815AECC}" type="datetime1">
              <a:rPr lang="en-GB"/>
              <a:pPr lvl="0"/>
              <a:t>12/08/2026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E52F43-F3BF-0B11-2039-E4BBE9083F6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9826B2-CC2B-80D9-8BF6-D8DA42E868A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5EC038-D680-429A-B299-DB05952A162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656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7530E-34DD-9294-26A7-B4F7312B684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61A48B-78E7-081F-46C3-244E99011FA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03315" y="1904996"/>
            <a:ext cx="439633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DA2C3A-DA42-AFDB-0174-77760EF46F5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103315" y="2514600"/>
            <a:ext cx="4396334" cy="3741733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AD02FD-5CE8-EE0B-D5DD-E27E00586E91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654494" y="1904996"/>
            <a:ext cx="439633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7D21AF-0801-4539-8007-8B38DDBE1399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654494" y="2514600"/>
            <a:ext cx="4396334" cy="3741733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EE30ED7-3AEC-A9D7-E7AF-F847F4E50C3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46DFA1-09CC-4AF1-AC52-A9981CEB9E16}" type="datetime1">
              <a:rPr lang="en-GB"/>
              <a:pPr lvl="0"/>
              <a:t>12/08/2026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3533F1-1FF0-C673-63DC-A26D7E6FE20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E6E37C-0F29-48F8-5B4F-77BCFF4132D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5B7223-88EF-4AA2-A34D-FCB3999ABD9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35159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17534-2FC2-5447-4A24-64E24F5DDE3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F0D4FF-2AAF-7D7D-85C8-F1FCFC0B9F4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4FEAC2-2F7F-409C-8C18-04817D55ECDE}" type="datetime1">
              <a:rPr lang="en-GB"/>
              <a:pPr lvl="0"/>
              <a:t>12/08/2026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396A38-B263-1C48-6767-E562F7AB80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8978AE-04D9-188D-7F62-1BCB42CA746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2CA238-A699-4421-B98D-41F421313A2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796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16E67B-4966-F6DA-D862-D61605F8875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AF130D-A86C-4954-A699-D48DDDAB37F6}" type="datetime1">
              <a:rPr lang="en-GB"/>
              <a:pPr lvl="0"/>
              <a:t>12/08/2026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161EBE-38C8-7A43-C9F9-64A65B53F24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D37CA6-9276-6FF5-0D31-CEC1C1EABB9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678807-54C2-4735-8E3E-65F65ECDDAB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444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2AFB3-DC4C-27F6-A6F0-15CAE147326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3401065" cy="1447796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4BEAA-49CA-801D-0211-3F81997641D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84616" y="1447796"/>
            <a:ext cx="5195995" cy="4572000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CACFD1-E477-8709-BD95-FE77A993EFA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54951" y="3129277"/>
            <a:ext cx="3401065" cy="2895603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85937F-33F2-8CA5-DFBD-35FE29D492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733E70-0F4E-4C58-9879-1A79957CC840}" type="datetime1">
              <a:rPr lang="en-GB"/>
              <a:pPr lvl="0"/>
              <a:t>12/08/2026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FB8111-D28B-F8D2-3274-DE449A35D01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F2A627-08CC-6AC1-0B29-EF36B11B645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EF1254-3FE6-419D-B704-3780B1E08E6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9576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B9D44-570A-320C-A231-E5F52EC02E5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3908" y="1854192"/>
            <a:ext cx="5092906" cy="157480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5F2ECC-5A53-8471-1FCA-8B8EBC94DC9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949549" y="1143000"/>
            <a:ext cx="3200400" cy="4572000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27CE2-AA33-FA85-A44D-CBAFE0C6D00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54951" y="3657600"/>
            <a:ext cx="5084978" cy="137160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308A9C-F484-D733-F335-38FCAA37DAD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4D1257-7E5F-45FE-B652-E92036711027}" type="datetime1">
              <a:rPr lang="en-GB"/>
              <a:pPr lvl="0"/>
              <a:t>12/08/2026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0EF543-F9CE-4180-524B-9D3BC86BA86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9FC502-08CF-B2CF-2897-A3481F51D43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CE1EB7-EBEA-418F-8472-5644E57A9F5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560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8E223-6019-19E6-42A8-0F848A7008D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60" y="4800590"/>
            <a:ext cx="8825660" cy="566735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9D96F5-7ACA-96EE-4BCD-48847B70B2D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154951" y="685800"/>
            <a:ext cx="8825660" cy="3640665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FD909C-558A-B0AE-AC09-8F4D6220579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60" y="5367326"/>
            <a:ext cx="8825651" cy="493711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413B7E-5A39-B917-413A-4FEBBCC077D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3FB8F5-1609-41AB-AC97-D615CA7B11EC}" type="datetime1">
              <a:rPr lang="en-GB"/>
              <a:pPr lvl="0"/>
              <a:t>12/08/2026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95A3B0-E7D5-5D8A-AC2C-B17A0AD0A34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6D49DA-6462-A9A8-D4EE-F0DBEC4FB52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B4AEBE-055D-4D37-9120-DBEAFA3B471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582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053CD-1574-95F2-3EE5-4C616ACB108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8825660" cy="1981203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1DA80E24-4CE4-8DA0-953E-F1611871CEA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657600"/>
            <a:ext cx="8825660" cy="2362196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4E784A-1A99-C0E8-20EC-0D768691193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3C7E13-CBC6-4052-9DFC-9588B5C70794}" type="datetime1">
              <a:rPr lang="en-GB"/>
              <a:pPr lvl="0"/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BCA15E-8C55-AEA3-A6D2-209DCE16D22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8EFF76-A6EF-F35D-7D85-8DDA479D16C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E8E819-3C69-4C4D-BF0C-2AE05885EB3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2536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66E8E-B8D0-FA31-20BA-DB8BB6EBB7B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74797" y="1447796"/>
            <a:ext cx="7999317" cy="2323371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1BDDFA4B-4B8D-FD3F-2092-DFC3C3D9A17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930398" y="3771177"/>
            <a:ext cx="7279648" cy="342177"/>
          </a:xfrm>
        </p:spPr>
        <p:txBody>
          <a:bodyPr/>
          <a:lstStyle>
            <a:lvl1pPr marL="0" indent="0">
              <a:buNone/>
              <a:defRPr sz="1400" cap="small">
                <a:solidFill>
                  <a:srgbClr val="8AD0D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411169-175B-7051-8A97-13A5E303B97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4350660"/>
            <a:ext cx="8825660" cy="1676396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B659C8D-3DC9-4243-D52D-4EA4CE20E29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86045B-4C79-4ED1-A86B-A3408C3E62E3}" type="datetime1">
              <a:rPr lang="en-GB"/>
              <a:pPr lvl="0"/>
              <a:t>12/08/2026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45283B2-0658-5FE9-7D21-B2D003D3B2F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143F519-4A21-20C2-1504-12830E71860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6FE685-CAB4-4967-B71D-86E011F35A1C}" type="slidenum">
              <a:t>‹#›</a:t>
            </a:fld>
            <a:endParaRPr lang="en-GB"/>
          </a:p>
        </p:txBody>
      </p:sp>
      <p:sp>
        <p:nvSpPr>
          <p:cNvPr id="8" name="TextBox 11">
            <a:extLst>
              <a:ext uri="{FF2B5EF4-FFF2-40B4-BE49-F238E27FC236}">
                <a16:creationId xmlns:a16="http://schemas.microsoft.com/office/drawing/2014/main" id="{F893B5BD-EDFF-6060-353D-6544BADC58DC}"/>
              </a:ext>
            </a:extLst>
          </p:cNvPr>
          <p:cNvSpPr txBox="1"/>
          <p:nvPr/>
        </p:nvSpPr>
        <p:spPr>
          <a:xfrm>
            <a:off x="898297" y="971257"/>
            <a:ext cx="801910" cy="1969773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200" b="0" i="0" u="none" strike="noStrike" kern="1200" cap="none" spc="0" baseline="0">
                <a:solidFill>
                  <a:srgbClr val="8AD0D6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14">
            <a:extLst>
              <a:ext uri="{FF2B5EF4-FFF2-40B4-BE49-F238E27FC236}">
                <a16:creationId xmlns:a16="http://schemas.microsoft.com/office/drawing/2014/main" id="{3D8E8ABE-6885-E354-C944-373052956FF8}"/>
              </a:ext>
            </a:extLst>
          </p:cNvPr>
          <p:cNvSpPr txBox="1"/>
          <p:nvPr/>
        </p:nvSpPr>
        <p:spPr>
          <a:xfrm>
            <a:off x="9330491" y="2613784"/>
            <a:ext cx="801910" cy="1969773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200" b="0" i="0" u="none" strike="noStrike" kern="1200" cap="none" spc="0" baseline="0">
                <a:solidFill>
                  <a:srgbClr val="8AD0D6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928311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B1E50-DC61-A481-FEBE-CF1386F9BDE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3124203"/>
            <a:ext cx="8825660" cy="1653180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A0783D-F552-5230-93AB-7A157F5E025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4777383"/>
            <a:ext cx="8825660" cy="860395"/>
          </a:xfrm>
        </p:spPr>
        <p:txBody>
          <a:bodyPr/>
          <a:lstStyle>
            <a:lvl1pPr marL="0" indent="0">
              <a:buNone/>
              <a:defRPr>
                <a:solidFill>
                  <a:srgbClr val="8AD0D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638A9C-332E-DE8E-A37B-B7910CC5A57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F7552F-2A91-4861-AB07-1787E1E4D369}" type="datetime1">
              <a:rPr lang="en-GB"/>
              <a:pPr lvl="0"/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E3AB9F-0349-9B51-7B40-BD4661BE8A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AE0FE7-C49F-1CDE-E2E6-267A5555BD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2B3CF3-5AE4-40D0-B449-AA73F346C14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676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BEAD6-E0D9-76A5-3F8B-C972DDD2A8F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7822B8-168B-8179-841C-4A42B96BD7C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2947" y="1981203"/>
            <a:ext cx="294686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3CAE41-74A7-34BA-4EE3-3E55D66878F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2460" y="2667003"/>
            <a:ext cx="2927351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7BFE1B-8F78-6BE7-47B5-35197F930E1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83657" y="1981203"/>
            <a:ext cx="293623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47073588-3D4E-7C42-6B45-8CE8AFAC616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73105" y="2667003"/>
            <a:ext cx="2946791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B545BDB0-2B89-D80C-FAB1-F5DCE3364D5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703" y="1981203"/>
            <a:ext cx="2932115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FDB9CD82-4633-5F41-FC36-3D0FA0ECD10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703" y="2667003"/>
            <a:ext cx="2932115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9" name="Straight Connector 16">
            <a:extLst>
              <a:ext uri="{FF2B5EF4-FFF2-40B4-BE49-F238E27FC236}">
                <a16:creationId xmlns:a16="http://schemas.microsoft.com/office/drawing/2014/main" id="{35E47890-1F01-75FD-0FF2-5842B936B160}"/>
              </a:ext>
            </a:extLst>
          </p:cNvPr>
          <p:cNvCxnSpPr/>
          <p:nvPr/>
        </p:nvCxnSpPr>
        <p:spPr>
          <a:xfrm>
            <a:off x="3726143" y="2133596"/>
            <a:ext cx="0" cy="396240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</a:ln>
        </p:spPr>
      </p:cxnSp>
      <p:cxnSp>
        <p:nvCxnSpPr>
          <p:cNvPr id="10" name="Straight Connector 17">
            <a:extLst>
              <a:ext uri="{FF2B5EF4-FFF2-40B4-BE49-F238E27FC236}">
                <a16:creationId xmlns:a16="http://schemas.microsoft.com/office/drawing/2014/main" id="{5C85793A-5860-D733-F61B-E0AC1D424F85}"/>
              </a:ext>
            </a:extLst>
          </p:cNvPr>
          <p:cNvCxnSpPr/>
          <p:nvPr/>
        </p:nvCxnSpPr>
        <p:spPr>
          <a:xfrm>
            <a:off x="6962223" y="2133596"/>
            <a:ext cx="0" cy="396688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</a:ln>
        </p:spPr>
      </p:cxn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B983FF26-EC39-7AFB-6852-777F83F8B6C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196EDE-0E99-4CB9-961A-7C2BD93BD277}" type="datetime1">
              <a:rPr lang="en-GB"/>
              <a:pPr lvl="0"/>
              <a:t>12/08/2026</a:t>
            </a:fld>
            <a:endParaRPr lang="en-GB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723D010C-1EA9-9A61-03BE-302027311EE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972F7C21-2B76-9535-7320-CEC947CC728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6558CA-8F63-40DD-9823-DC8500B3994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9113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064D8-4308-88FE-378E-B7A8D73F7BF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D27E7F-263A-44B2-13C7-20E5722A00B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2460" y="4250945"/>
            <a:ext cx="2940052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100C5B65-30BB-F97E-A921-622DD1714E1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52460" y="2209803"/>
            <a:ext cx="2940052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7CE31F7D-F3B1-B433-7875-45123DED3DA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2460" y="4827209"/>
            <a:ext cx="2940052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891A430B-9FA4-57CD-F160-348C91193C3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89372" y="4250945"/>
            <a:ext cx="2930523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9922E3EF-6B58-F4C1-5A77-94107B30FCC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889372" y="2209803"/>
            <a:ext cx="2930523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195D1FF6-6AA6-D90A-7030-F47E792EDEC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88019" y="4827209"/>
            <a:ext cx="2934410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AE3265C6-917F-35C8-53C4-A902EE0E97C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703" y="4250945"/>
            <a:ext cx="2932115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5DFFB215-EB11-060E-D733-715EEB79E60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124703" y="2209803"/>
            <a:ext cx="2932115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20E09F1F-AE9C-B333-6834-B9D53F2ACC0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575" y="4827209"/>
            <a:ext cx="2936001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2" name="Straight Connector 18">
            <a:extLst>
              <a:ext uri="{FF2B5EF4-FFF2-40B4-BE49-F238E27FC236}">
                <a16:creationId xmlns:a16="http://schemas.microsoft.com/office/drawing/2014/main" id="{F788D8F6-71BC-1F0C-2D79-A57BDBBDEB81}"/>
              </a:ext>
            </a:extLst>
          </p:cNvPr>
          <p:cNvCxnSpPr/>
          <p:nvPr/>
        </p:nvCxnSpPr>
        <p:spPr>
          <a:xfrm>
            <a:off x="3726143" y="2133596"/>
            <a:ext cx="0" cy="396240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</a:ln>
        </p:spPr>
      </p:cxnSp>
      <p:cxnSp>
        <p:nvCxnSpPr>
          <p:cNvPr id="13" name="Straight Connector 19">
            <a:extLst>
              <a:ext uri="{FF2B5EF4-FFF2-40B4-BE49-F238E27FC236}">
                <a16:creationId xmlns:a16="http://schemas.microsoft.com/office/drawing/2014/main" id="{A91D35C2-A1F4-C5DA-90AE-80225228C9A6}"/>
              </a:ext>
            </a:extLst>
          </p:cNvPr>
          <p:cNvCxnSpPr/>
          <p:nvPr/>
        </p:nvCxnSpPr>
        <p:spPr>
          <a:xfrm>
            <a:off x="6962223" y="2133596"/>
            <a:ext cx="0" cy="396688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</a:ln>
        </p:spPr>
      </p:cxn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07908448-FA8D-0C2B-A626-6C1C7F352E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BF98F7-B393-4958-A251-9B6CF255FE52}" type="datetime1">
              <a:rPr lang="en-GB"/>
              <a:pPr lvl="0"/>
              <a:t>12/08/2026</a:t>
            </a:fld>
            <a:endParaRPr lang="en-GB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0BDCFD90-4280-FDF0-37A1-00CCF7A963A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5CC0C0D5-6EB4-809C-7F2C-E66F174AF9F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F6137B-036C-433B-99E8-DBD07EB2B4C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1308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8B59D-01F6-AC9E-B60A-594908FDB98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0F8B30-7A60-2953-87CC-309D1F99A10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50E61C-5ED7-2EAF-A6F5-C2DEFA4126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00F47D-68C9-4249-9C14-F9F823CDB6C6}" type="datetime1">
              <a:rPr lang="en-GB"/>
              <a:pPr lvl="0"/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DF8494-3B09-A838-D8D2-09BD7D9BC43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D2071-5CC2-8829-746A-4C68A6FEDA4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C0B199-CF5D-4BD9-BD17-843F3E2A80F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1650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B92B47-5E58-7BE6-8D9C-A6442530F5B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304215" y="430216"/>
            <a:ext cx="1752603" cy="5826127"/>
          </a:xfrm>
        </p:spPr>
        <p:txBody>
          <a:bodyPr vert="eaVert" anchor="b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F3FBA7-4456-10C9-39E5-4F0E1437E3A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52460" y="887416"/>
            <a:ext cx="7423144" cy="536892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CCB05B-FA63-DE5C-0FFB-4FDC20386E6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F89A4C-CD73-48F2-BCD3-61C8F4061359}" type="datetime1">
              <a:rPr lang="en-GB"/>
              <a:pPr lvl="0"/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00EF96-3836-0768-CA02-55871A405F3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C92892-B5ED-75CE-F3A6-10999E9BCF5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6CB54F-D967-4FF8-A0A6-61259507ECF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918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3105F764-1E38-1A60-2613-066CD93942EC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rnd">
            <a:noFill/>
          </a:ln>
        </p:spPr>
      </p:pic>
      <p:pic>
        <p:nvPicPr>
          <p:cNvPr id="3" name="Picture 6">
            <a:extLst>
              <a:ext uri="{FF2B5EF4-FFF2-40B4-BE49-F238E27FC236}">
                <a16:creationId xmlns:a16="http://schemas.microsoft.com/office/drawing/2014/main" id="{476951E7-81F8-8217-1AF9-B549565C4511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rnd">
            <a:noFill/>
          </a:ln>
        </p:spPr>
      </p:pic>
      <p:sp>
        <p:nvSpPr>
          <p:cNvPr id="4" name="Oval 15">
            <a:extLst>
              <a:ext uri="{FF2B5EF4-FFF2-40B4-BE49-F238E27FC236}">
                <a16:creationId xmlns:a16="http://schemas.microsoft.com/office/drawing/2014/main" id="{2A4A86DB-7CB5-B926-0E77-6CDBC7B9BE60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rnd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F1D6D0A3-63E5-7B5C-4A29-0B372999DE9D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rnd">
            <a:noFill/>
          </a:ln>
        </p:spPr>
      </p:pic>
      <p:pic>
        <p:nvPicPr>
          <p:cNvPr id="6" name="Picture 9">
            <a:extLst>
              <a:ext uri="{FF2B5EF4-FFF2-40B4-BE49-F238E27FC236}">
                <a16:creationId xmlns:a16="http://schemas.microsoft.com/office/drawing/2014/main" id="{71F60E2A-A1B9-BB83-82D0-950005E42D4D}"/>
              </a:ext>
            </a:extLst>
          </p:cNvPr>
          <p:cNvPicPr>
            <a:picLocks noChangeAspect="1"/>
          </p:cNvPicPr>
          <p:nvPr/>
        </p:nvPicPr>
        <p:blipFill>
          <a:blip r:embed="rId23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rnd">
            <a:noFill/>
          </a:ln>
        </p:spPr>
      </p:pic>
      <p:sp>
        <p:nvSpPr>
          <p:cNvPr id="7" name="Rectangle 13">
            <a:extLst>
              <a:ext uri="{FF2B5EF4-FFF2-40B4-BE49-F238E27FC236}">
                <a16:creationId xmlns:a16="http://schemas.microsoft.com/office/drawing/2014/main" id="{42440D47-88EA-4ABA-D182-FA10A8ACF671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rnd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61B8528-BD96-3F8D-31A4-0B6F2EA10BF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D91F6EB-CDB0-F436-2230-1DC0E83486F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03315" y="2052919"/>
            <a:ext cx="8946544" cy="41954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E2BFAFB2-6D83-AE7A-AE72-1B39C5FBC40D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 rot="5400013">
            <a:off x="10155647" y="1790697"/>
            <a:ext cx="990596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ADEECA28-1605-4BD8-BBEF-D636D8C9F2EF}" type="datetime1">
              <a:rPr lang="en-GB"/>
              <a:pPr lvl="0"/>
              <a:t>12/08/2026</a:t>
            </a:fld>
            <a:endParaRPr lang="en-GB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C2B2B9BD-1AFA-5B4F-2779-76B8C6BE9729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 rot="5400013">
            <a:off x="8951578" y="3225295"/>
            <a:ext cx="3859792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7A09CAA3-9D5F-F39D-47DE-0E8170B93B6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352544" y="295726"/>
            <a:ext cx="838203" cy="7676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1D3DBB8E-8882-462F-BA0D-025A7891A09C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GB" sz="4200" b="0" i="0" u="none" strike="noStrike" kern="1200" cap="none" spc="0" baseline="0">
          <a:solidFill>
            <a:srgbClr val="EBEBEB"/>
          </a:solidFill>
          <a:uFillTx/>
          <a:latin typeface="Century Gothic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GB" sz="2000" b="0" i="0" u="none" strike="noStrike" kern="1200" cap="none" spc="0" baseline="0">
          <a:solidFill>
            <a:srgbClr val="FFFFFF"/>
          </a:solidFill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GB" sz="1800" b="0" i="0" u="none" strike="noStrike" kern="1200" cap="none" spc="0" baseline="0">
          <a:solidFill>
            <a:srgbClr val="FFFFFF"/>
          </a:solidFill>
          <a:uFillTx/>
          <a:latin typeface="Century Gothic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GB" sz="1600" b="0" i="0" u="none" strike="noStrike" kern="1200" cap="none" spc="0" baseline="0">
          <a:solidFill>
            <a:srgbClr val="FFFFFF"/>
          </a:solidFill>
          <a:uFillTx/>
          <a:latin typeface="Century Gothic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GB" sz="1400" b="0" i="0" u="none" strike="noStrike" kern="1200" cap="none" spc="0" baseline="0">
          <a:solidFill>
            <a:srgbClr val="FFFFFF"/>
          </a:solidFill>
          <a:uFillTx/>
          <a:latin typeface="Century Gothic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GB" sz="1400" b="0" i="0" u="none" strike="noStrike" kern="1200" cap="none" spc="0" baseline="0">
          <a:solidFill>
            <a:srgbClr val="FFFFFF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wales.gov.wales/topics-and-guidance/starting-a-business/start-and-business-planning/understanding-your-market" TargetMode="External"/><Relationship Id="rId2" Type="http://schemas.openxmlformats.org/officeDocument/2006/relationships/hyperlink" Target="https://www.gov.uk/set-up-busines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industry.fashion/" TargetMode="External"/><Relationship Id="rId4" Type="http://schemas.openxmlformats.org/officeDocument/2006/relationships/hyperlink" Target="https://www.britishfashioncouncil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39194-77DD-96AB-EF4C-B7E1DA041A20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Business plan – clothing line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4F4B5F-D049-BED0-84BE-7F2ACDA3289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>
              <a:lnSpc>
                <a:spcPct val="80000"/>
              </a:lnSpc>
            </a:pPr>
            <a:r>
              <a:rPr lang="en-GB" sz="1400" b="1"/>
              <a:t>Enterprise &amp; Entrepreneurship (LCLM4006)</a:t>
            </a:r>
          </a:p>
          <a:p>
            <a:pPr lvl="0">
              <a:lnSpc>
                <a:spcPct val="80000"/>
              </a:lnSpc>
            </a:pPr>
            <a:r>
              <a:rPr lang="en-GB" sz="1400" b="1"/>
              <a:t>Certificate in high education business</a:t>
            </a:r>
          </a:p>
          <a:p>
            <a:pPr lvl="0">
              <a:lnSpc>
                <a:spcPct val="80000"/>
              </a:lnSpc>
            </a:pPr>
            <a:r>
              <a:rPr lang="en-GB" sz="1400" b="1"/>
              <a:t>Valentine obikwelu </a:t>
            </a:r>
          </a:p>
          <a:p>
            <a:pPr lvl="0">
              <a:lnSpc>
                <a:spcPct val="80000"/>
              </a:lnSpc>
            </a:pPr>
            <a:endParaRPr lang="en-GB" sz="1400" b="1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35DA2-3A3F-C203-9B6B-0DB0E2EE3E6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60AC6-8E9B-90D1-EB47-774685AE3B5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This startup offers – a modern clothing brand focused on providing stylish, comfortable and high-quality apparel, catering to those that want to express individuality through fashion </a:t>
            </a:r>
          </a:p>
          <a:p>
            <a:pPr lvl="0"/>
            <a:r>
              <a:rPr lang="en-GB"/>
              <a:t>The unique selling point of this brand will be to ensure its originality; high-quality products paired with collaborations outside of fashion (football/ celebrities) &amp; mystery releases e.g., customers knowing the collection theme however not seeing the exact design until launch. 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1208C-3F24-CDBD-E695-9E6E435809B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Management 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B49A63F7-56D3-9817-DC83-3E737CF0BD01}"/>
              </a:ext>
            </a:extLst>
          </p:cNvPr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/>
              <a:t>Legal format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0A5D6E2-F45F-2F2C-CF76-40810CAC320A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1103315" y="2514600"/>
            <a:ext cx="4396334" cy="3741733"/>
          </a:xfrm>
        </p:spPr>
        <p:txBody>
          <a:bodyPr anchor="t">
            <a:normAutofit/>
          </a:bodyPr>
          <a:lstStyle/>
          <a:p>
            <a:pPr lvl="1"/>
            <a:r>
              <a:rPr lang="en-GB" sz="1600"/>
              <a:t>A private limited company (ltd) </a:t>
            </a:r>
          </a:p>
          <a:p>
            <a:pPr lvl="1"/>
            <a:r>
              <a:rPr lang="en-GB" sz="1600"/>
              <a:t>Provides a separate legal identity from the owner – offers limited liability, subject to the company's obligations </a:t>
            </a:r>
          </a:p>
          <a:p>
            <a:pPr lvl="1"/>
            <a:endParaRPr lang="en-GB" sz="1600"/>
          </a:p>
          <a:p>
            <a:pPr marL="342900" lvl="0" indent="-342900">
              <a:buChar char=""/>
            </a:pPr>
            <a:endParaRPr lang="en-GB" sz="1800">
              <a:solidFill>
                <a:srgbClr val="FFFFFF"/>
              </a:solidFill>
            </a:endParaRPr>
          </a:p>
          <a:p>
            <a:pPr marL="342900" lvl="0" indent="-342900">
              <a:buChar char=""/>
            </a:pPr>
            <a:endParaRPr lang="en-GB" sz="1800">
              <a:solidFill>
                <a:srgbClr val="FFFFFF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1D6DA7-D501-4A3E-01B2-48123A359DC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654494" y="1904996"/>
            <a:ext cx="4396334" cy="576264"/>
          </a:xfrm>
        </p:spPr>
        <p:txBody>
          <a:bodyPr anchor="b">
            <a:noAutofit/>
          </a:bodyPr>
          <a:lstStyle/>
          <a:p>
            <a:pPr marL="0" lvl="0" indent="0">
              <a:buNone/>
            </a:pPr>
            <a:r>
              <a:rPr lang="en-GB" sz="2400">
                <a:solidFill>
                  <a:srgbClr val="8AD0D6"/>
                </a:solidFill>
              </a:rPr>
              <a:t>Management structure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48D7B-389C-FCFE-A023-6E5B75A7F326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729987" cy="4210519"/>
          </a:xfrm>
        </p:spPr>
        <p:txBody>
          <a:bodyPr/>
          <a:lstStyle/>
          <a:p>
            <a:pPr lvl="0"/>
            <a:r>
              <a:rPr lang="en-GB"/>
              <a:t>Initially operations will be based around a lean management structure</a:t>
            </a:r>
          </a:p>
          <a:p>
            <a:pPr lvl="1"/>
            <a:r>
              <a:rPr lang="en-GB"/>
              <a:t>Founder/ managing director </a:t>
            </a:r>
          </a:p>
          <a:p>
            <a:pPr lvl="2"/>
            <a:r>
              <a:rPr lang="en-GB"/>
              <a:t>Oversees overall direction and strategy of the business </a:t>
            </a:r>
          </a:p>
          <a:p>
            <a:pPr lvl="1"/>
            <a:r>
              <a:rPr lang="en-GB"/>
              <a:t>Design and product development </a:t>
            </a:r>
          </a:p>
          <a:p>
            <a:pPr lvl="2"/>
            <a:r>
              <a:rPr lang="en-GB"/>
              <a:t>Develops designs, concepts </a:t>
            </a:r>
          </a:p>
          <a:p>
            <a:pPr lvl="1"/>
            <a:r>
              <a:rPr lang="en-GB"/>
              <a:t>Social media &amp; marketing </a:t>
            </a:r>
          </a:p>
          <a:p>
            <a:pPr lvl="2"/>
            <a:r>
              <a:rPr lang="en-GB"/>
              <a:t>Builds brand awareness through digital marketing </a:t>
            </a:r>
          </a:p>
          <a:p>
            <a:pPr lvl="1"/>
            <a:r>
              <a:rPr lang="en-GB"/>
              <a:t>Operations &amp; finance </a:t>
            </a:r>
          </a:p>
          <a:p>
            <a:pPr lvl="2"/>
            <a:r>
              <a:rPr lang="en-GB"/>
              <a:t>Manages stock orders, suppliers and deliveries </a:t>
            </a:r>
          </a:p>
          <a:p>
            <a:pPr lvl="1"/>
            <a:endParaRPr lang="en-GB"/>
          </a:p>
          <a:p>
            <a:pPr marL="0" lvl="0" indent="0">
              <a:buNone/>
            </a:pPr>
            <a:endParaRPr lang="en-GB" b="1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3BDCBCF-9848-0217-D102-94A25342C2B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PESTEL analysis 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74B107E2-8803-1C67-29CB-9B3B79AF5E2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596121"/>
            <a:ext cx="10515600" cy="5032372"/>
          </a:xfrm>
        </p:spPr>
        <p:txBody>
          <a:bodyPr/>
          <a:lstStyle/>
          <a:p>
            <a:pPr lvl="0"/>
            <a:r>
              <a:rPr lang="en-GB"/>
              <a:t>Social </a:t>
            </a:r>
          </a:p>
          <a:p>
            <a:pPr lvl="1"/>
            <a:r>
              <a:rPr lang="en-GB"/>
              <a:t>Changing fashion trends &amp; consumer preferences </a:t>
            </a:r>
          </a:p>
          <a:p>
            <a:pPr lvl="2"/>
            <a:r>
              <a:rPr lang="en-GB"/>
              <a:t>Taste changes quickly from social media trends to season changes. Maintaining originality while also keeping up with trends will help keep customers and keep sales</a:t>
            </a:r>
          </a:p>
          <a:p>
            <a:pPr lvl="0"/>
            <a:r>
              <a:rPr lang="en-GB"/>
              <a:t>Economic </a:t>
            </a:r>
          </a:p>
          <a:p>
            <a:pPr lvl="1"/>
            <a:r>
              <a:rPr lang="en-GB"/>
              <a:t>Inflation &amp; rising production cost </a:t>
            </a:r>
          </a:p>
          <a:p>
            <a:pPr lvl="2"/>
            <a:r>
              <a:rPr lang="en-GB"/>
              <a:t>Balancing costs for fabrics, packaging and delivery if not done correctly could reduce profit margins. Ensure carefully managed pricing and suppliers </a:t>
            </a:r>
          </a:p>
          <a:p>
            <a:pPr lvl="0"/>
            <a:r>
              <a:rPr lang="en-GB"/>
              <a:t>Environmental </a:t>
            </a:r>
          </a:p>
          <a:p>
            <a:pPr lvl="1"/>
            <a:r>
              <a:rPr lang="en-GB"/>
              <a:t>Sustainable fashion</a:t>
            </a:r>
          </a:p>
          <a:p>
            <a:pPr lvl="2"/>
            <a:r>
              <a:rPr lang="en-GB"/>
              <a:t>Ensuring the business is not costing the earth and contributing to the carbon footprint. Sustainable products will likely also influence customer preference.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22BF7-F004-C9F2-352B-7DE93BE61FE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Marketing strategies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23896-D90D-B77B-40B4-CE465F53FBF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Font typeface="Century Gothic"/>
              <a:buAutoNum type="arabicPeriod"/>
            </a:pPr>
            <a:r>
              <a:rPr lang="en-GB"/>
              <a:t>Social media and content marketing</a:t>
            </a:r>
          </a:p>
          <a:p>
            <a:pPr lvl="1"/>
            <a:r>
              <a:rPr lang="en-GB"/>
              <a:t>Platforms such as Tiktok, Instagram &amp; Snapchat to build brand awareness and attract target customers</a:t>
            </a:r>
          </a:p>
          <a:p>
            <a:pPr lvl="1"/>
            <a:r>
              <a:rPr lang="en-GB"/>
              <a:t>Use of behind-the-scenes content, new collection previews and short form videos, product photography to aid customer engagement </a:t>
            </a:r>
          </a:p>
          <a:p>
            <a:pPr marL="514350" lvl="0" indent="-514350">
              <a:buFont typeface="Century Gothic"/>
              <a:buAutoNum type="arabicPeriod"/>
            </a:pPr>
            <a:r>
              <a:rPr lang="en-GB"/>
              <a:t>Influencer and community marketing </a:t>
            </a:r>
          </a:p>
          <a:p>
            <a:pPr lvl="1"/>
            <a:r>
              <a:rPr lang="en-GB"/>
              <a:t>Collaborations with relevant content creators, artists and individuals that match the brand target audience </a:t>
            </a:r>
          </a:p>
          <a:p>
            <a:pPr lvl="1"/>
            <a:r>
              <a:rPr lang="en-GB"/>
              <a:t>Building a community around the brand through exclusive launches, competitions and collaborations, encouraging customers to also share photos of themselves wearing the clothing </a:t>
            </a:r>
          </a:p>
          <a:p>
            <a:pPr lvl="1"/>
            <a:endParaRPr lang="en-GB"/>
          </a:p>
          <a:p>
            <a:pPr marL="514350" lvl="0" indent="-514350">
              <a:buFont typeface="Century Gothic"/>
              <a:buAutoNum type="arabicPeriod"/>
            </a:pPr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E3416-FFC9-7AF1-A6A3-565B16C4F8A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Funding </a:t>
            </a:r>
          </a:p>
        </p:txBody>
      </p:sp>
      <p:graphicFrame>
        <p:nvGraphicFramePr>
          <p:cNvPr id="3" name="Content Placeholder 6">
            <a:extLst>
              <a:ext uri="{FF2B5EF4-FFF2-40B4-BE49-F238E27FC236}">
                <a16:creationId xmlns:a16="http://schemas.microsoft.com/office/drawing/2014/main" id="{AE489668-2D1C-4812-FA04-F2CD09328D9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03680" y="1472065"/>
          <a:ext cx="8947146" cy="434852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4473573">
                  <a:extLst>
                    <a:ext uri="{9D8B030D-6E8A-4147-A177-3AD203B41FA5}">
                      <a16:colId xmlns:a16="http://schemas.microsoft.com/office/drawing/2014/main" val="4070161232"/>
                    </a:ext>
                  </a:extLst>
                </a:gridCol>
                <a:gridCol w="4473573">
                  <a:extLst>
                    <a:ext uri="{9D8B030D-6E8A-4147-A177-3AD203B41FA5}">
                      <a16:colId xmlns:a16="http://schemas.microsoft.com/office/drawing/2014/main" val="3661517105"/>
                    </a:ext>
                  </a:extLst>
                </a:gridCol>
              </a:tblGrid>
              <a:tr h="37084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Startup costs </a:t>
                      </a:r>
                    </a:p>
                  </a:txBody>
                  <a:tcPr marL="77797" marR="77797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Estimated amount </a:t>
                      </a:r>
                    </a:p>
                  </a:txBody>
                  <a:tcPr marL="77797" marR="77797"/>
                </a:tc>
                <a:extLst>
                  <a:ext uri="{0D108BD9-81ED-4DB2-BD59-A6C34878D82A}">
                    <a16:rowId xmlns:a16="http://schemas.microsoft.com/office/drawing/2014/main" val="3237070611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Clothing samples &amp; product development </a:t>
                      </a:r>
                    </a:p>
                  </a:txBody>
                  <a:tcPr marL="77797" marR="77797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£1,000</a:t>
                      </a:r>
                    </a:p>
                  </a:txBody>
                  <a:tcPr marL="77797" marR="77797"/>
                </a:tc>
                <a:extLst>
                  <a:ext uri="{0D108BD9-81ED-4DB2-BD59-A6C34878D82A}">
                    <a16:rowId xmlns:a16="http://schemas.microsoft.com/office/drawing/2014/main" val="2657215098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Initial stock and manufacturing </a:t>
                      </a:r>
                    </a:p>
                  </a:txBody>
                  <a:tcPr marL="77797" marR="77797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£3,500</a:t>
                      </a:r>
                    </a:p>
                  </a:txBody>
                  <a:tcPr marL="77797" marR="77797"/>
                </a:tc>
                <a:extLst>
                  <a:ext uri="{0D108BD9-81ED-4DB2-BD59-A6C34878D82A}">
                    <a16:rowId xmlns:a16="http://schemas.microsoft.com/office/drawing/2014/main" val="3424464351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Branding, logo and packaging </a:t>
                      </a:r>
                    </a:p>
                  </a:txBody>
                  <a:tcPr marL="77797" marR="77797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£800</a:t>
                      </a:r>
                    </a:p>
                  </a:txBody>
                  <a:tcPr marL="77797" marR="77797"/>
                </a:tc>
                <a:extLst>
                  <a:ext uri="{0D108BD9-81ED-4DB2-BD59-A6C34878D82A}">
                    <a16:rowId xmlns:a16="http://schemas.microsoft.com/office/drawing/2014/main" val="1290558906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Website &amp; commerce </a:t>
                      </a:r>
                    </a:p>
                  </a:txBody>
                  <a:tcPr marL="77797" marR="77797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£700</a:t>
                      </a:r>
                    </a:p>
                  </a:txBody>
                  <a:tcPr marL="77797" marR="77797"/>
                </a:tc>
                <a:extLst>
                  <a:ext uri="{0D108BD9-81ED-4DB2-BD59-A6C34878D82A}">
                    <a16:rowId xmlns:a16="http://schemas.microsoft.com/office/drawing/2014/main" val="4254995765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Marketing &amp; social media advertising </a:t>
                      </a:r>
                    </a:p>
                  </a:txBody>
                  <a:tcPr marL="77797" marR="77797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£1,500</a:t>
                      </a:r>
                    </a:p>
                  </a:txBody>
                  <a:tcPr marL="77797" marR="77797"/>
                </a:tc>
                <a:extLst>
                  <a:ext uri="{0D108BD9-81ED-4DB2-BD59-A6C34878D82A}">
                    <a16:rowId xmlns:a16="http://schemas.microsoft.com/office/drawing/2014/main" val="3204737629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Photography/ content creation </a:t>
                      </a:r>
                    </a:p>
                  </a:txBody>
                  <a:tcPr marL="77797" marR="77797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£500</a:t>
                      </a:r>
                    </a:p>
                  </a:txBody>
                  <a:tcPr marL="77797" marR="77797"/>
                </a:tc>
                <a:extLst>
                  <a:ext uri="{0D108BD9-81ED-4DB2-BD59-A6C34878D82A}">
                    <a16:rowId xmlns:a16="http://schemas.microsoft.com/office/drawing/2014/main" val="84905853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Business registration/ insurance &amp; professional costs</a:t>
                      </a:r>
                    </a:p>
                  </a:txBody>
                  <a:tcPr marL="77797" marR="77797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£500</a:t>
                      </a:r>
                    </a:p>
                  </a:txBody>
                  <a:tcPr marL="77797" marR="77797"/>
                </a:tc>
                <a:extLst>
                  <a:ext uri="{0D108BD9-81ED-4DB2-BD59-A6C34878D82A}">
                    <a16:rowId xmlns:a16="http://schemas.microsoft.com/office/drawing/2014/main" val="3921286821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Shipping, storage &amp; fulfilment setup</a:t>
                      </a:r>
                    </a:p>
                  </a:txBody>
                  <a:tcPr marL="77797" marR="77797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 £500</a:t>
                      </a:r>
                    </a:p>
                  </a:txBody>
                  <a:tcPr marL="77797" marR="77797"/>
                </a:tc>
                <a:extLst>
                  <a:ext uri="{0D108BD9-81ED-4DB2-BD59-A6C34878D82A}">
                    <a16:rowId xmlns:a16="http://schemas.microsoft.com/office/drawing/2014/main" val="1475040160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Emergency/ capital reserve </a:t>
                      </a:r>
                    </a:p>
                  </a:txBody>
                  <a:tcPr marL="77797" marR="77797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£1,000</a:t>
                      </a:r>
                    </a:p>
                  </a:txBody>
                  <a:tcPr marL="77797" marR="77797"/>
                </a:tc>
                <a:extLst>
                  <a:ext uri="{0D108BD9-81ED-4DB2-BD59-A6C34878D82A}">
                    <a16:rowId xmlns:a16="http://schemas.microsoft.com/office/drawing/2014/main" val="3603569358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Total initial funding required </a:t>
                      </a:r>
                    </a:p>
                  </a:txBody>
                  <a:tcPr marL="77797" marR="77797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£10,000</a:t>
                      </a:r>
                    </a:p>
                  </a:txBody>
                  <a:tcPr marL="77797" marR="77797"/>
                </a:tc>
                <a:extLst>
                  <a:ext uri="{0D108BD9-81ED-4DB2-BD59-A6C34878D82A}">
                    <a16:rowId xmlns:a16="http://schemas.microsoft.com/office/drawing/2014/main" val="47313726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B01B5-CA4A-7CAF-989A-9000BB34856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Potential source of funding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9D030-875C-A30B-780B-4F798ED2CE5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The initial £10,000 could potentially come from a combination of </a:t>
            </a:r>
          </a:p>
          <a:p>
            <a:pPr lvl="1"/>
            <a:r>
              <a:rPr lang="en-GB"/>
              <a:t>Personal savings</a:t>
            </a:r>
          </a:p>
          <a:p>
            <a:pPr lvl="1"/>
            <a:r>
              <a:rPr lang="en-GB"/>
              <a:t>Family offering</a:t>
            </a:r>
          </a:p>
          <a:p>
            <a:pPr lvl="1"/>
            <a:r>
              <a:rPr lang="en-GB"/>
              <a:t>Small business/ startup finance </a:t>
            </a:r>
          </a:p>
          <a:p>
            <a:pPr lvl="1"/>
            <a:r>
              <a:rPr lang="en-GB"/>
              <a:t>Grants where eligible </a:t>
            </a:r>
          </a:p>
          <a:p>
            <a:pPr lvl="1"/>
            <a:r>
              <a:rPr lang="en-GB"/>
              <a:t>Crowdfunding</a:t>
            </a:r>
          </a:p>
          <a:p>
            <a:pPr lvl="1"/>
            <a:r>
              <a:rPr lang="en-GB"/>
              <a:t>Investment from a business partner </a:t>
            </a:r>
          </a:p>
          <a:p>
            <a:pPr lvl="1"/>
            <a:endParaRPr lang="en-GB"/>
          </a:p>
          <a:p>
            <a:pPr lvl="1"/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2410D-0E8B-7B02-B282-C64A930F0B0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4AD71-2F9E-EDB3-F794-CC5868A2A88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My business will use social media and content marketing alongside influencer and community marketing to build brand awareness and develop a loyal customer base. An estimated £10,000 of start funding will provide the resources needed for product development, initial stock, branding, marketing, website development and working capital . </a:t>
            </a:r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972A6-A682-0A61-E1F3-FC3883F76B6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50FF9-2A73-6453-4E20-C2BF8218D19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Set up a business - GOV.UK</a:t>
            </a:r>
            <a:endParaRPr lang="en-GB"/>
          </a:p>
          <a:p>
            <a:pPr lvl="0"/>
            <a:r>
              <a:rPr lang="en-GB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Understanding Your Market | Business Wales</a:t>
            </a:r>
            <a:endParaRPr lang="en-GB"/>
          </a:p>
          <a:p>
            <a:pPr lvl="0"/>
            <a:r>
              <a:rPr lang="en-GB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British Fashion Council</a:t>
            </a:r>
            <a:endParaRPr lang="en-GB"/>
          </a:p>
          <a:p>
            <a:pPr lvl="0"/>
            <a:r>
              <a:rPr lang="en-GB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TheIndustry.fashion - Daily fashion industry news and analysis</a:t>
            </a:r>
            <a:endParaRPr lang="en-GB"/>
          </a:p>
          <a:p>
            <a:pPr lvl="0"/>
            <a:endParaRPr lang="en-GB"/>
          </a:p>
          <a:p>
            <a:pPr lvl="0"/>
            <a:endParaRPr lang="en-GB"/>
          </a:p>
          <a:p>
            <a:pPr lvl="0"/>
            <a:endParaRPr lang="en-GB"/>
          </a:p>
          <a:p>
            <a:pPr marL="0" lvl="0" indent="0">
              <a:buNone/>
            </a:pPr>
            <a:r>
              <a:rPr lang="en-GB"/>
              <a:t>                                                                                                                  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Io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TM02836342%5b%5bfn=Ion%5d%5d</Template>
  <TotalTime>0</TotalTime>
  <Words>542</Words>
  <Application>Microsoft Office PowerPoint</Application>
  <PresentationFormat>Widescreen</PresentationFormat>
  <Paragraphs>81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Century Gothic</vt:lpstr>
      <vt:lpstr>Wingdings 3</vt:lpstr>
      <vt:lpstr>Ion</vt:lpstr>
      <vt:lpstr>Business plan – clothing line</vt:lpstr>
      <vt:lpstr>Overview </vt:lpstr>
      <vt:lpstr>Management </vt:lpstr>
      <vt:lpstr>PESTEL analysis </vt:lpstr>
      <vt:lpstr>Marketing strategies </vt:lpstr>
      <vt:lpstr>Funding </vt:lpstr>
      <vt:lpstr>Potential source of funding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Val Obik</dc:creator>
  <cp:lastModifiedBy>Val Obik</cp:lastModifiedBy>
  <cp:revision>4</cp:revision>
  <dcterms:created xsi:type="dcterms:W3CDTF">2026-08-11T20:56:54Z</dcterms:created>
  <dcterms:modified xsi:type="dcterms:W3CDTF">2026-08-12T09:40:22Z</dcterms:modified>
</cp:coreProperties>
</file>