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64" r:id="rId8"/>
    <p:sldId id="268" r:id="rId9"/>
    <p:sldId id="266" r:id="rId10"/>
    <p:sldId id="267" r:id="rId11"/>
    <p:sldId id="269" r:id="rId12"/>
    <p:sldId id="265" r:id="rId13"/>
    <p:sldId id="270" r:id="rId14"/>
    <p:sldId id="297" r:id="rId15"/>
    <p:sldId id="271" r:id="rId16"/>
    <p:sldId id="289" r:id="rId17"/>
    <p:sldId id="299" r:id="rId18"/>
    <p:sldId id="272" r:id="rId19"/>
    <p:sldId id="273" r:id="rId20"/>
    <p:sldId id="278" r:id="rId21"/>
    <p:sldId id="274" r:id="rId22"/>
    <p:sldId id="275" r:id="rId23"/>
    <p:sldId id="276" r:id="rId24"/>
    <p:sldId id="277" r:id="rId25"/>
    <p:sldId id="290" r:id="rId26"/>
    <p:sldId id="279" r:id="rId27"/>
    <p:sldId id="280" r:id="rId28"/>
    <p:sldId id="292" r:id="rId29"/>
    <p:sldId id="281" r:id="rId30"/>
    <p:sldId id="282" r:id="rId31"/>
    <p:sldId id="283" r:id="rId32"/>
    <p:sldId id="293" r:id="rId33"/>
    <p:sldId id="294" r:id="rId34"/>
    <p:sldId id="284" r:id="rId35"/>
    <p:sldId id="296" r:id="rId36"/>
    <p:sldId id="295" r:id="rId37"/>
    <p:sldId id="285" r:id="rId38"/>
    <p:sldId id="298" r:id="rId39"/>
    <p:sldId id="287" r:id="rId40"/>
    <p:sldId id="288" r:id="rId41"/>
    <p:sldId id="291" r:id="rId42"/>
    <p:sldId id="286" r:id="rId43"/>
    <p:sldId id="300" r:id="rId44"/>
    <p:sldId id="301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09"/>
    <p:restoredTop sz="94679"/>
  </p:normalViewPr>
  <p:slideViewPr>
    <p:cSldViewPr snapToGrid="0">
      <p:cViewPr varScale="1">
        <p:scale>
          <a:sx n="59" d="100"/>
          <a:sy n="59" d="100"/>
        </p:scale>
        <p:origin x="96" y="1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5381988"/>
              </p:ext>
            </p:extLst>
          </p:nvPr>
        </p:nvGraphicFramePr>
        <p:xfrm>
          <a:off x="6851177" y="242939"/>
          <a:ext cx="51312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  <a:endParaRPr lang="cy-GB" sz="1800" b="0" dirty="0">
                        <a:latin typeface="+mn-lt"/>
                      </a:endParaRP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Siarad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araf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glir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-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Cymryd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Rhoi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canmoliaeth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Defnyddio’r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‘Language Sandwich’ –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brechdan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iaith</a:t>
                      </a:r>
                      <a:endParaRPr lang="cy-GB" b="1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83882"/>
            <a:ext cx="59877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Kay Owen</a:t>
            </a:r>
          </a:p>
          <a:p>
            <a:r>
              <a:rPr lang="cy-GB" dirty="0"/>
              <a:t>Teitl y wers: 	Oes , Lliwiau a Siapiau</a:t>
            </a:r>
          </a:p>
          <a:p>
            <a:r>
              <a:rPr lang="cy-GB" dirty="0"/>
              <a:t>Nod y wers:	Adolygu lliwiau a siapiau ac i ddysgu sut</a:t>
            </a:r>
          </a:p>
          <a:p>
            <a:r>
              <a:rPr lang="cy-GB" dirty="0"/>
              <a:t>                                       i ofyn ac ateb cwestiwn sydd yn dechrau </a:t>
            </a:r>
          </a:p>
          <a:p>
            <a:r>
              <a:rPr lang="cy-GB" dirty="0"/>
              <a:t>                                        gyda ‘Oes’</a:t>
            </a:r>
          </a:p>
          <a:p>
            <a:r>
              <a:rPr lang="cy-GB" dirty="0"/>
              <a:t>Blwyddyn:	Dau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2682032"/>
              </p:ext>
            </p:extLst>
          </p:nvPr>
        </p:nvGraphicFramePr>
        <p:xfrm>
          <a:off x="6851177" y="1765691"/>
          <a:ext cx="5131274" cy="49067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526282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/>
                        <a:t>Esbonio nod y wers.</a:t>
                      </a:r>
                    </a:p>
                    <a:p>
                      <a:r>
                        <a:rPr lang="cy-GB" dirty="0"/>
                        <a:t>Slot Drilio gyda meicroffonau.</a:t>
                      </a:r>
                    </a:p>
                    <a:p>
                      <a:r>
                        <a:rPr lang="cy-GB" dirty="0"/>
                        <a:t>Gêm pêl</a:t>
                      </a:r>
                    </a:p>
                    <a:p>
                      <a:r>
                        <a:rPr lang="cy-GB" dirty="0"/>
                        <a:t>Cardiau fflach ar ‘PowerPoint’. Enwi lliwiau a siapiau ac yna dweud y ddau gyda’n gilydd.</a:t>
                      </a:r>
                    </a:p>
                    <a:p>
                      <a:r>
                        <a:rPr lang="cy-GB" dirty="0"/>
                        <a:t>Dyfalu pa siâp sydd yn yr amlen ac yna cyfathrebu i’r siapiau ar y deinosor.</a:t>
                      </a:r>
                    </a:p>
                    <a:p>
                      <a:r>
                        <a:rPr lang="cy-GB" dirty="0"/>
                        <a:t>Beth maen nhw wedi ddysgu yn y wers?</a:t>
                      </a:r>
                    </a:p>
                    <a:p>
                      <a:r>
                        <a:rPr lang="cy-GB" dirty="0"/>
                        <a:t>Teimladau amdano’r wers.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072084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dirty="0"/>
                        <a:t>Lliwiau - Coch, melyn, glas, pinc, oren, gwyrdd, aur, porffor, du</a:t>
                      </a:r>
                    </a:p>
                    <a:p>
                      <a:r>
                        <a:rPr lang="cy-GB" dirty="0"/>
                        <a:t>Siapiau - Cylch, triongl, sgwâr, petryal, pentagon, hecsagon, hanner cylch</a:t>
                      </a:r>
                    </a:p>
                    <a:p>
                      <a:r>
                        <a:rPr lang="cy-GB" dirty="0"/>
                        <a:t>Oes, nac oes, does dim, gyda fi,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9694208"/>
              </p:ext>
            </p:extLst>
          </p:nvPr>
        </p:nvGraphicFramePr>
        <p:xfrm>
          <a:off x="400477" y="2100549"/>
          <a:ext cx="5695523" cy="45628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9223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/>
                        <a:t>Pa liw?</a:t>
                      </a:r>
                    </a:p>
                    <a:p>
                      <a:r>
                        <a:rPr lang="cy-GB" b="0" dirty="0"/>
                        <a:t>Pa siâp ydy hwn?</a:t>
                      </a:r>
                    </a:p>
                    <a:p>
                      <a:r>
                        <a:rPr lang="cy-GB" b="0" u="sng" dirty="0"/>
                        <a:t>Meddiant</a:t>
                      </a:r>
                    </a:p>
                    <a:p>
                      <a:r>
                        <a:rPr lang="cy-GB" b="0" dirty="0"/>
                        <a:t>Oes ____ gyda ti?</a:t>
                      </a:r>
                    </a:p>
                    <a:p>
                      <a:r>
                        <a:rPr lang="cy-GB" b="0" dirty="0"/>
                        <a:t>Oes, Mae ___ gyda fi.</a:t>
                      </a:r>
                    </a:p>
                    <a:p>
                      <a:r>
                        <a:rPr lang="cy-GB" b="0" dirty="0"/>
                        <a:t>Nac oes, does dim ____ gyda fi.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5511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Lliwiau</a:t>
                      </a:r>
                    </a:p>
                    <a:p>
                      <a:r>
                        <a:rPr lang="en-GB" sz="1800" kern="1200" noProof="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Siapiau</a:t>
                      </a:r>
                      <a:r>
                        <a:rPr lang="en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2D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8E1B38-D693-F0F9-977E-18D4BAC16DB9}"/>
              </a:ext>
            </a:extLst>
          </p:cNvPr>
          <p:cNvSpPr txBox="1"/>
          <p:nvPr/>
        </p:nvSpPr>
        <p:spPr>
          <a:xfrm>
            <a:off x="1728591" y="1630180"/>
            <a:ext cx="841749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Nod y wers heddiw ydy adolygu lliwiau a si</a:t>
            </a:r>
            <a:r>
              <a:rPr lang="cy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cy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piau. Hefyd, byddech chi’n dysgu sut i ofyn ac ateb cwestiwn sydd yn dechrau gyda ‘Oes’.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66305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E9F96-3663-645F-B204-F141AA3F64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Amser canu gyda’ch meicroffon!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5EF415-04DD-4BB1-2949-E022124297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6773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9A2CFE-10E3-43A9-27C5-DABE04A66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6155" y="909155"/>
            <a:ext cx="4340953" cy="34664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141888" y="4196444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rgbClr val="FF0000"/>
                </a:solidFill>
              </a:rPr>
              <a:t>coch</a:t>
            </a:r>
            <a:endParaRPr lang="en-GB" sz="1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285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011260" y="4245430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rgbClr val="FFFF00"/>
                </a:solidFill>
              </a:rPr>
              <a:t>melyn</a:t>
            </a:r>
            <a:endParaRPr lang="en-GB" sz="12000" dirty="0">
              <a:solidFill>
                <a:srgbClr val="FFFF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E93BF3-D883-E3A5-FB20-E2CC034A84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408" y="272177"/>
            <a:ext cx="4757183" cy="4402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20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3996155" y="4212772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accent6"/>
                </a:solidFill>
              </a:rPr>
              <a:t>gwyrdd</a:t>
            </a:r>
            <a:endParaRPr lang="en-GB" sz="12000" dirty="0">
              <a:solidFill>
                <a:schemeClr val="accent6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DB13BB-D931-653A-5E6B-24AF0A341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6654" y="301609"/>
            <a:ext cx="5181726" cy="4328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03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909331" y="4669972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glas</a:t>
            </a:r>
            <a:endParaRPr lang="en-GB" sz="120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C7BCE6-0373-D2B9-182E-54AFB556C7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5455" y="345172"/>
            <a:ext cx="5181726" cy="432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45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468460" y="4261759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pinc</a:t>
            </a:r>
            <a:endParaRPr lang="en-GB" sz="120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7D5CED-1DF4-4297-9D60-32E2B4AA97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0583" y="75596"/>
            <a:ext cx="4654573" cy="412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771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615417" y="434340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accent2"/>
                </a:solidFill>
              </a:rPr>
              <a:t>oren</a:t>
            </a:r>
            <a:endParaRPr lang="en-GB" sz="12000" dirty="0">
              <a:solidFill>
                <a:schemeClr val="accent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40FDB8-DA49-A2DB-79ED-B8676F91B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888" y="351517"/>
            <a:ext cx="4659212" cy="4462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872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141888" y="4196444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accent5">
                    <a:lumMod val="75000"/>
                  </a:schemeClr>
                </a:solidFill>
              </a:rPr>
              <a:t>porffor</a:t>
            </a:r>
            <a:endParaRPr lang="en-GB" sz="120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0009A2-594B-C40A-E1D9-EE2323C1A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888" y="504608"/>
            <a:ext cx="4789841" cy="4055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20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121603" y="4212774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/>
              <a:t>du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FBA3F4-41F3-2FAA-A057-C9F1981CB0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7865" y="722564"/>
            <a:ext cx="4398815" cy="3473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93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468460" y="425798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>
                <a:solidFill>
                  <a:srgbClr val="CC9900"/>
                </a:solidFill>
              </a:rPr>
              <a:t>aur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BB0B72-7C4E-37D2-C730-E626E2081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154" y="661027"/>
            <a:ext cx="4953691" cy="4001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047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2DAAD-FFE8-1E8D-FE2E-EA47C7626C48}"/>
              </a:ext>
            </a:extLst>
          </p:cNvPr>
          <p:cNvSpPr txBox="1"/>
          <p:nvPr/>
        </p:nvSpPr>
        <p:spPr>
          <a:xfrm>
            <a:off x="3522218" y="2230904"/>
            <a:ext cx="581120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0" dirty="0" err="1"/>
              <a:t>Gêm</a:t>
            </a:r>
            <a:r>
              <a:rPr lang="en-GB" sz="12000" dirty="0"/>
              <a:t> </a:t>
            </a:r>
            <a:r>
              <a:rPr lang="en-GB" sz="12000" dirty="0" err="1"/>
              <a:t>Pêl</a:t>
            </a:r>
            <a:endParaRPr lang="en-GB" sz="1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130570-A113-F1E0-6461-CFF9725B04AD}"/>
              </a:ext>
            </a:extLst>
          </p:cNvPr>
          <p:cNvSpPr txBox="1"/>
          <p:nvPr/>
        </p:nvSpPr>
        <p:spPr>
          <a:xfrm>
            <a:off x="1632857" y="5274129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29570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2DAAD-FFE8-1E8D-FE2E-EA47C7626C48}"/>
              </a:ext>
            </a:extLst>
          </p:cNvPr>
          <p:cNvSpPr txBox="1"/>
          <p:nvPr/>
        </p:nvSpPr>
        <p:spPr>
          <a:xfrm>
            <a:off x="3522218" y="2230904"/>
            <a:ext cx="514756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0" dirty="0" err="1"/>
              <a:t>Siapiau</a:t>
            </a:r>
            <a:endParaRPr lang="en-GB" sz="12000" dirty="0"/>
          </a:p>
        </p:txBody>
      </p:sp>
    </p:spTree>
    <p:extLst>
      <p:ext uri="{BB962C8B-B14F-4D97-AF65-F5344CB8AC3E}">
        <p14:creationId xmlns:p14="http://schemas.microsoft.com/office/powerpoint/2010/main" val="8670237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3" y="262890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/>
              <a:t>cylch</a:t>
            </a:r>
            <a:endParaRPr lang="en-GB" sz="1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6AD06D-3D8F-633C-D5F7-49DB41A5DB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9061" y="1798660"/>
            <a:ext cx="5015107" cy="4205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18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3" y="262890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/>
              <a:t>triongl</a:t>
            </a:r>
            <a:endParaRPr lang="en-GB" sz="1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944C40-E5DB-8F3C-763B-5C9B1896AD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590" y="2112903"/>
            <a:ext cx="3969058" cy="3324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564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3" y="262890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/>
              <a:t>sgwâr</a:t>
            </a:r>
            <a:endParaRPr lang="en-GB" sz="1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641AB0-8FD6-E419-C7BC-72C792CAC6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3787" y="2338235"/>
            <a:ext cx="3450241" cy="351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108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644116" y="262890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/>
              <a:t>petryal</a:t>
            </a:r>
            <a:endParaRPr lang="en-GB" sz="1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CD6EFC-24D6-AC74-777A-90F9BD370E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221771" y="2068601"/>
            <a:ext cx="3246077" cy="4061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999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3" y="2628901"/>
            <a:ext cx="65206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/>
              <a:t>pentagon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E45851-C87E-7594-4D34-FD5201A23A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192" y="1910958"/>
            <a:ext cx="3809634" cy="363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909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3" y="2628901"/>
            <a:ext cx="66349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/>
              <a:t>hecsagon</a:t>
            </a:r>
            <a:endParaRPr lang="en-GB" sz="1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E21510-AEDA-9373-C426-FBE2D3877B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369" y="2028850"/>
            <a:ext cx="3635988" cy="3690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009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816928" y="2613392"/>
            <a:ext cx="916032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hanner</a:t>
            </a:r>
            <a:r>
              <a:rPr lang="en-GB" sz="10000" dirty="0"/>
              <a:t> </a:t>
            </a:r>
            <a:r>
              <a:rPr lang="en-GB" sz="10000" dirty="0" err="1"/>
              <a:t>cylch</a:t>
            </a:r>
            <a:endParaRPr lang="en-GB" sz="10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1A203F-67B8-5CE2-AE94-388711836A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843" y="2087970"/>
            <a:ext cx="4431231" cy="268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55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8ECFA18-E64F-0648-E5D8-AA14AFB211DE}"/>
              </a:ext>
            </a:extLst>
          </p:cNvPr>
          <p:cNvSpPr txBox="1"/>
          <p:nvPr/>
        </p:nvSpPr>
        <p:spPr>
          <a:xfrm>
            <a:off x="3522218" y="451090"/>
            <a:ext cx="5147563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0" dirty="0" err="1"/>
              <a:t>Siapiau</a:t>
            </a:r>
            <a:endParaRPr lang="en-GB" sz="12000" dirty="0"/>
          </a:p>
          <a:p>
            <a:pPr algn="ctr"/>
            <a:r>
              <a:rPr lang="en-GB" sz="12000" dirty="0"/>
              <a:t>a</a:t>
            </a:r>
          </a:p>
          <a:p>
            <a:r>
              <a:rPr lang="en-GB" sz="12000" dirty="0" err="1"/>
              <a:t>Lliwiau</a:t>
            </a:r>
            <a:endParaRPr lang="en-GB" sz="1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2C98D6-A555-9CB1-95F7-4BE3CBEE8141}"/>
              </a:ext>
            </a:extLst>
          </p:cNvPr>
          <p:cNvSpPr txBox="1"/>
          <p:nvPr/>
        </p:nvSpPr>
        <p:spPr>
          <a:xfrm>
            <a:off x="216074" y="6083401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/>
              <a:t>Ailadroddwch</a:t>
            </a:r>
            <a:r>
              <a:rPr lang="en-GB" sz="2800" dirty="0"/>
              <a:t>/</a:t>
            </a:r>
            <a:r>
              <a:rPr lang="en-GB" sz="2800" dirty="0" err="1"/>
              <a:t>Dwedwch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fy</a:t>
            </a:r>
            <a:r>
              <a:rPr lang="en-GB" sz="2800" dirty="0"/>
              <a:t> </a:t>
            </a:r>
            <a:r>
              <a:rPr lang="en-GB" sz="2800" dirty="0" err="1"/>
              <a:t>ôl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404138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669971" y="2873829"/>
            <a:ext cx="77179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sgwâr</a:t>
            </a:r>
            <a:r>
              <a:rPr lang="en-GB" sz="10000" dirty="0"/>
              <a:t> </a:t>
            </a:r>
            <a:r>
              <a:rPr lang="en-GB" sz="10000" dirty="0" err="1"/>
              <a:t>coch</a:t>
            </a:r>
            <a:endParaRPr lang="en-GB" sz="1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4A089C-03B9-BB83-5CBF-9A8B8F9C82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905" y="2027825"/>
            <a:ext cx="3629801" cy="3740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1354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806046" y="2613392"/>
            <a:ext cx="752747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cylch</a:t>
            </a:r>
            <a:r>
              <a:rPr lang="en-GB" sz="10000" dirty="0"/>
              <a:t> </a:t>
            </a:r>
            <a:r>
              <a:rPr lang="en-GB" sz="10000" dirty="0" err="1"/>
              <a:t>melyn</a:t>
            </a:r>
            <a:endParaRPr lang="en-GB" sz="10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246102-35EB-062E-AFCD-071752A9D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892" y="1787109"/>
            <a:ext cx="3757808" cy="395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2075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7D592C9-3268-E4CC-27FF-898452686A57}"/>
              </a:ext>
            </a:extLst>
          </p:cNvPr>
          <p:cNvSpPr txBox="1"/>
          <p:nvPr/>
        </p:nvSpPr>
        <p:spPr>
          <a:xfrm>
            <a:off x="5061857" y="2498271"/>
            <a:ext cx="23613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/>
              <a:t>Tro</a:t>
            </a:r>
            <a:r>
              <a:rPr lang="en-GB" sz="6000" dirty="0"/>
              <a:t> chi</a:t>
            </a:r>
          </a:p>
        </p:txBody>
      </p:sp>
    </p:spTree>
    <p:extLst>
      <p:ext uri="{BB962C8B-B14F-4D97-AF65-F5344CB8AC3E}">
        <p14:creationId xmlns:p14="http://schemas.microsoft.com/office/powerpoint/2010/main" val="35135066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2" y="2628901"/>
            <a:ext cx="660231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triongl</a:t>
            </a:r>
            <a:r>
              <a:rPr lang="en-GB" sz="10000" dirty="0"/>
              <a:t> </a:t>
            </a:r>
            <a:r>
              <a:rPr lang="en-GB" sz="10000" dirty="0" err="1"/>
              <a:t>oren</a:t>
            </a:r>
            <a:endParaRPr lang="en-GB" sz="1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0CEE49-EAF9-55F8-13C1-E01F422ECE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460" y="1681064"/>
            <a:ext cx="4188635" cy="383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382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253378" y="2465615"/>
            <a:ext cx="82296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petryal</a:t>
            </a:r>
            <a:r>
              <a:rPr lang="en-GB" sz="10000" dirty="0"/>
              <a:t> </a:t>
            </a:r>
            <a:r>
              <a:rPr lang="en-GB" sz="10000" dirty="0" err="1"/>
              <a:t>melyn</a:t>
            </a:r>
            <a:endParaRPr lang="en-GB" sz="1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8F9CD1-13DE-336E-346A-F8B5A7E6F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621263" y="1756313"/>
            <a:ext cx="3286201" cy="3978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3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1583872" y="4651300"/>
            <a:ext cx="104013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hanner</a:t>
            </a:r>
            <a:r>
              <a:rPr lang="en-GB" sz="8000" dirty="0"/>
              <a:t> </a:t>
            </a:r>
            <a:r>
              <a:rPr lang="en-GB" sz="8000" dirty="0" err="1"/>
              <a:t>cylch</a:t>
            </a:r>
            <a:r>
              <a:rPr lang="en-GB" sz="8000" dirty="0"/>
              <a:t> </a:t>
            </a:r>
            <a:r>
              <a:rPr lang="en-GB" sz="8000" dirty="0" err="1"/>
              <a:t>glas</a:t>
            </a:r>
            <a:endParaRPr lang="en-GB" sz="8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A01A37-0C6E-75EE-8082-ADE0C55231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9150" y="1836687"/>
            <a:ext cx="3956901" cy="249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20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669971" y="2873829"/>
            <a:ext cx="77179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sgwâr</a:t>
            </a:r>
            <a:r>
              <a:rPr lang="en-GB" sz="10000" dirty="0"/>
              <a:t> </a:t>
            </a:r>
            <a:r>
              <a:rPr lang="en-GB" sz="10000" dirty="0" err="1"/>
              <a:t>coch</a:t>
            </a:r>
            <a:endParaRPr lang="en-GB" sz="1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4A089C-03B9-BB83-5CBF-9A8B8F9C82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905" y="2027825"/>
            <a:ext cx="3629801" cy="3740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36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806046" y="2613392"/>
            <a:ext cx="752747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cylch</a:t>
            </a:r>
            <a:r>
              <a:rPr lang="en-GB" sz="10000" dirty="0"/>
              <a:t> </a:t>
            </a:r>
            <a:r>
              <a:rPr lang="en-GB" sz="10000" dirty="0" err="1"/>
              <a:t>melyn</a:t>
            </a:r>
            <a:endParaRPr lang="en-GB" sz="10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246102-35EB-062E-AFCD-071752A9D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892" y="1787109"/>
            <a:ext cx="3757808" cy="395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596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3995056" y="2767280"/>
            <a:ext cx="83275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pentagon </a:t>
            </a:r>
            <a:r>
              <a:rPr lang="en-GB" sz="8000" dirty="0" err="1"/>
              <a:t>porffor</a:t>
            </a:r>
            <a:endParaRPr lang="en-GB" sz="8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546968-E053-91DD-8BC6-EF6D2CE0D5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903" y="1544980"/>
            <a:ext cx="3661525" cy="3955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523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306785" y="2841172"/>
            <a:ext cx="77179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sgwâr</a:t>
            </a:r>
            <a:r>
              <a:rPr lang="en-GB" sz="10000" dirty="0"/>
              <a:t> </a:t>
            </a:r>
            <a:r>
              <a:rPr lang="en-GB" sz="10000" dirty="0" err="1"/>
              <a:t>glas</a:t>
            </a:r>
            <a:endParaRPr lang="en-GB" sz="10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65DCDC-405E-25FC-0D02-4AB1423FF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688" y="2057209"/>
            <a:ext cx="4028515" cy="3314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197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065815" y="2613392"/>
            <a:ext cx="824592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triongl</a:t>
            </a:r>
            <a:r>
              <a:rPr lang="en-GB" sz="10000" dirty="0"/>
              <a:t> </a:t>
            </a:r>
            <a:r>
              <a:rPr lang="en-GB" sz="10000" dirty="0" err="1"/>
              <a:t>gwyrdd</a:t>
            </a:r>
            <a:endParaRPr lang="en-GB" sz="10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D4B7C2-98BC-054D-E5AA-65756C9E27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874" y="1722665"/>
            <a:ext cx="3617941" cy="3412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651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3733801" y="2613391"/>
            <a:ext cx="845819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hecsagon</a:t>
            </a:r>
            <a:r>
              <a:rPr lang="en-GB" sz="10000" dirty="0"/>
              <a:t> </a:t>
            </a:r>
            <a:r>
              <a:rPr lang="en-GB" sz="10000" dirty="0" err="1"/>
              <a:t>glas</a:t>
            </a:r>
            <a:endParaRPr lang="en-GB" sz="1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727EDB-7C09-03D4-4CF5-082951BE30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20" y="1970802"/>
            <a:ext cx="3194264" cy="3205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21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EEE50-26BC-6BE9-1270-90420D551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256" y="2103437"/>
            <a:ext cx="10515600" cy="1325563"/>
          </a:xfrm>
        </p:spPr>
        <p:txBody>
          <a:bodyPr/>
          <a:lstStyle/>
          <a:p>
            <a:r>
              <a:rPr lang="en-GB" dirty="0"/>
              <a:t>   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amlen</a:t>
            </a:r>
            <a:r>
              <a:rPr lang="en-GB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0212102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184EE4C-56B6-8A3E-0FB5-E4CFBE8E6A78}"/>
              </a:ext>
            </a:extLst>
          </p:cNvPr>
          <p:cNvSpPr txBox="1"/>
          <p:nvPr/>
        </p:nvSpPr>
        <p:spPr>
          <a:xfrm>
            <a:off x="3004457" y="914399"/>
            <a:ext cx="579678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/>
              <a:t>Oes ____ </a:t>
            </a:r>
            <a:r>
              <a:rPr lang="en-GB" sz="6000" dirty="0" err="1"/>
              <a:t>gyda</a:t>
            </a:r>
            <a:r>
              <a:rPr lang="en-GB" sz="6000" dirty="0"/>
              <a:t> </a:t>
            </a:r>
            <a:r>
              <a:rPr lang="en-GB" sz="6000" dirty="0" err="1"/>
              <a:t>ti</a:t>
            </a:r>
            <a:r>
              <a:rPr lang="en-GB" sz="6000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0A9B42-0DAE-664F-F03B-8FDA37CA4E93}"/>
              </a:ext>
            </a:extLst>
          </p:cNvPr>
          <p:cNvSpPr txBox="1"/>
          <p:nvPr/>
        </p:nvSpPr>
        <p:spPr>
          <a:xfrm>
            <a:off x="2254700" y="2628900"/>
            <a:ext cx="72962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/>
              <a:t>Oes, </a:t>
            </a:r>
            <a:r>
              <a:rPr lang="en-GB" sz="6000" dirty="0" err="1"/>
              <a:t>mae</a:t>
            </a:r>
            <a:r>
              <a:rPr lang="en-GB" sz="6000" dirty="0"/>
              <a:t> ____ </a:t>
            </a:r>
            <a:r>
              <a:rPr lang="en-GB" sz="6000" dirty="0" err="1"/>
              <a:t>gyda</a:t>
            </a:r>
            <a:r>
              <a:rPr lang="en-GB" sz="6000" dirty="0"/>
              <a:t> fi</a:t>
            </a:r>
            <a:r>
              <a:rPr lang="en-GB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5672DB-BBCE-7E7D-916D-1E4DE65FF984}"/>
              </a:ext>
            </a:extLst>
          </p:cNvPr>
          <p:cNvSpPr txBox="1"/>
          <p:nvPr/>
        </p:nvSpPr>
        <p:spPr>
          <a:xfrm>
            <a:off x="803974" y="4343401"/>
            <a:ext cx="105840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/>
              <a:t>Nac</a:t>
            </a:r>
            <a:r>
              <a:rPr lang="en-GB" sz="6000" dirty="0"/>
              <a:t> </a:t>
            </a:r>
            <a:r>
              <a:rPr lang="en-GB" sz="6000" dirty="0" err="1"/>
              <a:t>oes</a:t>
            </a:r>
            <a:r>
              <a:rPr lang="en-GB" sz="6000" dirty="0"/>
              <a:t>, does dim ____ </a:t>
            </a:r>
            <a:r>
              <a:rPr lang="en-GB" sz="6000" dirty="0" err="1"/>
              <a:t>gyda</a:t>
            </a:r>
            <a:r>
              <a:rPr lang="en-GB" sz="6000" dirty="0"/>
              <a:t> fi?</a:t>
            </a:r>
          </a:p>
        </p:txBody>
      </p:sp>
    </p:spTree>
    <p:extLst>
      <p:ext uri="{BB962C8B-B14F-4D97-AF65-F5344CB8AC3E}">
        <p14:creationId xmlns:p14="http://schemas.microsoft.com/office/powerpoint/2010/main" val="1325841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184EE4C-56B6-8A3E-0FB5-E4CFBE8E6A78}"/>
              </a:ext>
            </a:extLst>
          </p:cNvPr>
          <p:cNvSpPr txBox="1"/>
          <p:nvPr/>
        </p:nvSpPr>
        <p:spPr>
          <a:xfrm>
            <a:off x="3004457" y="914399"/>
            <a:ext cx="73709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/>
              <a:t>Oes ____ ____ </a:t>
            </a:r>
            <a:r>
              <a:rPr lang="en-GB" sz="6000" dirty="0" err="1"/>
              <a:t>gyda</a:t>
            </a:r>
            <a:r>
              <a:rPr lang="en-GB" sz="6000" dirty="0"/>
              <a:t> </a:t>
            </a:r>
            <a:r>
              <a:rPr lang="en-GB" sz="6000" dirty="0" err="1"/>
              <a:t>ti</a:t>
            </a:r>
            <a:r>
              <a:rPr lang="en-GB" sz="6000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0A9B42-0DAE-664F-F03B-8FDA37CA4E93}"/>
              </a:ext>
            </a:extLst>
          </p:cNvPr>
          <p:cNvSpPr txBox="1"/>
          <p:nvPr/>
        </p:nvSpPr>
        <p:spPr>
          <a:xfrm>
            <a:off x="2254700" y="2628900"/>
            <a:ext cx="8138766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500" dirty="0"/>
              <a:t>Oes, </a:t>
            </a:r>
            <a:r>
              <a:rPr lang="en-GB" sz="5500" dirty="0" err="1"/>
              <a:t>mae</a:t>
            </a:r>
            <a:r>
              <a:rPr lang="en-GB" sz="5500" dirty="0"/>
              <a:t> ____ ____ </a:t>
            </a:r>
            <a:r>
              <a:rPr lang="en-GB" sz="5500" dirty="0" err="1"/>
              <a:t>gyda</a:t>
            </a:r>
            <a:r>
              <a:rPr lang="en-GB" sz="5500" dirty="0"/>
              <a:t> fi</a:t>
            </a:r>
            <a:r>
              <a:rPr lang="en-GB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5672DB-BBCE-7E7D-916D-1E4DE65FF984}"/>
              </a:ext>
            </a:extLst>
          </p:cNvPr>
          <p:cNvSpPr txBox="1"/>
          <p:nvPr/>
        </p:nvSpPr>
        <p:spPr>
          <a:xfrm>
            <a:off x="371257" y="4266457"/>
            <a:ext cx="11820743" cy="93871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5500" dirty="0" err="1"/>
              <a:t>Nac</a:t>
            </a:r>
            <a:r>
              <a:rPr lang="en-GB" sz="5500" dirty="0"/>
              <a:t> </a:t>
            </a:r>
            <a:r>
              <a:rPr lang="en-GB" sz="5500" dirty="0" err="1"/>
              <a:t>oes</a:t>
            </a:r>
            <a:r>
              <a:rPr lang="en-GB" sz="5500" dirty="0"/>
              <a:t>, does dim ____ ____ </a:t>
            </a:r>
            <a:r>
              <a:rPr lang="en-GB" sz="5500" dirty="0" err="1"/>
              <a:t>gyda</a:t>
            </a:r>
            <a:r>
              <a:rPr lang="en-GB" sz="5500" dirty="0"/>
              <a:t> fi?</a:t>
            </a:r>
          </a:p>
        </p:txBody>
      </p:sp>
    </p:spTree>
    <p:extLst>
      <p:ext uri="{BB962C8B-B14F-4D97-AF65-F5344CB8AC3E}">
        <p14:creationId xmlns:p14="http://schemas.microsoft.com/office/powerpoint/2010/main" val="104218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CCEABFD-B348-7352-F996-AB144C3E0A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704" y="138792"/>
            <a:ext cx="9465339" cy="658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03594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3E76BB5-43EB-4E3D-E2DA-39429EAC7B1E}"/>
              </a:ext>
            </a:extLst>
          </p:cNvPr>
          <p:cNvSpPr txBox="1"/>
          <p:nvPr/>
        </p:nvSpPr>
        <p:spPr>
          <a:xfrm>
            <a:off x="1453243" y="522514"/>
            <a:ext cx="9601200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rydych chi wedi ddysgu heddiw?</a:t>
            </a:r>
            <a:br>
              <a:rPr lang="en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br>
              <a:rPr lang="en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Dangoswch gyda’ch bodiau</a:t>
            </a:r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ut roeddech chi’n teimlo am y wers heddiw? 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Bodiau i fynnu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odiau yn y canol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odiau i lawr</a:t>
            </a:r>
            <a:b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34DA19-2A02-5A85-E95A-AC1212C32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6208" y="3244415"/>
            <a:ext cx="854696" cy="95202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9DFB9C5-628A-9302-1B20-6F37DAE2A5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4109" y="4300801"/>
            <a:ext cx="1146795" cy="8399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BD876B-CA17-9A06-099C-52AD08C0AD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2312" y="5290366"/>
            <a:ext cx="928592" cy="839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74489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0F7C843-9511-A3D2-8AB5-6FE249226EFC}"/>
              </a:ext>
            </a:extLst>
          </p:cNvPr>
          <p:cNvSpPr txBox="1"/>
          <p:nvPr/>
        </p:nvSpPr>
        <p:spPr>
          <a:xfrm>
            <a:off x="1322614" y="1485900"/>
            <a:ext cx="8997043" cy="2958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Wythnos nesaf, byddech chi’n gofyn ac ateb cwestiynau yn yr ail a’r trydydd person, er enghraifft, Mae sgw</a:t>
            </a:r>
            <a:r>
              <a:rPr lang="cy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â</a:t>
            </a:r>
            <a:r>
              <a:rPr lang="cy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 coch gyda fe/hi/nhw.</a:t>
            </a:r>
            <a:endParaRPr lang="en-GB" sz="4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370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B6ABC-B3DD-997F-8907-33B92271B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63197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Diolch</a:t>
            </a:r>
            <a:r>
              <a:rPr lang="en-GB" dirty="0"/>
              <a:t> am </a:t>
            </a:r>
            <a:r>
              <a:rPr lang="en-GB" dirty="0" err="1"/>
              <a:t>wers</a:t>
            </a:r>
            <a:r>
              <a:rPr lang="en-GB" dirty="0"/>
              <a:t> wych!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Gwenwch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Ddydd</a:t>
            </a:r>
            <a:r>
              <a:rPr lang="en-GB" dirty="0"/>
              <a:t> </a:t>
            </a:r>
            <a:r>
              <a:rPr lang="en-GB" dirty="0" err="1"/>
              <a:t>Gwener</a:t>
            </a:r>
            <a:r>
              <a:rPr lang="en-GB" dirty="0"/>
              <a:t>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6A6460-1B3C-88F2-9428-E63A8BC0A9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8386" y="3188515"/>
            <a:ext cx="3538028" cy="285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9915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gfen" ma:contentTypeID="0x0101004645A90D4AF1594DA85FD2E0F7B5AA8E" ma:contentTypeVersion="13" ma:contentTypeDescription="Creu dogfen newydd." ma:contentTypeScope="" ma:versionID="eb835f7d61a296bfa646f54c8a4a8fd8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beea9f4971cbc2ab0be57d7524ee865d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Tagiau Delwedd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Math o Gynnwys"/>
        <xsd:element ref="dc:title" minOccurs="0" maxOccurs="1" ma:index="4" ma:displayName="Teit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CF617247-DA57-4952-95B1-ECB43BB38A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9AEC8A5-C267-4C57-B3B3-33885AEF5F46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5451</TotalTime>
  <Words>553</Words>
  <Application>Microsoft Office PowerPoint</Application>
  <PresentationFormat>Widescreen</PresentationFormat>
  <Paragraphs>113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Amser canu gyda’ch meicroffon!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Beth sydd yn yr amlen?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Diolch am wers wych!  Gwenwch mae hi’n Ddydd Gwener!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Kay Owen</cp:lastModifiedBy>
  <cp:revision>20</cp:revision>
  <dcterms:created xsi:type="dcterms:W3CDTF">2024-10-18T11:23:11Z</dcterms:created>
  <dcterms:modified xsi:type="dcterms:W3CDTF">2024-10-23T19:58:09Z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</Properties>
</file>