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2" r:id="rId4"/>
    <p:sldId id="263" r:id="rId5"/>
    <p:sldId id="265" r:id="rId6"/>
    <p:sldId id="264" r:id="rId7"/>
    <p:sldId id="266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394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784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562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336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73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293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146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13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857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953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1423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5004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637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37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64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177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39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997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737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85434"/>
            <a:ext cx="8689976" cy="2509213"/>
          </a:xfrm>
        </p:spPr>
        <p:txBody>
          <a:bodyPr>
            <a:normAutofit/>
          </a:bodyPr>
          <a:lstStyle/>
          <a:p>
            <a:r>
              <a:rPr lang="cy-GB" sz="4000" b="0" i="0" u="none" strike="noStrike" noProof="1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YSGOGwyr</a:t>
            </a:r>
            <a: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 Newid: Adeiladu </a:t>
            </a:r>
            <a:b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eich Brand Personol ar gyfer</a:t>
            </a:r>
            <a:b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</a:br>
            <a:r>
              <a:rPr lang="cy-GB" sz="40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Cyflogaeth Gynaliadwy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r>
              <a:rPr lang="en-GB" b="0" i="0" dirty="0">
                <a:solidFill>
                  <a:srgbClr val="000000"/>
                </a:solidFill>
                <a:effectLst/>
                <a:latin typeface="Garamond" panose="02020404030301010803" pitchFamily="18" charset="0"/>
              </a:rPr>
              <a:t>​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194648"/>
            <a:ext cx="8689976" cy="2063152"/>
          </a:xfrm>
        </p:spPr>
        <p:txBody>
          <a:bodyPr>
            <a:normAutofit/>
          </a:bodyPr>
          <a:lstStyle/>
          <a:p>
            <a:r>
              <a:rPr lang="en-GB" sz="3600" dirty="0"/>
              <a:t>Changemakers: Building Your Personal Brand for Sustainable Employment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44AAFA-8201-4233-B7CF-165E37A40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AMCANION Y SESIWN</a:t>
            </a:r>
            <a:br>
              <a:rPr lang="en-GB" dirty="0"/>
            </a:br>
            <a:r>
              <a:rPr lang="en-GB" dirty="0"/>
              <a:t>Session Objectives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E756E-6A8E-4CFF-99C3-0343F8F4F991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dirty="0"/>
              <a:t>erbyn DIWEDD Y SESIWN HON BYDDWCH YN GALLU: </a:t>
            </a:r>
          </a:p>
          <a:p>
            <a:pPr lvl="1"/>
            <a:r>
              <a:rPr lang="cy-GB" dirty="0"/>
              <a:t>GWERTHUSO’N FEIRNIADOL NIFER O DDAMCANIAETHWYR ALLWEDDOL</a:t>
            </a:r>
          </a:p>
          <a:p>
            <a:pPr lvl="1"/>
            <a:r>
              <a:rPr lang="cy-GB" dirty="0"/>
              <a:t>NODI CYFLEOEDD RHWYDWEITHIO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0406B20-2F7D-48EE-9921-7B3FB06992F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By the end of this session you will be able to: </a:t>
            </a:r>
          </a:p>
          <a:p>
            <a:pPr lvl="1"/>
            <a:r>
              <a:rPr lang="en-GB" dirty="0"/>
              <a:t>Critically evaluate some Key Theorists</a:t>
            </a:r>
          </a:p>
          <a:p>
            <a:pPr lvl="1"/>
            <a:r>
              <a:rPr lang="en-GB" dirty="0"/>
              <a:t>Identify networking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9515643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7852D-C250-4FA0-840D-83DC2312F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ATGRYNHOI                                    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2E7DB-BED0-4FA6-8639-DBAA3A245AF9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BETH RYDYM WEDI’I DRAFOD HYD YN HYN?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87BC5-54C9-40E6-9DFD-18EF4BABB85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What have we covered so Far?</a:t>
            </a:r>
          </a:p>
        </p:txBody>
      </p:sp>
    </p:spTree>
    <p:extLst>
      <p:ext uri="{BB962C8B-B14F-4D97-AF65-F5344CB8AC3E}">
        <p14:creationId xmlns:p14="http://schemas.microsoft.com/office/powerpoint/2010/main" val="2010111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40CB8-5CFF-42A1-8B0C-A1FBB93D2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DAMCANIAETHWR ALLWEDDOL</a:t>
            </a:r>
            <a:br>
              <a:rPr lang="en-GB" dirty="0"/>
            </a:br>
            <a:r>
              <a:rPr lang="en-GB" dirty="0"/>
              <a:t>Key Theorist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1F6E4-4E5A-4F0E-B68B-7CC468B9FB0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6340" y="2367092"/>
            <a:ext cx="5473460" cy="3711655"/>
          </a:xfrm>
        </p:spPr>
        <p:txBody>
          <a:bodyPr>
            <a:normAutofit fontScale="70000" lnSpcReduction="20000"/>
          </a:bodyPr>
          <a:lstStyle/>
          <a:p>
            <a:r>
              <a:rPr lang="cy-GB" dirty="0"/>
              <a:t>Mewn grwpiau YMCHWILIWCH I DDAMCANIAETHAU </a:t>
            </a:r>
            <a:r>
              <a:rPr lang="fr-FR" dirty="0"/>
              <a:t>Pierre Bourdieu </a:t>
            </a:r>
            <a:r>
              <a:rPr lang="cy-GB" dirty="0"/>
              <a:t>YNGHYLCH cymdeithas </a:t>
            </a:r>
          </a:p>
          <a:p>
            <a:r>
              <a:rPr lang="cy-GB" dirty="0"/>
              <a:t>CANOLBWYNTIWCH AR EI SYNIADAU YNGHYLCH Y CANLYNOL</a:t>
            </a:r>
            <a:r>
              <a:rPr lang="cy-GB" sz="2200" dirty="0"/>
              <a:t>:</a:t>
            </a:r>
          </a:p>
          <a:p>
            <a:pPr lvl="1"/>
            <a:r>
              <a:rPr lang="en-GB" sz="1900" dirty="0"/>
              <a:t>Habitus</a:t>
            </a:r>
          </a:p>
          <a:p>
            <a:pPr lvl="1"/>
            <a:r>
              <a:rPr lang="en-GB" sz="1900" dirty="0"/>
              <a:t>Doxa</a:t>
            </a:r>
          </a:p>
          <a:p>
            <a:pPr lvl="1"/>
            <a:r>
              <a:rPr lang="cy-GB" sz="1900" dirty="0"/>
              <a:t>CYFALAF CYMDEITHASOL</a:t>
            </a:r>
          </a:p>
          <a:p>
            <a:pPr lvl="1"/>
            <a:r>
              <a:rPr lang="cy-GB" sz="1900" dirty="0"/>
              <a:t>CYFALAF DIWYLLIANNOL</a:t>
            </a:r>
          </a:p>
          <a:p>
            <a:pPr lvl="1"/>
            <a:r>
              <a:rPr lang="cy-GB" sz="1900" dirty="0"/>
              <a:t>CYFALAF economaidd </a:t>
            </a:r>
          </a:p>
          <a:p>
            <a:pPr lvl="1"/>
            <a:r>
              <a:rPr lang="cy-GB" sz="1900" dirty="0"/>
              <a:t>CYFALAF symbolaidd  </a:t>
            </a:r>
          </a:p>
          <a:p>
            <a:r>
              <a:rPr lang="cy-GB" dirty="0"/>
              <a:t>YSTYRIWCH SUT MAE’R RHAIN YN GYSYLLTIEDIG Â CHYFLOGADWYEDD?</a:t>
            </a:r>
          </a:p>
          <a:p>
            <a:r>
              <a:rPr lang="cy-GB" dirty="0"/>
              <a:t>BYDDWCH YN BAROD I DRAFOD Y SYNIADAU HYN GYDA’R </a:t>
            </a:r>
            <a:r>
              <a:rPr lang="cy-GB" noProof="1"/>
              <a:t>gr</a:t>
            </a:r>
            <a:r>
              <a:rPr lang="cy-GB" noProof="1">
                <a:cs typeface="Arial" panose="020B0604020202020204" pitchFamily="34" charset="0"/>
              </a:rPr>
              <a:t>Ŵp</a:t>
            </a:r>
            <a:r>
              <a:rPr lang="cy-GB" noProof="1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y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5F6CA4-6C4D-4596-A480-B4DB74BEF715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 groups research Pierre Bourdieu's theories on society</a:t>
            </a:r>
          </a:p>
          <a:p>
            <a:r>
              <a:rPr lang="en-GB" dirty="0"/>
              <a:t>Focus on his Ideas on;</a:t>
            </a:r>
          </a:p>
          <a:p>
            <a:pPr lvl="1"/>
            <a:r>
              <a:rPr lang="en-GB" dirty="0"/>
              <a:t>Habitus</a:t>
            </a:r>
          </a:p>
          <a:p>
            <a:pPr lvl="1"/>
            <a:r>
              <a:rPr lang="en-GB" dirty="0"/>
              <a:t>Doxa</a:t>
            </a:r>
          </a:p>
          <a:p>
            <a:pPr lvl="1"/>
            <a:r>
              <a:rPr lang="en-GB" dirty="0"/>
              <a:t>Social Capital</a:t>
            </a:r>
          </a:p>
          <a:p>
            <a:pPr lvl="1"/>
            <a:r>
              <a:rPr lang="en-GB" dirty="0"/>
              <a:t>Cultural capital</a:t>
            </a:r>
          </a:p>
          <a:p>
            <a:pPr lvl="1"/>
            <a:r>
              <a:rPr lang="en-GB" dirty="0"/>
              <a:t>Economic capital</a:t>
            </a:r>
          </a:p>
          <a:p>
            <a:pPr lvl="1"/>
            <a:r>
              <a:rPr lang="en-GB" dirty="0"/>
              <a:t>Symbolic Capital</a:t>
            </a:r>
          </a:p>
          <a:p>
            <a:r>
              <a:rPr lang="en-GB" dirty="0"/>
              <a:t>Consider how do these relate to employability?</a:t>
            </a:r>
          </a:p>
          <a:p>
            <a:r>
              <a:rPr lang="en-GB" dirty="0"/>
              <a:t>Be prepared to discuss these ideas with the group.</a:t>
            </a:r>
          </a:p>
        </p:txBody>
      </p:sp>
    </p:spTree>
    <p:extLst>
      <p:ext uri="{BB962C8B-B14F-4D97-AF65-F5344CB8AC3E}">
        <p14:creationId xmlns:p14="http://schemas.microsoft.com/office/powerpoint/2010/main" val="2768605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79915B-4CDD-4CFB-8649-8A7BBE381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800" dirty="0"/>
              <a:t>Siaradwr Gwadd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365E687-7136-4C15-B980-C4C777EEF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Guest Speaker</a:t>
            </a:r>
          </a:p>
        </p:txBody>
      </p:sp>
    </p:spTree>
    <p:extLst>
      <p:ext uri="{BB962C8B-B14F-4D97-AF65-F5344CB8AC3E}">
        <p14:creationId xmlns:p14="http://schemas.microsoft.com/office/powerpoint/2010/main" val="3417763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49ABA-A5B6-45C5-8DB0-2ADD59E41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RHWYDWEITHIO – Y CYFRYNGAU CYMDEITHASOL Networking – Social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849A8-DE6F-42A2-B002-B8F188D251E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3079" y="2367091"/>
            <a:ext cx="5536721" cy="3964697"/>
          </a:xfrm>
        </p:spPr>
        <p:txBody>
          <a:bodyPr>
            <a:normAutofit fontScale="55000" lnSpcReduction="20000"/>
          </a:bodyPr>
          <a:lstStyle/>
          <a:p>
            <a:r>
              <a:rPr lang="cy-GB" sz="2400" dirty="0"/>
              <a:t>YN UNIGOL CHWILIWCH blatfformau’r CYFRYNGAU CYMDEITHASOL AM ENDIDAU SY’N GYSYLLTIEDIG Â’CH DEWIS LWYBR GYRFA. YSTYRIWCH Y PLATFFORMAU CANLYNIOL I DDECHRAU:</a:t>
            </a:r>
          </a:p>
          <a:p>
            <a:pPr lvl="1"/>
            <a:r>
              <a:rPr lang="cy-GB" sz="2400" dirty="0"/>
              <a:t>Facebook</a:t>
            </a:r>
          </a:p>
          <a:p>
            <a:pPr lvl="2"/>
            <a:r>
              <a:rPr lang="cy-GB" sz="2000" dirty="0"/>
              <a:t>grwpiau</a:t>
            </a:r>
          </a:p>
          <a:p>
            <a:pPr lvl="2"/>
            <a:r>
              <a:rPr lang="cy-GB" sz="2000" dirty="0"/>
              <a:t>TUDALENNAU</a:t>
            </a:r>
          </a:p>
          <a:p>
            <a:pPr lvl="1"/>
            <a:r>
              <a:rPr lang="en-GB" sz="2400" dirty="0"/>
              <a:t>LinkedIn</a:t>
            </a:r>
          </a:p>
          <a:p>
            <a:pPr lvl="1"/>
            <a:r>
              <a:rPr lang="cy-GB" sz="2400" dirty="0"/>
              <a:t>Twitter</a:t>
            </a:r>
          </a:p>
          <a:p>
            <a:r>
              <a:rPr lang="cy-GB" sz="2400" dirty="0"/>
              <a:t>YSTYRIWCH </a:t>
            </a:r>
          </a:p>
          <a:p>
            <a:pPr lvl="1"/>
            <a:r>
              <a:rPr lang="cy-GB" sz="2400" dirty="0"/>
              <a:t>Pa fanteision ac anfanteision a allai fod ynghlwm Â defnyddio’r platfformau hyn i ddatblygu’ch rhwydwaith?</a:t>
            </a:r>
          </a:p>
          <a:p>
            <a:pPr lvl="1"/>
            <a:r>
              <a:rPr lang="cy-GB" sz="2400" dirty="0"/>
              <a:t>Sut mae’r platfformau hyn yn cysylltu Â damcaniaethau </a:t>
            </a:r>
            <a:r>
              <a:rPr lang="cy-GB" sz="2400" noProof="1"/>
              <a:t>Bourdieu</a:t>
            </a:r>
            <a:r>
              <a:rPr lang="cy-GB" sz="2400" dirty="0"/>
              <a:t> a drafodwyd yn gynharach?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7514B-3843-4924-9AF9-13F02A80337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Individually search social media platforms for entities related to your preferred career path. Consider the following platforms to start off;</a:t>
            </a:r>
          </a:p>
          <a:p>
            <a:pPr lvl="1"/>
            <a:r>
              <a:rPr lang="en-GB" dirty="0"/>
              <a:t>Facebook</a:t>
            </a:r>
          </a:p>
          <a:p>
            <a:pPr lvl="2"/>
            <a:r>
              <a:rPr lang="en-GB" dirty="0"/>
              <a:t>Groups</a:t>
            </a:r>
          </a:p>
          <a:p>
            <a:pPr lvl="2"/>
            <a:r>
              <a:rPr lang="en-GB" dirty="0"/>
              <a:t>Pages</a:t>
            </a:r>
          </a:p>
          <a:p>
            <a:pPr lvl="1"/>
            <a:r>
              <a:rPr lang="en-GB" dirty="0"/>
              <a:t>LinkedIn</a:t>
            </a:r>
          </a:p>
          <a:p>
            <a:pPr lvl="1"/>
            <a:r>
              <a:rPr lang="en-GB" dirty="0"/>
              <a:t>Twitter</a:t>
            </a:r>
          </a:p>
          <a:p>
            <a:r>
              <a:rPr lang="en-GB" dirty="0"/>
              <a:t>Consider </a:t>
            </a:r>
          </a:p>
          <a:p>
            <a:pPr lvl="1"/>
            <a:r>
              <a:rPr lang="en-GB" dirty="0"/>
              <a:t>what benefits and draw backs could there be using these platforms to develop your network?</a:t>
            </a:r>
          </a:p>
          <a:p>
            <a:pPr lvl="1"/>
            <a:r>
              <a:rPr lang="en-GB" dirty="0"/>
              <a:t>How do these platforms link with Bourdieu's theories discussed earlier?</a:t>
            </a:r>
          </a:p>
        </p:txBody>
      </p:sp>
    </p:spTree>
    <p:extLst>
      <p:ext uri="{BB962C8B-B14F-4D97-AF65-F5344CB8AC3E}">
        <p14:creationId xmlns:p14="http://schemas.microsoft.com/office/powerpoint/2010/main" val="11173030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0A2B5-5D23-46CE-9191-33E74B7C5A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Rhwydweithio </a:t>
            </a:r>
            <a:br>
              <a:rPr lang="cy-GB" dirty="0"/>
            </a:br>
            <a:r>
              <a:rPr lang="en-GB" dirty="0"/>
              <a:t>Networking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8396C-C5F4-43BD-8F40-C62DC9D9E723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y-GB" dirty="0"/>
              <a:t>O’ch ymchwil eich hun rhannwch unrhyw endidau allweddol ar y cyfryngau cymdeithasol a allai fod yn fanteisiol i’r </a:t>
            </a:r>
            <a:r>
              <a:rPr lang="cy-GB" noProof="1"/>
              <a:t>gr</a:t>
            </a:r>
            <a:r>
              <a:rPr lang="cy-GB" noProof="1">
                <a:cs typeface="Arial" panose="020B0604020202020204" pitchFamily="34" charset="0"/>
              </a:rPr>
              <a:t>Ŵp</a:t>
            </a:r>
            <a:r>
              <a:rPr lang="cy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87ABB9-93B0-4195-81B1-E0D0168EA96E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From your own research share any key social media entities that could be beneficial for the group.</a:t>
            </a:r>
          </a:p>
        </p:txBody>
      </p:sp>
    </p:spTree>
    <p:extLst>
      <p:ext uri="{BB962C8B-B14F-4D97-AF65-F5344CB8AC3E}">
        <p14:creationId xmlns:p14="http://schemas.microsoft.com/office/powerpoint/2010/main" val="4114748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0FB9FA2-FAE6-4D32-960B-DDF02A9A0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z="48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Cwestiynau</a:t>
            </a:r>
            <a:r>
              <a:rPr lang="en-US" sz="4800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?</a:t>
            </a:r>
            <a:r>
              <a:rPr lang="en-US" b="0" i="0" u="none" strike="noStrike" dirty="0">
                <a:solidFill>
                  <a:srgbClr val="262626"/>
                </a:solidFill>
                <a:effectLst/>
                <a:latin typeface="Garamond" panose="02020404030301010803" pitchFamily="18" charset="0"/>
              </a:rPr>
              <a:t> </a:t>
            </a:r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342DBCB-03B2-4F9C-BD93-337432AFB5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4800" dirty="0">
                <a:solidFill>
                  <a:srgbClr val="262626"/>
                </a:solidFill>
                <a:latin typeface="Garamond" panose="02020404030301010803" pitchFamily="18" charset="0"/>
              </a:rPr>
              <a:t>Questions?</a:t>
            </a:r>
            <a:r>
              <a:rPr lang="en-US" dirty="0">
                <a:solidFill>
                  <a:srgbClr val="000000"/>
                </a:solidFill>
                <a:latin typeface="Garamond" panose="02020404030301010803" pitchFamily="18" charset="0"/>
              </a:rPr>
              <a:t>​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13846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104</TotalTime>
  <Words>350</Words>
  <Application>Microsoft Office PowerPoint</Application>
  <PresentationFormat>Widescreen</PresentationFormat>
  <Paragraphs>63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Garamond</vt:lpstr>
      <vt:lpstr>Tw Cen MT</vt:lpstr>
      <vt:lpstr>Droplet</vt:lpstr>
      <vt:lpstr>YSGOGwyr Newid: Adeiladu  eich Brand Personol ar gyfer Cyflogaeth Gynaliadwy​​</vt:lpstr>
      <vt:lpstr>AMCANION Y SESIWN Session Objectives</vt:lpstr>
      <vt:lpstr>ATGRYNHOI                                     Recap</vt:lpstr>
      <vt:lpstr>DAMCANIAETHWR ALLWEDDOL Key Theorist</vt:lpstr>
      <vt:lpstr>Siaradwr Gwadd</vt:lpstr>
      <vt:lpstr>RHWYDWEITHIO – Y CYFRYNGAU CYMDEITHASOL Networking – Social Media</vt:lpstr>
      <vt:lpstr>Rhwydweithio  Networking</vt:lpstr>
      <vt:lpstr>Cwestiynau?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Barbara Jones</dc:creator>
  <cp:lastModifiedBy>Ross Phillips</cp:lastModifiedBy>
  <cp:revision>12</cp:revision>
  <dcterms:created xsi:type="dcterms:W3CDTF">2022-02-04T15:47:38Z</dcterms:created>
  <dcterms:modified xsi:type="dcterms:W3CDTF">2023-01-12T14:24:47Z</dcterms:modified>
</cp:coreProperties>
</file>