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7" r:id="rId2"/>
    <p:sldId id="256" r:id="rId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8" d="100"/>
          <a:sy n="98" d="100"/>
        </p:scale>
        <p:origin x="1018" y="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933ED1-55B8-8CBC-2EDC-25A11F0383E5}"/>
              </a:ext>
            </a:extLst>
          </p:cNvPr>
          <p:cNvSpPr txBox="1"/>
          <p:nvPr/>
        </p:nvSpPr>
        <p:spPr>
          <a:xfrm>
            <a:off x="2286000" y="59159"/>
            <a:ext cx="4572000" cy="3962816"/>
          </a:xfrm>
          <a:prstGeom prst="rect">
            <a:avLst/>
          </a:prstGeom>
          <a:noFill/>
        </p:spPr>
        <p:txBody>
          <a:bodyPr wrap="square">
            <a:spAutoFit/>
          </a:bodyPr>
          <a:lstStyle/>
          <a:p>
            <a:pPr algn="ctr">
              <a:lnSpc>
                <a:spcPct val="150000"/>
              </a:lnSpc>
            </a:pPr>
            <a:endParaRPr lang="en-US" sz="1200" b="1" u="sng" dirty="0">
              <a:effectLst/>
              <a:latin typeface="Arial" panose="020B0604020202020204" pitchFamily="34" charset="0"/>
              <a:ea typeface="Arial" panose="020B0604020202020204" pitchFamily="34" charset="0"/>
            </a:endParaRPr>
          </a:p>
          <a:p>
            <a:pPr algn="ctr">
              <a:lnSpc>
                <a:spcPct val="150000"/>
              </a:lnSpc>
            </a:pPr>
            <a:endParaRPr lang="en-US" sz="1200" b="1" u="sng" dirty="0">
              <a:latin typeface="Arial" panose="020B0604020202020204" pitchFamily="34" charset="0"/>
              <a:ea typeface="Arial" panose="020B0604020202020204" pitchFamily="34" charset="0"/>
            </a:endParaRPr>
          </a:p>
          <a:p>
            <a:pPr algn="ctr">
              <a:lnSpc>
                <a:spcPct val="150000"/>
              </a:lnSpc>
            </a:pPr>
            <a:r>
              <a:rPr lang="en-US" sz="1200" b="1" u="sng" dirty="0">
                <a:effectLst/>
                <a:latin typeface="Arial" panose="020B0604020202020204" pitchFamily="34" charset="0"/>
                <a:ea typeface="Arial" panose="020B0604020202020204" pitchFamily="34" charset="0"/>
              </a:rPr>
              <a:t>BA LEADERSHIP AND MANAGEMENT SKILLS FOR THE</a:t>
            </a:r>
          </a:p>
          <a:p>
            <a:pPr algn="ctr">
              <a:lnSpc>
                <a:spcPct val="150000"/>
              </a:lnSpc>
            </a:pPr>
            <a:r>
              <a:rPr lang="en-US" sz="1200" b="1" u="sng" dirty="0">
                <a:effectLst/>
                <a:latin typeface="Arial" panose="020B0604020202020204" pitchFamily="34" charset="0"/>
                <a:ea typeface="Arial" panose="020B0604020202020204" pitchFamily="34" charset="0"/>
              </a:rPr>
              <a:t>WORKPLACE</a:t>
            </a:r>
          </a:p>
          <a:p>
            <a:pPr algn="ctr">
              <a:lnSpc>
                <a:spcPct val="150000"/>
              </a:lnSpc>
            </a:pPr>
            <a:r>
              <a:rPr lang="en-US" sz="1100" b="1" dirty="0">
                <a:effectLst/>
                <a:latin typeface="Arial" panose="020B0604020202020204" pitchFamily="34" charset="0"/>
                <a:ea typeface="Arial" panose="020B0604020202020204" pitchFamily="34" charset="0"/>
              </a:rPr>
              <a:t>Student Name: Henri William Rabeh</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Student Number: 2115861</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Module Code and Title: BMSW5106_LON</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Lecturer Name: </a:t>
            </a:r>
            <a:r>
              <a:rPr lang="en-US" sz="1100" b="1" dirty="0" err="1">
                <a:effectLst/>
                <a:latin typeface="Arial" panose="020B0604020202020204" pitchFamily="34" charset="0"/>
                <a:ea typeface="Arial" panose="020B0604020202020204" pitchFamily="34" charset="0"/>
              </a:rPr>
              <a:t>Mr</a:t>
            </a:r>
            <a:r>
              <a:rPr lang="en-US" sz="1100" b="1" dirty="0">
                <a:effectLst/>
                <a:latin typeface="Arial" panose="020B0604020202020204" pitchFamily="34" charset="0"/>
                <a:ea typeface="Arial" panose="020B0604020202020204" pitchFamily="34" charset="0"/>
              </a:rPr>
              <a:t> Nadeem MIRZA</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Assignment Title: </a:t>
            </a:r>
            <a:r>
              <a:rPr lang="en-US" sz="1100" b="1" dirty="0">
                <a:latin typeface="Arial" panose="020B0604020202020204" pitchFamily="34" charset="0"/>
                <a:ea typeface="Arial" panose="020B0604020202020204" pitchFamily="34" charset="0"/>
              </a:rPr>
              <a:t>knowledge and information management skills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l">
              <a:lnSpc>
                <a:spcPct val="150000"/>
              </a:lnSpc>
            </a:pPr>
            <a:r>
              <a:rPr lang="en-US" sz="1100" b="1" dirty="0">
                <a:effectLst/>
                <a:latin typeface="Arial" panose="020B0604020202020204" pitchFamily="34" charset="0"/>
                <a:ea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09517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0E0E3"/>
        </a:solidFill>
        <a:effectLst/>
      </p:bgPr>
    </p:bg>
    <p:spTree>
      <p:nvGrpSpPr>
        <p:cNvPr id="1" name="Shape 53"/>
        <p:cNvGrpSpPr/>
        <p:nvPr/>
      </p:nvGrpSpPr>
      <p:grpSpPr>
        <a:xfrm>
          <a:off x="0" y="0"/>
          <a:ext cx="0" cy="0"/>
          <a:chOff x="0" y="0"/>
          <a:chExt cx="0" cy="0"/>
        </a:xfrm>
      </p:grpSpPr>
      <p:sp>
        <p:nvSpPr>
          <p:cNvPr id="54" name="Google Shape;54;p13"/>
          <p:cNvSpPr txBox="1"/>
          <p:nvPr/>
        </p:nvSpPr>
        <p:spPr>
          <a:xfrm>
            <a:off x="5467525" y="3902225"/>
            <a:ext cx="3611700" cy="1182300"/>
          </a:xfrm>
          <a:prstGeom prst="rect">
            <a:avLst/>
          </a:prstGeom>
          <a:solidFill>
            <a:schemeClr val="accent1"/>
          </a:solid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300">
                <a:solidFill>
                  <a:srgbClr val="222222"/>
                </a:solidFill>
                <a:highlight>
                  <a:srgbClr val="FFFFFF"/>
                </a:highlight>
                <a:latin typeface="Times New Roman"/>
                <a:ea typeface="Times New Roman"/>
                <a:cs typeface="Times New Roman"/>
                <a:sym typeface="Times New Roman"/>
              </a:rPr>
              <a:t>Abbas, J., (2020). Impact of total quality management on corporate sustainability through the mediating effect of knowledge management. </a:t>
            </a:r>
            <a:r>
              <a:rPr lang="en-GB" sz="300" i="1">
                <a:solidFill>
                  <a:schemeClr val="dk1"/>
                </a:solidFill>
                <a:latin typeface="Times New Roman"/>
                <a:ea typeface="Times New Roman"/>
                <a:cs typeface="Times New Roman"/>
                <a:sym typeface="Times New Roman"/>
              </a:rPr>
              <a:t>Journal of Cleaner Production</a:t>
            </a:r>
            <a:r>
              <a:rPr lang="en-GB" sz="300">
                <a:solidFill>
                  <a:schemeClr val="dk1"/>
                </a:solidFill>
                <a:latin typeface="Times New Roman"/>
                <a:ea typeface="Times New Roman"/>
                <a:cs typeface="Times New Roman"/>
                <a:sym typeface="Times New Roman"/>
              </a:rPr>
              <a:t>, 244, p.118806.</a:t>
            </a:r>
            <a:endParaRPr sz="3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300">
                <a:solidFill>
                  <a:srgbClr val="222222"/>
                </a:solidFill>
                <a:highlight>
                  <a:srgbClr val="FFFFFF"/>
                </a:highlight>
                <a:latin typeface="Times New Roman"/>
                <a:ea typeface="Times New Roman"/>
                <a:cs typeface="Times New Roman"/>
                <a:sym typeface="Times New Roman"/>
              </a:rPr>
              <a:t>Anshari, M., Almunawar, M.N., Lim, S.A. and Al-Mudimigh, A., (2019). Customer relationship management and big data enabled: Personalization &amp; customization of services. </a:t>
            </a:r>
            <a:r>
              <a:rPr lang="en-GB" sz="300" i="1">
                <a:solidFill>
                  <a:schemeClr val="dk1"/>
                </a:solidFill>
                <a:latin typeface="Times New Roman"/>
                <a:ea typeface="Times New Roman"/>
                <a:cs typeface="Times New Roman"/>
                <a:sym typeface="Times New Roman"/>
              </a:rPr>
              <a:t>Applied Computing and Informatics</a:t>
            </a:r>
            <a:r>
              <a:rPr lang="en-GB" sz="300">
                <a:solidFill>
                  <a:schemeClr val="dk1"/>
                </a:solidFill>
                <a:latin typeface="Times New Roman"/>
                <a:ea typeface="Times New Roman"/>
                <a:cs typeface="Times New Roman"/>
                <a:sym typeface="Times New Roman"/>
              </a:rPr>
              <a:t>, 15(2), pp.94-101.</a:t>
            </a:r>
            <a:endParaRPr sz="3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300">
                <a:solidFill>
                  <a:srgbClr val="222222"/>
                </a:solidFill>
                <a:highlight>
                  <a:srgbClr val="FFFFFF"/>
                </a:highlight>
                <a:latin typeface="Times New Roman"/>
                <a:ea typeface="Times New Roman"/>
                <a:cs typeface="Times New Roman"/>
                <a:sym typeface="Times New Roman"/>
              </a:rPr>
              <a:t>Beeghly, E. and Madva, A. eds., (2020). </a:t>
            </a:r>
            <a:r>
              <a:rPr lang="en-GB" sz="300" i="1">
                <a:solidFill>
                  <a:schemeClr val="dk1"/>
                </a:solidFill>
                <a:latin typeface="Times New Roman"/>
                <a:ea typeface="Times New Roman"/>
                <a:cs typeface="Times New Roman"/>
                <a:sym typeface="Times New Roman"/>
              </a:rPr>
              <a:t>An introduction to implicit bias: Knowledge, justice, and the social mind</a:t>
            </a:r>
            <a:r>
              <a:rPr lang="en-GB" sz="300">
                <a:solidFill>
                  <a:schemeClr val="dk1"/>
                </a:solidFill>
                <a:latin typeface="Times New Roman"/>
                <a:ea typeface="Times New Roman"/>
                <a:cs typeface="Times New Roman"/>
                <a:sym typeface="Times New Roman"/>
              </a:rPr>
              <a:t>. Routledge.</a:t>
            </a:r>
            <a:endParaRPr sz="300">
              <a:solidFill>
                <a:schemeClr val="dk1"/>
              </a:solidFill>
              <a:latin typeface="Times New Roman"/>
              <a:ea typeface="Times New Roman"/>
              <a:cs typeface="Times New Roman"/>
              <a:sym typeface="Times New Roman"/>
            </a:endParaRPr>
          </a:p>
          <a:p>
            <a:pPr marL="0" lvl="0" indent="0" algn="just" rtl="0">
              <a:spcBef>
                <a:spcPts val="1200"/>
              </a:spcBef>
              <a:spcAft>
                <a:spcPts val="0"/>
              </a:spcAft>
              <a:buNone/>
            </a:pPr>
            <a:endParaRPr sz="300">
              <a:latin typeface="Times New Roman"/>
              <a:ea typeface="Times New Roman"/>
              <a:cs typeface="Times New Roman"/>
              <a:sym typeface="Times New Roman"/>
            </a:endParaRPr>
          </a:p>
        </p:txBody>
      </p:sp>
      <p:sp>
        <p:nvSpPr>
          <p:cNvPr id="55" name="Google Shape;55;p13"/>
          <p:cNvSpPr txBox="1"/>
          <p:nvPr/>
        </p:nvSpPr>
        <p:spPr>
          <a:xfrm>
            <a:off x="59630" y="2542390"/>
            <a:ext cx="2347200" cy="757509"/>
          </a:xfrm>
          <a:prstGeom prst="rect">
            <a:avLst/>
          </a:prstGeom>
          <a:solidFill>
            <a:schemeClr val="accent1"/>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00" b="1" dirty="0">
                <a:solidFill>
                  <a:schemeClr val="dk1"/>
                </a:solidFill>
                <a:latin typeface="Times New Roman"/>
                <a:ea typeface="Times New Roman"/>
                <a:cs typeface="Times New Roman"/>
                <a:sym typeface="Times New Roman"/>
              </a:rPr>
              <a:t>“Section 1: Knowledge and Information Management</a:t>
            </a: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00" b="1" dirty="0">
                <a:solidFill>
                  <a:schemeClr val="dk1"/>
                </a:solidFill>
                <a:latin typeface="Times New Roman"/>
                <a:ea typeface="Times New Roman"/>
                <a:cs typeface="Times New Roman"/>
                <a:sym typeface="Times New Roman"/>
              </a:rPr>
              <a:t>t</a:t>
            </a: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lang="en-GB"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00" b="1" dirty="0">
                <a:solidFill>
                  <a:schemeClr val="dk1"/>
                </a:solidFill>
                <a:latin typeface="Times New Roman"/>
                <a:ea typeface="Times New Roman"/>
                <a:cs typeface="Times New Roman"/>
                <a:sym typeface="Times New Roman"/>
              </a:rPr>
              <a:t> </a:t>
            </a:r>
            <a:endParaRPr sz="1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00" dirty="0">
                <a:solidFill>
                  <a:schemeClr val="dk1"/>
                </a:solidFill>
                <a:latin typeface="Times New Roman"/>
                <a:ea typeface="Times New Roman"/>
                <a:cs typeface="Times New Roman"/>
                <a:sym typeface="Times New Roman"/>
              </a:rPr>
              <a:t>Amazon is considered to be one of the giants of the e-commerce platforms which sells books, toys, electronics, music movies, home furniture and all the basic goods and commodities that are required for daily use of people (Gov. </a:t>
            </a:r>
            <a:r>
              <a:rPr lang="en-GB" sz="100" dirty="0" err="1">
                <a:solidFill>
                  <a:schemeClr val="dk1"/>
                </a:solidFill>
                <a:latin typeface="Times New Roman"/>
                <a:ea typeface="Times New Roman"/>
                <a:cs typeface="Times New Roman"/>
                <a:sym typeface="Times New Roman"/>
              </a:rPr>
              <a:t>uk</a:t>
            </a:r>
            <a:r>
              <a:rPr lang="en-GB" sz="100" dirty="0">
                <a:solidFill>
                  <a:schemeClr val="dk1"/>
                </a:solidFill>
                <a:latin typeface="Times New Roman"/>
                <a:ea typeface="Times New Roman"/>
                <a:cs typeface="Times New Roman"/>
                <a:sym typeface="Times New Roman"/>
              </a:rPr>
              <a:t>, 2023). It sells the products directly as well as being a middleman for other retailers who are selling their products on Amazon. The company was founded by Jeff Bezos in 1994, and he officially started selling books online on 16 July 1995. The owner named the company </a:t>
            </a:r>
            <a:r>
              <a:rPr lang="en-GB" sz="100" dirty="0" err="1">
                <a:solidFill>
                  <a:schemeClr val="dk1"/>
                </a:solidFill>
                <a:latin typeface="Times New Roman"/>
                <a:ea typeface="Times New Roman"/>
                <a:cs typeface="Times New Roman"/>
                <a:sym typeface="Times New Roman"/>
              </a:rPr>
              <a:t>Cadabra</a:t>
            </a:r>
            <a:r>
              <a:rPr lang="en-GB" sz="100" dirty="0">
                <a:solidFill>
                  <a:schemeClr val="dk1"/>
                </a:solidFill>
                <a:latin typeface="Times New Roman"/>
                <a:ea typeface="Times New Roman"/>
                <a:cs typeface="Times New Roman"/>
                <a:sym typeface="Times New Roman"/>
              </a:rPr>
              <a:t> in the initial phase which was later changed to Amazon and is providing business that is internet-based allowing customers from across the world to buy anything they want and need in the modern world. The company has also offered its first Amazon Web Series (AWS), in 2006 for the purpose of providing consumers with online services as well as client-side applications. The company has revolutionised the way of conducting business in the world of advanced technologies by introducing features such as one-click orders and personalised recommendations to its visitor on their official web pages. At present Amazon is believed to be worth £0.79 trillion and has created a brand value of £274.82 million leaving big companies like Google and Microsoft way behind (</a:t>
            </a:r>
            <a:r>
              <a:rPr lang="en-GB" sz="100" dirty="0" err="1">
                <a:solidFill>
                  <a:schemeClr val="dk1"/>
                </a:solidFill>
                <a:latin typeface="Times New Roman"/>
                <a:ea typeface="Times New Roman"/>
                <a:cs typeface="Times New Roman"/>
                <a:sym typeface="Times New Roman"/>
              </a:rPr>
              <a:t>Shvartsman</a:t>
            </a:r>
            <a:r>
              <a:rPr lang="en-GB" sz="100" dirty="0">
                <a:solidFill>
                  <a:schemeClr val="dk1"/>
                </a:solidFill>
                <a:latin typeface="Times New Roman"/>
                <a:ea typeface="Times New Roman"/>
                <a:cs typeface="Times New Roman"/>
                <a:sym typeface="Times New Roman"/>
              </a:rPr>
              <a:t>, 2023). It is also claimed that over 200 million people have subscribed to Amazon Prime globally, which gives access to 22 countries. </a:t>
            </a:r>
            <a:endParaRPr sz="1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00" dirty="0">
                <a:solidFill>
                  <a:schemeClr val="dk1"/>
                </a:solidFill>
                <a:latin typeface="Times New Roman"/>
                <a:ea typeface="Times New Roman"/>
                <a:cs typeface="Times New Roman"/>
                <a:sym typeface="Times New Roman"/>
              </a:rPr>
              <a:t>Knowledge Management is referred to as the process to identify, organise, disseminate as well as storing relevant information in the organisation. When there is a scarcity of knowledge in the organisation, it can be expensive for the business as most of the organisation's valuable time will be consumed in search of relevant information (</a:t>
            </a:r>
            <a:r>
              <a:rPr lang="en-GB" sz="100" dirty="0">
                <a:solidFill>
                  <a:srgbClr val="222222"/>
                </a:solidFill>
                <a:highlight>
                  <a:srgbClr val="FFFFFF"/>
                </a:highlight>
                <a:latin typeface="Times New Roman"/>
                <a:ea typeface="Times New Roman"/>
                <a:cs typeface="Times New Roman"/>
                <a:sym typeface="Times New Roman"/>
              </a:rPr>
              <a:t>Ode and </a:t>
            </a:r>
            <a:r>
              <a:rPr lang="en-GB" sz="100" dirty="0" err="1">
                <a:solidFill>
                  <a:srgbClr val="222222"/>
                </a:solidFill>
                <a:highlight>
                  <a:srgbClr val="FFFFFF"/>
                </a:highlight>
                <a:latin typeface="Times New Roman"/>
                <a:ea typeface="Times New Roman"/>
                <a:cs typeface="Times New Roman"/>
                <a:sym typeface="Times New Roman"/>
              </a:rPr>
              <a:t>Ayavoo</a:t>
            </a:r>
            <a:r>
              <a:rPr lang="en-GB" sz="100" dirty="0">
                <a:solidFill>
                  <a:srgbClr val="222222"/>
                </a:solidFill>
                <a:highlight>
                  <a:srgbClr val="FFFFFF"/>
                </a:highlight>
                <a:latin typeface="Times New Roman"/>
                <a:ea typeface="Times New Roman"/>
                <a:cs typeface="Times New Roman"/>
                <a:sym typeface="Times New Roman"/>
              </a:rPr>
              <a:t>, 2020</a:t>
            </a:r>
            <a:r>
              <a:rPr lang="en-GB" sz="100" dirty="0">
                <a:solidFill>
                  <a:schemeClr val="dk1"/>
                </a:solidFill>
                <a:latin typeface="Times New Roman"/>
                <a:ea typeface="Times New Roman"/>
                <a:cs typeface="Times New Roman"/>
                <a:sym typeface="Times New Roman"/>
              </a:rPr>
              <a:t>). </a:t>
            </a:r>
            <a:r>
              <a:rPr lang="en-GB" sz="100" b="1" i="1" dirty="0">
                <a:solidFill>
                  <a:schemeClr val="dk1"/>
                </a:solidFill>
                <a:latin typeface="Times New Roman"/>
                <a:ea typeface="Times New Roman"/>
                <a:cs typeface="Times New Roman"/>
                <a:sym typeface="Times New Roman"/>
              </a:rPr>
              <a:t>“Knowledge Management System (KMS)”</a:t>
            </a:r>
            <a:r>
              <a:rPr lang="en-GB" sz="100" dirty="0">
                <a:solidFill>
                  <a:schemeClr val="dk1"/>
                </a:solidFill>
                <a:latin typeface="Times New Roman"/>
                <a:ea typeface="Times New Roman"/>
                <a:cs typeface="Times New Roman"/>
                <a:sym typeface="Times New Roman"/>
              </a:rPr>
              <a:t>, also enables the organisation to collect better sources of information, which can help them to lead towards operational solid efficiencies, as the system is assisted by utilising a knowledge base. Companies can also make quick decision-making in their business with the help of a </a:t>
            </a:r>
            <a:r>
              <a:rPr lang="en-GB" sz="100" b="1" i="1" dirty="0">
                <a:solidFill>
                  <a:schemeClr val="dk1"/>
                </a:solidFill>
                <a:latin typeface="Times New Roman"/>
                <a:ea typeface="Times New Roman"/>
                <a:cs typeface="Times New Roman"/>
                <a:sym typeface="Times New Roman"/>
              </a:rPr>
              <a:t>“knowledge management strategy”</a:t>
            </a:r>
            <a:r>
              <a:rPr lang="en-GB" sz="100" dirty="0">
                <a:solidFill>
                  <a:schemeClr val="dk1"/>
                </a:solidFill>
                <a:latin typeface="Times New Roman"/>
                <a:ea typeface="Times New Roman"/>
                <a:cs typeface="Times New Roman"/>
                <a:sym typeface="Times New Roman"/>
              </a:rPr>
              <a:t>. The main purpose of knowledge management is to facilitate the link among the people seeking information in the organisation through which after acquiring the knowledge, it can be easier for the organisation to spread the information they have gained as well as improve the efficiency of their team practices. It also includes training as well as learning within the organisation or about the customers of the business. Knowledge management includes the cycle of auditing, creating, structuring as well as sharing the knowledge for maximising the organisation's overall expertise effectiveness in the </a:t>
            </a:r>
            <a:r>
              <a:rPr lang="en-GB" sz="100" dirty="0" err="1">
                <a:solidFill>
                  <a:schemeClr val="dk1"/>
                </a:solidFill>
                <a:latin typeface="Times New Roman"/>
                <a:ea typeface="Times New Roman"/>
                <a:cs typeface="Times New Roman"/>
                <a:sym typeface="Times New Roman"/>
              </a:rPr>
              <a:t>busines</a:t>
            </a:r>
            <a:endParaRPr sz="100" dirty="0">
              <a:latin typeface="Times New Roman"/>
              <a:ea typeface="Times New Roman"/>
              <a:cs typeface="Times New Roman"/>
              <a:sym typeface="Times New Roman"/>
            </a:endParaRPr>
          </a:p>
        </p:txBody>
      </p:sp>
      <p:sp>
        <p:nvSpPr>
          <p:cNvPr id="56" name="Google Shape;56;p13"/>
          <p:cNvSpPr txBox="1">
            <a:spLocks noGrp="1"/>
          </p:cNvSpPr>
          <p:nvPr>
            <p:ph type="ctrTitle"/>
          </p:nvPr>
        </p:nvSpPr>
        <p:spPr>
          <a:xfrm>
            <a:off x="59750" y="0"/>
            <a:ext cx="9045300" cy="954300"/>
          </a:xfrm>
          <a:prstGeom prst="rect">
            <a:avLst/>
          </a:prstGeom>
          <a:solidFill>
            <a:schemeClr val="accent3"/>
          </a:solidFill>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1600" b="1" u="sng" dirty="0">
                <a:solidFill>
                  <a:srgbClr val="222222"/>
                </a:solidFill>
                <a:latin typeface="Times New Roman"/>
                <a:ea typeface="Times New Roman"/>
                <a:cs typeface="Times New Roman"/>
                <a:sym typeface="Times New Roman"/>
              </a:rPr>
              <a:t>Knowledge and Information Management Skills </a:t>
            </a:r>
            <a:endParaRPr sz="1600" b="1" u="sng" dirty="0">
              <a:latin typeface="Times New Roman"/>
              <a:ea typeface="Times New Roman"/>
              <a:cs typeface="Times New Roman"/>
              <a:sym typeface="Times New Roman"/>
            </a:endParaRPr>
          </a:p>
          <a:p>
            <a:pPr marL="0" lvl="0" indent="0" algn="ctr" rtl="0">
              <a:spcBef>
                <a:spcPts val="0"/>
              </a:spcBef>
              <a:spcAft>
                <a:spcPts val="0"/>
              </a:spcAft>
              <a:buNone/>
            </a:pPr>
            <a:endParaRPr sz="1600" dirty="0">
              <a:latin typeface="Times New Roman"/>
              <a:ea typeface="Times New Roman"/>
              <a:cs typeface="Times New Roman"/>
              <a:sym typeface="Times New Roman"/>
            </a:endParaRPr>
          </a:p>
        </p:txBody>
      </p:sp>
      <p:sp>
        <p:nvSpPr>
          <p:cNvPr id="57" name="Google Shape;57;p13"/>
          <p:cNvSpPr txBox="1"/>
          <p:nvPr/>
        </p:nvSpPr>
        <p:spPr>
          <a:xfrm>
            <a:off x="59750" y="598950"/>
            <a:ext cx="2347200" cy="984600"/>
          </a:xfrm>
          <a:prstGeom prst="rect">
            <a:avLst/>
          </a:prstGeom>
          <a:solidFill>
            <a:srgbClr val="6D9EEB"/>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500" b="1" i="1" dirty="0">
                <a:latin typeface="Times New Roman"/>
                <a:ea typeface="Times New Roman"/>
                <a:cs typeface="Times New Roman"/>
                <a:sym typeface="Times New Roman"/>
              </a:rPr>
              <a:t>Executive Summary </a:t>
            </a:r>
            <a:endParaRPr sz="500" b="1" i="1" dirty="0">
              <a:latin typeface="Times New Roman"/>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The poster will discuss the importance of Knowledge and Information Management which is regarded as of high importance for operating the business in a successful way. </a:t>
            </a:r>
            <a:endParaRPr sz="500" dirty="0">
              <a:solidFill>
                <a:schemeClr val="dk1"/>
              </a:solidFill>
              <a:latin typeface="+mj-lt"/>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Knowledge management is considered to be information that is of high value and an essential asset for any organisation </a:t>
            </a:r>
            <a:endParaRPr sz="500" dirty="0">
              <a:solidFill>
                <a:schemeClr val="dk1"/>
              </a:solidFill>
              <a:latin typeface="+mj-lt"/>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Knowledge Management is also regarded as the source for delivering value successfully to the customer.</a:t>
            </a:r>
            <a:endParaRPr sz="500" dirty="0">
              <a:solidFill>
                <a:schemeClr val="dk1"/>
              </a:solidFill>
              <a:latin typeface="+mj-lt"/>
              <a:ea typeface="Times New Roman"/>
              <a:cs typeface="Times New Roman"/>
              <a:sym typeface="Times New Roman"/>
            </a:endParaRPr>
          </a:p>
        </p:txBody>
      </p:sp>
      <p:sp>
        <p:nvSpPr>
          <p:cNvPr id="58" name="Google Shape;58;p13"/>
          <p:cNvSpPr txBox="1"/>
          <p:nvPr/>
        </p:nvSpPr>
        <p:spPr>
          <a:xfrm>
            <a:off x="5517525" y="598950"/>
            <a:ext cx="3611700" cy="1916100"/>
          </a:xfrm>
          <a:prstGeom prst="rect">
            <a:avLst/>
          </a:prstGeom>
          <a:solidFill>
            <a:srgbClr val="6D9EEB"/>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400" b="1">
                <a:solidFill>
                  <a:schemeClr val="dk1"/>
                </a:solidFill>
                <a:latin typeface="Times New Roman"/>
                <a:ea typeface="Times New Roman"/>
                <a:cs typeface="Times New Roman"/>
                <a:sym typeface="Times New Roman"/>
              </a:rPr>
              <a:t>How does a systematic approach help organisations in sharing and exchanging its knowledge base across the organisation? </a:t>
            </a:r>
            <a:endParaRPr sz="400" b="1">
              <a:solidFill>
                <a:schemeClr val="dk1"/>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SzPts val="400"/>
              <a:buFont typeface="Times New Roman"/>
              <a:buChar char="●"/>
            </a:pPr>
            <a:r>
              <a:rPr lang="en-GB" sz="400">
                <a:solidFill>
                  <a:srgbClr val="0E101A"/>
                </a:solidFill>
                <a:latin typeface="Times New Roman"/>
                <a:ea typeface="Times New Roman"/>
                <a:cs typeface="Times New Roman"/>
                <a:sym typeface="Times New Roman"/>
              </a:rPr>
              <a:t> “Management Information Systems (MIS)” mainly focuses on the use of “Information and Communication Technologies” for managing organisations (</a:t>
            </a:r>
            <a:r>
              <a:rPr lang="en-GB" sz="400">
                <a:solidFill>
                  <a:srgbClr val="222222"/>
                </a:solidFill>
                <a:latin typeface="Times New Roman"/>
                <a:ea typeface="Times New Roman"/>
                <a:cs typeface="Times New Roman"/>
                <a:sym typeface="Times New Roman"/>
              </a:rPr>
              <a:t>Shniekat</a:t>
            </a:r>
            <a:r>
              <a:rPr lang="en-GB" sz="400" i="1">
                <a:solidFill>
                  <a:srgbClr val="222222"/>
                </a:solidFill>
                <a:latin typeface="Times New Roman"/>
                <a:ea typeface="Times New Roman"/>
                <a:cs typeface="Times New Roman"/>
                <a:sym typeface="Times New Roman"/>
              </a:rPr>
              <a:t> et al.,</a:t>
            </a:r>
            <a:r>
              <a:rPr lang="en-GB" sz="400">
                <a:solidFill>
                  <a:srgbClr val="222222"/>
                </a:solidFill>
                <a:latin typeface="Times New Roman"/>
                <a:ea typeface="Times New Roman"/>
                <a:cs typeface="Times New Roman"/>
                <a:sym typeface="Times New Roman"/>
              </a:rPr>
              <a:t> 2021)</a:t>
            </a:r>
            <a:r>
              <a:rPr lang="en-GB" sz="400">
                <a:solidFill>
                  <a:srgbClr val="0E101A"/>
                </a:solidFill>
                <a:latin typeface="Times New Roman"/>
                <a:ea typeface="Times New Roman"/>
                <a:cs typeface="Times New Roman"/>
                <a:sym typeface="Times New Roman"/>
              </a:rPr>
              <a:t>. </a:t>
            </a:r>
            <a:endParaRPr sz="400">
              <a:solidFill>
                <a:srgbClr val="0E101A"/>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SzPts val="400"/>
              <a:buFont typeface="Times New Roman"/>
              <a:buChar char="●"/>
            </a:pPr>
            <a:r>
              <a:rPr lang="en-GB" sz="400">
                <a:solidFill>
                  <a:srgbClr val="0E101A"/>
                </a:solidFill>
                <a:latin typeface="Times New Roman"/>
                <a:ea typeface="Times New Roman"/>
                <a:cs typeface="Times New Roman"/>
                <a:sym typeface="Times New Roman"/>
              </a:rPr>
              <a:t>Through “Knowledge-Management Information” based systems, Amazon was able to develop their organisational goal and use logical expertise (</a:t>
            </a:r>
            <a:r>
              <a:rPr lang="en-GB" sz="400">
                <a:solidFill>
                  <a:srgbClr val="222222"/>
                </a:solidFill>
                <a:latin typeface="Times New Roman"/>
                <a:ea typeface="Times New Roman"/>
                <a:cs typeface="Times New Roman"/>
                <a:sym typeface="Times New Roman"/>
              </a:rPr>
              <a:t>Tadejko, 2020).</a:t>
            </a:r>
            <a:r>
              <a:rPr lang="en-GB" sz="400">
                <a:solidFill>
                  <a:srgbClr val="0E101A"/>
                </a:solidFill>
                <a:latin typeface="Times New Roman"/>
                <a:ea typeface="Times New Roman"/>
                <a:cs typeface="Times New Roman"/>
                <a:sym typeface="Times New Roman"/>
              </a:rPr>
              <a:t> </a:t>
            </a:r>
            <a:endParaRPr sz="400">
              <a:solidFill>
                <a:srgbClr val="0E101A"/>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rgbClr val="0E101A"/>
              </a:buClr>
              <a:buSzPts val="400"/>
              <a:buFont typeface="Times New Roman"/>
              <a:buChar char="●"/>
            </a:pPr>
            <a:r>
              <a:rPr lang="en-GB" sz="400">
                <a:solidFill>
                  <a:srgbClr val="0E101A"/>
                </a:solidFill>
                <a:latin typeface="Times New Roman"/>
                <a:ea typeface="Times New Roman"/>
                <a:cs typeface="Times New Roman"/>
                <a:sym typeface="Times New Roman"/>
              </a:rPr>
              <a:t>Nonaka and Takeuchi” introduced the </a:t>
            </a:r>
            <a:r>
              <a:rPr lang="en-GB" sz="400" b="1" i="1">
                <a:solidFill>
                  <a:srgbClr val="0E101A"/>
                </a:solidFill>
                <a:latin typeface="Times New Roman"/>
                <a:ea typeface="Times New Roman"/>
                <a:cs typeface="Times New Roman"/>
                <a:sym typeface="Times New Roman"/>
              </a:rPr>
              <a:t>SECI model </a:t>
            </a:r>
            <a:r>
              <a:rPr lang="en-GB" sz="400">
                <a:solidFill>
                  <a:srgbClr val="0E101A"/>
                </a:solidFill>
                <a:latin typeface="Times New Roman"/>
                <a:ea typeface="Times New Roman"/>
                <a:cs typeface="Times New Roman"/>
                <a:sym typeface="Times New Roman"/>
              </a:rPr>
              <a:t>in 1996 which was known to be a way by which knowledge can be “combined and conveyed” for the organisation.</a:t>
            </a:r>
            <a:endParaRPr sz="400">
              <a:solidFill>
                <a:srgbClr val="0E101A"/>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rgbClr val="0E101A"/>
              </a:buClr>
              <a:buSzPts val="400"/>
              <a:buFont typeface="Times New Roman"/>
              <a:buChar char="●"/>
            </a:pPr>
            <a:r>
              <a:rPr lang="en-GB" sz="400">
                <a:solidFill>
                  <a:srgbClr val="0E101A"/>
                </a:solidFill>
                <a:latin typeface="Times New Roman"/>
                <a:ea typeface="Times New Roman"/>
                <a:cs typeface="Times New Roman"/>
                <a:sym typeface="Times New Roman"/>
              </a:rPr>
              <a:t>Socialisation: Amazon has generated a “physical and virtual space” for its employees and its customers by organising training programs for its employees and managers with the firm. </a:t>
            </a:r>
            <a:endParaRPr sz="400">
              <a:solidFill>
                <a:srgbClr val="0E101A"/>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SzPts val="400"/>
              <a:buFont typeface="Times New Roman"/>
              <a:buChar char="●"/>
            </a:pPr>
            <a:r>
              <a:rPr lang="en-GB" sz="400" b="1" i="1">
                <a:solidFill>
                  <a:srgbClr val="0E101A"/>
                </a:solidFill>
                <a:latin typeface="Times New Roman"/>
                <a:ea typeface="Times New Roman"/>
                <a:cs typeface="Times New Roman"/>
                <a:sym typeface="Times New Roman"/>
              </a:rPr>
              <a:t>Externalization: </a:t>
            </a:r>
            <a:r>
              <a:rPr lang="en-GB" sz="400">
                <a:solidFill>
                  <a:srgbClr val="0E101A"/>
                </a:solidFill>
                <a:latin typeface="Times New Roman"/>
                <a:ea typeface="Times New Roman"/>
                <a:cs typeface="Times New Roman"/>
                <a:sym typeface="Times New Roman"/>
              </a:rPr>
              <a:t>The prime option has delivered an external facility of fast delivery and shipping option which helped Amazon to build an extensive brand name (</a:t>
            </a:r>
            <a:r>
              <a:rPr lang="en-GB" sz="400">
                <a:solidFill>
                  <a:srgbClr val="222222"/>
                </a:solidFill>
                <a:latin typeface="Times New Roman"/>
                <a:ea typeface="Times New Roman"/>
                <a:cs typeface="Times New Roman"/>
                <a:sym typeface="Times New Roman"/>
              </a:rPr>
              <a:t>Türegün, 2019)</a:t>
            </a:r>
            <a:r>
              <a:rPr lang="en-GB" sz="400">
                <a:solidFill>
                  <a:srgbClr val="0E101A"/>
                </a:solidFill>
                <a:latin typeface="Times New Roman"/>
                <a:ea typeface="Times New Roman"/>
                <a:cs typeface="Times New Roman"/>
                <a:sym typeface="Times New Roman"/>
              </a:rPr>
              <a:t>. </a:t>
            </a:r>
            <a:endParaRPr sz="400">
              <a:solidFill>
                <a:srgbClr val="0E101A"/>
              </a:solidFill>
              <a:highlight>
                <a:srgbClr val="FCE5CD"/>
              </a:highlight>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rgbClr val="0E101A"/>
              </a:buClr>
              <a:buSzPts val="400"/>
              <a:buFont typeface="Times New Roman"/>
              <a:buChar char="●"/>
            </a:pPr>
            <a:r>
              <a:rPr lang="en-GB" sz="400" b="1" i="1">
                <a:solidFill>
                  <a:srgbClr val="0E101A"/>
                </a:solidFill>
                <a:latin typeface="Times New Roman"/>
                <a:ea typeface="Times New Roman"/>
                <a:cs typeface="Times New Roman"/>
                <a:sym typeface="Times New Roman"/>
              </a:rPr>
              <a:t>Combination: </a:t>
            </a:r>
            <a:r>
              <a:rPr lang="en-GB" sz="400">
                <a:solidFill>
                  <a:srgbClr val="0E101A"/>
                </a:solidFill>
                <a:latin typeface="Times New Roman"/>
                <a:ea typeface="Times New Roman"/>
                <a:cs typeface="Times New Roman"/>
                <a:sym typeface="Times New Roman"/>
              </a:rPr>
              <a:t>This exploit combination has helped Amazon in advancing its operations and attracting customers daily. </a:t>
            </a:r>
            <a:endParaRPr sz="400">
              <a:solidFill>
                <a:srgbClr val="0E101A"/>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SzPts val="400"/>
              <a:buFont typeface="Times New Roman"/>
              <a:buChar char="●"/>
            </a:pPr>
            <a:r>
              <a:rPr lang="en-GB" sz="400">
                <a:solidFill>
                  <a:srgbClr val="0E101A"/>
                </a:solidFill>
                <a:latin typeface="Times New Roman"/>
                <a:ea typeface="Times New Roman"/>
                <a:cs typeface="Times New Roman"/>
                <a:sym typeface="Times New Roman"/>
              </a:rPr>
              <a:t>Internalisation: Amazon possesses rules in written form which have chances of changing in the due course of time (</a:t>
            </a:r>
            <a:r>
              <a:rPr lang="en-GB" sz="400">
                <a:solidFill>
                  <a:srgbClr val="222222"/>
                </a:solidFill>
                <a:latin typeface="Times New Roman"/>
                <a:ea typeface="Times New Roman"/>
                <a:cs typeface="Times New Roman"/>
                <a:sym typeface="Times New Roman"/>
              </a:rPr>
              <a:t>Dimitrakaki, 2022)</a:t>
            </a:r>
            <a:r>
              <a:rPr lang="en-GB" sz="400">
                <a:solidFill>
                  <a:srgbClr val="0E101A"/>
                </a:solidFill>
                <a:latin typeface="Times New Roman"/>
                <a:ea typeface="Times New Roman"/>
                <a:cs typeface="Times New Roman"/>
                <a:sym typeface="Times New Roman"/>
              </a:rPr>
              <a:t>.</a:t>
            </a:r>
            <a:endParaRPr sz="400">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400">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400" b="1">
              <a:solidFill>
                <a:schemeClr val="dk1"/>
              </a:solidFill>
              <a:latin typeface="Times New Roman"/>
              <a:ea typeface="Times New Roman"/>
              <a:cs typeface="Times New Roman"/>
              <a:sym typeface="Times New Roman"/>
            </a:endParaRPr>
          </a:p>
        </p:txBody>
      </p:sp>
      <p:sp>
        <p:nvSpPr>
          <p:cNvPr id="59" name="Google Shape;59;p13"/>
          <p:cNvSpPr txBox="1"/>
          <p:nvPr/>
        </p:nvSpPr>
        <p:spPr>
          <a:xfrm>
            <a:off x="2406975" y="3129849"/>
            <a:ext cx="1473600" cy="1788251"/>
          </a:xfrm>
          <a:prstGeom prst="rect">
            <a:avLst/>
          </a:prstGeom>
          <a:solidFill>
            <a:srgbClr val="6D9EEB"/>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400" b="1" dirty="0">
                <a:solidFill>
                  <a:schemeClr val="dk1"/>
                </a:solidFill>
                <a:latin typeface="Times New Roman"/>
                <a:ea typeface="Times New Roman"/>
                <a:cs typeface="Times New Roman"/>
                <a:sym typeface="Times New Roman"/>
              </a:rPr>
              <a:t>What are the main outcomes that Amazon has been achieving with the use of these procedures? </a:t>
            </a:r>
            <a:endParaRPr sz="400" b="1" dirty="0">
              <a:solidFill>
                <a:schemeClr val="dk1"/>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chemeClr val="dk1"/>
              </a:buClr>
              <a:buSzPts val="400"/>
              <a:buFont typeface="Times New Roman"/>
              <a:buChar char="●"/>
            </a:pPr>
            <a:r>
              <a:rPr lang="en-GB" sz="400" dirty="0">
                <a:solidFill>
                  <a:schemeClr val="dk1"/>
                </a:solidFill>
                <a:latin typeface="Times New Roman"/>
                <a:ea typeface="Times New Roman"/>
                <a:cs typeface="Times New Roman"/>
                <a:sym typeface="Times New Roman"/>
              </a:rPr>
              <a:t>This has resulted in improving the productivity of the organisation and its awareness of generating new information without the use of repetitive and exhausting searches.</a:t>
            </a:r>
            <a:endParaRPr sz="400" dirty="0">
              <a:solidFill>
                <a:schemeClr val="dk1"/>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chemeClr val="dk1"/>
              </a:buClr>
              <a:buSzPts val="400"/>
              <a:buFont typeface="Times New Roman"/>
              <a:buChar char="●"/>
            </a:pPr>
            <a:r>
              <a:rPr lang="en-GB" sz="400" dirty="0">
                <a:solidFill>
                  <a:schemeClr val="dk1"/>
                </a:solidFill>
                <a:latin typeface="Times New Roman"/>
                <a:ea typeface="Times New Roman"/>
                <a:cs typeface="Times New Roman"/>
                <a:sym typeface="Times New Roman"/>
              </a:rPr>
              <a:t>Amazon has received the benefits of being more performance-centred.</a:t>
            </a:r>
            <a:endParaRPr sz="400" dirty="0">
              <a:solidFill>
                <a:schemeClr val="dk1"/>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chemeClr val="dk1"/>
              </a:buClr>
              <a:buSzPts val="400"/>
              <a:buFont typeface="Times New Roman"/>
              <a:buChar char="●"/>
            </a:pPr>
            <a:r>
              <a:rPr lang="en-GB" sz="400" dirty="0">
                <a:solidFill>
                  <a:schemeClr val="dk1"/>
                </a:solidFill>
                <a:latin typeface="Times New Roman"/>
                <a:ea typeface="Times New Roman"/>
                <a:cs typeface="Times New Roman"/>
                <a:sym typeface="Times New Roman"/>
              </a:rPr>
              <a:t>The employees were able to actively participate in their job tasks more effectively. </a:t>
            </a:r>
            <a:endParaRPr sz="400" dirty="0">
              <a:solidFill>
                <a:schemeClr val="dk1"/>
              </a:solidFill>
              <a:latin typeface="Times New Roman"/>
              <a:ea typeface="Times New Roman"/>
              <a:cs typeface="Times New Roman"/>
              <a:sym typeface="Times New Roman"/>
            </a:endParaRPr>
          </a:p>
          <a:p>
            <a:pPr marL="457200" lvl="0" indent="-254000" algn="just" rtl="0">
              <a:lnSpc>
                <a:spcPct val="150000"/>
              </a:lnSpc>
              <a:spcBef>
                <a:spcPts val="0"/>
              </a:spcBef>
              <a:spcAft>
                <a:spcPts val="0"/>
              </a:spcAft>
              <a:buClr>
                <a:schemeClr val="dk1"/>
              </a:buClr>
              <a:buSzPts val="400"/>
              <a:buFont typeface="Times New Roman"/>
              <a:buChar char="●"/>
            </a:pPr>
            <a:r>
              <a:rPr lang="en-GB" sz="400" dirty="0">
                <a:solidFill>
                  <a:schemeClr val="dk1"/>
                </a:solidFill>
                <a:latin typeface="Times New Roman"/>
                <a:ea typeface="Times New Roman"/>
                <a:cs typeface="Times New Roman"/>
                <a:sym typeface="Times New Roman"/>
              </a:rPr>
              <a:t>Implementing the correct “knowledge management technology”, making the information and resources easier to locate and finding out ways of efficiently capturing are also some </a:t>
            </a:r>
            <a:r>
              <a:rPr lang="en-GB" sz="400" dirty="0" err="1">
                <a:solidFill>
                  <a:schemeClr val="dk1"/>
                </a:solidFill>
                <a:latin typeface="Times New Roman"/>
                <a:ea typeface="Times New Roman"/>
                <a:cs typeface="Times New Roman"/>
                <a:sym typeface="Times New Roman"/>
              </a:rPr>
              <a:t>chal;leges</a:t>
            </a:r>
            <a:r>
              <a:rPr lang="en-GB" sz="400" dirty="0">
                <a:solidFill>
                  <a:schemeClr val="dk1"/>
                </a:solidFill>
                <a:latin typeface="Times New Roman"/>
                <a:ea typeface="Times New Roman"/>
                <a:cs typeface="Times New Roman"/>
                <a:sym typeface="Times New Roman"/>
              </a:rPr>
              <a:t> faced by Amazon.</a:t>
            </a:r>
            <a:endParaRPr sz="400" dirty="0">
              <a:solidFill>
                <a:schemeClr val="dk1"/>
              </a:solidFill>
              <a:latin typeface="Times New Roman"/>
              <a:ea typeface="Times New Roman"/>
              <a:cs typeface="Times New Roman"/>
              <a:sym typeface="Times New Roman"/>
            </a:endParaRPr>
          </a:p>
        </p:txBody>
      </p:sp>
      <p:sp>
        <p:nvSpPr>
          <p:cNvPr id="60" name="Google Shape;60;p13"/>
          <p:cNvSpPr txBox="1"/>
          <p:nvPr/>
        </p:nvSpPr>
        <p:spPr>
          <a:xfrm>
            <a:off x="2406975" y="1649225"/>
            <a:ext cx="1473600" cy="1418100"/>
          </a:xfrm>
          <a:prstGeom prst="rect">
            <a:avLst/>
          </a:prstGeom>
          <a:solidFill>
            <a:srgbClr val="6D9EEB"/>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500" b="1" dirty="0">
                <a:solidFill>
                  <a:schemeClr val="dk1"/>
                </a:solidFill>
                <a:latin typeface="Times New Roman"/>
                <a:ea typeface="Times New Roman"/>
                <a:cs typeface="Times New Roman"/>
                <a:sym typeface="Times New Roman"/>
              </a:rPr>
              <a:t>What are the areas Amazon.com can still improve in the future in order to overcome the challenges?</a:t>
            </a:r>
            <a:endParaRPr sz="500" b="1" dirty="0">
              <a:solidFill>
                <a:schemeClr val="dk1"/>
              </a:solidFill>
              <a:latin typeface="Times New Roman"/>
              <a:ea typeface="Times New Roman"/>
              <a:cs typeface="Times New Roman"/>
              <a:sym typeface="Times New Roman"/>
            </a:endParaRPr>
          </a:p>
          <a:p>
            <a:pPr marL="196850" lvl="2" algn="just">
              <a:lnSpc>
                <a:spcPct val="150000"/>
              </a:lnSpc>
              <a:buClr>
                <a:schemeClr val="dk1"/>
              </a:buClr>
              <a:buSzPts val="500"/>
            </a:pPr>
            <a:r>
              <a:rPr lang="en-GB" sz="500" dirty="0">
                <a:solidFill>
                  <a:schemeClr val="dk1"/>
                </a:solidFill>
                <a:latin typeface="Times New Roman"/>
                <a:ea typeface="Times New Roman"/>
                <a:cs typeface="Times New Roman"/>
                <a:sym typeface="Times New Roman"/>
              </a:rPr>
              <a:t>The organisation can imply the use of new knowledge management tools.</a:t>
            </a:r>
            <a:endParaRPr sz="500" dirty="0">
              <a:solidFill>
                <a:schemeClr val="dk1"/>
              </a:solidFill>
              <a:latin typeface="Times New Roman"/>
              <a:ea typeface="Times New Roman"/>
              <a:cs typeface="Times New Roman"/>
              <a:sym typeface="Times New Roman"/>
            </a:endParaRPr>
          </a:p>
          <a:p>
            <a:pPr marL="196850" lvl="2" algn="just">
              <a:lnSpc>
                <a:spcPct val="150000"/>
              </a:lnSpc>
              <a:buClr>
                <a:schemeClr val="dk1"/>
              </a:buClr>
              <a:buSzPts val="500"/>
            </a:pPr>
            <a:r>
              <a:rPr lang="en-GB" sz="500" dirty="0">
                <a:solidFill>
                  <a:schemeClr val="dk1"/>
                </a:solidFill>
                <a:latin typeface="Times New Roman"/>
                <a:ea typeface="Times New Roman"/>
                <a:cs typeface="Times New Roman"/>
                <a:sym typeface="Times New Roman"/>
              </a:rPr>
              <a:t>Data security concerns” are also some of the major areas where Amazon should focus in the future.</a:t>
            </a:r>
            <a:endParaRPr sz="500" dirty="0">
              <a:solidFill>
                <a:schemeClr val="dk1"/>
              </a:solidFill>
              <a:latin typeface="Times New Roman"/>
              <a:ea typeface="Times New Roman"/>
              <a:cs typeface="Times New Roman"/>
              <a:sym typeface="Times New Roman"/>
            </a:endParaRPr>
          </a:p>
          <a:p>
            <a:pPr marL="196850" lvl="2" algn="just">
              <a:lnSpc>
                <a:spcPct val="150000"/>
              </a:lnSpc>
              <a:buClr>
                <a:schemeClr val="dk1"/>
              </a:buClr>
              <a:buSzPts val="500"/>
            </a:pPr>
            <a:r>
              <a:rPr lang="en-GB" sz="500" dirty="0">
                <a:solidFill>
                  <a:schemeClr val="dk1"/>
                </a:solidFill>
                <a:latin typeface="Times New Roman"/>
                <a:ea typeface="Times New Roman"/>
                <a:cs typeface="Times New Roman"/>
                <a:sym typeface="Times New Roman"/>
              </a:rPr>
              <a:t>Amazon requires to get more involved in getting “tacit knowledge” by involving in social interaction</a:t>
            </a:r>
            <a:endParaRPr sz="5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500" b="1" dirty="0">
              <a:solidFill>
                <a:schemeClr val="dk1"/>
              </a:solidFill>
              <a:latin typeface="Times New Roman"/>
              <a:ea typeface="Times New Roman"/>
              <a:cs typeface="Times New Roman"/>
              <a:sym typeface="Times New Roman"/>
            </a:endParaRPr>
          </a:p>
        </p:txBody>
      </p:sp>
      <p:sp>
        <p:nvSpPr>
          <p:cNvPr id="61" name="Google Shape;61;p13"/>
          <p:cNvSpPr txBox="1"/>
          <p:nvPr/>
        </p:nvSpPr>
        <p:spPr>
          <a:xfrm>
            <a:off x="3880575" y="598950"/>
            <a:ext cx="1636800" cy="1692600"/>
          </a:xfrm>
          <a:prstGeom prst="rect">
            <a:avLst/>
          </a:prstGeom>
          <a:solidFill>
            <a:srgbClr val="6D9EEB"/>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500" b="1">
                <a:solidFill>
                  <a:schemeClr val="dk1"/>
                </a:solidFill>
                <a:latin typeface="Times New Roman"/>
                <a:ea typeface="Times New Roman"/>
                <a:cs typeface="Times New Roman"/>
                <a:sym typeface="Times New Roman"/>
              </a:rPr>
              <a:t>Recommendations </a:t>
            </a:r>
            <a:endParaRPr sz="500" b="1">
              <a:solidFill>
                <a:schemeClr val="dk1"/>
              </a:solidFill>
              <a:latin typeface="Times New Roman"/>
              <a:ea typeface="Times New Roman"/>
              <a:cs typeface="Times New Roman"/>
              <a:sym typeface="Times New Roman"/>
            </a:endParaRPr>
          </a:p>
          <a:p>
            <a:pPr marL="457200" lvl="0" indent="-260350" algn="l" rtl="0">
              <a:lnSpc>
                <a:spcPct val="150000"/>
              </a:lnSpc>
              <a:spcBef>
                <a:spcPts val="0"/>
              </a:spcBef>
              <a:spcAft>
                <a:spcPts val="0"/>
              </a:spcAft>
              <a:buClr>
                <a:schemeClr val="dk1"/>
              </a:buClr>
              <a:buSzPts val="500"/>
              <a:buFont typeface="Times New Roman"/>
              <a:buChar char="●"/>
            </a:pPr>
            <a:r>
              <a:rPr lang="en-GB" sz="500">
                <a:solidFill>
                  <a:schemeClr val="dk1"/>
                </a:solidFill>
                <a:latin typeface="Times New Roman"/>
                <a:ea typeface="Times New Roman"/>
                <a:cs typeface="Times New Roman"/>
                <a:sym typeface="Times New Roman"/>
              </a:rPr>
              <a:t>Define the “scope and the objectives” of any initiative of “knowledge and management”. </a:t>
            </a:r>
            <a:endParaRPr sz="500">
              <a:solidFill>
                <a:schemeClr val="dk1"/>
              </a:solidFill>
              <a:latin typeface="Times New Roman"/>
              <a:ea typeface="Times New Roman"/>
              <a:cs typeface="Times New Roman"/>
              <a:sym typeface="Times New Roman"/>
            </a:endParaRPr>
          </a:p>
          <a:p>
            <a:pPr marL="457200" lvl="0" indent="-260350" algn="l" rtl="0">
              <a:lnSpc>
                <a:spcPct val="150000"/>
              </a:lnSpc>
              <a:spcBef>
                <a:spcPts val="0"/>
              </a:spcBef>
              <a:spcAft>
                <a:spcPts val="0"/>
              </a:spcAft>
              <a:buClr>
                <a:schemeClr val="dk1"/>
              </a:buClr>
              <a:buSzPts val="500"/>
              <a:buFont typeface="Times New Roman"/>
              <a:buChar char="●"/>
            </a:pPr>
            <a:r>
              <a:rPr lang="en-GB" sz="500">
                <a:solidFill>
                  <a:schemeClr val="dk1"/>
                </a:solidFill>
                <a:latin typeface="Times New Roman"/>
                <a:ea typeface="Times New Roman"/>
                <a:cs typeface="Times New Roman"/>
                <a:sym typeface="Times New Roman"/>
              </a:rPr>
              <a:t>Implement the use of “Confluence” as a “knowledge management tool” which will deliver a remote and friendly workspace and enable the teams to get their work altogether. </a:t>
            </a:r>
            <a:endParaRPr sz="500">
              <a:solidFill>
                <a:schemeClr val="dk1"/>
              </a:solidFill>
              <a:latin typeface="Times New Roman"/>
              <a:ea typeface="Times New Roman"/>
              <a:cs typeface="Times New Roman"/>
              <a:sym typeface="Times New Roman"/>
            </a:endParaRPr>
          </a:p>
          <a:p>
            <a:pPr marL="457200" lvl="0" indent="-260350" algn="l" rtl="0">
              <a:lnSpc>
                <a:spcPct val="150000"/>
              </a:lnSpc>
              <a:spcBef>
                <a:spcPts val="0"/>
              </a:spcBef>
              <a:spcAft>
                <a:spcPts val="0"/>
              </a:spcAft>
              <a:buClr>
                <a:schemeClr val="dk1"/>
              </a:buClr>
              <a:buSzPts val="500"/>
              <a:buFont typeface="Times New Roman"/>
              <a:buChar char="●"/>
            </a:pPr>
            <a:r>
              <a:rPr lang="en-GB" sz="500">
                <a:solidFill>
                  <a:schemeClr val="dk1"/>
                </a:solidFill>
                <a:latin typeface="Times New Roman"/>
                <a:ea typeface="Times New Roman"/>
                <a:cs typeface="Times New Roman"/>
                <a:sym typeface="Times New Roman"/>
              </a:rPr>
              <a:t>Implementing “robust cybersecurity procedures and policies” can help Amazon in overcoming the charge of cybersecurity.</a:t>
            </a:r>
            <a:endParaRPr sz="500">
              <a:solidFill>
                <a:schemeClr val="dk1"/>
              </a:solidFill>
              <a:latin typeface="Times New Roman"/>
              <a:ea typeface="Times New Roman"/>
              <a:cs typeface="Times New Roman"/>
              <a:sym typeface="Times New Roman"/>
            </a:endParaRPr>
          </a:p>
          <a:p>
            <a:pPr marL="457200" lvl="0" indent="-260350" algn="l" rtl="0">
              <a:lnSpc>
                <a:spcPct val="150000"/>
              </a:lnSpc>
              <a:spcBef>
                <a:spcPts val="0"/>
              </a:spcBef>
              <a:spcAft>
                <a:spcPts val="0"/>
              </a:spcAft>
              <a:buClr>
                <a:schemeClr val="dk1"/>
              </a:buClr>
              <a:buSzPts val="500"/>
              <a:buFont typeface="Times New Roman"/>
              <a:buChar char="●"/>
            </a:pPr>
            <a:r>
              <a:rPr lang="en-GB" sz="500">
                <a:solidFill>
                  <a:schemeClr val="dk1"/>
                </a:solidFill>
                <a:latin typeface="Times New Roman"/>
                <a:ea typeface="Times New Roman"/>
                <a:cs typeface="Times New Roman"/>
                <a:sym typeface="Times New Roman"/>
              </a:rPr>
              <a:t>Creating a “corporate culture” </a:t>
            </a:r>
            <a:endParaRPr sz="5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500" b="1">
              <a:solidFill>
                <a:schemeClr val="dk1"/>
              </a:solidFill>
              <a:latin typeface="Times New Roman"/>
              <a:ea typeface="Times New Roman"/>
              <a:cs typeface="Times New Roman"/>
              <a:sym typeface="Times New Roman"/>
            </a:endParaRPr>
          </a:p>
        </p:txBody>
      </p:sp>
      <p:sp>
        <p:nvSpPr>
          <p:cNvPr id="62" name="Google Shape;62;p13"/>
          <p:cNvSpPr txBox="1"/>
          <p:nvPr/>
        </p:nvSpPr>
        <p:spPr>
          <a:xfrm>
            <a:off x="5627077" y="2157256"/>
            <a:ext cx="3452138" cy="1562867"/>
          </a:xfrm>
          <a:prstGeom prst="rect">
            <a:avLst/>
          </a:prstGeom>
          <a:solidFill>
            <a:srgbClr val="6D9EEB"/>
          </a:solid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500" b="1" dirty="0">
                <a:solidFill>
                  <a:schemeClr val="dk1"/>
                </a:solidFill>
                <a:latin typeface="Times New Roman"/>
                <a:ea typeface="Times New Roman"/>
                <a:cs typeface="Times New Roman"/>
                <a:sym typeface="Times New Roman"/>
              </a:rPr>
              <a:t>Conclusion </a:t>
            </a:r>
            <a:endParaRPr sz="500" b="1" dirty="0">
              <a:solidFill>
                <a:schemeClr val="dk1"/>
              </a:solidFill>
              <a:latin typeface="Times New Roman"/>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Knowledge management has been significant for business as it delivers the teams the accessibility of getting information and resources.</a:t>
            </a:r>
            <a:endParaRPr sz="500" dirty="0">
              <a:solidFill>
                <a:schemeClr val="dk1"/>
              </a:solidFill>
              <a:latin typeface="+mj-lt"/>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The study has laid focus on the knowledge management practices initiated by Amazon. </a:t>
            </a:r>
            <a:endParaRPr sz="500" dirty="0">
              <a:solidFill>
                <a:schemeClr val="dk1"/>
              </a:solidFill>
              <a:latin typeface="+mj-lt"/>
              <a:ea typeface="Times New Roman"/>
              <a:cs typeface="Times New Roman"/>
              <a:sym typeface="Times New Roman"/>
            </a:endParaRPr>
          </a:p>
          <a:p>
            <a:pPr marL="457200" lvl="0" indent="-260350" algn="just" rtl="0">
              <a:lnSpc>
                <a:spcPct val="150000"/>
              </a:lnSpc>
              <a:spcBef>
                <a:spcPts val="0"/>
              </a:spcBef>
              <a:spcAft>
                <a:spcPts val="0"/>
              </a:spcAft>
              <a:buClr>
                <a:schemeClr val="dk1"/>
              </a:buClr>
              <a:buSzPts val="500"/>
              <a:buFont typeface="Times New Roman"/>
              <a:buChar char="●"/>
            </a:pPr>
            <a:r>
              <a:rPr lang="en-GB" sz="500" dirty="0">
                <a:solidFill>
                  <a:schemeClr val="dk1"/>
                </a:solidFill>
                <a:latin typeface="+mj-lt"/>
                <a:ea typeface="Times New Roman"/>
                <a:cs typeface="Times New Roman"/>
                <a:sym typeface="Times New Roman"/>
              </a:rPr>
              <a:t>With the use of various theoretical frameworks and models in business, the report has underlined the significance of knowledge and information management. </a:t>
            </a:r>
            <a:endParaRPr sz="500" dirty="0">
              <a:solidFill>
                <a:schemeClr val="dk1"/>
              </a:solidFill>
              <a:latin typeface="+mj-lt"/>
              <a:ea typeface="Times New Roman"/>
              <a:cs typeface="Times New Roman"/>
              <a:sym typeface="Times New Roman"/>
            </a:endParaRPr>
          </a:p>
        </p:txBody>
      </p:sp>
      <p:pic>
        <p:nvPicPr>
          <p:cNvPr id="63" name="Google Shape;63;p13"/>
          <p:cNvPicPr preferRelativeResize="0"/>
          <p:nvPr/>
        </p:nvPicPr>
        <p:blipFill>
          <a:blip r:embed="rId3">
            <a:alphaModFix/>
          </a:blip>
          <a:stretch>
            <a:fillRect/>
          </a:stretch>
        </p:blipFill>
        <p:spPr>
          <a:xfrm>
            <a:off x="3990127" y="2820688"/>
            <a:ext cx="1440401" cy="1050275"/>
          </a:xfrm>
          <a:prstGeom prst="rect">
            <a:avLst/>
          </a:prstGeom>
          <a:noFill/>
          <a:ln>
            <a:noFill/>
          </a:ln>
        </p:spPr>
      </p:pic>
      <p:pic>
        <p:nvPicPr>
          <p:cNvPr id="64" name="Google Shape;64;p13"/>
          <p:cNvPicPr preferRelativeResize="0"/>
          <p:nvPr/>
        </p:nvPicPr>
        <p:blipFill>
          <a:blip r:embed="rId4">
            <a:alphaModFix/>
          </a:blip>
          <a:stretch>
            <a:fillRect/>
          </a:stretch>
        </p:blipFill>
        <p:spPr>
          <a:xfrm>
            <a:off x="3880575" y="3921425"/>
            <a:ext cx="1586950" cy="1163125"/>
          </a:xfrm>
          <a:prstGeom prst="rect">
            <a:avLst/>
          </a:prstGeom>
          <a:noFill/>
          <a:ln>
            <a:noFill/>
          </a:ln>
        </p:spPr>
      </p:pic>
      <p:pic>
        <p:nvPicPr>
          <p:cNvPr id="65" name="Google Shape;65;p13"/>
          <p:cNvPicPr preferRelativeResize="0"/>
          <p:nvPr/>
        </p:nvPicPr>
        <p:blipFill>
          <a:blip r:embed="rId5">
            <a:alphaModFix/>
          </a:blip>
          <a:stretch>
            <a:fillRect/>
          </a:stretch>
        </p:blipFill>
        <p:spPr>
          <a:xfrm>
            <a:off x="2406975" y="598950"/>
            <a:ext cx="1473600" cy="1050275"/>
          </a:xfrm>
          <a:prstGeom prst="rect">
            <a:avLst/>
          </a:prstGeom>
          <a:noFill/>
          <a:ln>
            <a:noFill/>
          </a:ln>
        </p:spPr>
      </p:pic>
      <p:pic>
        <p:nvPicPr>
          <p:cNvPr id="66" name="Google Shape;66;p13"/>
          <p:cNvPicPr preferRelativeResize="0"/>
          <p:nvPr/>
        </p:nvPicPr>
        <p:blipFill>
          <a:blip r:embed="rId6">
            <a:alphaModFix/>
          </a:blip>
          <a:stretch>
            <a:fillRect/>
          </a:stretch>
        </p:blipFill>
        <p:spPr>
          <a:xfrm>
            <a:off x="5856891" y="3067325"/>
            <a:ext cx="3113688" cy="738767"/>
          </a:xfrm>
          <a:prstGeom prst="rect">
            <a:avLst/>
          </a:prstGeom>
          <a:noFill/>
          <a:ln>
            <a:noFill/>
          </a:ln>
        </p:spPr>
      </p:pic>
      <p:sp>
        <p:nvSpPr>
          <p:cNvPr id="67" name="Google Shape;67;p13"/>
          <p:cNvSpPr txBox="1"/>
          <p:nvPr/>
        </p:nvSpPr>
        <p:spPr>
          <a:xfrm>
            <a:off x="2479800" y="4126988"/>
            <a:ext cx="2142600" cy="156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00"/>
          </a:p>
        </p:txBody>
      </p:sp>
      <p:sp>
        <p:nvSpPr>
          <p:cNvPr id="68" name="Google Shape;68;p13"/>
          <p:cNvSpPr txBox="1"/>
          <p:nvPr/>
        </p:nvSpPr>
        <p:spPr>
          <a:xfrm>
            <a:off x="59775" y="1621400"/>
            <a:ext cx="2347050" cy="784650"/>
          </a:xfrm>
          <a:prstGeom prst="rect">
            <a:avLst/>
          </a:prstGeom>
          <a:solidFill>
            <a:srgbClr val="6D9EEB"/>
          </a:solidFill>
          <a:ln>
            <a:noFill/>
          </a:ln>
        </p:spPr>
        <p:txBody>
          <a:bodyPr spcFirstLastPara="1" wrap="square" lIns="91425" tIns="91425" rIns="91425" bIns="91425" anchor="t" anchorCtr="0">
            <a:noAutofit/>
          </a:bodyPr>
          <a:lstStyle/>
          <a:p>
            <a:pPr marL="387350" lvl="0" indent="-171450" algn="just" rtl="0">
              <a:lnSpc>
                <a:spcPct val="150000"/>
              </a:lnSpc>
              <a:spcBef>
                <a:spcPts val="0"/>
              </a:spcBef>
              <a:spcAft>
                <a:spcPts val="0"/>
              </a:spcAft>
              <a:buClr>
                <a:schemeClr val="dk1"/>
              </a:buClr>
              <a:buSzPts val="200"/>
              <a:buFont typeface="Arial" panose="020B0604020202020204" pitchFamily="34" charset="0"/>
              <a:buChar char="•"/>
            </a:pPr>
            <a:r>
              <a:rPr lang="en-GB" sz="300" b="1" dirty="0">
                <a:solidFill>
                  <a:schemeClr val="dk1"/>
                </a:solidFill>
                <a:latin typeface="Times New Roman"/>
                <a:ea typeface="Times New Roman"/>
                <a:cs typeface="Times New Roman"/>
                <a:sym typeface="Times New Roman"/>
              </a:rPr>
              <a:t>Knowledge management systems are IT solutions that allow for the storage and retrieval of the information stored within the company                                      </a:t>
            </a:r>
          </a:p>
          <a:p>
            <a:pPr marL="387350" lvl="0" indent="-171450" algn="just" rtl="0">
              <a:lnSpc>
                <a:spcPct val="150000"/>
              </a:lnSpc>
              <a:spcBef>
                <a:spcPts val="0"/>
              </a:spcBef>
              <a:spcAft>
                <a:spcPts val="0"/>
              </a:spcAft>
              <a:buClr>
                <a:schemeClr val="dk1"/>
              </a:buClr>
              <a:buSzPts val="200"/>
              <a:buFont typeface="Arial" panose="020B0604020202020204" pitchFamily="34" charset="0"/>
              <a:buChar char="•"/>
            </a:pPr>
            <a:endParaRPr lang="en-GB" sz="300" b="1" dirty="0">
              <a:solidFill>
                <a:schemeClr val="dk1"/>
              </a:solidFill>
              <a:latin typeface="Times New Roman"/>
              <a:ea typeface="Times New Roman"/>
              <a:cs typeface="Times New Roman"/>
              <a:sym typeface="Times New Roman"/>
            </a:endParaRPr>
          </a:p>
          <a:p>
            <a:pPr marL="215900" lvl="0" algn="just" rtl="0">
              <a:lnSpc>
                <a:spcPct val="150000"/>
              </a:lnSpc>
              <a:spcBef>
                <a:spcPts val="0"/>
              </a:spcBef>
              <a:spcAft>
                <a:spcPts val="0"/>
              </a:spcAft>
              <a:buClr>
                <a:schemeClr val="dk1"/>
              </a:buClr>
              <a:buSzPts val="200"/>
            </a:pPr>
            <a:r>
              <a:rPr lang="en-GB" sz="300" b="1" dirty="0">
                <a:solidFill>
                  <a:schemeClr val="dk1"/>
                </a:solidFill>
                <a:latin typeface="Times New Roman"/>
                <a:ea typeface="Times New Roman"/>
                <a:cs typeface="Times New Roman"/>
                <a:sym typeface="Times New Roman"/>
              </a:rPr>
              <a:t>                Importance of knowledge management  </a:t>
            </a:r>
            <a:endParaRPr sz="300" b="1" dirty="0">
              <a:solidFill>
                <a:schemeClr val="dk1"/>
              </a:solidFill>
              <a:latin typeface="Times New Roman"/>
              <a:ea typeface="Times New Roman"/>
              <a:cs typeface="Times New Roman"/>
              <a:sym typeface="Times New Roman"/>
            </a:endParaRPr>
          </a:p>
          <a:p>
            <a:pPr marL="215900" lvl="0" algn="just" rtl="0">
              <a:lnSpc>
                <a:spcPct val="150000"/>
              </a:lnSpc>
              <a:spcBef>
                <a:spcPts val="0"/>
              </a:spcBef>
              <a:spcAft>
                <a:spcPts val="0"/>
              </a:spcAft>
              <a:buSzPts val="200"/>
            </a:pPr>
            <a:r>
              <a:rPr lang="en-GB" sz="300" dirty="0">
                <a:solidFill>
                  <a:schemeClr val="dk1"/>
                </a:solidFill>
                <a:latin typeface="Times New Roman"/>
                <a:ea typeface="Times New Roman"/>
                <a:cs typeface="Times New Roman"/>
                <a:sym typeface="Times New Roman"/>
              </a:rPr>
              <a:t>                             less time spent-creating  existing knowledge, improve the highest levels of your organisation </a:t>
            </a:r>
          </a:p>
          <a:p>
            <a:pPr marL="215900" lvl="0" algn="just" rtl="0">
              <a:lnSpc>
                <a:spcPct val="150000"/>
              </a:lnSpc>
              <a:spcBef>
                <a:spcPts val="0"/>
              </a:spcBef>
              <a:spcAft>
                <a:spcPts val="0"/>
              </a:spcAft>
              <a:buSzPts val="200"/>
            </a:pPr>
            <a:r>
              <a:rPr lang="en-GB" sz="300" dirty="0">
                <a:solidFill>
                  <a:schemeClr val="dk1"/>
                </a:solidFill>
                <a:latin typeface="Times New Roman"/>
                <a:ea typeface="Times New Roman"/>
                <a:cs typeface="Times New Roman"/>
                <a:sym typeface="Times New Roman"/>
              </a:rPr>
              <a:t> </a:t>
            </a:r>
          </a:p>
          <a:p>
            <a:pPr marL="387350" lvl="0" indent="-171450" algn="just" rtl="0">
              <a:lnSpc>
                <a:spcPct val="150000"/>
              </a:lnSpc>
              <a:spcBef>
                <a:spcPts val="0"/>
              </a:spcBef>
              <a:spcAft>
                <a:spcPts val="0"/>
              </a:spcAft>
              <a:buSzPts val="200"/>
              <a:buFont typeface="Arial" panose="020B0604020202020204" pitchFamily="34" charset="0"/>
              <a:buChar char="•"/>
            </a:pPr>
            <a:r>
              <a:rPr lang="en-GB" sz="300" b="1" dirty="0">
                <a:solidFill>
                  <a:schemeClr val="dk1"/>
                </a:solidFill>
                <a:latin typeface="Times New Roman"/>
                <a:ea typeface="Times New Roman"/>
                <a:cs typeface="Times New Roman"/>
                <a:sym typeface="Times New Roman"/>
              </a:rPr>
              <a:t> purpose of knowledge management</a:t>
            </a:r>
          </a:p>
          <a:p>
            <a:pPr marL="387350" lvl="0" indent="-171450" algn="just" rtl="0">
              <a:lnSpc>
                <a:spcPct val="150000"/>
              </a:lnSpc>
              <a:spcBef>
                <a:spcPts val="0"/>
              </a:spcBef>
              <a:spcAft>
                <a:spcPts val="0"/>
              </a:spcAft>
              <a:buSzPts val="200"/>
              <a:buFont typeface="Arial" panose="020B0604020202020204" pitchFamily="34" charset="0"/>
              <a:buChar char="•"/>
            </a:pPr>
            <a:r>
              <a:rPr lang="en-GB" sz="300" b="1" i="1" dirty="0">
                <a:solidFill>
                  <a:schemeClr val="dk1"/>
                </a:solidFill>
                <a:latin typeface="Times New Roman"/>
                <a:ea typeface="Times New Roman"/>
                <a:cs typeface="Times New Roman"/>
                <a:sym typeface="Times New Roman"/>
              </a:rPr>
              <a:t>  share perspectives ideas, experience, and information</a:t>
            </a:r>
            <a:r>
              <a:rPr lang="en-GB" sz="300" i="1" dirty="0">
                <a:solidFill>
                  <a:schemeClr val="dk1"/>
                </a:solidFill>
                <a:latin typeface="Times New Roman"/>
                <a:ea typeface="Times New Roman"/>
                <a:cs typeface="Times New Roman"/>
                <a:sym typeface="Times New Roman"/>
              </a:rPr>
              <a:t> </a:t>
            </a:r>
          </a:p>
          <a:p>
            <a:pPr marL="215900" lvl="0" algn="just" rtl="0">
              <a:lnSpc>
                <a:spcPct val="150000"/>
              </a:lnSpc>
              <a:spcBef>
                <a:spcPts val="0"/>
              </a:spcBef>
              <a:spcAft>
                <a:spcPts val="0"/>
              </a:spcAft>
              <a:buSzPts val="200"/>
            </a:pPr>
            <a:r>
              <a:rPr lang="en-GB" sz="300" b="1" i="1" dirty="0">
                <a:solidFill>
                  <a:schemeClr val="dk1"/>
                </a:solidFill>
                <a:latin typeface="Times New Roman"/>
                <a:ea typeface="Times New Roman"/>
                <a:cs typeface="Times New Roman"/>
                <a:sym typeface="Times New Roman"/>
              </a:rPr>
              <a:t>                            to ensure that there are available in the right place at the right time to enable informed decisions                                     </a:t>
            </a:r>
          </a:p>
          <a:p>
            <a:pPr marL="387350" lvl="0" indent="-171450" algn="just" rtl="0">
              <a:lnSpc>
                <a:spcPct val="150000"/>
              </a:lnSpc>
              <a:spcBef>
                <a:spcPts val="0"/>
              </a:spcBef>
              <a:spcAft>
                <a:spcPts val="0"/>
              </a:spcAft>
              <a:buSzPts val="200"/>
              <a:buFont typeface="Arial" panose="020B0604020202020204" pitchFamily="34" charset="0"/>
              <a:buChar char="•"/>
            </a:pPr>
            <a:endParaRPr lang="en-GB" sz="300" b="1" dirty="0">
              <a:solidFill>
                <a:schemeClr val="dk1"/>
              </a:solidFill>
              <a:latin typeface="Times New Roman"/>
              <a:ea typeface="Times New Roman"/>
              <a:cs typeface="Times New Roman"/>
              <a:sym typeface="Times New Roman"/>
            </a:endParaRPr>
          </a:p>
          <a:p>
            <a:pPr marL="387350" lvl="0" indent="-171450" algn="just" rtl="0">
              <a:lnSpc>
                <a:spcPct val="150000"/>
              </a:lnSpc>
              <a:spcBef>
                <a:spcPts val="0"/>
              </a:spcBef>
              <a:spcAft>
                <a:spcPts val="0"/>
              </a:spcAft>
              <a:buSzPts val="200"/>
              <a:buFont typeface="Arial" panose="020B0604020202020204" pitchFamily="34" charset="0"/>
              <a:buChar char="•"/>
            </a:pPr>
            <a:endParaRPr sz="200" b="1" dirty="0">
              <a:solidFill>
                <a:schemeClr val="dk1"/>
              </a:solidFill>
              <a:latin typeface="Times New Roman"/>
              <a:ea typeface="Times New Roman"/>
              <a:cs typeface="Times New Roman"/>
              <a:sym typeface="Times New Roman"/>
            </a:endParaRPr>
          </a:p>
          <a:p>
            <a:pPr marL="457200" lvl="0" indent="-241300" algn="just" rtl="0">
              <a:spcBef>
                <a:spcPts val="0"/>
              </a:spcBef>
              <a:spcAft>
                <a:spcPts val="0"/>
              </a:spcAft>
              <a:buSzPts val="200"/>
              <a:buFont typeface="Times New Roman"/>
              <a:buChar char="●"/>
            </a:pPr>
            <a:endParaRPr sz="200" dirty="0">
              <a:latin typeface="Times New Roman"/>
              <a:ea typeface="Times New Roman"/>
              <a:cs typeface="Times New Roman"/>
              <a:sym typeface="Times New Roman"/>
            </a:endParaRPr>
          </a:p>
        </p:txBody>
      </p:sp>
      <p:sp>
        <p:nvSpPr>
          <p:cNvPr id="69" name="Google Shape;69;p13"/>
          <p:cNvSpPr txBox="1"/>
          <p:nvPr/>
        </p:nvSpPr>
        <p:spPr>
          <a:xfrm>
            <a:off x="59775" y="3466350"/>
            <a:ext cx="2347200" cy="1416000"/>
          </a:xfrm>
          <a:prstGeom prst="rect">
            <a:avLst/>
          </a:prstGeom>
          <a:solidFill>
            <a:schemeClr val="accent1"/>
          </a:solidFill>
          <a:ln>
            <a:noFill/>
          </a:ln>
        </p:spPr>
        <p:txBody>
          <a:bodyPr spcFirstLastPara="1" wrap="square" lIns="91425" tIns="91425" rIns="91425" bIns="91425" anchor="t" anchorCtr="0">
            <a:spAutoFit/>
          </a:bodyPr>
          <a:lstStyle/>
          <a:p>
            <a:pPr marL="457200" lvl="0" indent="-260350" algn="just" rtl="0">
              <a:lnSpc>
                <a:spcPct val="150000"/>
              </a:lnSpc>
              <a:spcBef>
                <a:spcPts val="0"/>
              </a:spcBef>
              <a:spcAft>
                <a:spcPts val="0"/>
              </a:spcAft>
              <a:buSzPts val="500"/>
              <a:buFont typeface="Times New Roman"/>
              <a:buChar char="●"/>
            </a:pPr>
            <a:r>
              <a:rPr lang="en-GB" sz="500" b="1">
                <a:solidFill>
                  <a:schemeClr val="dk1"/>
                </a:solidFill>
                <a:latin typeface="Times New Roman"/>
                <a:ea typeface="Times New Roman"/>
                <a:cs typeface="Times New Roman"/>
                <a:sym typeface="Times New Roman"/>
              </a:rPr>
              <a:t>“Section 2: Evaluation of Knowledge and Information Management Models/theories”</a:t>
            </a:r>
            <a:endParaRPr sz="500" b="1">
              <a:solidFill>
                <a:schemeClr val="dk1"/>
              </a:solidFill>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GB" sz="500" b="1">
                <a:solidFill>
                  <a:schemeClr val="dk1"/>
                </a:solidFill>
                <a:latin typeface="Times New Roman"/>
                <a:ea typeface="Times New Roman"/>
                <a:cs typeface="Times New Roman"/>
                <a:sym typeface="Times New Roman"/>
              </a:rPr>
              <a:t>“How is knowledge generally embedded in products and the service concept in the tacit knowledge of individuals”? </a:t>
            </a:r>
            <a:endParaRPr sz="500" b="1">
              <a:solidFill>
                <a:schemeClr val="dk1"/>
              </a:solidFill>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GB" sz="500">
                <a:solidFill>
                  <a:schemeClr val="dk1"/>
                </a:solidFill>
                <a:latin typeface="Times New Roman"/>
                <a:ea typeface="Times New Roman"/>
                <a:cs typeface="Times New Roman"/>
                <a:sym typeface="Times New Roman"/>
              </a:rPr>
              <a:t>The forms of knowledge, ability, skills as well as information gained by the experience can be challenging for explaining, communicating can be referred to as tacit knowledge. Tacit knowledge is mostly procedural as well as intuitive that are lacking to provide relevant facts, but tacit knowledge helps the employees or every individual to identify the main area of the knowledge gap</a:t>
            </a:r>
            <a:endParaRPr sz="500">
              <a:latin typeface="Times New Roman"/>
              <a:ea typeface="Times New Roman"/>
              <a:cs typeface="Times New Roman"/>
              <a:sym typeface="Times New Roman"/>
            </a:endParaRPr>
          </a:p>
        </p:txBody>
      </p:sp>
      <p:sp>
        <p:nvSpPr>
          <p:cNvPr id="70" name="Google Shape;70;p13"/>
          <p:cNvSpPr txBox="1"/>
          <p:nvPr/>
        </p:nvSpPr>
        <p:spPr>
          <a:xfrm>
            <a:off x="3880650" y="2310750"/>
            <a:ext cx="1636800" cy="522000"/>
          </a:xfrm>
          <a:prstGeom prst="rect">
            <a:avLst/>
          </a:prstGeom>
          <a:solidFill>
            <a:srgbClr val="6D9EEB"/>
          </a:solidFill>
          <a:ln>
            <a:noFill/>
          </a:ln>
        </p:spPr>
        <p:txBody>
          <a:bodyPr spcFirstLastPara="1" wrap="square" lIns="91425" tIns="91425" rIns="91425" bIns="91425" anchor="t" anchorCtr="0">
            <a:noAutofit/>
          </a:bodyPr>
          <a:lstStyle/>
          <a:p>
            <a:pPr marL="457200" lvl="0" indent="-241300" algn="just" rtl="0">
              <a:lnSpc>
                <a:spcPct val="150000"/>
              </a:lnSpc>
              <a:spcBef>
                <a:spcPts val="0"/>
              </a:spcBef>
              <a:spcAft>
                <a:spcPts val="0"/>
              </a:spcAft>
              <a:buClr>
                <a:schemeClr val="dk1"/>
              </a:buClr>
              <a:buSzPts val="200"/>
              <a:buFont typeface="Times New Roman"/>
              <a:buChar char="●"/>
            </a:pPr>
            <a:r>
              <a:rPr lang="en-GB" sz="200" b="1">
                <a:solidFill>
                  <a:schemeClr val="dk1"/>
                </a:solidFill>
                <a:latin typeface="Times New Roman"/>
                <a:ea typeface="Times New Roman"/>
                <a:cs typeface="Times New Roman"/>
                <a:sym typeface="Times New Roman"/>
              </a:rPr>
              <a:t>“Section 3: Investigating KM techniques used by Amazon.com”</a:t>
            </a:r>
            <a:endParaRPr sz="200" b="1">
              <a:solidFill>
                <a:schemeClr val="dk1"/>
              </a:solidFill>
              <a:latin typeface="Times New Roman"/>
              <a:ea typeface="Times New Roman"/>
              <a:cs typeface="Times New Roman"/>
              <a:sym typeface="Times New Roman"/>
            </a:endParaRPr>
          </a:p>
          <a:p>
            <a:pPr marL="457200" lvl="0" indent="-241300" algn="just" rtl="0">
              <a:lnSpc>
                <a:spcPct val="150000"/>
              </a:lnSpc>
              <a:spcBef>
                <a:spcPts val="0"/>
              </a:spcBef>
              <a:spcAft>
                <a:spcPts val="0"/>
              </a:spcAft>
              <a:buClr>
                <a:schemeClr val="dk1"/>
              </a:buClr>
              <a:buSzPts val="200"/>
              <a:buFont typeface="Times New Roman"/>
              <a:buChar char="●"/>
            </a:pPr>
            <a:r>
              <a:rPr lang="en-GB" sz="200" b="1">
                <a:solidFill>
                  <a:schemeClr val="dk1"/>
                </a:solidFill>
                <a:latin typeface="Times New Roman"/>
                <a:ea typeface="Times New Roman"/>
                <a:cs typeface="Times New Roman"/>
                <a:sym typeface="Times New Roman"/>
              </a:rPr>
              <a:t>“How knowledge has become increasingly important in Amazon's SOP”</a:t>
            </a:r>
            <a:endParaRPr sz="200" b="1">
              <a:solidFill>
                <a:schemeClr val="dk1"/>
              </a:solidFill>
              <a:latin typeface="Times New Roman"/>
              <a:ea typeface="Times New Roman"/>
              <a:cs typeface="Times New Roman"/>
              <a:sym typeface="Times New Roman"/>
            </a:endParaRPr>
          </a:p>
          <a:p>
            <a:pPr marL="457200" lvl="0" indent="-241300" algn="just" rtl="0">
              <a:lnSpc>
                <a:spcPct val="150000"/>
              </a:lnSpc>
              <a:spcBef>
                <a:spcPts val="0"/>
              </a:spcBef>
              <a:spcAft>
                <a:spcPts val="0"/>
              </a:spcAft>
              <a:buClr>
                <a:schemeClr val="dk1"/>
              </a:buClr>
              <a:buSzPts val="200"/>
              <a:buFont typeface="Times New Roman"/>
              <a:buChar char="●"/>
            </a:pPr>
            <a:r>
              <a:rPr lang="en-GB" sz="200">
                <a:solidFill>
                  <a:schemeClr val="dk1"/>
                </a:solidFill>
                <a:latin typeface="Times New Roman"/>
                <a:ea typeface="Times New Roman"/>
                <a:cs typeface="Times New Roman"/>
                <a:sym typeface="Times New Roman"/>
              </a:rPr>
              <a:t>Knowledge management has been one of the essential parts of the Amazon Standard Operating Procedure (SOP) due to which it has been able to lead the e-commerce industry to be a successful company. The organisation has put a lot of effort from the beginning of its business to understand the wants and demands of the customer which has been the main reason for their success</a:t>
            </a:r>
            <a:endParaRPr sz="2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9918</TotalTime>
  <Words>1485</Words>
  <Application>Microsoft Office PowerPoint</Application>
  <PresentationFormat>On-screen Show (16:9)</PresentationFormat>
  <Paragraphs>81</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Times New Roman</vt:lpstr>
      <vt:lpstr>Simple Light</vt:lpstr>
      <vt:lpstr>PowerPoint Presentation</vt:lpstr>
      <vt:lpstr>Knowledge and Information Management Skills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Henri William Rabeh (2115861)</cp:lastModifiedBy>
  <cp:revision>2</cp:revision>
  <dcterms:modified xsi:type="dcterms:W3CDTF">2023-08-13T10:13:55Z</dcterms:modified>
</cp:coreProperties>
</file>