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0.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25" r:id="rId1"/>
  </p:sldMasterIdLst>
  <p:notesMasterIdLst>
    <p:notesMasterId r:id="rId19"/>
  </p:notesMasterIdLst>
  <p:sldIdLst>
    <p:sldId id="256" r:id="rId2"/>
    <p:sldId id="257" r:id="rId3"/>
    <p:sldId id="258" r:id="rId4"/>
    <p:sldId id="259" r:id="rId5"/>
    <p:sldId id="270" r:id="rId6"/>
    <p:sldId id="272" r:id="rId7"/>
    <p:sldId id="273" r:id="rId8"/>
    <p:sldId id="260" r:id="rId9"/>
    <p:sldId id="261" r:id="rId10"/>
    <p:sldId id="262" r:id="rId11"/>
    <p:sldId id="263" r:id="rId12"/>
    <p:sldId id="264" r:id="rId13"/>
    <p:sldId id="265" r:id="rId14"/>
    <p:sldId id="266" r:id="rId15"/>
    <p:sldId id="267" r:id="rId16"/>
    <p:sldId id="271" r:id="rId17"/>
    <p:sldId id="269"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674"/>
    <p:restoredTop sz="69806"/>
  </p:normalViewPr>
  <p:slideViewPr>
    <p:cSldViewPr snapToGrid="0">
      <p:cViewPr varScale="1">
        <p:scale>
          <a:sx n="79" d="100"/>
          <a:sy n="79" d="100"/>
        </p:scale>
        <p:origin x="752"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B9C9188-E754-4704-96AC-E2BA0EEC5E17}" type="doc">
      <dgm:prSet loTypeId="urn:microsoft.com/office/officeart/2005/8/layout/hierarchy1" loCatId="hierarchy" qsTypeId="urn:microsoft.com/office/officeart/2005/8/quickstyle/simple4" qsCatId="simple" csTypeId="urn:microsoft.com/office/officeart/2005/8/colors/accent3_2" csCatId="accent3" phldr="1"/>
      <dgm:spPr/>
      <dgm:t>
        <a:bodyPr/>
        <a:lstStyle/>
        <a:p>
          <a:endParaRPr lang="en-US"/>
        </a:p>
      </dgm:t>
    </dgm:pt>
    <dgm:pt modelId="{595E9D11-DAF8-442C-8BE0-2F2096462391}">
      <dgm:prSet custT="1"/>
      <dgm:spPr/>
      <dgm:t>
        <a:bodyPr/>
        <a:lstStyle/>
        <a:p>
          <a:r>
            <a:rPr lang="en-GB" sz="1600" b="0" i="0" dirty="0">
              <a:latin typeface="Calibri" panose="020F0502020204030204" pitchFamily="34" charset="0"/>
              <a:cs typeface="Calibri" panose="020F0502020204030204" pitchFamily="34" charset="0"/>
            </a:rPr>
            <a:t>(McCree et al., 2018) the research was linked to 3 years of weekly forest school sessions, </a:t>
          </a:r>
          <a:r>
            <a:rPr lang="en-GB" sz="1600" dirty="0">
              <a:latin typeface="Calibri" panose="020F0502020204030204" pitchFamily="34" charset="0"/>
              <a:cs typeface="Calibri" panose="020F0502020204030204" pitchFamily="34" charset="0"/>
            </a:rPr>
            <a:t>the study </a:t>
          </a:r>
          <a:r>
            <a:rPr lang="en-GB" sz="1600" b="0" i="0" dirty="0">
              <a:latin typeface="Calibri" panose="020F0502020204030204" pitchFamily="34" charset="0"/>
              <a:cs typeface="Calibri" panose="020F0502020204030204" pitchFamily="34" charset="0"/>
            </a:rPr>
            <a:t>was a longitudinal school education-based study. They state in the study that the children's attendanc</a:t>
          </a:r>
          <a:r>
            <a:rPr lang="en-GB" sz="1600" dirty="0">
              <a:latin typeface="Calibri" panose="020F0502020204030204" pitchFamily="34" charset="0"/>
              <a:cs typeface="Calibri" panose="020F0502020204030204" pitchFamily="34" charset="0"/>
            </a:rPr>
            <a:t>e and academic attainment improved than the non-participating children in school. The findings suggest the importance of playing free outdoor regularly can help with self-regulation and emotional resilience. This study has raised an interest in whether forest schools should be placed as an intervention regularly for disadvantaged children.</a:t>
          </a:r>
          <a:r>
            <a:rPr lang="en-GB" sz="1600" b="0" i="0" dirty="0">
              <a:latin typeface="Calibri" panose="020F0502020204030204" pitchFamily="34" charset="0"/>
              <a:cs typeface="Calibri" panose="020F0502020204030204" pitchFamily="34" charset="0"/>
            </a:rPr>
            <a:t> (Brooks, 2019)</a:t>
          </a:r>
          <a:endParaRPr lang="en-US" sz="1600" dirty="0">
            <a:latin typeface="Calibri" panose="020F0502020204030204" pitchFamily="34" charset="0"/>
            <a:cs typeface="Calibri" panose="020F0502020204030204" pitchFamily="34" charset="0"/>
          </a:endParaRPr>
        </a:p>
      </dgm:t>
    </dgm:pt>
    <dgm:pt modelId="{6ECC5961-4DEB-4787-A752-C1B0E1AC115F}" type="parTrans" cxnId="{01EDFAA7-CCCD-4862-85E7-BE542E1F0BFF}">
      <dgm:prSet/>
      <dgm:spPr/>
      <dgm:t>
        <a:bodyPr/>
        <a:lstStyle/>
        <a:p>
          <a:endParaRPr lang="en-US"/>
        </a:p>
      </dgm:t>
    </dgm:pt>
    <dgm:pt modelId="{7C0D19CA-8A7F-456E-8454-93C4E9E24966}" type="sibTrans" cxnId="{01EDFAA7-CCCD-4862-85E7-BE542E1F0BFF}">
      <dgm:prSet/>
      <dgm:spPr/>
      <dgm:t>
        <a:bodyPr/>
        <a:lstStyle/>
        <a:p>
          <a:endParaRPr lang="en-US"/>
        </a:p>
      </dgm:t>
    </dgm:pt>
    <dgm:pt modelId="{A021171E-E8F2-4987-9C31-B88FF6197A1E}">
      <dgm:prSet custT="1"/>
      <dgm:spPr/>
      <dgm:t>
        <a:bodyPr/>
        <a:lstStyle/>
        <a:p>
          <a:r>
            <a:rPr lang="en-GB" sz="1400" dirty="0">
              <a:latin typeface="Calibri" panose="020F0502020204030204" pitchFamily="34" charset="0"/>
              <a:cs typeface="Calibri" panose="020F0502020204030204" pitchFamily="34" charset="0"/>
            </a:rPr>
            <a:t>(Lee et al, 2021)  This was a systematic review study based on outdoor play and reviewed 107 studies based on outdoor activities and play.  There are many benefits from outdoor play which have previously been discussed but therefore to be addressed there is a rising concern about the decline of outdoor time and play among children recently. From reviewing multiple studies found a pattern that girls were less likely to be outside compared to boys and found that certain ethnic groups lacked outdoor free time. Another link found for that outdoor play and time is influenced by the parents' attitudes, perceptions and behaviour themselves and how this can influence their child's play and time outside. </a:t>
          </a:r>
          <a:endParaRPr lang="en-US" sz="1400" dirty="0">
            <a:latin typeface="Calibri" panose="020F0502020204030204" pitchFamily="34" charset="0"/>
            <a:cs typeface="Calibri" panose="020F0502020204030204" pitchFamily="34" charset="0"/>
          </a:endParaRPr>
        </a:p>
      </dgm:t>
    </dgm:pt>
    <dgm:pt modelId="{5E7BE6A3-C812-47A5-AFEA-A36D167607BE}" type="parTrans" cxnId="{5B82F641-7052-4B62-B909-C0B6914AA6FE}">
      <dgm:prSet/>
      <dgm:spPr/>
      <dgm:t>
        <a:bodyPr/>
        <a:lstStyle/>
        <a:p>
          <a:endParaRPr lang="en-US"/>
        </a:p>
      </dgm:t>
    </dgm:pt>
    <dgm:pt modelId="{AF70985E-C35E-445C-B1E0-D982A4A23EB8}" type="sibTrans" cxnId="{5B82F641-7052-4B62-B909-C0B6914AA6FE}">
      <dgm:prSet/>
      <dgm:spPr/>
      <dgm:t>
        <a:bodyPr/>
        <a:lstStyle/>
        <a:p>
          <a:endParaRPr lang="en-US"/>
        </a:p>
      </dgm:t>
    </dgm:pt>
    <dgm:pt modelId="{98070FF2-63E6-5248-92D8-3A2D7D669A63}" type="pres">
      <dgm:prSet presAssocID="{8B9C9188-E754-4704-96AC-E2BA0EEC5E17}" presName="hierChild1" presStyleCnt="0">
        <dgm:presLayoutVars>
          <dgm:chPref val="1"/>
          <dgm:dir/>
          <dgm:animOne val="branch"/>
          <dgm:animLvl val="lvl"/>
          <dgm:resizeHandles/>
        </dgm:presLayoutVars>
      </dgm:prSet>
      <dgm:spPr/>
    </dgm:pt>
    <dgm:pt modelId="{82302869-9B40-FF48-B485-E32885D329CA}" type="pres">
      <dgm:prSet presAssocID="{595E9D11-DAF8-442C-8BE0-2F2096462391}" presName="hierRoot1" presStyleCnt="0"/>
      <dgm:spPr/>
    </dgm:pt>
    <dgm:pt modelId="{54387945-E54F-C944-95E7-0C52AAD85D76}" type="pres">
      <dgm:prSet presAssocID="{595E9D11-DAF8-442C-8BE0-2F2096462391}" presName="composite" presStyleCnt="0"/>
      <dgm:spPr/>
    </dgm:pt>
    <dgm:pt modelId="{AB3A4F56-67D8-3C4F-94EA-49BE6535CCBA}" type="pres">
      <dgm:prSet presAssocID="{595E9D11-DAF8-442C-8BE0-2F2096462391}" presName="background" presStyleLbl="node0" presStyleIdx="0" presStyleCnt="2"/>
      <dgm:spPr/>
    </dgm:pt>
    <dgm:pt modelId="{53C805CE-291C-D54D-BF53-166329049717}" type="pres">
      <dgm:prSet presAssocID="{595E9D11-DAF8-442C-8BE0-2F2096462391}" presName="text" presStyleLbl="fgAcc0" presStyleIdx="0" presStyleCnt="2">
        <dgm:presLayoutVars>
          <dgm:chPref val="3"/>
        </dgm:presLayoutVars>
      </dgm:prSet>
      <dgm:spPr/>
    </dgm:pt>
    <dgm:pt modelId="{3534BBE8-80F0-214D-8349-63B6FBBEFB68}" type="pres">
      <dgm:prSet presAssocID="{595E9D11-DAF8-442C-8BE0-2F2096462391}" presName="hierChild2" presStyleCnt="0"/>
      <dgm:spPr/>
    </dgm:pt>
    <dgm:pt modelId="{1D9777B3-4631-D146-A26D-21AE5D903ABB}" type="pres">
      <dgm:prSet presAssocID="{A021171E-E8F2-4987-9C31-B88FF6197A1E}" presName="hierRoot1" presStyleCnt="0"/>
      <dgm:spPr/>
    </dgm:pt>
    <dgm:pt modelId="{97EE61C1-C5C9-3B4D-9E51-5EF62544B75B}" type="pres">
      <dgm:prSet presAssocID="{A021171E-E8F2-4987-9C31-B88FF6197A1E}" presName="composite" presStyleCnt="0"/>
      <dgm:spPr/>
    </dgm:pt>
    <dgm:pt modelId="{18E667E4-E90C-5A4B-96BA-40E7456C2123}" type="pres">
      <dgm:prSet presAssocID="{A021171E-E8F2-4987-9C31-B88FF6197A1E}" presName="background" presStyleLbl="node0" presStyleIdx="1" presStyleCnt="2"/>
      <dgm:spPr/>
    </dgm:pt>
    <dgm:pt modelId="{B0B1876A-4E76-8740-9F6A-F8EBEDA3342C}" type="pres">
      <dgm:prSet presAssocID="{A021171E-E8F2-4987-9C31-B88FF6197A1E}" presName="text" presStyleLbl="fgAcc0" presStyleIdx="1" presStyleCnt="2">
        <dgm:presLayoutVars>
          <dgm:chPref val="3"/>
        </dgm:presLayoutVars>
      </dgm:prSet>
      <dgm:spPr/>
    </dgm:pt>
    <dgm:pt modelId="{C55582F5-3264-C343-9DCF-40823ECBEC3F}" type="pres">
      <dgm:prSet presAssocID="{A021171E-E8F2-4987-9C31-B88FF6197A1E}" presName="hierChild2" presStyleCnt="0"/>
      <dgm:spPr/>
    </dgm:pt>
  </dgm:ptLst>
  <dgm:cxnLst>
    <dgm:cxn modelId="{5B82F641-7052-4B62-B909-C0B6914AA6FE}" srcId="{8B9C9188-E754-4704-96AC-E2BA0EEC5E17}" destId="{A021171E-E8F2-4987-9C31-B88FF6197A1E}" srcOrd="1" destOrd="0" parTransId="{5E7BE6A3-C812-47A5-AFEA-A36D167607BE}" sibTransId="{AF70985E-C35E-445C-B1E0-D982A4A23EB8}"/>
    <dgm:cxn modelId="{B81A0C78-CB80-FA42-9E12-0043E2CBF0C9}" type="presOf" srcId="{A021171E-E8F2-4987-9C31-B88FF6197A1E}" destId="{B0B1876A-4E76-8740-9F6A-F8EBEDA3342C}" srcOrd="0" destOrd="0" presId="urn:microsoft.com/office/officeart/2005/8/layout/hierarchy1"/>
    <dgm:cxn modelId="{33E3147B-DC2B-5740-9AB4-EB4851F642C6}" type="presOf" srcId="{595E9D11-DAF8-442C-8BE0-2F2096462391}" destId="{53C805CE-291C-D54D-BF53-166329049717}" srcOrd="0" destOrd="0" presId="urn:microsoft.com/office/officeart/2005/8/layout/hierarchy1"/>
    <dgm:cxn modelId="{01EDFAA7-CCCD-4862-85E7-BE542E1F0BFF}" srcId="{8B9C9188-E754-4704-96AC-E2BA0EEC5E17}" destId="{595E9D11-DAF8-442C-8BE0-2F2096462391}" srcOrd="0" destOrd="0" parTransId="{6ECC5961-4DEB-4787-A752-C1B0E1AC115F}" sibTransId="{7C0D19CA-8A7F-456E-8454-93C4E9E24966}"/>
    <dgm:cxn modelId="{F8EC03F5-467E-9240-8870-05ABB3FFEE56}" type="presOf" srcId="{8B9C9188-E754-4704-96AC-E2BA0EEC5E17}" destId="{98070FF2-63E6-5248-92D8-3A2D7D669A63}" srcOrd="0" destOrd="0" presId="urn:microsoft.com/office/officeart/2005/8/layout/hierarchy1"/>
    <dgm:cxn modelId="{FCDDB6C3-16C8-F540-8B93-A27E860E47C5}" type="presParOf" srcId="{98070FF2-63E6-5248-92D8-3A2D7D669A63}" destId="{82302869-9B40-FF48-B485-E32885D329CA}" srcOrd="0" destOrd="0" presId="urn:microsoft.com/office/officeart/2005/8/layout/hierarchy1"/>
    <dgm:cxn modelId="{ECAC31C0-3D25-0547-9087-F5B6547BCC0B}" type="presParOf" srcId="{82302869-9B40-FF48-B485-E32885D329CA}" destId="{54387945-E54F-C944-95E7-0C52AAD85D76}" srcOrd="0" destOrd="0" presId="urn:microsoft.com/office/officeart/2005/8/layout/hierarchy1"/>
    <dgm:cxn modelId="{8A6DDEA9-9B51-FF4E-8FFB-66E12B9ED9B8}" type="presParOf" srcId="{54387945-E54F-C944-95E7-0C52AAD85D76}" destId="{AB3A4F56-67D8-3C4F-94EA-49BE6535CCBA}" srcOrd="0" destOrd="0" presId="urn:microsoft.com/office/officeart/2005/8/layout/hierarchy1"/>
    <dgm:cxn modelId="{BC86149E-87CC-554A-A599-4E39E827D2E4}" type="presParOf" srcId="{54387945-E54F-C944-95E7-0C52AAD85D76}" destId="{53C805CE-291C-D54D-BF53-166329049717}" srcOrd="1" destOrd="0" presId="urn:microsoft.com/office/officeart/2005/8/layout/hierarchy1"/>
    <dgm:cxn modelId="{7356C555-8D4D-1B43-8781-E47F0BCF077C}" type="presParOf" srcId="{82302869-9B40-FF48-B485-E32885D329CA}" destId="{3534BBE8-80F0-214D-8349-63B6FBBEFB68}" srcOrd="1" destOrd="0" presId="urn:microsoft.com/office/officeart/2005/8/layout/hierarchy1"/>
    <dgm:cxn modelId="{3A427AC6-F1A8-F448-800A-654239A2C7FD}" type="presParOf" srcId="{98070FF2-63E6-5248-92D8-3A2D7D669A63}" destId="{1D9777B3-4631-D146-A26D-21AE5D903ABB}" srcOrd="1" destOrd="0" presId="urn:microsoft.com/office/officeart/2005/8/layout/hierarchy1"/>
    <dgm:cxn modelId="{BA323428-8702-1041-B621-D205668C9DF3}" type="presParOf" srcId="{1D9777B3-4631-D146-A26D-21AE5D903ABB}" destId="{97EE61C1-C5C9-3B4D-9E51-5EF62544B75B}" srcOrd="0" destOrd="0" presId="urn:microsoft.com/office/officeart/2005/8/layout/hierarchy1"/>
    <dgm:cxn modelId="{FF6C4FD6-B053-6348-BA94-04A1E4E3FE02}" type="presParOf" srcId="{97EE61C1-C5C9-3B4D-9E51-5EF62544B75B}" destId="{18E667E4-E90C-5A4B-96BA-40E7456C2123}" srcOrd="0" destOrd="0" presId="urn:microsoft.com/office/officeart/2005/8/layout/hierarchy1"/>
    <dgm:cxn modelId="{5A952DB5-058C-9249-9F1D-61CBD3AB9302}" type="presParOf" srcId="{97EE61C1-C5C9-3B4D-9E51-5EF62544B75B}" destId="{B0B1876A-4E76-8740-9F6A-F8EBEDA3342C}" srcOrd="1" destOrd="0" presId="urn:microsoft.com/office/officeart/2005/8/layout/hierarchy1"/>
    <dgm:cxn modelId="{56892A9A-43B4-1948-A10B-3F97376AE2D9}" type="presParOf" srcId="{1D9777B3-4631-D146-A26D-21AE5D903ABB}" destId="{C55582F5-3264-C343-9DCF-40823ECBEC3F}"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6517D3A-1BE0-4814-9A65-8453B566F44A}" type="doc">
      <dgm:prSet loTypeId="urn:microsoft.com/office/officeart/2005/8/layout/vProcess5" loCatId="process" qsTypeId="urn:microsoft.com/office/officeart/2005/8/quickstyle/simple5" qsCatId="simple" csTypeId="urn:microsoft.com/office/officeart/2005/8/colors/colorful2" csCatId="colorful" phldr="1"/>
      <dgm:spPr/>
      <dgm:t>
        <a:bodyPr/>
        <a:lstStyle/>
        <a:p>
          <a:endParaRPr lang="en-US"/>
        </a:p>
      </dgm:t>
    </dgm:pt>
    <dgm:pt modelId="{68D5EE77-8BFC-4F97-B163-0B01B3609AAA}">
      <dgm:prSet custT="1"/>
      <dgm:spPr/>
      <dgm:t>
        <a:bodyPr/>
        <a:lstStyle/>
        <a:p>
          <a:r>
            <a:rPr lang="en-US" sz="2000" dirty="0">
              <a:latin typeface="Calibri" panose="020F0502020204030204" pitchFamily="34" charset="0"/>
              <a:cs typeface="Calibri" panose="020F0502020204030204" pitchFamily="34" charset="0"/>
            </a:rPr>
            <a:t>Journal articles related to the topic:-</a:t>
          </a:r>
        </a:p>
      </dgm:t>
    </dgm:pt>
    <dgm:pt modelId="{52AF7B93-6094-4320-8F8E-C6F02C2A469E}" type="parTrans" cxnId="{63B70086-0CAC-4FD2-B89F-C535E60A9F3C}">
      <dgm:prSet/>
      <dgm:spPr/>
      <dgm:t>
        <a:bodyPr/>
        <a:lstStyle/>
        <a:p>
          <a:endParaRPr lang="en-US"/>
        </a:p>
      </dgm:t>
    </dgm:pt>
    <dgm:pt modelId="{20EAC20C-27B0-4818-945E-EFDE7FF0BE0E}" type="sibTrans" cxnId="{63B70086-0CAC-4FD2-B89F-C535E60A9F3C}">
      <dgm:prSet/>
      <dgm:spPr/>
      <dgm:t>
        <a:bodyPr/>
        <a:lstStyle/>
        <a:p>
          <a:endParaRPr lang="en-US"/>
        </a:p>
      </dgm:t>
    </dgm:pt>
    <dgm:pt modelId="{57456E75-8681-482E-BCA5-39D730F225D3}">
      <dgm:prSet custT="1"/>
      <dgm:spPr/>
      <dgm:t>
        <a:bodyPr/>
        <a:lstStyle/>
        <a:p>
          <a:r>
            <a:rPr lang="en-US" sz="1400" dirty="0"/>
            <a:t>(</a:t>
          </a:r>
          <a:r>
            <a:rPr lang="en-US" sz="1500" dirty="0">
              <a:latin typeface="Calibri" panose="020F0502020204030204" pitchFamily="34" charset="0"/>
              <a:cs typeface="Calibri" panose="020F0502020204030204" pitchFamily="34" charset="0"/>
            </a:rPr>
            <a:t>Wier, 2020) mentions that research into green spaces like parks, nature reserves, lakes, fields and near schools or homes where children can access easily and play, promotes self-control - </a:t>
          </a:r>
          <a:r>
            <a:rPr lang="en-US" sz="1500" dirty="0" err="1">
              <a:latin typeface="Calibri" panose="020F0502020204030204" pitchFamily="34" charset="0"/>
              <a:cs typeface="Calibri" panose="020F0502020204030204" pitchFamily="34" charset="0"/>
            </a:rPr>
            <a:t>behaviour</a:t>
          </a:r>
          <a:r>
            <a:rPr lang="en-US" sz="1500" dirty="0">
              <a:latin typeface="Calibri" panose="020F0502020204030204" pitchFamily="34" charset="0"/>
              <a:cs typeface="Calibri" panose="020F0502020204030204" pitchFamily="34" charset="0"/>
            </a:rPr>
            <a:t> and cognitive development. This was also presented for adults with improving working memory and attentional functioning</a:t>
          </a:r>
          <a:r>
            <a:rPr lang="en-US" sz="1400" dirty="0">
              <a:latin typeface="Calibri" panose="020F0502020204030204" pitchFamily="34" charset="0"/>
              <a:cs typeface="Calibri" panose="020F0502020204030204" pitchFamily="34" charset="0"/>
            </a:rPr>
            <a:t>. </a:t>
          </a:r>
        </a:p>
      </dgm:t>
    </dgm:pt>
    <dgm:pt modelId="{8FA2BB67-481E-43DB-A1EC-C7767E739C73}" type="parTrans" cxnId="{F90BA964-7E6E-475F-96BA-FFA6E2198F78}">
      <dgm:prSet/>
      <dgm:spPr/>
      <dgm:t>
        <a:bodyPr/>
        <a:lstStyle/>
        <a:p>
          <a:endParaRPr lang="en-US"/>
        </a:p>
      </dgm:t>
    </dgm:pt>
    <dgm:pt modelId="{BFD3680F-4972-4F4B-9B68-E5ACF637D0FC}" type="sibTrans" cxnId="{F90BA964-7E6E-475F-96BA-FFA6E2198F78}">
      <dgm:prSet/>
      <dgm:spPr/>
      <dgm:t>
        <a:bodyPr/>
        <a:lstStyle/>
        <a:p>
          <a:endParaRPr lang="en-US" dirty="0"/>
        </a:p>
      </dgm:t>
    </dgm:pt>
    <dgm:pt modelId="{8993CD3F-9FEA-4B5D-858C-B0B6D87C7C75}">
      <dgm:prSet custT="1"/>
      <dgm:spPr/>
      <dgm:t>
        <a:bodyPr/>
        <a:lstStyle/>
        <a:p>
          <a:r>
            <a:rPr lang="en-US" sz="1600" dirty="0">
              <a:latin typeface="Calibri" panose="020F0502020204030204" pitchFamily="34" charset="0"/>
              <a:cs typeface="Calibri" panose="020F0502020204030204" pitchFamily="34" charset="0"/>
            </a:rPr>
            <a:t>(Homan,2018) mentions that reports of teachers commenting on regular outdoor play state that there is improved concentration from students, increased productivity, better </a:t>
          </a:r>
          <a:r>
            <a:rPr lang="en-US" sz="1600" dirty="0" err="1">
              <a:latin typeface="Calibri" panose="020F0502020204030204" pitchFamily="34" charset="0"/>
              <a:cs typeface="Calibri" panose="020F0502020204030204" pitchFamily="34" charset="0"/>
            </a:rPr>
            <a:t>behaviour</a:t>
          </a:r>
          <a:r>
            <a:rPr lang="en-US" sz="1600" dirty="0">
              <a:latin typeface="Calibri" panose="020F0502020204030204" pitchFamily="34" charset="0"/>
              <a:cs typeface="Calibri" panose="020F0502020204030204" pitchFamily="34" charset="0"/>
            </a:rPr>
            <a:t> and better ability to focus. This has also been shown to be effective for children with ADHD</a:t>
          </a:r>
          <a:r>
            <a:rPr lang="en-US" sz="1500" dirty="0">
              <a:latin typeface="Calibri" panose="020F0502020204030204" pitchFamily="34" charset="0"/>
              <a:cs typeface="Calibri" panose="020F0502020204030204" pitchFamily="34" charset="0"/>
            </a:rPr>
            <a:t>. </a:t>
          </a:r>
        </a:p>
      </dgm:t>
    </dgm:pt>
    <dgm:pt modelId="{FB1CAFD4-4815-431C-9C48-2D9F834DD2D1}" type="parTrans" cxnId="{6C5526DE-FE96-46CB-8967-F339B64A5B71}">
      <dgm:prSet/>
      <dgm:spPr/>
      <dgm:t>
        <a:bodyPr/>
        <a:lstStyle/>
        <a:p>
          <a:endParaRPr lang="en-US"/>
        </a:p>
      </dgm:t>
    </dgm:pt>
    <dgm:pt modelId="{06E05D44-C97D-41A2-8914-77BA1FCD4890}" type="sibTrans" cxnId="{6C5526DE-FE96-46CB-8967-F339B64A5B71}">
      <dgm:prSet/>
      <dgm:spPr/>
      <dgm:t>
        <a:bodyPr/>
        <a:lstStyle/>
        <a:p>
          <a:endParaRPr lang="en-US"/>
        </a:p>
      </dgm:t>
    </dgm:pt>
    <dgm:pt modelId="{339FC52D-9AEB-472B-A93C-1523E7257233}">
      <dgm:prSet custT="1"/>
      <dgm:spPr/>
      <dgm:t>
        <a:bodyPr/>
        <a:lstStyle/>
        <a:p>
          <a:r>
            <a:rPr lang="en-US" sz="1600" dirty="0">
              <a:latin typeface="Calibri" panose="020F0502020204030204" pitchFamily="34" charset="0"/>
              <a:cs typeface="Calibri" panose="020F0502020204030204" pitchFamily="34" charset="0"/>
            </a:rPr>
            <a:t>(Bryant, 2021) mentions that 200 forest schools in the UK have grown two-thirds the size since March 2020. Since the recent experience of a global pandemic, that increased awareness of what comes with going outdoors and its benefits. </a:t>
          </a:r>
        </a:p>
      </dgm:t>
    </dgm:pt>
    <dgm:pt modelId="{81568683-1323-4C8A-956F-18756DADA369}" type="parTrans" cxnId="{90787126-8B1F-42FF-B3AF-0F460ECDCC30}">
      <dgm:prSet/>
      <dgm:spPr/>
      <dgm:t>
        <a:bodyPr/>
        <a:lstStyle/>
        <a:p>
          <a:endParaRPr lang="en-US"/>
        </a:p>
      </dgm:t>
    </dgm:pt>
    <dgm:pt modelId="{70BDE2CE-7596-4C3D-B1C9-51F6BC68C1D7}" type="sibTrans" cxnId="{90787126-8B1F-42FF-B3AF-0F460ECDCC30}">
      <dgm:prSet/>
      <dgm:spPr/>
      <dgm:t>
        <a:bodyPr/>
        <a:lstStyle/>
        <a:p>
          <a:endParaRPr lang="en-US"/>
        </a:p>
      </dgm:t>
    </dgm:pt>
    <dgm:pt modelId="{73EB3CE6-8F40-114C-A899-316A84EF1017}" type="pres">
      <dgm:prSet presAssocID="{F6517D3A-1BE0-4814-9A65-8453B566F44A}" presName="outerComposite" presStyleCnt="0">
        <dgm:presLayoutVars>
          <dgm:chMax val="5"/>
          <dgm:dir/>
          <dgm:resizeHandles val="exact"/>
        </dgm:presLayoutVars>
      </dgm:prSet>
      <dgm:spPr/>
    </dgm:pt>
    <dgm:pt modelId="{642492C1-6E82-1946-8F88-9B9DB9C97B94}" type="pres">
      <dgm:prSet presAssocID="{F6517D3A-1BE0-4814-9A65-8453B566F44A}" presName="dummyMaxCanvas" presStyleCnt="0">
        <dgm:presLayoutVars/>
      </dgm:prSet>
      <dgm:spPr/>
    </dgm:pt>
    <dgm:pt modelId="{13724AF1-13C7-5343-9AA1-44ED0C3F9F15}" type="pres">
      <dgm:prSet presAssocID="{F6517D3A-1BE0-4814-9A65-8453B566F44A}" presName="FourNodes_1" presStyleLbl="node1" presStyleIdx="0" presStyleCnt="4" custScaleX="112641" custLinFactNeighborX="9385" custLinFactNeighborY="-2905">
        <dgm:presLayoutVars>
          <dgm:bulletEnabled val="1"/>
        </dgm:presLayoutVars>
      </dgm:prSet>
      <dgm:spPr/>
    </dgm:pt>
    <dgm:pt modelId="{929468DD-0B1A-DA49-9976-7794EBCC2650}" type="pres">
      <dgm:prSet presAssocID="{F6517D3A-1BE0-4814-9A65-8453B566F44A}" presName="FourNodes_2" presStyleLbl="node1" presStyleIdx="1" presStyleCnt="4" custScaleX="125000" custScaleY="101247" custLinFactNeighborX="5768" custLinFactNeighborY="-4731">
        <dgm:presLayoutVars>
          <dgm:bulletEnabled val="1"/>
        </dgm:presLayoutVars>
      </dgm:prSet>
      <dgm:spPr/>
    </dgm:pt>
    <dgm:pt modelId="{836892AF-6B14-E641-BCEE-744A0D494B4F}" type="pres">
      <dgm:prSet presAssocID="{F6517D3A-1BE0-4814-9A65-8453B566F44A}" presName="FourNodes_3" presStyleLbl="node1" presStyleIdx="2" presStyleCnt="4" custScaleX="123700" custScaleY="124809" custLinFactNeighborX="-2762" custLinFactNeighborY="-4493">
        <dgm:presLayoutVars>
          <dgm:bulletEnabled val="1"/>
        </dgm:presLayoutVars>
      </dgm:prSet>
      <dgm:spPr/>
    </dgm:pt>
    <dgm:pt modelId="{0DD4C36E-2D5E-BC4B-B7DB-2E2441C56F8B}" type="pres">
      <dgm:prSet presAssocID="{F6517D3A-1BE0-4814-9A65-8453B566F44A}" presName="FourNodes_4" presStyleLbl="node1" presStyleIdx="3" presStyleCnt="4" custScaleX="118094" custScaleY="101947" custLinFactNeighborX="-11137" custLinFactNeighborY="15978">
        <dgm:presLayoutVars>
          <dgm:bulletEnabled val="1"/>
        </dgm:presLayoutVars>
      </dgm:prSet>
      <dgm:spPr/>
    </dgm:pt>
    <dgm:pt modelId="{6C6AA0DB-B7FB-8441-96A5-1D877CAF0B14}" type="pres">
      <dgm:prSet presAssocID="{F6517D3A-1BE0-4814-9A65-8453B566F44A}" presName="FourConn_1-2" presStyleLbl="fgAccFollowNode1" presStyleIdx="0" presStyleCnt="3" custLinFactX="17187" custLinFactNeighborX="100000" custLinFactNeighborY="-29523">
        <dgm:presLayoutVars>
          <dgm:bulletEnabled val="1"/>
        </dgm:presLayoutVars>
      </dgm:prSet>
      <dgm:spPr/>
    </dgm:pt>
    <dgm:pt modelId="{5359686F-F1FC-EC41-9222-7104286DFA3D}" type="pres">
      <dgm:prSet presAssocID="{F6517D3A-1BE0-4814-9A65-8453B566F44A}" presName="FourConn_2-3" presStyleLbl="fgAccFollowNode1" presStyleIdx="1" presStyleCnt="3" custLinFactNeighborX="30797" custLinFactNeighborY="-5802">
        <dgm:presLayoutVars>
          <dgm:bulletEnabled val="1"/>
        </dgm:presLayoutVars>
      </dgm:prSet>
      <dgm:spPr/>
    </dgm:pt>
    <dgm:pt modelId="{054DD00D-06B4-6840-93EE-B67847F3921C}" type="pres">
      <dgm:prSet presAssocID="{F6517D3A-1BE0-4814-9A65-8453B566F44A}" presName="FourConn_3-4" presStyleLbl="fgAccFollowNode1" presStyleIdx="2" presStyleCnt="3" custLinFactNeighborX="-54304" custLinFactNeighborY="11353">
        <dgm:presLayoutVars>
          <dgm:bulletEnabled val="1"/>
        </dgm:presLayoutVars>
      </dgm:prSet>
      <dgm:spPr/>
    </dgm:pt>
    <dgm:pt modelId="{FBF7DF8A-C100-F145-8DE6-6678663C5BD0}" type="pres">
      <dgm:prSet presAssocID="{F6517D3A-1BE0-4814-9A65-8453B566F44A}" presName="FourNodes_1_text" presStyleLbl="node1" presStyleIdx="3" presStyleCnt="4">
        <dgm:presLayoutVars>
          <dgm:bulletEnabled val="1"/>
        </dgm:presLayoutVars>
      </dgm:prSet>
      <dgm:spPr/>
    </dgm:pt>
    <dgm:pt modelId="{197F7FD1-B55F-564C-B534-3EC15FC11CE0}" type="pres">
      <dgm:prSet presAssocID="{F6517D3A-1BE0-4814-9A65-8453B566F44A}" presName="FourNodes_2_text" presStyleLbl="node1" presStyleIdx="3" presStyleCnt="4">
        <dgm:presLayoutVars>
          <dgm:bulletEnabled val="1"/>
        </dgm:presLayoutVars>
      </dgm:prSet>
      <dgm:spPr/>
    </dgm:pt>
    <dgm:pt modelId="{0ACD4318-84EC-1645-94DD-E21BAB558314}" type="pres">
      <dgm:prSet presAssocID="{F6517D3A-1BE0-4814-9A65-8453B566F44A}" presName="FourNodes_3_text" presStyleLbl="node1" presStyleIdx="3" presStyleCnt="4">
        <dgm:presLayoutVars>
          <dgm:bulletEnabled val="1"/>
        </dgm:presLayoutVars>
      </dgm:prSet>
      <dgm:spPr/>
    </dgm:pt>
    <dgm:pt modelId="{00544169-2527-D742-9F62-84391638FA07}" type="pres">
      <dgm:prSet presAssocID="{F6517D3A-1BE0-4814-9A65-8453B566F44A}" presName="FourNodes_4_text" presStyleLbl="node1" presStyleIdx="3" presStyleCnt="4">
        <dgm:presLayoutVars>
          <dgm:bulletEnabled val="1"/>
        </dgm:presLayoutVars>
      </dgm:prSet>
      <dgm:spPr/>
    </dgm:pt>
  </dgm:ptLst>
  <dgm:cxnLst>
    <dgm:cxn modelId="{2FDBBF09-26D5-7D4B-8183-E17673FE66D8}" type="presOf" srcId="{339FC52D-9AEB-472B-A93C-1523E7257233}" destId="{00544169-2527-D742-9F62-84391638FA07}" srcOrd="1" destOrd="0" presId="urn:microsoft.com/office/officeart/2005/8/layout/vProcess5"/>
    <dgm:cxn modelId="{095A6713-B5F6-A449-8461-4B10EE7526BA}" type="presOf" srcId="{68D5EE77-8BFC-4F97-B163-0B01B3609AAA}" destId="{FBF7DF8A-C100-F145-8DE6-6678663C5BD0}" srcOrd="1" destOrd="0" presId="urn:microsoft.com/office/officeart/2005/8/layout/vProcess5"/>
    <dgm:cxn modelId="{187BB323-C6C1-CF40-8FA6-811C7CDB3A06}" type="presOf" srcId="{20EAC20C-27B0-4818-945E-EFDE7FF0BE0E}" destId="{6C6AA0DB-B7FB-8441-96A5-1D877CAF0B14}" srcOrd="0" destOrd="0" presId="urn:microsoft.com/office/officeart/2005/8/layout/vProcess5"/>
    <dgm:cxn modelId="{90787126-8B1F-42FF-B3AF-0F460ECDCC30}" srcId="{F6517D3A-1BE0-4814-9A65-8453B566F44A}" destId="{339FC52D-9AEB-472B-A93C-1523E7257233}" srcOrd="3" destOrd="0" parTransId="{81568683-1323-4C8A-956F-18756DADA369}" sibTransId="{70BDE2CE-7596-4C3D-B1C9-51F6BC68C1D7}"/>
    <dgm:cxn modelId="{BDF2012C-3C20-9F49-904B-A8BDCD1CE8C2}" type="presOf" srcId="{57456E75-8681-482E-BCA5-39D730F225D3}" destId="{197F7FD1-B55F-564C-B534-3EC15FC11CE0}" srcOrd="1" destOrd="0" presId="urn:microsoft.com/office/officeart/2005/8/layout/vProcess5"/>
    <dgm:cxn modelId="{F90BA964-7E6E-475F-96BA-FFA6E2198F78}" srcId="{F6517D3A-1BE0-4814-9A65-8453B566F44A}" destId="{57456E75-8681-482E-BCA5-39D730F225D3}" srcOrd="1" destOrd="0" parTransId="{8FA2BB67-481E-43DB-A1EC-C7767E739C73}" sibTransId="{BFD3680F-4972-4F4B-9B68-E5ACF637D0FC}"/>
    <dgm:cxn modelId="{5C65D570-D2D1-004C-9019-8FBD02D99905}" type="presOf" srcId="{8993CD3F-9FEA-4B5D-858C-B0B6D87C7C75}" destId="{836892AF-6B14-E641-BCEE-744A0D494B4F}" srcOrd="0" destOrd="0" presId="urn:microsoft.com/office/officeart/2005/8/layout/vProcess5"/>
    <dgm:cxn modelId="{63B70086-0CAC-4FD2-B89F-C535E60A9F3C}" srcId="{F6517D3A-1BE0-4814-9A65-8453B566F44A}" destId="{68D5EE77-8BFC-4F97-B163-0B01B3609AAA}" srcOrd="0" destOrd="0" parTransId="{52AF7B93-6094-4320-8F8E-C6F02C2A469E}" sibTransId="{20EAC20C-27B0-4818-945E-EFDE7FF0BE0E}"/>
    <dgm:cxn modelId="{6950278A-A116-CD40-BB13-AAC8093607DA}" type="presOf" srcId="{8993CD3F-9FEA-4B5D-858C-B0B6D87C7C75}" destId="{0ACD4318-84EC-1645-94DD-E21BAB558314}" srcOrd="1" destOrd="0" presId="urn:microsoft.com/office/officeart/2005/8/layout/vProcess5"/>
    <dgm:cxn modelId="{D3912590-3D17-A648-8D03-FC874FC3530B}" type="presOf" srcId="{BFD3680F-4972-4F4B-9B68-E5ACF637D0FC}" destId="{5359686F-F1FC-EC41-9222-7104286DFA3D}" srcOrd="0" destOrd="0" presId="urn:microsoft.com/office/officeart/2005/8/layout/vProcess5"/>
    <dgm:cxn modelId="{66D9019D-F5BA-8E4C-BACE-CA5CB4013003}" type="presOf" srcId="{57456E75-8681-482E-BCA5-39D730F225D3}" destId="{929468DD-0B1A-DA49-9976-7794EBCC2650}" srcOrd="0" destOrd="0" presId="urn:microsoft.com/office/officeart/2005/8/layout/vProcess5"/>
    <dgm:cxn modelId="{7EBBDE9E-751D-7B41-BD15-593683EFB4E3}" type="presOf" srcId="{339FC52D-9AEB-472B-A93C-1523E7257233}" destId="{0DD4C36E-2D5E-BC4B-B7DB-2E2441C56F8B}" srcOrd="0" destOrd="0" presId="urn:microsoft.com/office/officeart/2005/8/layout/vProcess5"/>
    <dgm:cxn modelId="{77A665B2-0CCA-E64C-B214-C20C14FB2EBF}" type="presOf" srcId="{68D5EE77-8BFC-4F97-B163-0B01B3609AAA}" destId="{13724AF1-13C7-5343-9AA1-44ED0C3F9F15}" srcOrd="0" destOrd="0" presId="urn:microsoft.com/office/officeart/2005/8/layout/vProcess5"/>
    <dgm:cxn modelId="{6C5526DE-FE96-46CB-8967-F339B64A5B71}" srcId="{F6517D3A-1BE0-4814-9A65-8453B566F44A}" destId="{8993CD3F-9FEA-4B5D-858C-B0B6D87C7C75}" srcOrd="2" destOrd="0" parTransId="{FB1CAFD4-4815-431C-9C48-2D9F834DD2D1}" sibTransId="{06E05D44-C97D-41A2-8914-77BA1FCD4890}"/>
    <dgm:cxn modelId="{02D828E8-2947-9D40-9E06-3C8A104618D8}" type="presOf" srcId="{06E05D44-C97D-41A2-8914-77BA1FCD4890}" destId="{054DD00D-06B4-6840-93EE-B67847F3921C}" srcOrd="0" destOrd="0" presId="urn:microsoft.com/office/officeart/2005/8/layout/vProcess5"/>
    <dgm:cxn modelId="{1EBB7BEA-21D9-8E40-9BFB-EDB2775DEA48}" type="presOf" srcId="{F6517D3A-1BE0-4814-9A65-8453B566F44A}" destId="{73EB3CE6-8F40-114C-A899-316A84EF1017}" srcOrd="0" destOrd="0" presId="urn:microsoft.com/office/officeart/2005/8/layout/vProcess5"/>
    <dgm:cxn modelId="{1DE5BBC5-D051-BC49-B5A6-3D087036DAAF}" type="presParOf" srcId="{73EB3CE6-8F40-114C-A899-316A84EF1017}" destId="{642492C1-6E82-1946-8F88-9B9DB9C97B94}" srcOrd="0" destOrd="0" presId="urn:microsoft.com/office/officeart/2005/8/layout/vProcess5"/>
    <dgm:cxn modelId="{B0F9EB04-8291-8D48-8317-D814F72CE368}" type="presParOf" srcId="{73EB3CE6-8F40-114C-A899-316A84EF1017}" destId="{13724AF1-13C7-5343-9AA1-44ED0C3F9F15}" srcOrd="1" destOrd="0" presId="urn:microsoft.com/office/officeart/2005/8/layout/vProcess5"/>
    <dgm:cxn modelId="{CAE9398D-2CFD-0F4E-A4A8-CDD5B8B28357}" type="presParOf" srcId="{73EB3CE6-8F40-114C-A899-316A84EF1017}" destId="{929468DD-0B1A-DA49-9976-7794EBCC2650}" srcOrd="2" destOrd="0" presId="urn:microsoft.com/office/officeart/2005/8/layout/vProcess5"/>
    <dgm:cxn modelId="{07293272-A4C8-1447-AFC6-E68F181A8E2A}" type="presParOf" srcId="{73EB3CE6-8F40-114C-A899-316A84EF1017}" destId="{836892AF-6B14-E641-BCEE-744A0D494B4F}" srcOrd="3" destOrd="0" presId="urn:microsoft.com/office/officeart/2005/8/layout/vProcess5"/>
    <dgm:cxn modelId="{B727CED2-E6E4-1547-A0A7-800F0667D46E}" type="presParOf" srcId="{73EB3CE6-8F40-114C-A899-316A84EF1017}" destId="{0DD4C36E-2D5E-BC4B-B7DB-2E2441C56F8B}" srcOrd="4" destOrd="0" presId="urn:microsoft.com/office/officeart/2005/8/layout/vProcess5"/>
    <dgm:cxn modelId="{7CC00E9E-C4BD-2544-B940-B44F71CB0746}" type="presParOf" srcId="{73EB3CE6-8F40-114C-A899-316A84EF1017}" destId="{6C6AA0DB-B7FB-8441-96A5-1D877CAF0B14}" srcOrd="5" destOrd="0" presId="urn:microsoft.com/office/officeart/2005/8/layout/vProcess5"/>
    <dgm:cxn modelId="{A18E6856-1080-9248-B1CA-2C3B0B2E18B2}" type="presParOf" srcId="{73EB3CE6-8F40-114C-A899-316A84EF1017}" destId="{5359686F-F1FC-EC41-9222-7104286DFA3D}" srcOrd="6" destOrd="0" presId="urn:microsoft.com/office/officeart/2005/8/layout/vProcess5"/>
    <dgm:cxn modelId="{7EB28DE0-69B1-D64B-AD7E-ACC628E6CF17}" type="presParOf" srcId="{73EB3CE6-8F40-114C-A899-316A84EF1017}" destId="{054DD00D-06B4-6840-93EE-B67847F3921C}" srcOrd="7" destOrd="0" presId="urn:microsoft.com/office/officeart/2005/8/layout/vProcess5"/>
    <dgm:cxn modelId="{34664B3D-247F-9644-9D32-D2DABE1F895A}" type="presParOf" srcId="{73EB3CE6-8F40-114C-A899-316A84EF1017}" destId="{FBF7DF8A-C100-F145-8DE6-6678663C5BD0}" srcOrd="8" destOrd="0" presId="urn:microsoft.com/office/officeart/2005/8/layout/vProcess5"/>
    <dgm:cxn modelId="{83B6DC9D-A99C-D847-87AC-2D0B879075CF}" type="presParOf" srcId="{73EB3CE6-8F40-114C-A899-316A84EF1017}" destId="{197F7FD1-B55F-564C-B534-3EC15FC11CE0}" srcOrd="9" destOrd="0" presId="urn:microsoft.com/office/officeart/2005/8/layout/vProcess5"/>
    <dgm:cxn modelId="{844095FC-BA03-7C45-A8FD-5622D7E304E8}" type="presParOf" srcId="{73EB3CE6-8F40-114C-A899-316A84EF1017}" destId="{0ACD4318-84EC-1645-94DD-E21BAB558314}" srcOrd="10" destOrd="0" presId="urn:microsoft.com/office/officeart/2005/8/layout/vProcess5"/>
    <dgm:cxn modelId="{00F17457-E0EC-644F-85A7-477194585745}" type="presParOf" srcId="{73EB3CE6-8F40-114C-A899-316A84EF1017}" destId="{00544169-2527-D742-9F62-84391638FA07}" srcOrd="11" destOrd="0" presId="urn:microsoft.com/office/officeart/2005/8/layout/vProcess5"/>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8736382-03A2-49F5-AB3C-4441615B6023}"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D6BB8EF4-CAEC-4E3B-A269-FA1437353573}">
      <dgm:prSet custT="1"/>
      <dgm:spPr/>
      <dgm:t>
        <a:bodyPr/>
        <a:lstStyle/>
        <a:p>
          <a:pPr>
            <a:lnSpc>
              <a:spcPct val="150000"/>
            </a:lnSpc>
          </a:pPr>
          <a:r>
            <a:rPr lang="en-US" sz="2000" dirty="0"/>
            <a:t>(</a:t>
          </a:r>
          <a:r>
            <a:rPr lang="en-US" sz="2000" dirty="0">
              <a:latin typeface="Calibri" panose="020F0502020204030204" pitchFamily="34" charset="0"/>
              <a:cs typeface="Calibri" panose="020F0502020204030204" pitchFamily="34" charset="0"/>
            </a:rPr>
            <a:t>Lee, 2022) states that outdoor activities and forest schools in children can help them with physical development by strengthening gross motor skills and fine motor skills.  </a:t>
          </a:r>
        </a:p>
      </dgm:t>
    </dgm:pt>
    <dgm:pt modelId="{32FD2D05-67E5-46E8-8201-25A70CD8DA08}" type="parTrans" cxnId="{90CAAAA2-4360-4A2E-B557-F80DAF173356}">
      <dgm:prSet/>
      <dgm:spPr/>
      <dgm:t>
        <a:bodyPr/>
        <a:lstStyle/>
        <a:p>
          <a:endParaRPr lang="en-US"/>
        </a:p>
      </dgm:t>
    </dgm:pt>
    <dgm:pt modelId="{BA721A07-164B-4B48-92A7-94395027483D}" type="sibTrans" cxnId="{90CAAAA2-4360-4A2E-B557-F80DAF173356}">
      <dgm:prSet/>
      <dgm:spPr/>
      <dgm:t>
        <a:bodyPr/>
        <a:lstStyle/>
        <a:p>
          <a:endParaRPr lang="en-US"/>
        </a:p>
      </dgm:t>
    </dgm:pt>
    <dgm:pt modelId="{8938FAAC-0255-435B-B7E2-73D3EFA0E554}">
      <dgm:prSet/>
      <dgm:spPr/>
      <dgm:t>
        <a:bodyPr/>
        <a:lstStyle/>
        <a:p>
          <a:pPr>
            <a:lnSpc>
              <a:spcPct val="100000"/>
            </a:lnSpc>
          </a:pPr>
          <a:r>
            <a:rPr lang="en-GB" b="0" i="0" dirty="0">
              <a:latin typeface="Calibri" panose="020F0502020204030204" pitchFamily="34" charset="0"/>
              <a:cs typeface="Calibri" panose="020F0502020204030204" pitchFamily="34" charset="0"/>
            </a:rPr>
            <a:t>(Spencer-Milnes, 2021) states that there are many types of forest schools such as government-run schemes, community campaigns, schools and plenty others. It is also suitable for all children and children with learnin</a:t>
          </a:r>
          <a:r>
            <a:rPr lang="en-GB" dirty="0">
              <a:latin typeface="Calibri" panose="020F0502020204030204" pitchFamily="34" charset="0"/>
              <a:cs typeface="Calibri" panose="020F0502020204030204" pitchFamily="34" charset="0"/>
            </a:rPr>
            <a:t>g disabilities and other forms of physical disabilities. Although mostly aimed at primary school children or nursery and pre-teen it is also beneficial for teenagers. </a:t>
          </a:r>
          <a:endParaRPr lang="en-US" dirty="0">
            <a:latin typeface="Calibri" panose="020F0502020204030204" pitchFamily="34" charset="0"/>
            <a:cs typeface="Calibri" panose="020F0502020204030204" pitchFamily="34" charset="0"/>
          </a:endParaRPr>
        </a:p>
      </dgm:t>
    </dgm:pt>
    <dgm:pt modelId="{E19ED285-1AF4-4A93-A052-AACB0C191820}" type="parTrans" cxnId="{411D97FE-8E20-4768-9076-A6E2674EA8CD}">
      <dgm:prSet/>
      <dgm:spPr/>
      <dgm:t>
        <a:bodyPr/>
        <a:lstStyle/>
        <a:p>
          <a:endParaRPr lang="en-US"/>
        </a:p>
      </dgm:t>
    </dgm:pt>
    <dgm:pt modelId="{93BA235A-3E5F-44DD-8753-9532F38042D4}" type="sibTrans" cxnId="{411D97FE-8E20-4768-9076-A6E2674EA8CD}">
      <dgm:prSet/>
      <dgm:spPr/>
      <dgm:t>
        <a:bodyPr/>
        <a:lstStyle/>
        <a:p>
          <a:endParaRPr lang="en-US"/>
        </a:p>
      </dgm:t>
    </dgm:pt>
    <dgm:pt modelId="{61555ED9-E189-9F4C-ADE9-573955783775}" type="pres">
      <dgm:prSet presAssocID="{68736382-03A2-49F5-AB3C-4441615B6023}" presName="linear" presStyleCnt="0">
        <dgm:presLayoutVars>
          <dgm:animLvl val="lvl"/>
          <dgm:resizeHandles val="exact"/>
        </dgm:presLayoutVars>
      </dgm:prSet>
      <dgm:spPr/>
    </dgm:pt>
    <dgm:pt modelId="{F33C92E8-523E-C04A-8492-F2A2FDD55C4F}" type="pres">
      <dgm:prSet presAssocID="{D6BB8EF4-CAEC-4E3B-A269-FA1437353573}" presName="parentText" presStyleLbl="node1" presStyleIdx="0" presStyleCnt="2" custLinFactNeighborX="-5" custLinFactNeighborY="41298">
        <dgm:presLayoutVars>
          <dgm:chMax val="0"/>
          <dgm:bulletEnabled val="1"/>
        </dgm:presLayoutVars>
      </dgm:prSet>
      <dgm:spPr/>
    </dgm:pt>
    <dgm:pt modelId="{FF35672F-1C9B-C34C-9AEA-1E238D98196A}" type="pres">
      <dgm:prSet presAssocID="{BA721A07-164B-4B48-92A7-94395027483D}" presName="spacer" presStyleCnt="0"/>
      <dgm:spPr/>
    </dgm:pt>
    <dgm:pt modelId="{22EA2F3D-F572-C744-A8A3-0DEAEECE2795}" type="pres">
      <dgm:prSet presAssocID="{8938FAAC-0255-435B-B7E2-73D3EFA0E554}" presName="parentText" presStyleLbl="node1" presStyleIdx="1" presStyleCnt="2">
        <dgm:presLayoutVars>
          <dgm:chMax val="0"/>
          <dgm:bulletEnabled val="1"/>
        </dgm:presLayoutVars>
      </dgm:prSet>
      <dgm:spPr/>
    </dgm:pt>
  </dgm:ptLst>
  <dgm:cxnLst>
    <dgm:cxn modelId="{24E7961D-BCEB-314B-8D65-92E99716018C}" type="presOf" srcId="{8938FAAC-0255-435B-B7E2-73D3EFA0E554}" destId="{22EA2F3D-F572-C744-A8A3-0DEAEECE2795}" srcOrd="0" destOrd="0" presId="urn:microsoft.com/office/officeart/2005/8/layout/vList2"/>
    <dgm:cxn modelId="{C1059B2F-ADD3-CC4E-92E2-D3CBB9C52F81}" type="presOf" srcId="{D6BB8EF4-CAEC-4E3B-A269-FA1437353573}" destId="{F33C92E8-523E-C04A-8492-F2A2FDD55C4F}" srcOrd="0" destOrd="0" presId="urn:microsoft.com/office/officeart/2005/8/layout/vList2"/>
    <dgm:cxn modelId="{90CAAAA2-4360-4A2E-B557-F80DAF173356}" srcId="{68736382-03A2-49F5-AB3C-4441615B6023}" destId="{D6BB8EF4-CAEC-4E3B-A269-FA1437353573}" srcOrd="0" destOrd="0" parTransId="{32FD2D05-67E5-46E8-8201-25A70CD8DA08}" sibTransId="{BA721A07-164B-4B48-92A7-94395027483D}"/>
    <dgm:cxn modelId="{43B8C1E6-B907-AC4D-970D-BF05E478FFC0}" type="presOf" srcId="{68736382-03A2-49F5-AB3C-4441615B6023}" destId="{61555ED9-E189-9F4C-ADE9-573955783775}" srcOrd="0" destOrd="0" presId="urn:microsoft.com/office/officeart/2005/8/layout/vList2"/>
    <dgm:cxn modelId="{411D97FE-8E20-4768-9076-A6E2674EA8CD}" srcId="{68736382-03A2-49F5-AB3C-4441615B6023}" destId="{8938FAAC-0255-435B-B7E2-73D3EFA0E554}" srcOrd="1" destOrd="0" parTransId="{E19ED285-1AF4-4A93-A052-AACB0C191820}" sibTransId="{93BA235A-3E5F-44DD-8753-9532F38042D4}"/>
    <dgm:cxn modelId="{D08F750A-6E74-8D40-9082-EC49F0B8F2AC}" type="presParOf" srcId="{61555ED9-E189-9F4C-ADE9-573955783775}" destId="{F33C92E8-523E-C04A-8492-F2A2FDD55C4F}" srcOrd="0" destOrd="0" presId="urn:microsoft.com/office/officeart/2005/8/layout/vList2"/>
    <dgm:cxn modelId="{4056717E-DEEE-7041-AD39-93829F330BAD}" type="presParOf" srcId="{61555ED9-E189-9F4C-ADE9-573955783775}" destId="{FF35672F-1C9B-C34C-9AEA-1E238D98196A}" srcOrd="1" destOrd="0" presId="urn:microsoft.com/office/officeart/2005/8/layout/vList2"/>
    <dgm:cxn modelId="{E789B80D-02FE-4144-A74F-8BD8A9A4660C}" type="presParOf" srcId="{61555ED9-E189-9F4C-ADE9-573955783775}" destId="{22EA2F3D-F572-C744-A8A3-0DEAEECE2795}"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B4CAE6D-C004-454F-AA58-7DA019E458F3}"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D5F34B95-5D96-4F3E-BB2F-74B05564A20F}">
      <dgm:prSet custT="1"/>
      <dgm:spPr/>
      <dgm:t>
        <a:bodyPr/>
        <a:lstStyle/>
        <a:p>
          <a:pPr>
            <a:lnSpc>
              <a:spcPct val="150000"/>
            </a:lnSpc>
          </a:pPr>
          <a:r>
            <a:rPr lang="en-US" sz="1800" dirty="0"/>
            <a:t>Referring back to ACEs there are interventions put in place to prevent ongoing experience or the risk of further development of  ACEs to support a child, such as early interventions being popular. </a:t>
          </a:r>
          <a:r>
            <a:rPr lang="en-GB" sz="1800" b="0" i="0" dirty="0"/>
            <a:t>(Parliament UK, 2017</a:t>
          </a:r>
          <a:r>
            <a:rPr lang="en-GB" sz="1500" b="0" i="0" dirty="0"/>
            <a:t>)</a:t>
          </a:r>
          <a:endParaRPr lang="en-US" sz="1500" dirty="0"/>
        </a:p>
      </dgm:t>
    </dgm:pt>
    <dgm:pt modelId="{91980D28-E065-4D6F-B7FF-1B3CE9C9A5E0}" type="parTrans" cxnId="{56197DF4-C6B2-4F60-8566-009F7EDA3F42}">
      <dgm:prSet/>
      <dgm:spPr/>
      <dgm:t>
        <a:bodyPr/>
        <a:lstStyle/>
        <a:p>
          <a:endParaRPr lang="en-US"/>
        </a:p>
      </dgm:t>
    </dgm:pt>
    <dgm:pt modelId="{1B620400-5AEE-4680-A285-0DCEDCF77CC0}" type="sibTrans" cxnId="{56197DF4-C6B2-4F60-8566-009F7EDA3F42}">
      <dgm:prSet/>
      <dgm:spPr/>
      <dgm:t>
        <a:bodyPr/>
        <a:lstStyle/>
        <a:p>
          <a:endParaRPr lang="en-US"/>
        </a:p>
      </dgm:t>
    </dgm:pt>
    <dgm:pt modelId="{108B0E23-953A-4DC7-9687-366506F011F6}">
      <dgm:prSet custT="1"/>
      <dgm:spPr/>
      <dgm:t>
        <a:bodyPr/>
        <a:lstStyle/>
        <a:p>
          <a:pPr>
            <a:lnSpc>
              <a:spcPct val="150000"/>
            </a:lnSpc>
          </a:pPr>
          <a:r>
            <a:rPr lang="en-US" sz="1800" dirty="0"/>
            <a:t>Forest schools as a government intervention scheme and forest schools in general have an importance towards children with aces and are applied to children in need of them in the UK in some regions. </a:t>
          </a:r>
          <a:r>
            <a:rPr lang="en-GB" sz="1800" b="0" i="0" dirty="0"/>
            <a:t>(McCree et al., 2018) , (Spencer-Milnes, 2021)</a:t>
          </a:r>
          <a:endParaRPr lang="en-US" sz="1800" dirty="0"/>
        </a:p>
      </dgm:t>
    </dgm:pt>
    <dgm:pt modelId="{58AE32B7-B02A-4034-B80B-217FC83B6FB0}" type="parTrans" cxnId="{B6F88144-944E-48AB-813F-163003ED365B}">
      <dgm:prSet/>
      <dgm:spPr/>
      <dgm:t>
        <a:bodyPr/>
        <a:lstStyle/>
        <a:p>
          <a:endParaRPr lang="en-US"/>
        </a:p>
      </dgm:t>
    </dgm:pt>
    <dgm:pt modelId="{FD906292-3B02-4DA6-AD5C-3929FCD110FF}" type="sibTrans" cxnId="{B6F88144-944E-48AB-813F-163003ED365B}">
      <dgm:prSet/>
      <dgm:spPr/>
      <dgm:t>
        <a:bodyPr/>
        <a:lstStyle/>
        <a:p>
          <a:endParaRPr lang="en-US"/>
        </a:p>
      </dgm:t>
    </dgm:pt>
    <dgm:pt modelId="{2BA09F11-2F9B-45BB-BD6E-5ED67A7D7ECD}">
      <dgm:prSet custT="1"/>
      <dgm:spPr/>
      <dgm:t>
        <a:bodyPr/>
        <a:lstStyle/>
        <a:p>
          <a:pPr>
            <a:lnSpc>
              <a:spcPct val="150000"/>
            </a:lnSpc>
          </a:pPr>
          <a:r>
            <a:rPr lang="en-US" sz="1600" dirty="0"/>
            <a:t>Outdoor play such as den building, wildlife and gardening. Physical activity also related to this from building and gardening can help with support from peers and learning how to behave in team-building environments at a young age. Exercise interventions included for children with ACEs that may not be very active due to disabilities or trauma. </a:t>
          </a:r>
          <a:r>
            <a:rPr lang="en-GB" sz="1600" b="0" i="0" dirty="0"/>
            <a:t>(Homan, 2018)</a:t>
          </a:r>
          <a:endParaRPr lang="en-US" sz="1600" dirty="0"/>
        </a:p>
      </dgm:t>
    </dgm:pt>
    <dgm:pt modelId="{785C4A45-71D5-4902-8C16-ADF0C32F77C1}" type="parTrans" cxnId="{76C43F27-0396-40AC-8E78-6410AE33DBEA}">
      <dgm:prSet/>
      <dgm:spPr/>
      <dgm:t>
        <a:bodyPr/>
        <a:lstStyle/>
        <a:p>
          <a:endParaRPr lang="en-US"/>
        </a:p>
      </dgm:t>
    </dgm:pt>
    <dgm:pt modelId="{6FFA2687-AB71-4965-A282-941E41D66F75}" type="sibTrans" cxnId="{76C43F27-0396-40AC-8E78-6410AE33DBEA}">
      <dgm:prSet/>
      <dgm:spPr/>
      <dgm:t>
        <a:bodyPr/>
        <a:lstStyle/>
        <a:p>
          <a:endParaRPr lang="en-US"/>
        </a:p>
      </dgm:t>
    </dgm:pt>
    <dgm:pt modelId="{687B7517-BDD9-BE42-B3CE-D9DB25BC36BC}" type="pres">
      <dgm:prSet presAssocID="{3B4CAE6D-C004-454F-AA58-7DA019E458F3}" presName="vert0" presStyleCnt="0">
        <dgm:presLayoutVars>
          <dgm:dir/>
          <dgm:animOne val="branch"/>
          <dgm:animLvl val="lvl"/>
        </dgm:presLayoutVars>
      </dgm:prSet>
      <dgm:spPr/>
    </dgm:pt>
    <dgm:pt modelId="{FA242EA6-A9D9-9F44-A31D-566B4876AC34}" type="pres">
      <dgm:prSet presAssocID="{D5F34B95-5D96-4F3E-BB2F-74B05564A20F}" presName="thickLine" presStyleLbl="alignNode1" presStyleIdx="0" presStyleCnt="3"/>
      <dgm:spPr/>
    </dgm:pt>
    <dgm:pt modelId="{51178215-52DF-7B41-99CF-D4B1AEB038BB}" type="pres">
      <dgm:prSet presAssocID="{D5F34B95-5D96-4F3E-BB2F-74B05564A20F}" presName="horz1" presStyleCnt="0"/>
      <dgm:spPr/>
    </dgm:pt>
    <dgm:pt modelId="{DBEFF6BF-B322-474F-8807-52B6D9FD0B23}" type="pres">
      <dgm:prSet presAssocID="{D5F34B95-5D96-4F3E-BB2F-74B05564A20F}" presName="tx1" presStyleLbl="revTx" presStyleIdx="0" presStyleCnt="3"/>
      <dgm:spPr/>
    </dgm:pt>
    <dgm:pt modelId="{D015260E-0309-0D4E-83CF-9D22BA8A2492}" type="pres">
      <dgm:prSet presAssocID="{D5F34B95-5D96-4F3E-BB2F-74B05564A20F}" presName="vert1" presStyleCnt="0"/>
      <dgm:spPr/>
    </dgm:pt>
    <dgm:pt modelId="{83A6BD6E-FC2A-9242-809E-D9CF6AF44360}" type="pres">
      <dgm:prSet presAssocID="{108B0E23-953A-4DC7-9687-366506F011F6}" presName="thickLine" presStyleLbl="alignNode1" presStyleIdx="1" presStyleCnt="3"/>
      <dgm:spPr/>
    </dgm:pt>
    <dgm:pt modelId="{2FFFB030-13E2-234D-98BD-10A5DE9C2DA7}" type="pres">
      <dgm:prSet presAssocID="{108B0E23-953A-4DC7-9687-366506F011F6}" presName="horz1" presStyleCnt="0"/>
      <dgm:spPr/>
    </dgm:pt>
    <dgm:pt modelId="{135DEFAC-B8FB-414A-B014-716F4C75F8C2}" type="pres">
      <dgm:prSet presAssocID="{108B0E23-953A-4DC7-9687-366506F011F6}" presName="tx1" presStyleLbl="revTx" presStyleIdx="1" presStyleCnt="3"/>
      <dgm:spPr/>
    </dgm:pt>
    <dgm:pt modelId="{216155A4-F56E-A341-91CD-C3F012F66B81}" type="pres">
      <dgm:prSet presAssocID="{108B0E23-953A-4DC7-9687-366506F011F6}" presName="vert1" presStyleCnt="0"/>
      <dgm:spPr/>
    </dgm:pt>
    <dgm:pt modelId="{E25144A9-BA49-BC45-91FA-82AC339A529F}" type="pres">
      <dgm:prSet presAssocID="{2BA09F11-2F9B-45BB-BD6E-5ED67A7D7ECD}" presName="thickLine" presStyleLbl="alignNode1" presStyleIdx="2" presStyleCnt="3"/>
      <dgm:spPr/>
    </dgm:pt>
    <dgm:pt modelId="{42BECAEE-A296-3542-A273-ACE3EBDEFA40}" type="pres">
      <dgm:prSet presAssocID="{2BA09F11-2F9B-45BB-BD6E-5ED67A7D7ECD}" presName="horz1" presStyleCnt="0"/>
      <dgm:spPr/>
    </dgm:pt>
    <dgm:pt modelId="{6C6A4D42-1585-7649-89D1-0DE53C02C7B1}" type="pres">
      <dgm:prSet presAssocID="{2BA09F11-2F9B-45BB-BD6E-5ED67A7D7ECD}" presName="tx1" presStyleLbl="revTx" presStyleIdx="2" presStyleCnt="3"/>
      <dgm:spPr/>
    </dgm:pt>
    <dgm:pt modelId="{164B7ECC-4DF8-3642-BBC0-4C7228899A08}" type="pres">
      <dgm:prSet presAssocID="{2BA09F11-2F9B-45BB-BD6E-5ED67A7D7ECD}" presName="vert1" presStyleCnt="0"/>
      <dgm:spPr/>
    </dgm:pt>
  </dgm:ptLst>
  <dgm:cxnLst>
    <dgm:cxn modelId="{76C43F27-0396-40AC-8E78-6410AE33DBEA}" srcId="{3B4CAE6D-C004-454F-AA58-7DA019E458F3}" destId="{2BA09F11-2F9B-45BB-BD6E-5ED67A7D7ECD}" srcOrd="2" destOrd="0" parTransId="{785C4A45-71D5-4902-8C16-ADF0C32F77C1}" sibTransId="{6FFA2687-AB71-4965-A282-941E41D66F75}"/>
    <dgm:cxn modelId="{B6F88144-944E-48AB-813F-163003ED365B}" srcId="{3B4CAE6D-C004-454F-AA58-7DA019E458F3}" destId="{108B0E23-953A-4DC7-9687-366506F011F6}" srcOrd="1" destOrd="0" parTransId="{58AE32B7-B02A-4034-B80B-217FC83B6FB0}" sibTransId="{FD906292-3B02-4DA6-AD5C-3929FCD110FF}"/>
    <dgm:cxn modelId="{E2D32869-46CB-3946-8E20-F67E001C0766}" type="presOf" srcId="{D5F34B95-5D96-4F3E-BB2F-74B05564A20F}" destId="{DBEFF6BF-B322-474F-8807-52B6D9FD0B23}" srcOrd="0" destOrd="0" presId="urn:microsoft.com/office/officeart/2008/layout/LinedList"/>
    <dgm:cxn modelId="{E8A4B49D-B535-CB47-97E0-7857F5A8B5DF}" type="presOf" srcId="{108B0E23-953A-4DC7-9687-366506F011F6}" destId="{135DEFAC-B8FB-414A-B014-716F4C75F8C2}" srcOrd="0" destOrd="0" presId="urn:microsoft.com/office/officeart/2008/layout/LinedList"/>
    <dgm:cxn modelId="{0500DEC7-4E1A-2741-ADD5-3D3B8B0C4966}" type="presOf" srcId="{3B4CAE6D-C004-454F-AA58-7DA019E458F3}" destId="{687B7517-BDD9-BE42-B3CE-D9DB25BC36BC}" srcOrd="0" destOrd="0" presId="urn:microsoft.com/office/officeart/2008/layout/LinedList"/>
    <dgm:cxn modelId="{3EAB2ED2-C319-8141-A9D6-837B407C63D7}" type="presOf" srcId="{2BA09F11-2F9B-45BB-BD6E-5ED67A7D7ECD}" destId="{6C6A4D42-1585-7649-89D1-0DE53C02C7B1}" srcOrd="0" destOrd="0" presId="urn:microsoft.com/office/officeart/2008/layout/LinedList"/>
    <dgm:cxn modelId="{56197DF4-C6B2-4F60-8566-009F7EDA3F42}" srcId="{3B4CAE6D-C004-454F-AA58-7DA019E458F3}" destId="{D5F34B95-5D96-4F3E-BB2F-74B05564A20F}" srcOrd="0" destOrd="0" parTransId="{91980D28-E065-4D6F-B7FF-1B3CE9C9A5E0}" sibTransId="{1B620400-5AEE-4680-A285-0DCEDCF77CC0}"/>
    <dgm:cxn modelId="{079A772E-6FBB-014B-89BA-DEB632EDF2EB}" type="presParOf" srcId="{687B7517-BDD9-BE42-B3CE-D9DB25BC36BC}" destId="{FA242EA6-A9D9-9F44-A31D-566B4876AC34}" srcOrd="0" destOrd="0" presId="urn:microsoft.com/office/officeart/2008/layout/LinedList"/>
    <dgm:cxn modelId="{CD059D87-5CB6-EC4A-BD6D-2999529FE6BE}" type="presParOf" srcId="{687B7517-BDD9-BE42-B3CE-D9DB25BC36BC}" destId="{51178215-52DF-7B41-99CF-D4B1AEB038BB}" srcOrd="1" destOrd="0" presId="urn:microsoft.com/office/officeart/2008/layout/LinedList"/>
    <dgm:cxn modelId="{5D9F8E62-869A-8048-9CA0-91515FC38981}" type="presParOf" srcId="{51178215-52DF-7B41-99CF-D4B1AEB038BB}" destId="{DBEFF6BF-B322-474F-8807-52B6D9FD0B23}" srcOrd="0" destOrd="0" presId="urn:microsoft.com/office/officeart/2008/layout/LinedList"/>
    <dgm:cxn modelId="{3855CC70-5CD3-EF44-8241-504FBD720999}" type="presParOf" srcId="{51178215-52DF-7B41-99CF-D4B1AEB038BB}" destId="{D015260E-0309-0D4E-83CF-9D22BA8A2492}" srcOrd="1" destOrd="0" presId="urn:microsoft.com/office/officeart/2008/layout/LinedList"/>
    <dgm:cxn modelId="{371EC766-8C87-BE41-BA89-7600F06AF408}" type="presParOf" srcId="{687B7517-BDD9-BE42-B3CE-D9DB25BC36BC}" destId="{83A6BD6E-FC2A-9242-809E-D9CF6AF44360}" srcOrd="2" destOrd="0" presId="urn:microsoft.com/office/officeart/2008/layout/LinedList"/>
    <dgm:cxn modelId="{F291847C-7131-6747-A1FC-E52EA49C6AAB}" type="presParOf" srcId="{687B7517-BDD9-BE42-B3CE-D9DB25BC36BC}" destId="{2FFFB030-13E2-234D-98BD-10A5DE9C2DA7}" srcOrd="3" destOrd="0" presId="urn:microsoft.com/office/officeart/2008/layout/LinedList"/>
    <dgm:cxn modelId="{16BB2E6C-0388-714A-848F-E1C500E18E3A}" type="presParOf" srcId="{2FFFB030-13E2-234D-98BD-10A5DE9C2DA7}" destId="{135DEFAC-B8FB-414A-B014-716F4C75F8C2}" srcOrd="0" destOrd="0" presId="urn:microsoft.com/office/officeart/2008/layout/LinedList"/>
    <dgm:cxn modelId="{9F9FDE09-C9B7-C24E-AE74-186C74649693}" type="presParOf" srcId="{2FFFB030-13E2-234D-98BD-10A5DE9C2DA7}" destId="{216155A4-F56E-A341-91CD-C3F012F66B81}" srcOrd="1" destOrd="0" presId="urn:microsoft.com/office/officeart/2008/layout/LinedList"/>
    <dgm:cxn modelId="{59075191-4AE6-334B-BE2A-0260E34246BB}" type="presParOf" srcId="{687B7517-BDD9-BE42-B3CE-D9DB25BC36BC}" destId="{E25144A9-BA49-BC45-91FA-82AC339A529F}" srcOrd="4" destOrd="0" presId="urn:microsoft.com/office/officeart/2008/layout/LinedList"/>
    <dgm:cxn modelId="{B27A3669-0287-B749-B2CC-8D18A602F874}" type="presParOf" srcId="{687B7517-BDD9-BE42-B3CE-D9DB25BC36BC}" destId="{42BECAEE-A296-3542-A273-ACE3EBDEFA40}" srcOrd="5" destOrd="0" presId="urn:microsoft.com/office/officeart/2008/layout/LinedList"/>
    <dgm:cxn modelId="{77B5DCD0-2A36-7D48-9DC0-C88DA0732AB0}" type="presParOf" srcId="{42BECAEE-A296-3542-A273-ACE3EBDEFA40}" destId="{6C6A4D42-1585-7649-89D1-0DE53C02C7B1}" srcOrd="0" destOrd="0" presId="urn:microsoft.com/office/officeart/2008/layout/LinedList"/>
    <dgm:cxn modelId="{68542A3D-5415-7142-9E54-73B685089C86}" type="presParOf" srcId="{42BECAEE-A296-3542-A273-ACE3EBDEFA40}" destId="{164B7ECC-4DF8-3642-BBC0-4C7228899A08}"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B3A4F56-67D8-3C4F-94EA-49BE6535CCBA}">
      <dsp:nvSpPr>
        <dsp:cNvPr id="0" name=""/>
        <dsp:cNvSpPr/>
      </dsp:nvSpPr>
      <dsp:spPr>
        <a:xfrm>
          <a:off x="86794" y="606"/>
          <a:ext cx="4686893" cy="2976177"/>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sp>
    <dsp:sp modelId="{53C805CE-291C-D54D-BF53-166329049717}">
      <dsp:nvSpPr>
        <dsp:cNvPr id="0" name=""/>
        <dsp:cNvSpPr/>
      </dsp:nvSpPr>
      <dsp:spPr>
        <a:xfrm>
          <a:off x="607560" y="495334"/>
          <a:ext cx="4686893" cy="2976177"/>
        </a:xfrm>
        <a:prstGeom prst="roundRect">
          <a:avLst>
            <a:gd name="adj" fmla="val 10000"/>
          </a:avLst>
        </a:prstGeom>
        <a:solidFill>
          <a:schemeClr val="lt1">
            <a:alpha val="90000"/>
            <a:hueOff val="0"/>
            <a:satOff val="0"/>
            <a:lumOff val="0"/>
            <a:alphaOff val="0"/>
          </a:schemeClr>
        </a:solidFill>
        <a:ln w="9525" cap="flat" cmpd="sng" algn="ctr">
          <a:solidFill>
            <a:schemeClr val="accent3">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0" i="0" kern="1200" dirty="0">
              <a:latin typeface="Calibri" panose="020F0502020204030204" pitchFamily="34" charset="0"/>
              <a:cs typeface="Calibri" panose="020F0502020204030204" pitchFamily="34" charset="0"/>
            </a:rPr>
            <a:t>(McCree et al., 2018) the research was linked to 3 years of weekly forest school sessions, </a:t>
          </a:r>
          <a:r>
            <a:rPr lang="en-GB" sz="1600" kern="1200" dirty="0">
              <a:latin typeface="Calibri" panose="020F0502020204030204" pitchFamily="34" charset="0"/>
              <a:cs typeface="Calibri" panose="020F0502020204030204" pitchFamily="34" charset="0"/>
            </a:rPr>
            <a:t>the study </a:t>
          </a:r>
          <a:r>
            <a:rPr lang="en-GB" sz="1600" b="0" i="0" kern="1200" dirty="0">
              <a:latin typeface="Calibri" panose="020F0502020204030204" pitchFamily="34" charset="0"/>
              <a:cs typeface="Calibri" panose="020F0502020204030204" pitchFamily="34" charset="0"/>
            </a:rPr>
            <a:t>was a longitudinal school education-based study. They state in the study that the children's attendanc</a:t>
          </a:r>
          <a:r>
            <a:rPr lang="en-GB" sz="1600" kern="1200" dirty="0">
              <a:latin typeface="Calibri" panose="020F0502020204030204" pitchFamily="34" charset="0"/>
              <a:cs typeface="Calibri" panose="020F0502020204030204" pitchFamily="34" charset="0"/>
            </a:rPr>
            <a:t>e and academic attainment improved than the non-participating children in school. The findings suggest the importance of playing free outdoor regularly can help with self-regulation and emotional resilience. This study has raised an interest in whether forest schools should be placed as an intervention regularly for disadvantaged children.</a:t>
          </a:r>
          <a:r>
            <a:rPr lang="en-GB" sz="1600" b="0" i="0" kern="1200" dirty="0">
              <a:latin typeface="Calibri" panose="020F0502020204030204" pitchFamily="34" charset="0"/>
              <a:cs typeface="Calibri" panose="020F0502020204030204" pitchFamily="34" charset="0"/>
            </a:rPr>
            <a:t> (Brooks, 2019)</a:t>
          </a:r>
          <a:endParaRPr lang="en-US" sz="1600" kern="1200" dirty="0">
            <a:latin typeface="Calibri" panose="020F0502020204030204" pitchFamily="34" charset="0"/>
            <a:cs typeface="Calibri" panose="020F0502020204030204" pitchFamily="34" charset="0"/>
          </a:endParaRPr>
        </a:p>
      </dsp:txBody>
      <dsp:txXfrm>
        <a:off x="694729" y="582503"/>
        <a:ext cx="4512555" cy="2801839"/>
      </dsp:txXfrm>
    </dsp:sp>
    <dsp:sp modelId="{18E667E4-E90C-5A4B-96BA-40E7456C2123}">
      <dsp:nvSpPr>
        <dsp:cNvPr id="0" name=""/>
        <dsp:cNvSpPr/>
      </dsp:nvSpPr>
      <dsp:spPr>
        <a:xfrm>
          <a:off x="5815219" y="606"/>
          <a:ext cx="4686893" cy="2976177"/>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sp>
    <dsp:sp modelId="{B0B1876A-4E76-8740-9F6A-F8EBEDA3342C}">
      <dsp:nvSpPr>
        <dsp:cNvPr id="0" name=""/>
        <dsp:cNvSpPr/>
      </dsp:nvSpPr>
      <dsp:spPr>
        <a:xfrm>
          <a:off x="6335985" y="495334"/>
          <a:ext cx="4686893" cy="2976177"/>
        </a:xfrm>
        <a:prstGeom prst="roundRect">
          <a:avLst>
            <a:gd name="adj" fmla="val 10000"/>
          </a:avLst>
        </a:prstGeom>
        <a:solidFill>
          <a:schemeClr val="lt1">
            <a:alpha val="90000"/>
            <a:hueOff val="0"/>
            <a:satOff val="0"/>
            <a:lumOff val="0"/>
            <a:alphaOff val="0"/>
          </a:schemeClr>
        </a:solidFill>
        <a:ln w="9525" cap="flat" cmpd="sng" algn="ctr">
          <a:solidFill>
            <a:schemeClr val="accent3">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latin typeface="Calibri" panose="020F0502020204030204" pitchFamily="34" charset="0"/>
              <a:cs typeface="Calibri" panose="020F0502020204030204" pitchFamily="34" charset="0"/>
            </a:rPr>
            <a:t>(Lee et al, 2021)  This was a systematic review study based on outdoor play and reviewed 107 studies based on outdoor activities and play.  There are many benefits from outdoor play which have previously been discussed but therefore to be addressed there is a rising concern about the decline of outdoor time and play among children recently. From reviewing multiple studies found a pattern that girls were less likely to be outside compared to boys and found that certain ethnic groups lacked outdoor free time. Another link found for that outdoor play and time is influenced by the parents' attitudes, perceptions and behaviour themselves and how this can influence their child's play and time outside. </a:t>
          </a:r>
          <a:endParaRPr lang="en-US" sz="1400" kern="1200" dirty="0">
            <a:latin typeface="Calibri" panose="020F0502020204030204" pitchFamily="34" charset="0"/>
            <a:cs typeface="Calibri" panose="020F0502020204030204" pitchFamily="34" charset="0"/>
          </a:endParaRPr>
        </a:p>
      </dsp:txBody>
      <dsp:txXfrm>
        <a:off x="6423154" y="582503"/>
        <a:ext cx="4512555" cy="280183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724AF1-13C7-5343-9AA1-44ED0C3F9F15}">
      <dsp:nvSpPr>
        <dsp:cNvPr id="0" name=""/>
        <dsp:cNvSpPr/>
      </dsp:nvSpPr>
      <dsp:spPr>
        <a:xfrm>
          <a:off x="108799" y="-4642"/>
          <a:ext cx="7203682" cy="953815"/>
        </a:xfrm>
        <a:prstGeom prst="roundRect">
          <a:avLst>
            <a:gd name="adj" fmla="val 10000"/>
          </a:avLst>
        </a:prstGeom>
        <a:solidFill>
          <a:schemeClr val="accent2">
            <a:hueOff val="0"/>
            <a:satOff val="0"/>
            <a:lumOff val="0"/>
            <a:alphaOff val="0"/>
          </a:schemeClr>
        </a:solidFill>
        <a:ln>
          <a:noFill/>
        </a:ln>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latin typeface="Calibri" panose="020F0502020204030204" pitchFamily="34" charset="0"/>
              <a:cs typeface="Calibri" panose="020F0502020204030204" pitchFamily="34" charset="0"/>
            </a:rPr>
            <a:t>Journal articles related to the topic:-</a:t>
          </a:r>
        </a:p>
      </dsp:txBody>
      <dsp:txXfrm>
        <a:off x="136735" y="23294"/>
        <a:ext cx="5960611" cy="897943"/>
      </dsp:txXfrm>
    </dsp:sp>
    <dsp:sp modelId="{929468DD-0B1A-DA49-9976-7794EBCC2650}">
      <dsp:nvSpPr>
        <dsp:cNvPr id="0" name=""/>
        <dsp:cNvSpPr/>
      </dsp:nvSpPr>
      <dsp:spPr>
        <a:xfrm>
          <a:off x="0" y="1071521"/>
          <a:ext cx="7994072" cy="965709"/>
        </a:xfrm>
        <a:prstGeom prst="roundRect">
          <a:avLst>
            <a:gd name="adj" fmla="val 10000"/>
          </a:avLst>
        </a:prstGeom>
        <a:solidFill>
          <a:schemeClr val="accent2">
            <a:hueOff val="-496458"/>
            <a:satOff val="-113"/>
            <a:lumOff val="4052"/>
            <a:alphaOff val="0"/>
          </a:schemeClr>
        </a:solidFill>
        <a:ln>
          <a:noFill/>
        </a:ln>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dirty="0"/>
            <a:t>(</a:t>
          </a:r>
          <a:r>
            <a:rPr lang="en-US" sz="1500" kern="1200" dirty="0">
              <a:latin typeface="Calibri" panose="020F0502020204030204" pitchFamily="34" charset="0"/>
              <a:cs typeface="Calibri" panose="020F0502020204030204" pitchFamily="34" charset="0"/>
            </a:rPr>
            <a:t>Wier, 2020) mentions that research into green spaces like parks, nature reserves, lakes, fields and near schools or homes where children can access easily and play, promotes self-control - </a:t>
          </a:r>
          <a:r>
            <a:rPr lang="en-US" sz="1500" kern="1200" dirty="0" err="1">
              <a:latin typeface="Calibri" panose="020F0502020204030204" pitchFamily="34" charset="0"/>
              <a:cs typeface="Calibri" panose="020F0502020204030204" pitchFamily="34" charset="0"/>
            </a:rPr>
            <a:t>behaviour</a:t>
          </a:r>
          <a:r>
            <a:rPr lang="en-US" sz="1500" kern="1200" dirty="0">
              <a:latin typeface="Calibri" panose="020F0502020204030204" pitchFamily="34" charset="0"/>
              <a:cs typeface="Calibri" panose="020F0502020204030204" pitchFamily="34" charset="0"/>
            </a:rPr>
            <a:t> and cognitive development. This was also presented for adults with improving working memory and attentional functioning</a:t>
          </a:r>
          <a:r>
            <a:rPr lang="en-US" sz="1400" kern="1200" dirty="0">
              <a:latin typeface="Calibri" panose="020F0502020204030204" pitchFamily="34" charset="0"/>
              <a:cs typeface="Calibri" panose="020F0502020204030204" pitchFamily="34" charset="0"/>
            </a:rPr>
            <a:t>. </a:t>
          </a:r>
        </a:p>
      </dsp:txBody>
      <dsp:txXfrm>
        <a:off x="28285" y="1099806"/>
        <a:ext cx="6493023" cy="909139"/>
      </dsp:txXfrm>
    </dsp:sp>
    <dsp:sp modelId="{836892AF-6B14-E641-BCEE-744A0D494B4F}">
      <dsp:nvSpPr>
        <dsp:cNvPr id="0" name=""/>
        <dsp:cNvSpPr/>
      </dsp:nvSpPr>
      <dsp:spPr>
        <a:xfrm>
          <a:off x="41553" y="2088659"/>
          <a:ext cx="7910933" cy="1190447"/>
        </a:xfrm>
        <a:prstGeom prst="roundRect">
          <a:avLst>
            <a:gd name="adj" fmla="val 10000"/>
          </a:avLst>
        </a:prstGeom>
        <a:solidFill>
          <a:schemeClr val="accent2">
            <a:hueOff val="-992915"/>
            <a:satOff val="-225"/>
            <a:lumOff val="8105"/>
            <a:alphaOff val="0"/>
          </a:schemeClr>
        </a:solidFill>
        <a:ln>
          <a:noFill/>
        </a:ln>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dirty="0">
              <a:latin typeface="Calibri" panose="020F0502020204030204" pitchFamily="34" charset="0"/>
              <a:cs typeface="Calibri" panose="020F0502020204030204" pitchFamily="34" charset="0"/>
            </a:rPr>
            <a:t>(Homan,2018) mentions that reports of teachers commenting on regular outdoor play state that there is improved concentration from students, increased productivity, better </a:t>
          </a:r>
          <a:r>
            <a:rPr lang="en-US" sz="1600" kern="1200" dirty="0" err="1">
              <a:latin typeface="Calibri" panose="020F0502020204030204" pitchFamily="34" charset="0"/>
              <a:cs typeface="Calibri" panose="020F0502020204030204" pitchFamily="34" charset="0"/>
            </a:rPr>
            <a:t>behaviour</a:t>
          </a:r>
          <a:r>
            <a:rPr lang="en-US" sz="1600" kern="1200" dirty="0">
              <a:latin typeface="Calibri" panose="020F0502020204030204" pitchFamily="34" charset="0"/>
              <a:cs typeface="Calibri" panose="020F0502020204030204" pitchFamily="34" charset="0"/>
            </a:rPr>
            <a:t> and better ability to focus. This has also been shown to be effective for children with ADHD</a:t>
          </a:r>
          <a:r>
            <a:rPr lang="en-US" sz="1500" kern="1200" dirty="0">
              <a:latin typeface="Calibri" panose="020F0502020204030204" pitchFamily="34" charset="0"/>
              <a:cs typeface="Calibri" panose="020F0502020204030204" pitchFamily="34" charset="0"/>
            </a:rPr>
            <a:t>. </a:t>
          </a:r>
        </a:p>
      </dsp:txBody>
      <dsp:txXfrm>
        <a:off x="76420" y="2123526"/>
        <a:ext cx="6421632" cy="1120713"/>
      </dsp:txXfrm>
    </dsp:sp>
    <dsp:sp modelId="{0DD4C36E-2D5E-BC4B-B7DB-2E2441C56F8B}">
      <dsp:nvSpPr>
        <dsp:cNvPr id="0" name=""/>
        <dsp:cNvSpPr/>
      </dsp:nvSpPr>
      <dsp:spPr>
        <a:xfrm>
          <a:off x="220812" y="3367782"/>
          <a:ext cx="7552415" cy="972386"/>
        </a:xfrm>
        <a:prstGeom prst="roundRect">
          <a:avLst>
            <a:gd name="adj" fmla="val 10000"/>
          </a:avLst>
        </a:prstGeom>
        <a:solidFill>
          <a:schemeClr val="accent2">
            <a:hueOff val="-1489373"/>
            <a:satOff val="-338"/>
            <a:lumOff val="12157"/>
            <a:alphaOff val="0"/>
          </a:schemeClr>
        </a:solidFill>
        <a:ln>
          <a:noFill/>
        </a:ln>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dirty="0">
              <a:latin typeface="Calibri" panose="020F0502020204030204" pitchFamily="34" charset="0"/>
              <a:cs typeface="Calibri" panose="020F0502020204030204" pitchFamily="34" charset="0"/>
            </a:rPr>
            <a:t>(Bryant, 2021) mentions that 200 forest schools in the UK have grown two-thirds the size since March 2020. Since the recent experience of a global pandemic, that increased awareness of what comes with going outdoors and its benefits. </a:t>
          </a:r>
        </a:p>
      </dsp:txBody>
      <dsp:txXfrm>
        <a:off x="249292" y="3396262"/>
        <a:ext cx="6130781" cy="915426"/>
      </dsp:txXfrm>
    </dsp:sp>
    <dsp:sp modelId="{6C6AA0DB-B7FB-8441-96A5-1D877CAF0B14}">
      <dsp:nvSpPr>
        <dsp:cNvPr id="0" name=""/>
        <dsp:cNvSpPr/>
      </dsp:nvSpPr>
      <dsp:spPr>
        <a:xfrm>
          <a:off x="6414630" y="542856"/>
          <a:ext cx="619980" cy="619980"/>
        </a:xfrm>
        <a:prstGeom prst="downArrow">
          <a:avLst>
            <a:gd name="adj1" fmla="val 55000"/>
            <a:gd name="adj2" fmla="val 45000"/>
          </a:avLst>
        </a:prstGeom>
        <a:solidFill>
          <a:schemeClr val="accent2">
            <a:tint val="40000"/>
            <a:alpha val="90000"/>
            <a:hueOff val="0"/>
            <a:satOff val="0"/>
            <a:lumOff val="0"/>
            <a:alphaOff val="0"/>
          </a:schemeClr>
        </a:solidFill>
        <a:ln w="9525" cap="flat"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2">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6554126" y="542856"/>
        <a:ext cx="340989" cy="466535"/>
      </dsp:txXfrm>
    </dsp:sp>
    <dsp:sp modelId="{5359686F-F1FC-EC41-9222-7104286DFA3D}">
      <dsp:nvSpPr>
        <dsp:cNvPr id="0" name=""/>
        <dsp:cNvSpPr/>
      </dsp:nvSpPr>
      <dsp:spPr>
        <a:xfrm>
          <a:off x="6414632" y="1817158"/>
          <a:ext cx="619980" cy="619980"/>
        </a:xfrm>
        <a:prstGeom prst="downArrow">
          <a:avLst>
            <a:gd name="adj1" fmla="val 55000"/>
            <a:gd name="adj2" fmla="val 45000"/>
          </a:avLst>
        </a:prstGeom>
        <a:solidFill>
          <a:schemeClr val="accent2">
            <a:tint val="40000"/>
            <a:alpha val="90000"/>
            <a:hueOff val="-973174"/>
            <a:satOff val="10298"/>
            <a:lumOff val="1335"/>
            <a:alphaOff val="0"/>
          </a:schemeClr>
        </a:solidFill>
        <a:ln w="9525" cap="flat" cmpd="sng" algn="ctr">
          <a:solidFill>
            <a:schemeClr val="accent2">
              <a:tint val="40000"/>
              <a:alpha val="90000"/>
              <a:hueOff val="-973174"/>
              <a:satOff val="10298"/>
              <a:lumOff val="1335"/>
              <a:alphaOff val="0"/>
            </a:schemeClr>
          </a:solidFill>
          <a:prstDash val="solid"/>
        </a:ln>
        <a:effectLst/>
      </dsp:spPr>
      <dsp:style>
        <a:lnRef idx="1">
          <a:scrgbClr r="0" g="0" b="0"/>
        </a:lnRef>
        <a:fillRef idx="1">
          <a:scrgbClr r="0" g="0" b="0"/>
        </a:fillRef>
        <a:effectRef idx="2">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dirty="0"/>
        </a:p>
      </dsp:txBody>
      <dsp:txXfrm>
        <a:off x="6554128" y="1817158"/>
        <a:ext cx="340989" cy="466535"/>
      </dsp:txXfrm>
    </dsp:sp>
    <dsp:sp modelId="{054DD00D-06B4-6840-93EE-B67847F3921C}">
      <dsp:nvSpPr>
        <dsp:cNvPr id="0" name=""/>
        <dsp:cNvSpPr/>
      </dsp:nvSpPr>
      <dsp:spPr>
        <a:xfrm>
          <a:off x="6414631" y="3050753"/>
          <a:ext cx="619980" cy="619980"/>
        </a:xfrm>
        <a:prstGeom prst="downArrow">
          <a:avLst>
            <a:gd name="adj1" fmla="val 55000"/>
            <a:gd name="adj2" fmla="val 45000"/>
          </a:avLst>
        </a:prstGeom>
        <a:solidFill>
          <a:schemeClr val="accent2">
            <a:tint val="40000"/>
            <a:alpha val="90000"/>
            <a:hueOff val="-1946348"/>
            <a:satOff val="20596"/>
            <a:lumOff val="2670"/>
            <a:alphaOff val="0"/>
          </a:schemeClr>
        </a:solidFill>
        <a:ln w="9525" cap="flat" cmpd="sng" algn="ctr">
          <a:solidFill>
            <a:schemeClr val="accent2">
              <a:tint val="40000"/>
              <a:alpha val="90000"/>
              <a:hueOff val="-1946348"/>
              <a:satOff val="20596"/>
              <a:lumOff val="2670"/>
              <a:alphaOff val="0"/>
            </a:schemeClr>
          </a:solidFill>
          <a:prstDash val="solid"/>
        </a:ln>
        <a:effectLst/>
      </dsp:spPr>
      <dsp:style>
        <a:lnRef idx="1">
          <a:scrgbClr r="0" g="0" b="0"/>
        </a:lnRef>
        <a:fillRef idx="1">
          <a:scrgbClr r="0" g="0" b="0"/>
        </a:fillRef>
        <a:effectRef idx="2">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6554127" y="3050753"/>
        <a:ext cx="340989" cy="46653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3C92E8-523E-C04A-8492-F2A2FDD55C4F}">
      <dsp:nvSpPr>
        <dsp:cNvPr id="0" name=""/>
        <dsp:cNvSpPr/>
      </dsp:nvSpPr>
      <dsp:spPr>
        <a:xfrm>
          <a:off x="0" y="168752"/>
          <a:ext cx="6669431" cy="2714985"/>
        </a:xfrm>
        <a:prstGeom prst="roundRect">
          <a:avLst/>
        </a:prstGeom>
        <a:solidFill>
          <a:schemeClr val="accent2">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150000"/>
            </a:lnSpc>
            <a:spcBef>
              <a:spcPct val="0"/>
            </a:spcBef>
            <a:spcAft>
              <a:spcPct val="35000"/>
            </a:spcAft>
            <a:buNone/>
          </a:pPr>
          <a:r>
            <a:rPr lang="en-US" sz="2000" kern="1200" dirty="0"/>
            <a:t>(</a:t>
          </a:r>
          <a:r>
            <a:rPr lang="en-US" sz="2000" kern="1200" dirty="0">
              <a:latin typeface="Calibri" panose="020F0502020204030204" pitchFamily="34" charset="0"/>
              <a:cs typeface="Calibri" panose="020F0502020204030204" pitchFamily="34" charset="0"/>
            </a:rPr>
            <a:t>Lee, 2022) states that outdoor activities and forest schools in children can help them with physical development by strengthening gross motor skills and fine motor skills.  </a:t>
          </a:r>
        </a:p>
      </dsp:txBody>
      <dsp:txXfrm>
        <a:off x="132535" y="301287"/>
        <a:ext cx="6404361" cy="2449915"/>
      </dsp:txXfrm>
    </dsp:sp>
    <dsp:sp modelId="{22EA2F3D-F572-C744-A8A3-0DEAEECE2795}">
      <dsp:nvSpPr>
        <dsp:cNvPr id="0" name=""/>
        <dsp:cNvSpPr/>
      </dsp:nvSpPr>
      <dsp:spPr>
        <a:xfrm>
          <a:off x="0" y="2919240"/>
          <a:ext cx="6669431" cy="2714985"/>
        </a:xfrm>
        <a:prstGeom prst="roundRect">
          <a:avLst/>
        </a:prstGeom>
        <a:solidFill>
          <a:schemeClr val="accent2">
            <a:hueOff val="-1489373"/>
            <a:satOff val="-338"/>
            <a:lumOff val="12157"/>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100000"/>
            </a:lnSpc>
            <a:spcBef>
              <a:spcPct val="0"/>
            </a:spcBef>
            <a:spcAft>
              <a:spcPct val="35000"/>
            </a:spcAft>
            <a:buNone/>
          </a:pPr>
          <a:r>
            <a:rPr lang="en-GB" sz="2100" b="0" i="0" kern="1200" dirty="0">
              <a:latin typeface="Calibri" panose="020F0502020204030204" pitchFamily="34" charset="0"/>
              <a:cs typeface="Calibri" panose="020F0502020204030204" pitchFamily="34" charset="0"/>
            </a:rPr>
            <a:t>(Spencer-Milnes, 2021) states that there are many types of forest schools such as government-run schemes, community campaigns, schools and plenty others. It is also suitable for all children and children with learnin</a:t>
          </a:r>
          <a:r>
            <a:rPr lang="en-GB" sz="2100" kern="1200" dirty="0">
              <a:latin typeface="Calibri" panose="020F0502020204030204" pitchFamily="34" charset="0"/>
              <a:cs typeface="Calibri" panose="020F0502020204030204" pitchFamily="34" charset="0"/>
            </a:rPr>
            <a:t>g disabilities and other forms of physical disabilities. Although mostly aimed at primary school children or nursery and pre-teen it is also beneficial for teenagers. </a:t>
          </a:r>
          <a:endParaRPr lang="en-US" sz="2100" kern="1200" dirty="0">
            <a:latin typeface="Calibri" panose="020F0502020204030204" pitchFamily="34" charset="0"/>
            <a:cs typeface="Calibri" panose="020F0502020204030204" pitchFamily="34" charset="0"/>
          </a:endParaRPr>
        </a:p>
      </dsp:txBody>
      <dsp:txXfrm>
        <a:off x="132535" y="3051775"/>
        <a:ext cx="6404361" cy="244991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A242EA6-A9D9-9F44-A31D-566B4876AC34}">
      <dsp:nvSpPr>
        <dsp:cNvPr id="0" name=""/>
        <dsp:cNvSpPr/>
      </dsp:nvSpPr>
      <dsp:spPr>
        <a:xfrm>
          <a:off x="0" y="3280"/>
          <a:ext cx="6096001" cy="0"/>
        </a:xfrm>
        <a:prstGeom prst="line">
          <a:avLst/>
        </a:prstGeom>
        <a:solidFill>
          <a:schemeClr val="accent1">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BEFF6BF-B322-474F-8807-52B6D9FD0B23}">
      <dsp:nvSpPr>
        <dsp:cNvPr id="0" name=""/>
        <dsp:cNvSpPr/>
      </dsp:nvSpPr>
      <dsp:spPr>
        <a:xfrm>
          <a:off x="0" y="3280"/>
          <a:ext cx="6096001" cy="22376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150000"/>
            </a:lnSpc>
            <a:spcBef>
              <a:spcPct val="0"/>
            </a:spcBef>
            <a:spcAft>
              <a:spcPct val="35000"/>
            </a:spcAft>
            <a:buNone/>
          </a:pPr>
          <a:r>
            <a:rPr lang="en-US" sz="1800" kern="1200" dirty="0"/>
            <a:t>Referring back to ACEs there are interventions put in place to prevent ongoing experience or the risk of further development of  ACEs to support a child, such as early interventions being popular. </a:t>
          </a:r>
          <a:r>
            <a:rPr lang="en-GB" sz="1800" b="0" i="0" kern="1200" dirty="0"/>
            <a:t>(Parliament UK, 2017</a:t>
          </a:r>
          <a:r>
            <a:rPr lang="en-GB" sz="1500" b="0" i="0" kern="1200" dirty="0"/>
            <a:t>)</a:t>
          </a:r>
          <a:endParaRPr lang="en-US" sz="1500" kern="1200" dirty="0"/>
        </a:p>
      </dsp:txBody>
      <dsp:txXfrm>
        <a:off x="0" y="3280"/>
        <a:ext cx="6096001" cy="2237631"/>
      </dsp:txXfrm>
    </dsp:sp>
    <dsp:sp modelId="{83A6BD6E-FC2A-9242-809E-D9CF6AF44360}">
      <dsp:nvSpPr>
        <dsp:cNvPr id="0" name=""/>
        <dsp:cNvSpPr/>
      </dsp:nvSpPr>
      <dsp:spPr>
        <a:xfrm>
          <a:off x="0" y="2240911"/>
          <a:ext cx="6096001" cy="0"/>
        </a:xfrm>
        <a:prstGeom prst="line">
          <a:avLst/>
        </a:prstGeom>
        <a:solidFill>
          <a:schemeClr val="accent1">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35DEFAC-B8FB-414A-B014-716F4C75F8C2}">
      <dsp:nvSpPr>
        <dsp:cNvPr id="0" name=""/>
        <dsp:cNvSpPr/>
      </dsp:nvSpPr>
      <dsp:spPr>
        <a:xfrm>
          <a:off x="0" y="2240911"/>
          <a:ext cx="6096001" cy="22376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150000"/>
            </a:lnSpc>
            <a:spcBef>
              <a:spcPct val="0"/>
            </a:spcBef>
            <a:spcAft>
              <a:spcPct val="35000"/>
            </a:spcAft>
            <a:buNone/>
          </a:pPr>
          <a:r>
            <a:rPr lang="en-US" sz="1800" kern="1200" dirty="0"/>
            <a:t>Forest schools as a government intervention scheme and forest schools in general have an importance towards children with aces and are applied to children in need of them in the UK in some regions. </a:t>
          </a:r>
          <a:r>
            <a:rPr lang="en-GB" sz="1800" b="0" i="0" kern="1200" dirty="0"/>
            <a:t>(McCree et al., 2018) , (Spencer-Milnes, 2021)</a:t>
          </a:r>
          <a:endParaRPr lang="en-US" sz="1800" kern="1200" dirty="0"/>
        </a:p>
      </dsp:txBody>
      <dsp:txXfrm>
        <a:off x="0" y="2240911"/>
        <a:ext cx="6096001" cy="2237631"/>
      </dsp:txXfrm>
    </dsp:sp>
    <dsp:sp modelId="{E25144A9-BA49-BC45-91FA-82AC339A529F}">
      <dsp:nvSpPr>
        <dsp:cNvPr id="0" name=""/>
        <dsp:cNvSpPr/>
      </dsp:nvSpPr>
      <dsp:spPr>
        <a:xfrm>
          <a:off x="0" y="4478543"/>
          <a:ext cx="6096001" cy="0"/>
        </a:xfrm>
        <a:prstGeom prst="line">
          <a:avLst/>
        </a:prstGeom>
        <a:solidFill>
          <a:schemeClr val="accent1">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C6A4D42-1585-7649-89D1-0DE53C02C7B1}">
      <dsp:nvSpPr>
        <dsp:cNvPr id="0" name=""/>
        <dsp:cNvSpPr/>
      </dsp:nvSpPr>
      <dsp:spPr>
        <a:xfrm>
          <a:off x="0" y="4478543"/>
          <a:ext cx="6096001" cy="22376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150000"/>
            </a:lnSpc>
            <a:spcBef>
              <a:spcPct val="0"/>
            </a:spcBef>
            <a:spcAft>
              <a:spcPct val="35000"/>
            </a:spcAft>
            <a:buNone/>
          </a:pPr>
          <a:r>
            <a:rPr lang="en-US" sz="1600" kern="1200" dirty="0"/>
            <a:t>Outdoor play such as den building, wildlife and gardening. Physical activity also related to this from building and gardening can help with support from peers and learning how to behave in team-building environments at a young age. Exercise interventions included for children with ACEs that may not be very active due to disabilities or trauma. </a:t>
          </a:r>
          <a:r>
            <a:rPr lang="en-GB" sz="1600" b="0" i="0" kern="1200" dirty="0"/>
            <a:t>(Homan, 2018)</a:t>
          </a:r>
          <a:endParaRPr lang="en-US" sz="1600" kern="1200" dirty="0"/>
        </a:p>
      </dsp:txBody>
      <dsp:txXfrm>
        <a:off x="0" y="4478543"/>
        <a:ext cx="6096001" cy="2237631"/>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FDF854C-20CA-184B-9C04-6A7AF1F92FDD}" type="datetimeFigureOut">
              <a:rPr lang="en-US" smtClean="0"/>
              <a:t>5/1/24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4176A9C-AB34-EE43-8D8E-0E074F32670A}" type="slidenum">
              <a:rPr lang="en-US" smtClean="0"/>
              <a:t>‹#›</a:t>
            </a:fld>
            <a:endParaRPr lang="en-US"/>
          </a:p>
        </p:txBody>
      </p:sp>
    </p:spTree>
    <p:extLst>
      <p:ext uri="{BB962C8B-B14F-4D97-AF65-F5344CB8AC3E}">
        <p14:creationId xmlns:p14="http://schemas.microsoft.com/office/powerpoint/2010/main" val="24297508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Script slide 1: hi welcome, this is the module mental health in Children and young people.</a:t>
            </a:r>
          </a:p>
        </p:txBody>
      </p:sp>
      <p:sp>
        <p:nvSpPr>
          <p:cNvPr id="4" name="Slide Number Placeholder 3"/>
          <p:cNvSpPr>
            <a:spLocks noGrp="1"/>
          </p:cNvSpPr>
          <p:nvPr>
            <p:ph type="sldNum" sz="quarter" idx="5"/>
          </p:nvPr>
        </p:nvSpPr>
        <p:spPr/>
        <p:txBody>
          <a:bodyPr/>
          <a:lstStyle/>
          <a:p>
            <a:fld id="{74176A9C-AB34-EE43-8D8E-0E074F32670A}" type="slidenum">
              <a:rPr lang="en-US" smtClean="0"/>
              <a:t>1</a:t>
            </a:fld>
            <a:endParaRPr lang="en-US"/>
          </a:p>
        </p:txBody>
      </p:sp>
    </p:spTree>
    <p:extLst>
      <p:ext uri="{BB962C8B-B14F-4D97-AF65-F5344CB8AC3E}">
        <p14:creationId xmlns:p14="http://schemas.microsoft.com/office/powerpoint/2010/main" val="1791548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Script Slide 2: covering forest school and outdoor and how these are effective towards children ACEs.</a:t>
            </a:r>
          </a:p>
        </p:txBody>
      </p:sp>
      <p:sp>
        <p:nvSpPr>
          <p:cNvPr id="4" name="Slide Number Placeholder 3"/>
          <p:cNvSpPr>
            <a:spLocks noGrp="1"/>
          </p:cNvSpPr>
          <p:nvPr>
            <p:ph type="sldNum" sz="quarter" idx="5"/>
          </p:nvPr>
        </p:nvSpPr>
        <p:spPr/>
        <p:txBody>
          <a:bodyPr/>
          <a:lstStyle/>
          <a:p>
            <a:fld id="{74176A9C-AB34-EE43-8D8E-0E074F32670A}" type="slidenum">
              <a:rPr lang="en-US" smtClean="0"/>
              <a:t>2</a:t>
            </a:fld>
            <a:endParaRPr lang="en-US"/>
          </a:p>
        </p:txBody>
      </p:sp>
    </p:spTree>
    <p:extLst>
      <p:ext uri="{BB962C8B-B14F-4D97-AF65-F5344CB8AC3E}">
        <p14:creationId xmlns:p14="http://schemas.microsoft.com/office/powerpoint/2010/main" val="229059316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Script slide 3: introduction, this presentation includes a description and critical evaluation of children who experience ACEs.</a:t>
            </a:r>
          </a:p>
          <a:p>
            <a:endParaRPr lang="en-US" dirty="0"/>
          </a:p>
          <a:p>
            <a:pPr marL="171450" indent="-171450">
              <a:buFont typeface="Arial" panose="020B0604020202020204" pitchFamily="34" charset="0"/>
              <a:buChar char="•"/>
            </a:pPr>
            <a:r>
              <a:rPr lang="en-US" dirty="0"/>
              <a:t>The effectiveness of forest schools and outdoor play between ages 3-8 / 8-12. focusing on children in pre-school or pre-teen or adolescent ages.</a:t>
            </a:r>
          </a:p>
          <a:p>
            <a:pPr marL="171450" indent="-171450">
              <a:buFont typeface="Arial" panose="020B0604020202020204" pitchFamily="34" charset="0"/>
              <a:buChar char="•"/>
            </a:pPr>
            <a:r>
              <a:rPr lang="en-US" dirty="0"/>
              <a:t>How these activities (interventions benefit children with ACEs from referring to studies and other empirical research data and evidence.</a:t>
            </a:r>
          </a:p>
        </p:txBody>
      </p:sp>
      <p:sp>
        <p:nvSpPr>
          <p:cNvPr id="4" name="Slide Number Placeholder 3"/>
          <p:cNvSpPr>
            <a:spLocks noGrp="1"/>
          </p:cNvSpPr>
          <p:nvPr>
            <p:ph type="sldNum" sz="quarter" idx="5"/>
          </p:nvPr>
        </p:nvSpPr>
        <p:spPr/>
        <p:txBody>
          <a:bodyPr/>
          <a:lstStyle/>
          <a:p>
            <a:fld id="{74176A9C-AB34-EE43-8D8E-0E074F32670A}" type="slidenum">
              <a:rPr lang="en-US" smtClean="0"/>
              <a:t>3</a:t>
            </a:fld>
            <a:endParaRPr lang="en-US"/>
          </a:p>
        </p:txBody>
      </p:sp>
    </p:spTree>
    <p:extLst>
      <p:ext uri="{BB962C8B-B14F-4D97-AF65-F5344CB8AC3E}">
        <p14:creationId xmlns:p14="http://schemas.microsoft.com/office/powerpoint/2010/main" val="425948520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Script slide 4: Background Information</a:t>
            </a:r>
          </a:p>
          <a:p>
            <a:endParaRPr lang="en-US" dirty="0"/>
          </a:p>
          <a:p>
            <a:pPr marL="171450" indent="-171450">
              <a:buFont typeface="Arial" panose="020B0604020202020204" pitchFamily="34" charset="0"/>
              <a:buChar char="•"/>
            </a:pPr>
            <a:r>
              <a:rPr lang="en-US" dirty="0"/>
              <a:t>Starting with Aces, define ACEs and mention the definition of aces and why it's simplified. </a:t>
            </a:r>
          </a:p>
          <a:p>
            <a:pPr marL="171450" indent="-171450">
              <a:buFont typeface="Arial" panose="020B0604020202020204" pitchFamily="34" charset="0"/>
              <a:buChar char="•"/>
            </a:pPr>
            <a:r>
              <a:rPr lang="en-US" dirty="0"/>
              <a:t>Interventions such as forest schools and outdoor play activities that are put in place by schools, local councils and communities, and government schemes have become a popular demand in England and Wales recently over the last recent years. </a:t>
            </a:r>
          </a:p>
        </p:txBody>
      </p:sp>
      <p:sp>
        <p:nvSpPr>
          <p:cNvPr id="4" name="Slide Number Placeholder 3"/>
          <p:cNvSpPr>
            <a:spLocks noGrp="1"/>
          </p:cNvSpPr>
          <p:nvPr>
            <p:ph type="sldNum" sz="quarter" idx="5"/>
          </p:nvPr>
        </p:nvSpPr>
        <p:spPr/>
        <p:txBody>
          <a:bodyPr/>
          <a:lstStyle/>
          <a:p>
            <a:fld id="{74176A9C-AB34-EE43-8D8E-0E074F32670A}" type="slidenum">
              <a:rPr lang="en-US" smtClean="0"/>
              <a:t>4</a:t>
            </a:fld>
            <a:endParaRPr lang="en-US"/>
          </a:p>
        </p:txBody>
      </p:sp>
    </p:spTree>
    <p:extLst>
      <p:ext uri="{BB962C8B-B14F-4D97-AF65-F5344CB8AC3E}">
        <p14:creationId xmlns:p14="http://schemas.microsoft.com/office/powerpoint/2010/main" val="100736763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Script slide 5: continuing, </a:t>
            </a:r>
          </a:p>
          <a:p>
            <a:endParaRPr lang="en-US" dirty="0"/>
          </a:p>
          <a:p>
            <a:pPr marL="171450" indent="-171450">
              <a:buFont typeface="Arial" panose="020B0604020202020204" pitchFamily="34" charset="0"/>
              <a:buChar char="•"/>
            </a:pPr>
            <a:r>
              <a:rPr lang="en-US" dirty="0"/>
              <a:t>Research into ACEs consistently presents a set of adverse experiences in childhood that increase poor health problems and prolong issues that may arise in later adulthood. Governments have created certain interventions and many therapies to support and prevent any long-term issues.</a:t>
            </a:r>
          </a:p>
          <a:p>
            <a:pPr marL="171450" indent="-171450">
              <a:buFont typeface="Arial" panose="020B0604020202020204" pitchFamily="34" charset="0"/>
              <a:buChar char="•"/>
            </a:pPr>
            <a:r>
              <a:rPr lang="en-US" dirty="0"/>
              <a:t>One of those interventions of forest schools and outdoor play.</a:t>
            </a:r>
          </a:p>
          <a:p>
            <a:pPr marL="171450" indent="-171450">
              <a:buFont typeface="Arial" panose="020B0604020202020204" pitchFamily="34" charset="0"/>
              <a:buChar char="•"/>
            </a:pPr>
            <a:endParaRPr lang="en-US" dirty="0"/>
          </a:p>
        </p:txBody>
      </p:sp>
      <p:sp>
        <p:nvSpPr>
          <p:cNvPr id="4" name="Slide Number Placeholder 3"/>
          <p:cNvSpPr>
            <a:spLocks noGrp="1"/>
          </p:cNvSpPr>
          <p:nvPr>
            <p:ph type="sldNum" sz="quarter" idx="5"/>
          </p:nvPr>
        </p:nvSpPr>
        <p:spPr/>
        <p:txBody>
          <a:bodyPr/>
          <a:lstStyle/>
          <a:p>
            <a:fld id="{74176A9C-AB34-EE43-8D8E-0E074F32670A}" type="slidenum">
              <a:rPr lang="en-US" smtClean="0"/>
              <a:t>5</a:t>
            </a:fld>
            <a:endParaRPr lang="en-US"/>
          </a:p>
        </p:txBody>
      </p:sp>
    </p:spTree>
    <p:extLst>
      <p:ext uri="{BB962C8B-B14F-4D97-AF65-F5344CB8AC3E}">
        <p14:creationId xmlns:p14="http://schemas.microsoft.com/office/powerpoint/2010/main" val="41942676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Script slide 6: </a:t>
            </a:r>
          </a:p>
          <a:p>
            <a:endParaRPr lang="en-US" dirty="0"/>
          </a:p>
          <a:p>
            <a:pPr marL="171450" indent="-171450">
              <a:buFont typeface="Arial" panose="020B0604020202020204" pitchFamily="34" charset="0"/>
              <a:buChar char="•"/>
            </a:pPr>
            <a:r>
              <a:rPr lang="en-US" dirty="0"/>
              <a:t>There has been a rise in forest schools in society over the last few recent years, forest school ranges from a number of activities and learning outcomes of the environment. Also includes knowledge of plants, flowers and trees also woodland animals and creatures.</a:t>
            </a:r>
          </a:p>
          <a:p>
            <a:pPr marL="171450" indent="-171450">
              <a:buFont typeface="Arial" panose="020B0604020202020204" pitchFamily="34" charset="0"/>
              <a:buChar char="•"/>
            </a:pPr>
            <a:r>
              <a:rPr lang="en-US" dirty="0"/>
              <a:t>The NEF evaluated two schools and placed forest school sessions for children who do not present or behave so well in indoor settings. </a:t>
            </a:r>
          </a:p>
          <a:p>
            <a:pPr marL="171450" indent="-171450">
              <a:buFont typeface="Arial" panose="020B0604020202020204" pitchFamily="34" charset="0"/>
              <a:buChar char="•"/>
            </a:pPr>
            <a:r>
              <a:rPr lang="en-US" dirty="0"/>
              <a:t>Found an increase in confidence/ social skills, communication, motivation, physical activity, knowledge and understanding.</a:t>
            </a:r>
          </a:p>
        </p:txBody>
      </p:sp>
      <p:sp>
        <p:nvSpPr>
          <p:cNvPr id="4" name="Slide Number Placeholder 3"/>
          <p:cNvSpPr>
            <a:spLocks noGrp="1"/>
          </p:cNvSpPr>
          <p:nvPr>
            <p:ph type="sldNum" sz="quarter" idx="5"/>
          </p:nvPr>
        </p:nvSpPr>
        <p:spPr/>
        <p:txBody>
          <a:bodyPr/>
          <a:lstStyle/>
          <a:p>
            <a:fld id="{74176A9C-AB34-EE43-8D8E-0E074F32670A}" type="slidenum">
              <a:rPr lang="en-US" smtClean="0"/>
              <a:t>6</a:t>
            </a:fld>
            <a:endParaRPr lang="en-US"/>
          </a:p>
        </p:txBody>
      </p:sp>
    </p:spTree>
    <p:extLst>
      <p:ext uri="{BB962C8B-B14F-4D97-AF65-F5344CB8AC3E}">
        <p14:creationId xmlns:p14="http://schemas.microsoft.com/office/powerpoint/2010/main" val="30379590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Script slide 7:  outdoor play and activities </a:t>
            </a:r>
          </a:p>
          <a:p>
            <a:endParaRPr lang="en-US" dirty="0"/>
          </a:p>
          <a:p>
            <a:pPr marL="171450" indent="-171450">
              <a:buFont typeface="Arial" panose="020B0604020202020204" pitchFamily="34" charset="0"/>
              <a:buChar char="•"/>
            </a:pPr>
            <a:r>
              <a:rPr lang="en-US" dirty="0"/>
              <a:t>Within previous years there has been an increase in individuals experiencing mental health.</a:t>
            </a:r>
          </a:p>
          <a:p>
            <a:pPr marL="171450" indent="-171450">
              <a:buFont typeface="Arial" panose="020B0604020202020204" pitchFamily="34" charset="0"/>
              <a:buChar char="•"/>
            </a:pPr>
            <a:r>
              <a:rPr lang="en-US" dirty="0"/>
              <a:t>Outdoors have become more useful and with health benefits, such as increased sleeping pattern, reduced cortisol, reduced blood pressure and heart rate, overall well-being, and increased vitamin D. </a:t>
            </a:r>
          </a:p>
          <a:p>
            <a:pPr marL="171450" indent="-171450">
              <a:buFont typeface="Arial" panose="020B0604020202020204" pitchFamily="34" charset="0"/>
              <a:buChar char="•"/>
            </a:pPr>
            <a:r>
              <a:rPr lang="en-US" dirty="0"/>
              <a:t>All these factors and benefits can help relieve mental health symptoms. </a:t>
            </a:r>
          </a:p>
          <a:p>
            <a:pPr marL="171450" indent="-171450">
              <a:buFont typeface="Arial" panose="020B0604020202020204" pitchFamily="34" charset="0"/>
              <a:buChar char="•"/>
            </a:pPr>
            <a:r>
              <a:rPr lang="en-US" dirty="0"/>
              <a:t>A study based on a group of children from a longitudinal study of ages 36 months to 15 years old, found that it is effective with communication, a healthy lifestyle and understanding how to deal with risks. </a:t>
            </a:r>
          </a:p>
          <a:p>
            <a:pPr marL="171450" indent="-171450">
              <a:buFont typeface="Arial" panose="020B0604020202020204" pitchFamily="34" charset="0"/>
              <a:buChar char="•"/>
            </a:pPr>
            <a:endParaRPr lang="en-US" dirty="0"/>
          </a:p>
        </p:txBody>
      </p:sp>
      <p:sp>
        <p:nvSpPr>
          <p:cNvPr id="4" name="Slide Number Placeholder 3"/>
          <p:cNvSpPr>
            <a:spLocks noGrp="1"/>
          </p:cNvSpPr>
          <p:nvPr>
            <p:ph type="sldNum" sz="quarter" idx="5"/>
          </p:nvPr>
        </p:nvSpPr>
        <p:spPr/>
        <p:txBody>
          <a:bodyPr/>
          <a:lstStyle/>
          <a:p>
            <a:fld id="{74176A9C-AB34-EE43-8D8E-0E074F32670A}" type="slidenum">
              <a:rPr lang="en-US" smtClean="0"/>
              <a:t>7</a:t>
            </a:fld>
            <a:endParaRPr lang="en-US"/>
          </a:p>
        </p:txBody>
      </p:sp>
    </p:spTree>
    <p:extLst>
      <p:ext uri="{BB962C8B-B14F-4D97-AF65-F5344CB8AC3E}">
        <p14:creationId xmlns:p14="http://schemas.microsoft.com/office/powerpoint/2010/main" val="90301703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Script slide 8: Statistics</a:t>
            </a:r>
          </a:p>
          <a:p>
            <a:endParaRPr lang="en-US" dirty="0"/>
          </a:p>
          <a:p>
            <a:r>
              <a:rPr lang="en-US" dirty="0"/>
              <a:t>ACEs statistics;</a:t>
            </a:r>
          </a:p>
          <a:p>
            <a:endParaRPr lang="en-US" dirty="0"/>
          </a:p>
          <a:p>
            <a:pPr marL="171450" indent="-171450">
              <a:buFont typeface="Arial" panose="020B0604020202020204" pitchFamily="34" charset="0"/>
              <a:buChar char="•"/>
            </a:pPr>
            <a:r>
              <a:rPr lang="en-US" dirty="0"/>
              <a:t>In 2014 a British study concluded that 47% of people have experienced at least one ACE in their life and 9% of the population experiencing 4+ ACEs.</a:t>
            </a:r>
          </a:p>
          <a:p>
            <a:pPr marL="171450" indent="-171450">
              <a:buFont typeface="Arial" panose="020B0604020202020204" pitchFamily="34" charset="0"/>
              <a:buChar char="•"/>
            </a:pPr>
            <a:r>
              <a:rPr lang="en-US" dirty="0"/>
              <a:t>1-3 diagnosed mental illnesses are linked to an experience of an ACE or ACEs.</a:t>
            </a:r>
          </a:p>
          <a:p>
            <a:pPr marL="171450" indent="-171450">
              <a:buFont typeface="Arial" panose="020B0604020202020204" pitchFamily="34" charset="0"/>
              <a:buChar char="•"/>
            </a:pPr>
            <a:r>
              <a:rPr lang="en-US" dirty="0"/>
              <a:t>The longer an individual experiences an ACE the more common ACEs can become more apparent.</a:t>
            </a:r>
          </a:p>
          <a:p>
            <a:pPr marL="171450" indent="-171450">
              <a:buFont typeface="Arial" panose="020B0604020202020204" pitchFamily="34" charset="0"/>
              <a:buChar char="•"/>
            </a:pPr>
            <a:endParaRPr lang="en-US" dirty="0"/>
          </a:p>
          <a:p>
            <a:pPr marL="171450" indent="-171450">
              <a:buFont typeface="Arial" panose="020B0604020202020204" pitchFamily="34" charset="0"/>
              <a:buChar char="•"/>
            </a:pPr>
            <a:r>
              <a:rPr lang="en-US" dirty="0"/>
              <a:t>Forest school statistics; children that attend forest schools have an increase in balance, coordination, health and well-being also cognitive function compared to children that attend indoor school settings. </a:t>
            </a:r>
          </a:p>
          <a:p>
            <a:pPr marL="171450" indent="-171450">
              <a:buFont typeface="Arial" panose="020B0604020202020204" pitchFamily="34" charset="0"/>
              <a:buChar char="•"/>
            </a:pPr>
            <a:endParaRPr lang="en-US" dirty="0"/>
          </a:p>
          <a:p>
            <a:pPr marL="171450" indent="-171450">
              <a:buFont typeface="Arial" panose="020B0604020202020204" pitchFamily="34" charset="0"/>
              <a:buChar char="•"/>
            </a:pPr>
            <a:r>
              <a:rPr lang="en-US" dirty="0"/>
              <a:t>Outdoor play statistics : </a:t>
            </a:r>
          </a:p>
          <a:p>
            <a:pPr marL="171450" indent="-171450">
              <a:buFont typeface="Arial" panose="020B0604020202020204" pitchFamily="34" charset="0"/>
              <a:buChar char="•"/>
            </a:pPr>
            <a:r>
              <a:rPr lang="en-US" dirty="0"/>
              <a:t>Outdoor play can improve a child’s motors skills and strengths with physical development, balancing and hand-eye coordination.</a:t>
            </a:r>
          </a:p>
          <a:p>
            <a:pPr marL="171450" indent="-171450">
              <a:buFont typeface="Arial" panose="020B0604020202020204" pitchFamily="34" charset="0"/>
              <a:buChar char="•"/>
            </a:pPr>
            <a:r>
              <a:rPr lang="en-US" dirty="0"/>
              <a:t>Also ,outdoor play can also benefit some social/ emotional motors by improving social skills and regulating emotions. </a:t>
            </a:r>
          </a:p>
          <a:p>
            <a:endParaRPr lang="en-US" dirty="0"/>
          </a:p>
          <a:p>
            <a:pPr marL="171450" indent="-171450">
              <a:buFont typeface="Arial" panose="020B0604020202020204" pitchFamily="34" charset="0"/>
              <a:buChar char="•"/>
            </a:pPr>
            <a:endParaRPr lang="en-US" dirty="0"/>
          </a:p>
          <a:p>
            <a:endParaRPr lang="en-US" dirty="0"/>
          </a:p>
          <a:p>
            <a:endParaRPr lang="en-US" dirty="0"/>
          </a:p>
        </p:txBody>
      </p:sp>
      <p:sp>
        <p:nvSpPr>
          <p:cNvPr id="4" name="Slide Number Placeholder 3"/>
          <p:cNvSpPr>
            <a:spLocks noGrp="1"/>
          </p:cNvSpPr>
          <p:nvPr>
            <p:ph type="sldNum" sz="quarter" idx="5"/>
          </p:nvPr>
        </p:nvSpPr>
        <p:spPr/>
        <p:txBody>
          <a:bodyPr/>
          <a:lstStyle/>
          <a:p>
            <a:fld id="{74176A9C-AB34-EE43-8D8E-0E074F32670A}" type="slidenum">
              <a:rPr lang="en-US" smtClean="0"/>
              <a:t>8</a:t>
            </a:fld>
            <a:endParaRPr lang="en-US"/>
          </a:p>
        </p:txBody>
      </p:sp>
    </p:spTree>
    <p:extLst>
      <p:ext uri="{BB962C8B-B14F-4D97-AF65-F5344CB8AC3E}">
        <p14:creationId xmlns:p14="http://schemas.microsoft.com/office/powerpoint/2010/main" val="351689741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Script and slide 9:</a:t>
            </a:r>
          </a:p>
          <a:p>
            <a:endParaRPr lang="en-US" dirty="0"/>
          </a:p>
          <a:p>
            <a:r>
              <a:rPr lang="en-US" dirty="0"/>
              <a:t>Significant studies…</a:t>
            </a:r>
          </a:p>
          <a:p>
            <a:endParaRPr lang="en-US" dirty="0"/>
          </a:p>
          <a:p>
            <a:pPr marL="171450" indent="-171450">
              <a:buFont typeface="Arial" panose="020B0604020202020204" pitchFamily="34" charset="0"/>
              <a:buChar char="•"/>
            </a:pPr>
            <a:r>
              <a:rPr lang="en-US" dirty="0"/>
              <a:t>Within the first study mentioned the research was linked to a longitudinal study over 3 years, this study was based on school settings and stated in the study that children's attendance and academic attainment improved more than non-participating school children. These findings suggest the importance of playing freely outdoors regularly can help with self-resilience and emotional regulation. This has raised an interest in making outdoor play and forest schools popular types of intervention for disadvantaged children. </a:t>
            </a:r>
          </a:p>
          <a:p>
            <a:pPr marL="171450" indent="-171450">
              <a:buFont typeface="Arial" panose="020B0604020202020204" pitchFamily="34" charset="0"/>
              <a:buChar char="•"/>
            </a:pPr>
            <a:endParaRPr lang="en-US" dirty="0"/>
          </a:p>
          <a:p>
            <a:pPr marL="171450" indent="-171450">
              <a:buFont typeface="Arial" panose="020B0604020202020204" pitchFamily="34" charset="0"/>
              <a:buChar char="•"/>
            </a:pPr>
            <a:r>
              <a:rPr lang="en-US" dirty="0"/>
              <a:t>The next study was a systematic review report of 107 studies based on outdoor play. There are many benefits of outdoor play which have previously been mentioned in earlier slides. There is on the other hand a rising concern of the decrease of children playing outside or the use of outdoors. </a:t>
            </a:r>
          </a:p>
          <a:p>
            <a:pPr marL="171450" indent="-171450">
              <a:buFont typeface="Arial" panose="020B0604020202020204" pitchFamily="34" charset="0"/>
              <a:buChar char="•"/>
            </a:pPr>
            <a:r>
              <a:rPr lang="en-US" dirty="0"/>
              <a:t>From reviewing multiple studies girls seemed to show less involvement with the outdoors compared to boys. There was also a finding with a relation of a decrease on ethnic groups with outdoor play as this could be linked to poverty or immigration reasons.</a:t>
            </a:r>
          </a:p>
        </p:txBody>
      </p:sp>
      <p:sp>
        <p:nvSpPr>
          <p:cNvPr id="4" name="Slide Number Placeholder 3"/>
          <p:cNvSpPr>
            <a:spLocks noGrp="1"/>
          </p:cNvSpPr>
          <p:nvPr>
            <p:ph type="sldNum" sz="quarter" idx="5"/>
          </p:nvPr>
        </p:nvSpPr>
        <p:spPr/>
        <p:txBody>
          <a:bodyPr/>
          <a:lstStyle/>
          <a:p>
            <a:fld id="{74176A9C-AB34-EE43-8D8E-0E074F32670A}" type="slidenum">
              <a:rPr lang="en-US" smtClean="0"/>
              <a:t>9</a:t>
            </a:fld>
            <a:endParaRPr lang="en-US"/>
          </a:p>
        </p:txBody>
      </p:sp>
    </p:spTree>
    <p:extLst>
      <p:ext uri="{BB962C8B-B14F-4D97-AF65-F5344CB8AC3E}">
        <p14:creationId xmlns:p14="http://schemas.microsoft.com/office/powerpoint/2010/main" val="345805203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Script slide 10: following on </a:t>
            </a:r>
          </a:p>
          <a:p>
            <a:r>
              <a:rPr lang="en-US" dirty="0"/>
              <a:t>Journal articles related to the topic;</a:t>
            </a:r>
          </a:p>
          <a:p>
            <a:endParaRPr lang="en-US" dirty="0"/>
          </a:p>
          <a:p>
            <a:pPr marL="171450" indent="-171450">
              <a:buFont typeface="Arial" panose="020B0604020202020204" pitchFamily="34" charset="0"/>
              <a:buChar char="•"/>
            </a:pPr>
            <a:r>
              <a:rPr lang="en-US" dirty="0"/>
              <a:t>The first study mentions that research into green areas like parks, forests, nature reserves, lakes, and fields and having these near schools or household areas, which can be accessed easily and for all types of people. (disabled) this was found to promote self-control </a:t>
            </a:r>
            <a:r>
              <a:rPr lang="en-US" dirty="0" err="1"/>
              <a:t>behaviour</a:t>
            </a:r>
            <a:r>
              <a:rPr lang="en-US" dirty="0"/>
              <a:t> and cognitive development. This was also found to have an effect on adults and can improve working memory and attentional functioning.  </a:t>
            </a:r>
          </a:p>
          <a:p>
            <a:pPr marL="171450" indent="-171450">
              <a:buFont typeface="Arial" panose="020B0604020202020204" pitchFamily="34" charset="0"/>
              <a:buChar char="•"/>
            </a:pPr>
            <a:endParaRPr lang="en-US" dirty="0"/>
          </a:p>
          <a:p>
            <a:pPr marL="171450" indent="-171450">
              <a:buFont typeface="Arial" panose="020B0604020202020204" pitchFamily="34" charset="0"/>
              <a:buChar char="•"/>
            </a:pPr>
            <a:r>
              <a:rPr lang="en-US" dirty="0"/>
              <a:t>Following on,  the next study mentions a report from teachers that made outdoor play more regular and found that concentration levels improved and focus skills also better </a:t>
            </a:r>
            <a:r>
              <a:rPr lang="en-US" dirty="0" err="1"/>
              <a:t>behaviour</a:t>
            </a:r>
            <a:r>
              <a:rPr lang="en-US" dirty="0"/>
              <a:t> and increased productivity.</a:t>
            </a:r>
          </a:p>
          <a:p>
            <a:pPr marL="171450" indent="-171450">
              <a:buFont typeface="Arial" panose="020B0604020202020204" pitchFamily="34" charset="0"/>
              <a:buChar char="•"/>
            </a:pPr>
            <a:r>
              <a:rPr lang="en-US" dirty="0"/>
              <a:t>This has also been shown to improve and be effective with children who have ADHD.</a:t>
            </a:r>
          </a:p>
          <a:p>
            <a:pPr marL="171450" indent="-171450">
              <a:buFont typeface="Arial" panose="020B0604020202020204" pitchFamily="34" charset="0"/>
              <a:buChar char="•"/>
            </a:pPr>
            <a:endParaRPr lang="en-US" dirty="0"/>
          </a:p>
          <a:p>
            <a:pPr marL="171450" indent="-171450">
              <a:buFont typeface="Arial" panose="020B0604020202020204" pitchFamily="34" charset="0"/>
              <a:buChar char="•"/>
            </a:pPr>
            <a:r>
              <a:rPr lang="en-US" dirty="0"/>
              <a:t>Lastly, the articles mention 200 forest schools in the UK have grown 2/3 the size since March 2020. This could be because of my recent understanding of not taking the outdoors for granted and using it as much as possible. </a:t>
            </a:r>
          </a:p>
        </p:txBody>
      </p:sp>
      <p:sp>
        <p:nvSpPr>
          <p:cNvPr id="4" name="Slide Number Placeholder 3"/>
          <p:cNvSpPr>
            <a:spLocks noGrp="1"/>
          </p:cNvSpPr>
          <p:nvPr>
            <p:ph type="sldNum" sz="quarter" idx="5"/>
          </p:nvPr>
        </p:nvSpPr>
        <p:spPr/>
        <p:txBody>
          <a:bodyPr/>
          <a:lstStyle/>
          <a:p>
            <a:fld id="{74176A9C-AB34-EE43-8D8E-0E074F32670A}" type="slidenum">
              <a:rPr lang="en-US" smtClean="0"/>
              <a:t>10</a:t>
            </a:fld>
            <a:endParaRPr lang="en-US"/>
          </a:p>
        </p:txBody>
      </p:sp>
    </p:spTree>
    <p:extLst>
      <p:ext uri="{BB962C8B-B14F-4D97-AF65-F5344CB8AC3E}">
        <p14:creationId xmlns:p14="http://schemas.microsoft.com/office/powerpoint/2010/main" val="214244986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Script and slide 11; further information</a:t>
            </a:r>
          </a:p>
          <a:p>
            <a:endParaRPr lang="en-US" dirty="0"/>
          </a:p>
          <a:p>
            <a:pPr marL="228600" indent="-228600">
              <a:buFont typeface="+mj-lt"/>
              <a:buAutoNum type="arabicPeriod"/>
            </a:pPr>
            <a:r>
              <a:rPr lang="en-US" dirty="0"/>
              <a:t>This article states that outdoor activities and forest schools in children can help them with physical development by strengthening gross motor skills and also fine motor skills. </a:t>
            </a:r>
          </a:p>
          <a:p>
            <a:pPr marL="228600" indent="-228600">
              <a:buFont typeface="+mj-lt"/>
              <a:buAutoNum type="arabicPeriod"/>
            </a:pPr>
            <a:r>
              <a:rPr lang="en-US" dirty="0"/>
              <a:t>Another article states that there are many types of forest schools for children such as local community </a:t>
            </a:r>
            <a:r>
              <a:rPr lang="en-US" dirty="0" err="1"/>
              <a:t>centres</a:t>
            </a:r>
            <a:r>
              <a:rPr lang="en-US" dirty="0"/>
              <a:t> or councils, government schemes or campaigns and plenty of others. It is also suitable for all children and children with any form of disability. </a:t>
            </a:r>
          </a:p>
          <a:p>
            <a:pPr marL="228600" indent="-228600">
              <a:buFont typeface="+mj-lt"/>
              <a:buAutoNum type="arabicPeriod"/>
            </a:pPr>
            <a:r>
              <a:rPr lang="en-US" dirty="0"/>
              <a:t>Although mostly aimed at primary school children or nursery and pre-teen but can be found to be beneficial for teenagers also!</a:t>
            </a:r>
          </a:p>
        </p:txBody>
      </p:sp>
      <p:sp>
        <p:nvSpPr>
          <p:cNvPr id="4" name="Slide Number Placeholder 3"/>
          <p:cNvSpPr>
            <a:spLocks noGrp="1"/>
          </p:cNvSpPr>
          <p:nvPr>
            <p:ph type="sldNum" sz="quarter" idx="5"/>
          </p:nvPr>
        </p:nvSpPr>
        <p:spPr/>
        <p:txBody>
          <a:bodyPr/>
          <a:lstStyle/>
          <a:p>
            <a:fld id="{74176A9C-AB34-EE43-8D8E-0E074F32670A}" type="slidenum">
              <a:rPr lang="en-US" smtClean="0"/>
              <a:t>11</a:t>
            </a:fld>
            <a:endParaRPr lang="en-US"/>
          </a:p>
        </p:txBody>
      </p:sp>
    </p:spTree>
    <p:extLst>
      <p:ext uri="{BB962C8B-B14F-4D97-AF65-F5344CB8AC3E}">
        <p14:creationId xmlns:p14="http://schemas.microsoft.com/office/powerpoint/2010/main" val="7536361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Script and slide 12: interventions </a:t>
            </a:r>
          </a:p>
          <a:p>
            <a:endParaRPr lang="en-US" dirty="0"/>
          </a:p>
          <a:p>
            <a:r>
              <a:rPr lang="en-US" dirty="0"/>
              <a:t>Referring back to ACEs there are multiple intervention strategies in place to support and decrease children with aces and the impact of aces in general. </a:t>
            </a:r>
          </a:p>
          <a:p>
            <a:endParaRPr lang="en-US" dirty="0"/>
          </a:p>
          <a:p>
            <a:r>
              <a:rPr lang="en-US" dirty="0"/>
              <a:t>Forest schools are used as an intervention by government schemes for children with aces and are popular mostly in Wales and England schools. </a:t>
            </a:r>
          </a:p>
          <a:p>
            <a:endParaRPr lang="en-US" dirty="0"/>
          </a:p>
          <a:p>
            <a:r>
              <a:rPr lang="en-US" dirty="0"/>
              <a:t>Outdoor play such as den building, wildlife and gardening also bugs. Physical activity is linked to this but can help as an intervention to support other children and learning how to behave in team-building environments at a young age. Exercise interventions included children with aces also such a disability or trauma or illness. </a:t>
            </a:r>
          </a:p>
        </p:txBody>
      </p:sp>
      <p:sp>
        <p:nvSpPr>
          <p:cNvPr id="4" name="Slide Number Placeholder 3"/>
          <p:cNvSpPr>
            <a:spLocks noGrp="1"/>
          </p:cNvSpPr>
          <p:nvPr>
            <p:ph type="sldNum" sz="quarter" idx="5"/>
          </p:nvPr>
        </p:nvSpPr>
        <p:spPr/>
        <p:txBody>
          <a:bodyPr/>
          <a:lstStyle/>
          <a:p>
            <a:fld id="{74176A9C-AB34-EE43-8D8E-0E074F32670A}" type="slidenum">
              <a:rPr lang="en-US" smtClean="0"/>
              <a:t>12</a:t>
            </a:fld>
            <a:endParaRPr lang="en-US"/>
          </a:p>
        </p:txBody>
      </p:sp>
    </p:spTree>
    <p:extLst>
      <p:ext uri="{BB962C8B-B14F-4D97-AF65-F5344CB8AC3E}">
        <p14:creationId xmlns:p14="http://schemas.microsoft.com/office/powerpoint/2010/main" val="329065090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Script and slide 13: evaluation </a:t>
            </a:r>
          </a:p>
          <a:p>
            <a:endParaRPr lang="en-US" dirty="0"/>
          </a:p>
          <a:p>
            <a:endParaRPr lang="en-US" dirty="0"/>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solidFill>
                  <a:schemeClr val="tx1">
                    <a:alpha val="70000"/>
                  </a:schemeClr>
                </a:solidFill>
                <a:latin typeface="Calibri" panose="020F0502020204030204" pitchFamily="34" charset="0"/>
                <a:cs typeface="Calibri" panose="020F0502020204030204" pitchFamily="34" charset="0"/>
              </a:rPr>
              <a:t>Overall, </a:t>
            </a:r>
            <a:r>
              <a:rPr lang="en-US" dirty="0" err="1">
                <a:solidFill>
                  <a:schemeClr val="tx1">
                    <a:alpha val="70000"/>
                  </a:schemeClr>
                </a:solidFill>
                <a:latin typeface="Calibri" panose="020F0502020204030204" pitchFamily="34" charset="0"/>
                <a:cs typeface="Calibri" panose="020F0502020204030204" pitchFamily="34" charset="0"/>
              </a:rPr>
              <a:t>summarising</a:t>
            </a:r>
            <a:r>
              <a:rPr lang="en-US" dirty="0">
                <a:solidFill>
                  <a:schemeClr val="tx1">
                    <a:alpha val="70000"/>
                  </a:schemeClr>
                </a:solidFill>
                <a:latin typeface="Calibri" panose="020F0502020204030204" pitchFamily="34" charset="0"/>
                <a:cs typeface="Calibri" panose="020F0502020204030204" pitchFamily="34" charset="0"/>
              </a:rPr>
              <a:t> recently mentioned and explained statistics, studies, interventions and journal articles shows that outdoor play can impact a child positively and beneficially. Especially focusing on children that experience/ experienced ACEs, and how nature close by can influence development and promote a strong/ healthy lifestyle and well-being. Outdoor play should always be balanced and considered to be for children towards all ages. This presentation promotes the importance of forest schools, nature and outdoor play for children now and upcoming generations. </a:t>
            </a:r>
          </a:p>
          <a:p>
            <a:endParaRPr lang="en-US" dirty="0"/>
          </a:p>
        </p:txBody>
      </p:sp>
      <p:sp>
        <p:nvSpPr>
          <p:cNvPr id="4" name="Slide Number Placeholder 3"/>
          <p:cNvSpPr>
            <a:spLocks noGrp="1"/>
          </p:cNvSpPr>
          <p:nvPr>
            <p:ph type="sldNum" sz="quarter" idx="5"/>
          </p:nvPr>
        </p:nvSpPr>
        <p:spPr/>
        <p:txBody>
          <a:bodyPr/>
          <a:lstStyle/>
          <a:p>
            <a:fld id="{74176A9C-AB34-EE43-8D8E-0E074F32670A}" type="slidenum">
              <a:rPr lang="en-US" smtClean="0"/>
              <a:t>13</a:t>
            </a:fld>
            <a:endParaRPr lang="en-US"/>
          </a:p>
        </p:txBody>
      </p:sp>
    </p:spTree>
    <p:extLst>
      <p:ext uri="{BB962C8B-B14F-4D97-AF65-F5344CB8AC3E}">
        <p14:creationId xmlns:p14="http://schemas.microsoft.com/office/powerpoint/2010/main" val="259632603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Script and slide 14: critical </a:t>
            </a:r>
            <a:r>
              <a:rPr lang="en-US" dirty="0" err="1"/>
              <a:t>evalution</a:t>
            </a:r>
            <a:endParaRPr lang="en-US" dirty="0"/>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latin typeface="Calibri" panose="020F0502020204030204" pitchFamily="34" charset="0"/>
                <a:cs typeface="Calibri" panose="020F0502020204030204" pitchFamily="34" charset="0"/>
              </a:rPr>
              <a:t>From previously evaluating in the recent slide, moving on critically on the other hand there are still gaps to be mentioned within this topic and intervention. For example, a higher target aim towards teenagers 13-18 and young adults. This would be a positive influence and promote the next generations to understand nature and the environment. Having parents included in forest sessions or outdoor play can help build relationships and promote better attitudes and </a:t>
            </a:r>
            <a:r>
              <a:rPr lang="en-US" sz="1200" dirty="0" err="1">
                <a:latin typeface="Calibri" panose="020F0502020204030204" pitchFamily="34" charset="0"/>
                <a:cs typeface="Calibri" panose="020F0502020204030204" pitchFamily="34" charset="0"/>
              </a:rPr>
              <a:t>behaviour</a:t>
            </a:r>
            <a:r>
              <a:rPr lang="en-US" sz="1200" dirty="0">
                <a:latin typeface="Calibri" panose="020F0502020204030204" pitchFamily="34" charset="0"/>
                <a:cs typeface="Calibri" panose="020F0502020204030204" pitchFamily="34" charset="0"/>
              </a:rPr>
              <a:t> toward the outdoor environment with their child. This may be easier and more comfortable with some children and promote effective faster understanding with communication between adults to impact their </a:t>
            </a:r>
            <a:r>
              <a:rPr lang="en-US" sz="1200" dirty="0" err="1">
                <a:latin typeface="Calibri" panose="020F0502020204030204" pitchFamily="34" charset="0"/>
                <a:cs typeface="Calibri" panose="020F0502020204030204" pitchFamily="34" charset="0"/>
              </a:rPr>
              <a:t>socialising</a:t>
            </a:r>
            <a:r>
              <a:rPr lang="en-US" sz="1200" dirty="0">
                <a:latin typeface="Calibri" panose="020F0502020204030204" pitchFamily="34" charset="0"/>
                <a:cs typeface="Calibri" panose="020F0502020204030204" pitchFamily="34" charset="0"/>
              </a:rPr>
              <a:t> skills and confidence but also their connection to their parents through nature. A positive impact on the child to become motivated and excited to learn. Forest school and outdoor play interventions to also be aim targeted towards disadvantaged areas and children. </a:t>
            </a:r>
          </a:p>
          <a:p>
            <a:endParaRPr lang="en-US" dirty="0"/>
          </a:p>
        </p:txBody>
      </p:sp>
      <p:sp>
        <p:nvSpPr>
          <p:cNvPr id="4" name="Slide Number Placeholder 3"/>
          <p:cNvSpPr>
            <a:spLocks noGrp="1"/>
          </p:cNvSpPr>
          <p:nvPr>
            <p:ph type="sldNum" sz="quarter" idx="5"/>
          </p:nvPr>
        </p:nvSpPr>
        <p:spPr/>
        <p:txBody>
          <a:bodyPr/>
          <a:lstStyle/>
          <a:p>
            <a:fld id="{74176A9C-AB34-EE43-8D8E-0E074F32670A}" type="slidenum">
              <a:rPr lang="en-US" smtClean="0"/>
              <a:t>14</a:t>
            </a:fld>
            <a:endParaRPr lang="en-US"/>
          </a:p>
        </p:txBody>
      </p:sp>
    </p:spTree>
    <p:extLst>
      <p:ext uri="{BB962C8B-B14F-4D97-AF65-F5344CB8AC3E}">
        <p14:creationId xmlns:p14="http://schemas.microsoft.com/office/powerpoint/2010/main" val="160676904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Script slide 15: wrap up</a:t>
            </a:r>
          </a:p>
          <a:p>
            <a:endParaRPr lang="en-US" dirty="0"/>
          </a:p>
          <a:p>
            <a:pPr marL="228600" indent="-228600">
              <a:lnSpc>
                <a:spcPct val="115000"/>
              </a:lnSpc>
              <a:buFont typeface="+mj-lt"/>
              <a:buAutoNum type="arabicPeriod"/>
            </a:pPr>
            <a:r>
              <a:rPr lang="en-US" sz="1200" dirty="0">
                <a:latin typeface="Calibri" panose="020F0502020204030204" pitchFamily="34" charset="0"/>
                <a:cs typeface="Calibri" panose="020F0502020204030204" pitchFamily="34" charset="0"/>
              </a:rPr>
              <a:t>Within this presentation, there are many points and factors from studies and other literature that have been discussed to explain how forest schools and outdoor play are effective for children with ACEs. For example, increased mental, emotional, social and physical benefits. </a:t>
            </a:r>
          </a:p>
          <a:p>
            <a:pPr marL="228600" indent="-228600">
              <a:lnSpc>
                <a:spcPct val="115000"/>
              </a:lnSpc>
              <a:buFont typeface="+mj-lt"/>
              <a:buAutoNum type="arabicPeriod"/>
            </a:pPr>
            <a:endParaRPr lang="en-US" sz="1200" dirty="0">
              <a:latin typeface="Calibri" panose="020F0502020204030204" pitchFamily="34" charset="0"/>
              <a:cs typeface="Calibri" panose="020F0502020204030204" pitchFamily="34" charset="0"/>
            </a:endParaRPr>
          </a:p>
          <a:p>
            <a:pPr marL="228600" indent="-228600">
              <a:lnSpc>
                <a:spcPct val="115000"/>
              </a:lnSpc>
              <a:buFont typeface="+mj-lt"/>
              <a:buAutoNum type="arabicPeriod"/>
            </a:pPr>
            <a:r>
              <a:rPr lang="en-US" sz="1200" dirty="0">
                <a:latin typeface="Calibri" panose="020F0502020204030204" pitchFamily="34" charset="0"/>
                <a:cs typeface="Calibri" panose="020F0502020204030204" pitchFamily="34" charset="0"/>
              </a:rPr>
              <a:t>Furthermore, mentioning identified gaps that are present within the topic. Shows that forest schools and outdoor play are great for children in need of early intervention. It can help decrease ACEs symptoms into positive ones by previous results of motivation, confidence, being socially aware, healthier, emotional regulation control, and other environmental factors which can positively impact their </a:t>
            </a:r>
            <a:r>
              <a:rPr lang="en-US" sz="1200" dirty="0" err="1">
                <a:latin typeface="Calibri" panose="020F0502020204030204" pitchFamily="34" charset="0"/>
                <a:cs typeface="Calibri" panose="020F0502020204030204" pitchFamily="34" charset="0"/>
              </a:rPr>
              <a:t>behaviour</a:t>
            </a:r>
            <a:r>
              <a:rPr lang="en-US" sz="1200" dirty="0">
                <a:latin typeface="Calibri" panose="020F0502020204030204" pitchFamily="34" charset="0"/>
                <a:cs typeface="Calibri" panose="020F0502020204030204" pitchFamily="34" charset="0"/>
              </a:rPr>
              <a:t> and influence attitude. Therefore, this intervention type should be promoted regularly to become more accessible and available for all children. </a:t>
            </a:r>
          </a:p>
          <a:p>
            <a:endParaRPr lang="en-US" dirty="0"/>
          </a:p>
        </p:txBody>
      </p:sp>
      <p:sp>
        <p:nvSpPr>
          <p:cNvPr id="4" name="Slide Number Placeholder 3"/>
          <p:cNvSpPr>
            <a:spLocks noGrp="1"/>
          </p:cNvSpPr>
          <p:nvPr>
            <p:ph type="sldNum" sz="quarter" idx="5"/>
          </p:nvPr>
        </p:nvSpPr>
        <p:spPr/>
        <p:txBody>
          <a:bodyPr/>
          <a:lstStyle/>
          <a:p>
            <a:fld id="{74176A9C-AB34-EE43-8D8E-0E074F32670A}" type="slidenum">
              <a:rPr lang="en-US" smtClean="0"/>
              <a:t>15</a:t>
            </a:fld>
            <a:endParaRPr lang="en-US"/>
          </a:p>
        </p:txBody>
      </p:sp>
    </p:spTree>
    <p:extLst>
      <p:ext uri="{BB962C8B-B14F-4D97-AF65-F5344CB8AC3E}">
        <p14:creationId xmlns:p14="http://schemas.microsoft.com/office/powerpoint/2010/main" val="127960785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Script and slide 16: Thank you for listening </a:t>
            </a:r>
          </a:p>
        </p:txBody>
      </p:sp>
      <p:sp>
        <p:nvSpPr>
          <p:cNvPr id="4" name="Slide Number Placeholder 3"/>
          <p:cNvSpPr>
            <a:spLocks noGrp="1"/>
          </p:cNvSpPr>
          <p:nvPr>
            <p:ph type="sldNum" sz="quarter" idx="5"/>
          </p:nvPr>
        </p:nvSpPr>
        <p:spPr/>
        <p:txBody>
          <a:bodyPr/>
          <a:lstStyle/>
          <a:p>
            <a:fld id="{74176A9C-AB34-EE43-8D8E-0E074F32670A}" type="slidenum">
              <a:rPr lang="en-US" smtClean="0"/>
              <a:t>16</a:t>
            </a:fld>
            <a:endParaRPr lang="en-US"/>
          </a:p>
        </p:txBody>
      </p:sp>
    </p:spTree>
    <p:extLst>
      <p:ext uri="{BB962C8B-B14F-4D97-AF65-F5344CB8AC3E}">
        <p14:creationId xmlns:p14="http://schemas.microsoft.com/office/powerpoint/2010/main" val="256760636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4176A9C-AB34-EE43-8D8E-0E074F32670A}" type="slidenum">
              <a:rPr lang="en-US" smtClean="0"/>
              <a:t>17</a:t>
            </a:fld>
            <a:endParaRPr lang="en-US"/>
          </a:p>
        </p:txBody>
      </p:sp>
    </p:spTree>
    <p:extLst>
      <p:ext uri="{BB962C8B-B14F-4D97-AF65-F5344CB8AC3E}">
        <p14:creationId xmlns:p14="http://schemas.microsoft.com/office/powerpoint/2010/main" val="68971481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29798E-90C4-48E6-B39B-37FF65347ABD}"/>
              </a:ext>
            </a:extLst>
          </p:cNvPr>
          <p:cNvSpPr>
            <a:spLocks noGrp="1"/>
          </p:cNvSpPr>
          <p:nvPr>
            <p:ph type="ctrTitle"/>
          </p:nvPr>
        </p:nvSpPr>
        <p:spPr>
          <a:xfrm>
            <a:off x="2197100" y="1079500"/>
            <a:ext cx="7797799" cy="2138400"/>
          </a:xfrm>
        </p:spPr>
        <p:txBody>
          <a:bodyPr anchor="b">
            <a:normAutofit/>
          </a:bodyPr>
          <a:lstStyle>
            <a:lvl1pPr algn="ctr">
              <a:defRPr sz="2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93D95C8C-0A7F-40D9-A690-3D5898EFFE81}"/>
              </a:ext>
            </a:extLst>
          </p:cNvPr>
          <p:cNvSpPr>
            <a:spLocks noGrp="1"/>
          </p:cNvSpPr>
          <p:nvPr>
            <p:ph type="subTitle" idx="1"/>
          </p:nvPr>
        </p:nvSpPr>
        <p:spPr>
          <a:xfrm>
            <a:off x="3308350" y="4113213"/>
            <a:ext cx="5575300" cy="1655762"/>
          </a:xfrm>
        </p:spPr>
        <p:txBody>
          <a:bodyPr/>
          <a:lstStyle>
            <a:lvl1pPr marL="0" indent="0" algn="ctr">
              <a:buNone/>
              <a:defRPr sz="24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3D1322F3-E47A-4D6E-96A8-AB5C73BA9906}"/>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5/1/24</a:t>
            </a:fld>
            <a:endParaRPr lang="en-US" dirty="0"/>
          </a:p>
        </p:txBody>
      </p:sp>
      <p:sp>
        <p:nvSpPr>
          <p:cNvPr id="5" name="Footer Placeholder 4">
            <a:extLst>
              <a:ext uri="{FF2B5EF4-FFF2-40B4-BE49-F238E27FC236}">
                <a16:creationId xmlns:a16="http://schemas.microsoft.com/office/drawing/2014/main" id="{737BF5CE-9E66-4FD5-949F-34E11607C6DF}"/>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EDAB7A-4032-416A-B04E-1F4878912E02}"/>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dirty="0"/>
          </a:p>
        </p:txBody>
      </p:sp>
      <p:cxnSp>
        <p:nvCxnSpPr>
          <p:cNvPr id="7" name="Straight Connector 6">
            <a:extLst>
              <a:ext uri="{FF2B5EF4-FFF2-40B4-BE49-F238E27FC236}">
                <a16:creationId xmlns:a16="http://schemas.microsoft.com/office/drawing/2014/main" id="{701C0CAB-6A03-4C6A-9FAA-219847753628}"/>
              </a:ext>
            </a:extLst>
          </p:cNvPr>
          <p:cNvCxnSpPr>
            <a:cxnSpLocks/>
          </p:cNvCxnSpPr>
          <p:nvPr/>
        </p:nvCxnSpPr>
        <p:spPr>
          <a:xfrm>
            <a:off x="5826000" y="3690871"/>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nvGrpSpPr>
          <p:cNvPr id="20" name="Group 19">
            <a:extLst>
              <a:ext uri="{FF2B5EF4-FFF2-40B4-BE49-F238E27FC236}">
                <a16:creationId xmlns:a16="http://schemas.microsoft.com/office/drawing/2014/main" id="{F982E0B2-AA9C-441C-A08E-A9DF9CF12116}"/>
              </a:ext>
            </a:extLst>
          </p:cNvPr>
          <p:cNvGrpSpPr/>
          <p:nvPr/>
        </p:nvGrpSpPr>
        <p:grpSpPr>
          <a:xfrm>
            <a:off x="9728046" y="4869342"/>
            <a:ext cx="1623711" cy="630920"/>
            <a:chOff x="9588346" y="4824892"/>
            <a:chExt cx="1623711" cy="630920"/>
          </a:xfrm>
        </p:grpSpPr>
        <p:sp>
          <p:nvSpPr>
            <p:cNvPr id="16" name="Freeform: Shape 15">
              <a:extLst>
                <a:ext uri="{FF2B5EF4-FFF2-40B4-BE49-F238E27FC236}">
                  <a16:creationId xmlns:a16="http://schemas.microsoft.com/office/drawing/2014/main" id="{A4A2E074-C10D-4C57-AB72-B631E4D77102}"/>
                </a:ext>
              </a:extLst>
            </p:cNvPr>
            <p:cNvSpPr/>
            <p:nvPr/>
          </p:nvSpPr>
          <p:spPr>
            <a:xfrm rot="2700000" flipH="1">
              <a:off x="10267789" y="4452443"/>
              <a:ext cx="571820" cy="1316717"/>
            </a:xfrm>
            <a:custGeom>
              <a:avLst/>
              <a:gdLst>
                <a:gd name="connsiteX0" fmla="*/ 282417 w 571820"/>
                <a:gd name="connsiteY0" fmla="*/ 0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71820" h="1316717">
                  <a:moveTo>
                    <a:pt x="282417" y="0"/>
                  </a:moveTo>
                  <a:lnTo>
                    <a:pt x="285910" y="3175"/>
                  </a:lnTo>
                  <a:lnTo>
                    <a:pt x="287393" y="1827"/>
                  </a:lnTo>
                  <a:lnTo>
                    <a:pt x="289403" y="0"/>
                  </a:lnTo>
                  <a:lnTo>
                    <a:pt x="289403" y="6349"/>
                  </a:lnTo>
                  <a:lnTo>
                    <a:pt x="309203" y="24345"/>
                  </a:lnTo>
                  <a:cubicBezTo>
                    <a:pt x="471461" y="186603"/>
                    <a:pt x="571820" y="410761"/>
                    <a:pt x="571820" y="658359"/>
                  </a:cubicBezTo>
                  <a:cubicBezTo>
                    <a:pt x="571820" y="905956"/>
                    <a:pt x="471461" y="1130114"/>
                    <a:pt x="309203" y="1292372"/>
                  </a:cubicBezTo>
                  <a:lnTo>
                    <a:pt x="289403" y="1310368"/>
                  </a:lnTo>
                  <a:lnTo>
                    <a:pt x="289403" y="1316717"/>
                  </a:lnTo>
                  <a:lnTo>
                    <a:pt x="287393" y="1314890"/>
                  </a:lnTo>
                  <a:lnTo>
                    <a:pt x="285910" y="1313542"/>
                  </a:lnTo>
                  <a:lnTo>
                    <a:pt x="282417" y="1316717"/>
                  </a:lnTo>
                  <a:lnTo>
                    <a:pt x="282417" y="1310367"/>
                  </a:lnTo>
                  <a:lnTo>
                    <a:pt x="262617" y="1292372"/>
                  </a:lnTo>
                  <a:cubicBezTo>
                    <a:pt x="100359" y="1130113"/>
                    <a:pt x="0" y="905956"/>
                    <a:pt x="0" y="658358"/>
                  </a:cubicBezTo>
                  <a:cubicBezTo>
                    <a:pt x="0" y="410761"/>
                    <a:pt x="100359" y="186603"/>
                    <a:pt x="262617" y="24345"/>
                  </a:cubicBezTo>
                  <a:lnTo>
                    <a:pt x="282417" y="6349"/>
                  </a:lnTo>
                  <a:close/>
                </a:path>
              </a:pathLst>
            </a:custGeom>
            <a:solidFill>
              <a:schemeClr val="accent4">
                <a:alpha val="40000"/>
              </a:schemeClr>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7" name="Group 16">
              <a:extLst>
                <a:ext uri="{FF2B5EF4-FFF2-40B4-BE49-F238E27FC236}">
                  <a16:creationId xmlns:a16="http://schemas.microsoft.com/office/drawing/2014/main" id="{0B037EB3-1772-4BA8-A95A-E5DBDFEA32B0}"/>
                </a:ext>
              </a:extLst>
            </p:cNvPr>
            <p:cNvGrpSpPr/>
            <p:nvPr/>
          </p:nvGrpSpPr>
          <p:grpSpPr>
            <a:xfrm rot="2700000" flipH="1">
              <a:off x="10112436" y="4359902"/>
              <a:ext cx="571820" cy="1620000"/>
              <a:chOff x="8482785" y="4330454"/>
              <a:chExt cx="571820" cy="1620000"/>
            </a:xfrm>
          </p:grpSpPr>
          <p:sp>
            <p:nvSpPr>
              <p:cNvPr id="18" name="Freeform: Shape 17">
                <a:extLst>
                  <a:ext uri="{FF2B5EF4-FFF2-40B4-BE49-F238E27FC236}">
                    <a16:creationId xmlns:a16="http://schemas.microsoft.com/office/drawing/2014/main" id="{A1F47AC1-63D0-47F3-9728-1A0A0543494B}"/>
                  </a:ext>
                </a:extLst>
              </p:cNvPr>
              <p:cNvSpPr/>
              <p:nvPr/>
            </p:nvSpPr>
            <p:spPr>
              <a:xfrm>
                <a:off x="8482785" y="4333632"/>
                <a:ext cx="571820" cy="1311956"/>
              </a:xfrm>
              <a:custGeom>
                <a:avLst/>
                <a:gdLst>
                  <a:gd name="connsiteX0" fmla="*/ 282417 w 571820"/>
                  <a:gd name="connsiteY0" fmla="*/ 0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 name="connsiteX0" fmla="*/ 282417 w 571820"/>
                  <a:gd name="connsiteY0" fmla="*/ 6349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 name="connsiteX0" fmla="*/ 262617 w 571820"/>
                  <a:gd name="connsiteY0" fmla="*/ 24345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0" fmla="*/ 262617 w 571820"/>
                  <a:gd name="connsiteY0" fmla="*/ 24345 h 1316717"/>
                  <a:gd name="connsiteX1" fmla="*/ 285910 w 571820"/>
                  <a:gd name="connsiteY1" fmla="*/ 3175 h 1316717"/>
                  <a:gd name="connsiteX2" fmla="*/ 287393 w 571820"/>
                  <a:gd name="connsiteY2" fmla="*/ 1827 h 1316717"/>
                  <a:gd name="connsiteX3" fmla="*/ 289403 w 571820"/>
                  <a:gd name="connsiteY3" fmla="*/ 0 h 1316717"/>
                  <a:gd name="connsiteX4" fmla="*/ 309203 w 571820"/>
                  <a:gd name="connsiteY4" fmla="*/ 24345 h 1316717"/>
                  <a:gd name="connsiteX5" fmla="*/ 571820 w 571820"/>
                  <a:gd name="connsiteY5" fmla="*/ 658359 h 1316717"/>
                  <a:gd name="connsiteX6" fmla="*/ 309203 w 571820"/>
                  <a:gd name="connsiteY6" fmla="*/ 1292372 h 1316717"/>
                  <a:gd name="connsiteX7" fmla="*/ 289403 w 571820"/>
                  <a:gd name="connsiteY7" fmla="*/ 1310368 h 1316717"/>
                  <a:gd name="connsiteX8" fmla="*/ 289403 w 571820"/>
                  <a:gd name="connsiteY8" fmla="*/ 1316717 h 1316717"/>
                  <a:gd name="connsiteX9" fmla="*/ 287393 w 571820"/>
                  <a:gd name="connsiteY9" fmla="*/ 1314890 h 1316717"/>
                  <a:gd name="connsiteX10" fmla="*/ 285910 w 571820"/>
                  <a:gd name="connsiteY10" fmla="*/ 1313542 h 1316717"/>
                  <a:gd name="connsiteX11" fmla="*/ 282417 w 571820"/>
                  <a:gd name="connsiteY11" fmla="*/ 1316717 h 1316717"/>
                  <a:gd name="connsiteX12" fmla="*/ 282417 w 571820"/>
                  <a:gd name="connsiteY12" fmla="*/ 1310367 h 1316717"/>
                  <a:gd name="connsiteX13" fmla="*/ 262617 w 571820"/>
                  <a:gd name="connsiteY13" fmla="*/ 1292372 h 1316717"/>
                  <a:gd name="connsiteX14" fmla="*/ 0 w 571820"/>
                  <a:gd name="connsiteY14" fmla="*/ 658358 h 1316717"/>
                  <a:gd name="connsiteX15" fmla="*/ 262617 w 571820"/>
                  <a:gd name="connsiteY15" fmla="*/ 24345 h 1316717"/>
                  <a:gd name="connsiteX0" fmla="*/ 262617 w 571820"/>
                  <a:gd name="connsiteY0" fmla="*/ 22518 h 1314890"/>
                  <a:gd name="connsiteX1" fmla="*/ 285910 w 571820"/>
                  <a:gd name="connsiteY1" fmla="*/ 1348 h 1314890"/>
                  <a:gd name="connsiteX2" fmla="*/ 287393 w 571820"/>
                  <a:gd name="connsiteY2" fmla="*/ 0 h 1314890"/>
                  <a:gd name="connsiteX3" fmla="*/ 309203 w 571820"/>
                  <a:gd name="connsiteY3" fmla="*/ 22518 h 1314890"/>
                  <a:gd name="connsiteX4" fmla="*/ 571820 w 571820"/>
                  <a:gd name="connsiteY4" fmla="*/ 656532 h 1314890"/>
                  <a:gd name="connsiteX5" fmla="*/ 309203 w 571820"/>
                  <a:gd name="connsiteY5" fmla="*/ 1290545 h 1314890"/>
                  <a:gd name="connsiteX6" fmla="*/ 289403 w 571820"/>
                  <a:gd name="connsiteY6" fmla="*/ 1308541 h 1314890"/>
                  <a:gd name="connsiteX7" fmla="*/ 289403 w 571820"/>
                  <a:gd name="connsiteY7" fmla="*/ 1314890 h 1314890"/>
                  <a:gd name="connsiteX8" fmla="*/ 287393 w 571820"/>
                  <a:gd name="connsiteY8" fmla="*/ 1313063 h 1314890"/>
                  <a:gd name="connsiteX9" fmla="*/ 285910 w 571820"/>
                  <a:gd name="connsiteY9" fmla="*/ 1311715 h 1314890"/>
                  <a:gd name="connsiteX10" fmla="*/ 282417 w 571820"/>
                  <a:gd name="connsiteY10" fmla="*/ 1314890 h 1314890"/>
                  <a:gd name="connsiteX11" fmla="*/ 282417 w 571820"/>
                  <a:gd name="connsiteY11" fmla="*/ 1308540 h 1314890"/>
                  <a:gd name="connsiteX12" fmla="*/ 262617 w 571820"/>
                  <a:gd name="connsiteY12" fmla="*/ 1290545 h 1314890"/>
                  <a:gd name="connsiteX13" fmla="*/ 0 w 571820"/>
                  <a:gd name="connsiteY13" fmla="*/ 656531 h 1314890"/>
                  <a:gd name="connsiteX14" fmla="*/ 262617 w 571820"/>
                  <a:gd name="connsiteY14" fmla="*/ 22518 h 1314890"/>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82417 w 571820"/>
                  <a:gd name="connsiteY9" fmla="*/ 1313542 h 1313542"/>
                  <a:gd name="connsiteX10" fmla="*/ 282417 w 571820"/>
                  <a:gd name="connsiteY10" fmla="*/ 1307192 h 1313542"/>
                  <a:gd name="connsiteX11" fmla="*/ 262617 w 571820"/>
                  <a:gd name="connsiteY11" fmla="*/ 1289197 h 1313542"/>
                  <a:gd name="connsiteX12" fmla="*/ 0 w 571820"/>
                  <a:gd name="connsiteY12" fmla="*/ 655183 h 1313542"/>
                  <a:gd name="connsiteX13" fmla="*/ 262617 w 571820"/>
                  <a:gd name="connsiteY13"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82417 w 571820"/>
                  <a:gd name="connsiteY9" fmla="*/ 1313542 h 1313542"/>
                  <a:gd name="connsiteX10" fmla="*/ 262617 w 571820"/>
                  <a:gd name="connsiteY10" fmla="*/ 1289197 h 1313542"/>
                  <a:gd name="connsiteX11" fmla="*/ 0 w 571820"/>
                  <a:gd name="connsiteY11" fmla="*/ 655183 h 1313542"/>
                  <a:gd name="connsiteX12" fmla="*/ 262617 w 571820"/>
                  <a:gd name="connsiteY12"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62617 w 571820"/>
                  <a:gd name="connsiteY9" fmla="*/ 1289197 h 1313542"/>
                  <a:gd name="connsiteX10" fmla="*/ 0 w 571820"/>
                  <a:gd name="connsiteY10" fmla="*/ 655183 h 1313542"/>
                  <a:gd name="connsiteX11" fmla="*/ 262617 w 571820"/>
                  <a:gd name="connsiteY11"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62617 w 571820"/>
                  <a:gd name="connsiteY8" fmla="*/ 1289197 h 1313542"/>
                  <a:gd name="connsiteX9" fmla="*/ 0 w 571820"/>
                  <a:gd name="connsiteY9" fmla="*/ 655183 h 1313542"/>
                  <a:gd name="connsiteX10" fmla="*/ 262617 w 571820"/>
                  <a:gd name="connsiteY10"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62617 w 571820"/>
                  <a:gd name="connsiteY7" fmla="*/ 1289197 h 1313542"/>
                  <a:gd name="connsiteX8" fmla="*/ 0 w 571820"/>
                  <a:gd name="connsiteY8" fmla="*/ 655183 h 1313542"/>
                  <a:gd name="connsiteX9" fmla="*/ 262617 w 571820"/>
                  <a:gd name="connsiteY9" fmla="*/ 21170 h 1313542"/>
                  <a:gd name="connsiteX0" fmla="*/ 262617 w 571820"/>
                  <a:gd name="connsiteY0" fmla="*/ 21170 h 1364739"/>
                  <a:gd name="connsiteX1" fmla="*/ 285910 w 571820"/>
                  <a:gd name="connsiteY1" fmla="*/ 0 h 1364739"/>
                  <a:gd name="connsiteX2" fmla="*/ 309203 w 571820"/>
                  <a:gd name="connsiteY2" fmla="*/ 21170 h 1364739"/>
                  <a:gd name="connsiteX3" fmla="*/ 571820 w 571820"/>
                  <a:gd name="connsiteY3" fmla="*/ 655184 h 1364739"/>
                  <a:gd name="connsiteX4" fmla="*/ 309203 w 571820"/>
                  <a:gd name="connsiteY4" fmla="*/ 1289197 h 1364739"/>
                  <a:gd name="connsiteX5" fmla="*/ 289403 w 571820"/>
                  <a:gd name="connsiteY5" fmla="*/ 1307193 h 1364739"/>
                  <a:gd name="connsiteX6" fmla="*/ 177485 w 571820"/>
                  <a:gd name="connsiteY6" fmla="*/ 1364739 h 1364739"/>
                  <a:gd name="connsiteX7" fmla="*/ 262617 w 571820"/>
                  <a:gd name="connsiteY7" fmla="*/ 1289197 h 1364739"/>
                  <a:gd name="connsiteX8" fmla="*/ 0 w 571820"/>
                  <a:gd name="connsiteY8" fmla="*/ 655183 h 1364739"/>
                  <a:gd name="connsiteX9" fmla="*/ 262617 w 571820"/>
                  <a:gd name="connsiteY9" fmla="*/ 21170 h 1364739"/>
                  <a:gd name="connsiteX0" fmla="*/ 262617 w 571820"/>
                  <a:gd name="connsiteY0" fmla="*/ 21170 h 1364739"/>
                  <a:gd name="connsiteX1" fmla="*/ 285910 w 571820"/>
                  <a:gd name="connsiteY1" fmla="*/ 0 h 1364739"/>
                  <a:gd name="connsiteX2" fmla="*/ 309203 w 571820"/>
                  <a:gd name="connsiteY2" fmla="*/ 21170 h 1364739"/>
                  <a:gd name="connsiteX3" fmla="*/ 571820 w 571820"/>
                  <a:gd name="connsiteY3" fmla="*/ 655184 h 1364739"/>
                  <a:gd name="connsiteX4" fmla="*/ 309203 w 571820"/>
                  <a:gd name="connsiteY4" fmla="*/ 1289197 h 1364739"/>
                  <a:gd name="connsiteX5" fmla="*/ 285832 w 571820"/>
                  <a:gd name="connsiteY5" fmla="*/ 1311956 h 1364739"/>
                  <a:gd name="connsiteX6" fmla="*/ 177485 w 571820"/>
                  <a:gd name="connsiteY6" fmla="*/ 1364739 h 1364739"/>
                  <a:gd name="connsiteX7" fmla="*/ 262617 w 571820"/>
                  <a:gd name="connsiteY7" fmla="*/ 1289197 h 1364739"/>
                  <a:gd name="connsiteX8" fmla="*/ 0 w 571820"/>
                  <a:gd name="connsiteY8" fmla="*/ 655183 h 1364739"/>
                  <a:gd name="connsiteX9" fmla="*/ 262617 w 571820"/>
                  <a:gd name="connsiteY9" fmla="*/ 21170 h 1364739"/>
                  <a:gd name="connsiteX0" fmla="*/ 262617 w 571820"/>
                  <a:gd name="connsiteY0" fmla="*/ 21170 h 1311956"/>
                  <a:gd name="connsiteX1" fmla="*/ 285910 w 571820"/>
                  <a:gd name="connsiteY1" fmla="*/ 0 h 1311956"/>
                  <a:gd name="connsiteX2" fmla="*/ 309203 w 571820"/>
                  <a:gd name="connsiteY2" fmla="*/ 21170 h 1311956"/>
                  <a:gd name="connsiteX3" fmla="*/ 571820 w 571820"/>
                  <a:gd name="connsiteY3" fmla="*/ 655184 h 1311956"/>
                  <a:gd name="connsiteX4" fmla="*/ 309203 w 571820"/>
                  <a:gd name="connsiteY4" fmla="*/ 1289197 h 1311956"/>
                  <a:gd name="connsiteX5" fmla="*/ 285832 w 571820"/>
                  <a:gd name="connsiteY5" fmla="*/ 1311956 h 1311956"/>
                  <a:gd name="connsiteX6" fmla="*/ 262617 w 571820"/>
                  <a:gd name="connsiteY6" fmla="*/ 1289197 h 1311956"/>
                  <a:gd name="connsiteX7" fmla="*/ 0 w 571820"/>
                  <a:gd name="connsiteY7" fmla="*/ 655183 h 1311956"/>
                  <a:gd name="connsiteX8" fmla="*/ 262617 w 571820"/>
                  <a:gd name="connsiteY8" fmla="*/ 21170 h 1311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1820" h="1311956">
                    <a:moveTo>
                      <a:pt x="262617" y="21170"/>
                    </a:moveTo>
                    <a:lnTo>
                      <a:pt x="285910" y="0"/>
                    </a:lnTo>
                    <a:lnTo>
                      <a:pt x="309203" y="21170"/>
                    </a:lnTo>
                    <a:cubicBezTo>
                      <a:pt x="471461" y="183428"/>
                      <a:pt x="571820" y="407586"/>
                      <a:pt x="571820" y="655184"/>
                    </a:cubicBezTo>
                    <a:cubicBezTo>
                      <a:pt x="571820" y="902781"/>
                      <a:pt x="471461" y="1126939"/>
                      <a:pt x="309203" y="1289197"/>
                    </a:cubicBezTo>
                    <a:lnTo>
                      <a:pt x="285832" y="1311956"/>
                    </a:lnTo>
                    <a:lnTo>
                      <a:pt x="262617" y="1289197"/>
                    </a:lnTo>
                    <a:cubicBezTo>
                      <a:pt x="100359" y="1126938"/>
                      <a:pt x="0" y="902781"/>
                      <a:pt x="0" y="655183"/>
                    </a:cubicBezTo>
                    <a:cubicBezTo>
                      <a:pt x="0" y="407586"/>
                      <a:pt x="100359" y="183428"/>
                      <a:pt x="262617" y="21170"/>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cxnSp>
            <p:nvCxnSpPr>
              <p:cNvPr id="19" name="Straight Connector 18">
                <a:extLst>
                  <a:ext uri="{FF2B5EF4-FFF2-40B4-BE49-F238E27FC236}">
                    <a16:creationId xmlns:a16="http://schemas.microsoft.com/office/drawing/2014/main" id="{803A57D6-0C36-4560-A08A-16768551EF6F}"/>
                  </a:ext>
                </a:extLst>
              </p:cNvPr>
              <p:cNvCxnSpPr>
                <a:cxnSpLocks/>
              </p:cNvCxnSpPr>
              <p:nvPr/>
            </p:nvCxnSpPr>
            <p:spPr>
              <a:xfrm>
                <a:off x="8768695" y="4330454"/>
                <a:ext cx="0" cy="162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spTree>
    <p:extLst>
      <p:ext uri="{BB962C8B-B14F-4D97-AF65-F5344CB8AC3E}">
        <p14:creationId xmlns:p14="http://schemas.microsoft.com/office/powerpoint/2010/main" val="572838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EA217A-A229-4751-8D09-0CAD914F6286}"/>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1A9DEA33-60C3-4B28-B3EF-E93D6D46A30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F7D3B28-C66B-4279-AB67-2BC1D01239A4}"/>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5/1/24</a:t>
            </a:fld>
            <a:endParaRPr lang="en-US"/>
          </a:p>
        </p:txBody>
      </p:sp>
      <p:sp>
        <p:nvSpPr>
          <p:cNvPr id="5" name="Footer Placeholder 4">
            <a:extLst>
              <a:ext uri="{FF2B5EF4-FFF2-40B4-BE49-F238E27FC236}">
                <a16:creationId xmlns:a16="http://schemas.microsoft.com/office/drawing/2014/main" id="{8928FF39-A0DA-4F77-9297-B83C86B575D9}"/>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9D7D65A-9D4E-42F6-A8BF-1EEAFB180710}"/>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8381415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3017BB-B242-4CC6-887C-83E08CE2D54A}"/>
              </a:ext>
            </a:extLst>
          </p:cNvPr>
          <p:cNvSpPr>
            <a:spLocks noGrp="1"/>
          </p:cNvSpPr>
          <p:nvPr>
            <p:ph type="title"/>
          </p:nvPr>
        </p:nvSpPr>
        <p:spPr>
          <a:xfrm>
            <a:off x="1079500" y="2252663"/>
            <a:ext cx="4457700" cy="2349500"/>
          </a:xfrm>
        </p:spPr>
        <p:txBody>
          <a:bodyPr anchor="ctr" anchorCtr="0">
            <a:normAutofit/>
          </a:bodyPr>
          <a:lstStyle>
            <a:lvl1pPr algn="ctr">
              <a:defRPr sz="2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6695823-EA83-493F-8FEC-C72B5B9CF2FD}"/>
              </a:ext>
            </a:extLst>
          </p:cNvPr>
          <p:cNvSpPr>
            <a:spLocks noGrp="1"/>
          </p:cNvSpPr>
          <p:nvPr>
            <p:ph type="body" idx="1"/>
          </p:nvPr>
        </p:nvSpPr>
        <p:spPr>
          <a:xfrm>
            <a:off x="6654800" y="2252664"/>
            <a:ext cx="4451348" cy="2349500"/>
          </a:xfrm>
        </p:spPr>
        <p:txBody>
          <a:bodyPr anchor="ctr" anchorCtr="0"/>
          <a:lstStyle>
            <a:lvl1pPr marL="0" indent="0">
              <a:buNone/>
              <a:defRPr sz="2400" i="1">
                <a:solidFill>
                  <a:schemeClr val="tx1">
                    <a:alpha val="7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1E08E54-36BB-4AB4-BE1F-5FA8207BEAF8}"/>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5/1/24</a:t>
            </a:fld>
            <a:endParaRPr lang="en-US"/>
          </a:p>
        </p:txBody>
      </p:sp>
      <p:sp>
        <p:nvSpPr>
          <p:cNvPr id="5" name="Footer Placeholder 4">
            <a:extLst>
              <a:ext uri="{FF2B5EF4-FFF2-40B4-BE49-F238E27FC236}">
                <a16:creationId xmlns:a16="http://schemas.microsoft.com/office/drawing/2014/main" id="{C0453A6A-C55A-40A1-A3BB-DB417047F547}"/>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96D6E656-7AC0-4BD3-AFE5-4B5122E2F2D8}"/>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grpSp>
        <p:nvGrpSpPr>
          <p:cNvPr id="20" name="Group 19">
            <a:extLst>
              <a:ext uri="{FF2B5EF4-FFF2-40B4-BE49-F238E27FC236}">
                <a16:creationId xmlns:a16="http://schemas.microsoft.com/office/drawing/2014/main" id="{E9ABE19D-0B51-4388-93D1-0CD6B767115D}"/>
              </a:ext>
            </a:extLst>
          </p:cNvPr>
          <p:cNvGrpSpPr/>
          <p:nvPr/>
        </p:nvGrpSpPr>
        <p:grpSpPr>
          <a:xfrm>
            <a:off x="999771" y="932104"/>
            <a:ext cx="913428" cy="1032464"/>
            <a:chOff x="999771" y="932104"/>
            <a:chExt cx="913428" cy="1032464"/>
          </a:xfrm>
        </p:grpSpPr>
        <p:grpSp>
          <p:nvGrpSpPr>
            <p:cNvPr id="21" name="Group 20">
              <a:extLst>
                <a:ext uri="{FF2B5EF4-FFF2-40B4-BE49-F238E27FC236}">
                  <a16:creationId xmlns:a16="http://schemas.microsoft.com/office/drawing/2014/main" id="{46226ED6-7133-4222-9552-0EA4B1B3C9FB}"/>
                </a:ext>
              </a:extLst>
            </p:cNvPr>
            <p:cNvGrpSpPr/>
            <p:nvPr/>
          </p:nvGrpSpPr>
          <p:grpSpPr>
            <a:xfrm rot="8100000" flipV="1">
              <a:off x="1047457" y="1290386"/>
              <a:ext cx="865742" cy="628383"/>
              <a:chOff x="558167" y="958515"/>
              <a:chExt cx="865742" cy="628383"/>
            </a:xfrm>
            <a:solidFill>
              <a:schemeClr val="accent3"/>
            </a:solidFill>
          </p:grpSpPr>
          <p:sp>
            <p:nvSpPr>
              <p:cNvPr id="28" name="Freeform: Shape 27">
                <a:extLst>
                  <a:ext uri="{FF2B5EF4-FFF2-40B4-BE49-F238E27FC236}">
                    <a16:creationId xmlns:a16="http://schemas.microsoft.com/office/drawing/2014/main" id="{BE810E40-D42F-4034-93BA-54446465D20B}"/>
                  </a:ext>
                </a:extLst>
              </p:cNvPr>
              <p:cNvSpPr/>
              <p:nvPr/>
            </p:nvSpPr>
            <p:spPr>
              <a:xfrm rot="8100000" flipH="1">
                <a:off x="558167" y="1122160"/>
                <a:ext cx="464738" cy="464738"/>
              </a:xfrm>
              <a:custGeom>
                <a:avLst/>
                <a:gdLst>
                  <a:gd name="connsiteX0" fmla="*/ 446142 w 464738"/>
                  <a:gd name="connsiteY0" fmla="*/ 464738 h 464738"/>
                  <a:gd name="connsiteX1" fmla="*/ 130673 w 464738"/>
                  <a:gd name="connsiteY1" fmla="*/ 334066 h 464738"/>
                  <a:gd name="connsiteX2" fmla="*/ 0 w 464738"/>
                  <a:gd name="connsiteY2" fmla="*/ 18596 h 464738"/>
                  <a:gd name="connsiteX3" fmla="*/ 836 w 464738"/>
                  <a:gd name="connsiteY3" fmla="*/ 1089 h 464738"/>
                  <a:gd name="connsiteX4" fmla="*/ 606 w 464738"/>
                  <a:gd name="connsiteY4" fmla="*/ 859 h 464738"/>
                  <a:gd name="connsiteX5" fmla="*/ 848 w 464738"/>
                  <a:gd name="connsiteY5" fmla="*/ 848 h 464738"/>
                  <a:gd name="connsiteX6" fmla="*/ 859 w 464738"/>
                  <a:gd name="connsiteY6" fmla="*/ 606 h 464738"/>
                  <a:gd name="connsiteX7" fmla="*/ 1089 w 464738"/>
                  <a:gd name="connsiteY7" fmla="*/ 836 h 464738"/>
                  <a:gd name="connsiteX8" fmla="*/ 18596 w 464738"/>
                  <a:gd name="connsiteY8" fmla="*/ 0 h 464738"/>
                  <a:gd name="connsiteX9" fmla="*/ 334066 w 464738"/>
                  <a:gd name="connsiteY9" fmla="*/ 130672 h 464738"/>
                  <a:gd name="connsiteX10" fmla="*/ 464738 w 464738"/>
                  <a:gd name="connsiteY10" fmla="*/ 446142 h 464738"/>
                  <a:gd name="connsiteX11" fmla="*/ 463902 w 464738"/>
                  <a:gd name="connsiteY11" fmla="*/ 463650 h 464738"/>
                  <a:gd name="connsiteX12" fmla="*/ 464132 w 464738"/>
                  <a:gd name="connsiteY12" fmla="*/ 463880 h 464738"/>
                  <a:gd name="connsiteX13" fmla="*/ 463891 w 464738"/>
                  <a:gd name="connsiteY13" fmla="*/ 463892 h 464738"/>
                  <a:gd name="connsiteX14" fmla="*/ 463879 w 464738"/>
                  <a:gd name="connsiteY14" fmla="*/ 464132 h 464738"/>
                  <a:gd name="connsiteX15" fmla="*/ 463650 w 464738"/>
                  <a:gd name="connsiteY15" fmla="*/ 463903 h 46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8" h="464738">
                    <a:moveTo>
                      <a:pt x="446142" y="464738"/>
                    </a:moveTo>
                    <a:cubicBezTo>
                      <a:pt x="331965" y="464738"/>
                      <a:pt x="217787" y="421181"/>
                      <a:pt x="130673" y="334066"/>
                    </a:cubicBezTo>
                    <a:cubicBezTo>
                      <a:pt x="43558" y="246952"/>
                      <a:pt x="1" y="132774"/>
                      <a:pt x="0" y="18596"/>
                    </a:cubicBezTo>
                    <a:lnTo>
                      <a:pt x="836" y="1089"/>
                    </a:lnTo>
                    <a:lnTo>
                      <a:pt x="606" y="859"/>
                    </a:lnTo>
                    <a:lnTo>
                      <a:pt x="848" y="848"/>
                    </a:lnTo>
                    <a:lnTo>
                      <a:pt x="859" y="606"/>
                    </a:lnTo>
                    <a:lnTo>
                      <a:pt x="1089" y="836"/>
                    </a:lnTo>
                    <a:lnTo>
                      <a:pt x="18596" y="0"/>
                    </a:lnTo>
                    <a:cubicBezTo>
                      <a:pt x="132774" y="0"/>
                      <a:pt x="246951" y="43557"/>
                      <a:pt x="334066" y="130672"/>
                    </a:cubicBezTo>
                    <a:cubicBezTo>
                      <a:pt x="421181" y="217787"/>
                      <a:pt x="464738" y="331964"/>
                      <a:pt x="464738" y="446142"/>
                    </a:cubicBezTo>
                    <a:lnTo>
                      <a:pt x="463902" y="463650"/>
                    </a:lnTo>
                    <a:lnTo>
                      <a:pt x="464132" y="463880"/>
                    </a:lnTo>
                    <a:lnTo>
                      <a:pt x="463891" y="463892"/>
                    </a:lnTo>
                    <a:lnTo>
                      <a:pt x="463879" y="464132"/>
                    </a:lnTo>
                    <a:lnTo>
                      <a:pt x="463650" y="463903"/>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9" name="Freeform: Shape 28">
                <a:extLst>
                  <a:ext uri="{FF2B5EF4-FFF2-40B4-BE49-F238E27FC236}">
                    <a16:creationId xmlns:a16="http://schemas.microsoft.com/office/drawing/2014/main" id="{60F6BFC2-CA89-42B8-8A5A-E9F26BA87FBB}"/>
                  </a:ext>
                </a:extLst>
              </p:cNvPr>
              <p:cNvSpPr/>
              <p:nvPr/>
            </p:nvSpPr>
            <p:spPr>
              <a:xfrm rot="5400000" flipH="1">
                <a:off x="959170" y="958515"/>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grpSp>
        <p:grpSp>
          <p:nvGrpSpPr>
            <p:cNvPr id="22" name="Group 21">
              <a:extLst>
                <a:ext uri="{FF2B5EF4-FFF2-40B4-BE49-F238E27FC236}">
                  <a16:creationId xmlns:a16="http://schemas.microsoft.com/office/drawing/2014/main" id="{1CA36485-DC1D-48C9-91B2-425DBC66D471}"/>
                </a:ext>
              </a:extLst>
            </p:cNvPr>
            <p:cNvGrpSpPr/>
            <p:nvPr/>
          </p:nvGrpSpPr>
          <p:grpSpPr>
            <a:xfrm rot="10800000" flipH="1" flipV="1">
              <a:off x="999771" y="932104"/>
              <a:ext cx="864005" cy="1032464"/>
              <a:chOff x="2207971" y="2384401"/>
              <a:chExt cx="864005" cy="1032464"/>
            </a:xfrm>
          </p:grpSpPr>
          <p:sp>
            <p:nvSpPr>
              <p:cNvPr id="23" name="Freeform: Shape 22">
                <a:extLst>
                  <a:ext uri="{FF2B5EF4-FFF2-40B4-BE49-F238E27FC236}">
                    <a16:creationId xmlns:a16="http://schemas.microsoft.com/office/drawing/2014/main" id="{0ACF276E-196C-4923-B7D1-48A8E6A1669C}"/>
                  </a:ext>
                </a:extLst>
              </p:cNvPr>
              <p:cNvSpPr/>
              <p:nvPr/>
            </p:nvSpPr>
            <p:spPr>
              <a:xfrm rot="13500000">
                <a:off x="2207971" y="2856305"/>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4" name="Freeform: Shape 23">
                <a:extLst>
                  <a:ext uri="{FF2B5EF4-FFF2-40B4-BE49-F238E27FC236}">
                    <a16:creationId xmlns:a16="http://schemas.microsoft.com/office/drawing/2014/main" id="{FFE3686C-DFF6-4995-81B8-FA38F5BB0401}"/>
                  </a:ext>
                </a:extLst>
              </p:cNvPr>
              <p:cNvSpPr/>
              <p:nvPr/>
            </p:nvSpPr>
            <p:spPr>
              <a:xfrm rot="10800000">
                <a:off x="2607238" y="2688467"/>
                <a:ext cx="464738" cy="464738"/>
              </a:xfrm>
              <a:custGeom>
                <a:avLst/>
                <a:gdLst>
                  <a:gd name="connsiteX0" fmla="*/ 446142 w 464738"/>
                  <a:gd name="connsiteY0" fmla="*/ 464738 h 464738"/>
                  <a:gd name="connsiteX1" fmla="*/ 130673 w 464738"/>
                  <a:gd name="connsiteY1" fmla="*/ 334066 h 464738"/>
                  <a:gd name="connsiteX2" fmla="*/ 0 w 464738"/>
                  <a:gd name="connsiteY2" fmla="*/ 18596 h 464738"/>
                  <a:gd name="connsiteX3" fmla="*/ 836 w 464738"/>
                  <a:gd name="connsiteY3" fmla="*/ 1089 h 464738"/>
                  <a:gd name="connsiteX4" fmla="*/ 606 w 464738"/>
                  <a:gd name="connsiteY4" fmla="*/ 859 h 464738"/>
                  <a:gd name="connsiteX5" fmla="*/ 848 w 464738"/>
                  <a:gd name="connsiteY5" fmla="*/ 848 h 464738"/>
                  <a:gd name="connsiteX6" fmla="*/ 859 w 464738"/>
                  <a:gd name="connsiteY6" fmla="*/ 606 h 464738"/>
                  <a:gd name="connsiteX7" fmla="*/ 1089 w 464738"/>
                  <a:gd name="connsiteY7" fmla="*/ 836 h 464738"/>
                  <a:gd name="connsiteX8" fmla="*/ 18596 w 464738"/>
                  <a:gd name="connsiteY8" fmla="*/ 0 h 464738"/>
                  <a:gd name="connsiteX9" fmla="*/ 334066 w 464738"/>
                  <a:gd name="connsiteY9" fmla="*/ 130672 h 464738"/>
                  <a:gd name="connsiteX10" fmla="*/ 464738 w 464738"/>
                  <a:gd name="connsiteY10" fmla="*/ 446142 h 464738"/>
                  <a:gd name="connsiteX11" fmla="*/ 463902 w 464738"/>
                  <a:gd name="connsiteY11" fmla="*/ 463650 h 464738"/>
                  <a:gd name="connsiteX12" fmla="*/ 464132 w 464738"/>
                  <a:gd name="connsiteY12" fmla="*/ 463880 h 464738"/>
                  <a:gd name="connsiteX13" fmla="*/ 463891 w 464738"/>
                  <a:gd name="connsiteY13" fmla="*/ 463892 h 464738"/>
                  <a:gd name="connsiteX14" fmla="*/ 463879 w 464738"/>
                  <a:gd name="connsiteY14" fmla="*/ 464132 h 464738"/>
                  <a:gd name="connsiteX15" fmla="*/ 463650 w 464738"/>
                  <a:gd name="connsiteY15" fmla="*/ 463903 h 46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8" h="464738">
                    <a:moveTo>
                      <a:pt x="446142" y="464738"/>
                    </a:moveTo>
                    <a:cubicBezTo>
                      <a:pt x="331965" y="464738"/>
                      <a:pt x="217787" y="421181"/>
                      <a:pt x="130673" y="334066"/>
                    </a:cubicBezTo>
                    <a:cubicBezTo>
                      <a:pt x="43558" y="246952"/>
                      <a:pt x="1" y="132774"/>
                      <a:pt x="0" y="18596"/>
                    </a:cubicBezTo>
                    <a:lnTo>
                      <a:pt x="836" y="1089"/>
                    </a:lnTo>
                    <a:lnTo>
                      <a:pt x="606" y="859"/>
                    </a:lnTo>
                    <a:lnTo>
                      <a:pt x="848" y="848"/>
                    </a:lnTo>
                    <a:lnTo>
                      <a:pt x="859" y="606"/>
                    </a:lnTo>
                    <a:lnTo>
                      <a:pt x="1089" y="836"/>
                    </a:lnTo>
                    <a:lnTo>
                      <a:pt x="18596" y="0"/>
                    </a:lnTo>
                    <a:cubicBezTo>
                      <a:pt x="132774" y="0"/>
                      <a:pt x="246951" y="43557"/>
                      <a:pt x="334066" y="130672"/>
                    </a:cubicBezTo>
                    <a:cubicBezTo>
                      <a:pt x="421181" y="217787"/>
                      <a:pt x="464738" y="331964"/>
                      <a:pt x="464738" y="446142"/>
                    </a:cubicBezTo>
                    <a:lnTo>
                      <a:pt x="463902" y="463650"/>
                    </a:lnTo>
                    <a:lnTo>
                      <a:pt x="464132" y="463880"/>
                    </a:lnTo>
                    <a:lnTo>
                      <a:pt x="463891" y="463892"/>
                    </a:lnTo>
                    <a:lnTo>
                      <a:pt x="463879" y="464132"/>
                    </a:lnTo>
                    <a:lnTo>
                      <a:pt x="463650" y="463903"/>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nvGrpSpPr>
              <p:cNvPr id="25" name="Group 24">
                <a:extLst>
                  <a:ext uri="{FF2B5EF4-FFF2-40B4-BE49-F238E27FC236}">
                    <a16:creationId xmlns:a16="http://schemas.microsoft.com/office/drawing/2014/main" id="{9DCBF653-CCB9-47B2-9DD9-68847A45D82D}"/>
                  </a:ext>
                </a:extLst>
              </p:cNvPr>
              <p:cNvGrpSpPr/>
              <p:nvPr/>
            </p:nvGrpSpPr>
            <p:grpSpPr>
              <a:xfrm>
                <a:off x="2440769" y="2384401"/>
                <a:ext cx="313009" cy="1032464"/>
                <a:chOff x="2440769" y="2384401"/>
                <a:chExt cx="313009" cy="1032464"/>
              </a:xfrm>
            </p:grpSpPr>
            <p:cxnSp>
              <p:nvCxnSpPr>
                <p:cNvPr id="26" name="Straight Connector 25">
                  <a:extLst>
                    <a:ext uri="{FF2B5EF4-FFF2-40B4-BE49-F238E27FC236}">
                      <a16:creationId xmlns:a16="http://schemas.microsoft.com/office/drawing/2014/main" id="{7F081A1F-C7C9-4907-AAED-B4E9B64973FB}"/>
                    </a:ext>
                  </a:extLst>
                </p:cNvPr>
                <p:cNvCxnSpPr>
                  <a:cxnSpLocks/>
                </p:cNvCxnSpPr>
                <p:nvPr/>
              </p:nvCxnSpPr>
              <p:spPr>
                <a:xfrm rot="10800000" flipH="1">
                  <a:off x="2440769" y="2516865"/>
                  <a:ext cx="0" cy="90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34F8F89A-0719-4D9A-8379-9EEBD7201052}"/>
                    </a:ext>
                  </a:extLst>
                </p:cNvPr>
                <p:cNvCxnSpPr>
                  <a:cxnSpLocks/>
                </p:cNvCxnSpPr>
                <p:nvPr/>
              </p:nvCxnSpPr>
              <p:spPr>
                <a:xfrm rot="8100000" flipH="1">
                  <a:off x="2753778" y="2384401"/>
                  <a:ext cx="0" cy="90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grpSp>
      <p:grpSp>
        <p:nvGrpSpPr>
          <p:cNvPr id="30" name="Group 29">
            <a:extLst>
              <a:ext uri="{FF2B5EF4-FFF2-40B4-BE49-F238E27FC236}">
                <a16:creationId xmlns:a16="http://schemas.microsoft.com/office/drawing/2014/main" id="{E7AA5779-FF0F-4ACF-A56C-710A4CDEC8A3}"/>
              </a:ext>
            </a:extLst>
          </p:cNvPr>
          <p:cNvGrpSpPr/>
          <p:nvPr/>
        </p:nvGrpSpPr>
        <p:grpSpPr>
          <a:xfrm>
            <a:off x="1437136" y="649304"/>
            <a:ext cx="388541" cy="388541"/>
            <a:chOff x="5752675" y="5440856"/>
            <a:chExt cx="388541" cy="388541"/>
          </a:xfrm>
        </p:grpSpPr>
        <p:sp>
          <p:nvSpPr>
            <p:cNvPr id="31" name="Oval 30">
              <a:extLst>
                <a:ext uri="{FF2B5EF4-FFF2-40B4-BE49-F238E27FC236}">
                  <a16:creationId xmlns:a16="http://schemas.microsoft.com/office/drawing/2014/main" id="{5F0ADB13-4626-4F84-B513-0B58E65C248E}"/>
                </a:ext>
              </a:extLst>
            </p:cNvPr>
            <p:cNvSpPr/>
            <p:nvPr/>
          </p:nvSpPr>
          <p:spPr>
            <a:xfrm rot="10800000">
              <a:off x="5800801" y="5488982"/>
              <a:ext cx="340415" cy="340415"/>
            </a:xfrm>
            <a:prstGeom prst="ellipse">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32" name="Oval 31">
              <a:extLst>
                <a:ext uri="{FF2B5EF4-FFF2-40B4-BE49-F238E27FC236}">
                  <a16:creationId xmlns:a16="http://schemas.microsoft.com/office/drawing/2014/main" id="{AF46BC46-AD78-4932-95BA-D3009154CA7A}"/>
                </a:ext>
              </a:extLst>
            </p:cNvPr>
            <p:cNvSpPr/>
            <p:nvPr/>
          </p:nvSpPr>
          <p:spPr>
            <a:xfrm>
              <a:off x="5752675" y="5440856"/>
              <a:ext cx="340415" cy="340415"/>
            </a:xfrm>
            <a:prstGeom prst="ellipse">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cxnSp>
        <p:nvCxnSpPr>
          <p:cNvPr id="33" name="Straight Connector 32">
            <a:extLst>
              <a:ext uri="{FF2B5EF4-FFF2-40B4-BE49-F238E27FC236}">
                <a16:creationId xmlns:a16="http://schemas.microsoft.com/office/drawing/2014/main" id="{D38118F0-6EA8-4901-9161-9101C6DDD97E}"/>
              </a:ext>
            </a:extLst>
          </p:cNvPr>
          <p:cNvCxnSpPr>
            <a:cxnSpLocks/>
          </p:cNvCxnSpPr>
          <p:nvPr/>
        </p:nvCxnSpPr>
        <p:spPr>
          <a:xfrm rot="16200000" flipH="1">
            <a:off x="5826000" y="3429001"/>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931975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D013D-A80D-4455-B886-0C3448294C02}"/>
              </a:ext>
            </a:extLst>
          </p:cNvPr>
          <p:cNvSpPr>
            <a:spLocks noGrp="1"/>
          </p:cNvSpPr>
          <p:nvPr>
            <p:ph type="title"/>
          </p:nvPr>
        </p:nvSpPr>
        <p:spPr/>
        <p:txBody>
          <a:bodyPr/>
          <a:lstStyle>
            <a:lvl1pPr algn="l">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A99D3AB-20B9-4D90-8106-506F443682C8}"/>
              </a:ext>
            </a:extLst>
          </p:cNvPr>
          <p:cNvSpPr>
            <a:spLocks noGrp="1"/>
          </p:cNvSpPr>
          <p:nvPr>
            <p:ph sz="half" idx="1"/>
          </p:nvPr>
        </p:nvSpPr>
        <p:spPr>
          <a:xfrm>
            <a:off x="1085850" y="1790700"/>
            <a:ext cx="4740150"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85F9DF39-257F-4C10-A7B4-1AA1C66F28E9}"/>
              </a:ext>
            </a:extLst>
          </p:cNvPr>
          <p:cNvSpPr>
            <a:spLocks noGrp="1"/>
          </p:cNvSpPr>
          <p:nvPr>
            <p:ph sz="half" idx="2"/>
          </p:nvPr>
        </p:nvSpPr>
        <p:spPr>
          <a:xfrm>
            <a:off x="6366000" y="1790700"/>
            <a:ext cx="4740150"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E0E57E5E-B324-4633-AB65-4A53498B9FAD}"/>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5/1/24</a:t>
            </a:fld>
            <a:endParaRPr lang="en-US"/>
          </a:p>
        </p:txBody>
      </p:sp>
      <p:sp>
        <p:nvSpPr>
          <p:cNvPr id="6" name="Footer Placeholder 5">
            <a:extLst>
              <a:ext uri="{FF2B5EF4-FFF2-40B4-BE49-F238E27FC236}">
                <a16:creationId xmlns:a16="http://schemas.microsoft.com/office/drawing/2014/main" id="{5B42A16D-8423-4C91-B839-F95380250FA3}"/>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63AD46B-C875-4F91-8991-4A4E5D768D92}"/>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22350786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5170C3-74D3-4445-A879-4F7CF42ED29A}"/>
              </a:ext>
            </a:extLst>
          </p:cNvPr>
          <p:cNvSpPr>
            <a:spLocks noGrp="1"/>
          </p:cNvSpPr>
          <p:nvPr>
            <p:ph type="title"/>
          </p:nvPr>
        </p:nvSpPr>
        <p:spPr>
          <a:xfrm>
            <a:off x="1079500" y="1011238"/>
            <a:ext cx="10026650" cy="655637"/>
          </a:xfrm>
        </p:spPr>
        <p:txBody>
          <a:bodyPr>
            <a:normAutofit/>
          </a:bodyPr>
          <a:lstStyle>
            <a:lvl1pPr algn="l">
              <a:defRPr/>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2B64494-3C1C-49FE-ADB2-6F41CEEA82EF}"/>
              </a:ext>
            </a:extLst>
          </p:cNvPr>
          <p:cNvSpPr>
            <a:spLocks noGrp="1"/>
          </p:cNvSpPr>
          <p:nvPr>
            <p:ph type="body" idx="1"/>
          </p:nvPr>
        </p:nvSpPr>
        <p:spPr>
          <a:xfrm>
            <a:off x="1079500" y="1854200"/>
            <a:ext cx="4741200" cy="553998"/>
          </a:xfrm>
        </p:spPr>
        <p:txBody>
          <a:bodyPr anchor="t" anchorCtr="0">
            <a:normAutofit/>
          </a:bodyPr>
          <a:lstStyle>
            <a:lvl1pPr marL="0" indent="0">
              <a:lnSpc>
                <a:spcPct val="100000"/>
              </a:lnSpc>
              <a:buNone/>
              <a:defRPr sz="1800" b="0" cap="all" spc="300" baseline="0">
                <a:solidFill>
                  <a:schemeClr val="tx1">
                    <a:alpha val="8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8EE19A6-8340-43A4-9B30-A27DEB9E2BF1}"/>
              </a:ext>
            </a:extLst>
          </p:cNvPr>
          <p:cNvSpPr>
            <a:spLocks noGrp="1"/>
          </p:cNvSpPr>
          <p:nvPr>
            <p:ph sz="half" idx="2"/>
          </p:nvPr>
        </p:nvSpPr>
        <p:spPr>
          <a:xfrm>
            <a:off x="1079500" y="2525561"/>
            <a:ext cx="4741200" cy="32434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7B9D4B31-0090-483A-BF84-CEA2B22D51D5}"/>
              </a:ext>
            </a:extLst>
          </p:cNvPr>
          <p:cNvSpPr>
            <a:spLocks noGrp="1"/>
          </p:cNvSpPr>
          <p:nvPr>
            <p:ph type="body" sz="quarter" idx="3"/>
          </p:nvPr>
        </p:nvSpPr>
        <p:spPr>
          <a:xfrm>
            <a:off x="6364950" y="1854200"/>
            <a:ext cx="4741200" cy="553998"/>
          </a:xfrm>
        </p:spPr>
        <p:txBody>
          <a:bodyPr anchor="t" anchorCtr="0">
            <a:normAutofit/>
          </a:bodyPr>
          <a:lstStyle>
            <a:lvl1pPr marL="0" indent="0">
              <a:lnSpc>
                <a:spcPct val="100000"/>
              </a:lnSpc>
              <a:buNone/>
              <a:defRPr sz="1800" b="0" cap="all" spc="300" baseline="0">
                <a:solidFill>
                  <a:schemeClr val="tx1">
                    <a:alpha val="8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08DB9E9-0BD8-4F85-9342-5C5BA0D35CEA}"/>
              </a:ext>
            </a:extLst>
          </p:cNvPr>
          <p:cNvSpPr>
            <a:spLocks noGrp="1"/>
          </p:cNvSpPr>
          <p:nvPr>
            <p:ph sz="quarter" idx="4"/>
          </p:nvPr>
        </p:nvSpPr>
        <p:spPr>
          <a:xfrm>
            <a:off x="6364950" y="2525560"/>
            <a:ext cx="4741200" cy="32434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52AE3D3E-6168-45C3-BAB4-04FFFB983541}"/>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5/1/24</a:t>
            </a:fld>
            <a:endParaRPr lang="en-US"/>
          </a:p>
        </p:txBody>
      </p:sp>
      <p:sp>
        <p:nvSpPr>
          <p:cNvPr id="8" name="Footer Placeholder 7">
            <a:extLst>
              <a:ext uri="{FF2B5EF4-FFF2-40B4-BE49-F238E27FC236}">
                <a16:creationId xmlns:a16="http://schemas.microsoft.com/office/drawing/2014/main" id="{DA8F8D02-7CCF-4321-847A-CD553E52A342}"/>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F966368-2A9A-4617-A2A9-E4E9ACD06381}"/>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35729151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90855A-C7D7-455F-BD47-AB4221DD0240}"/>
              </a:ext>
            </a:extLst>
          </p:cNvPr>
          <p:cNvSpPr>
            <a:spLocks noGrp="1"/>
          </p:cNvSpPr>
          <p:nvPr>
            <p:ph type="title"/>
          </p:nvPr>
        </p:nvSpPr>
        <p:spPr>
          <a:xfrm>
            <a:off x="1079500" y="1079500"/>
            <a:ext cx="10026650" cy="4689475"/>
          </a:xfrm>
        </p:spPr>
        <p:txBody>
          <a:bodyPr anchor="ctr"/>
          <a:lstStyle>
            <a:lvl1pPr algn="ctr">
              <a:defRPr/>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1629F6FD-C2F8-4688-B52A-ED76F48B8B41}"/>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5/1/24</a:t>
            </a:fld>
            <a:endParaRPr lang="en-US"/>
          </a:p>
        </p:txBody>
      </p:sp>
      <p:sp>
        <p:nvSpPr>
          <p:cNvPr id="4" name="Footer Placeholder 3">
            <a:extLst>
              <a:ext uri="{FF2B5EF4-FFF2-40B4-BE49-F238E27FC236}">
                <a16:creationId xmlns:a16="http://schemas.microsoft.com/office/drawing/2014/main" id="{AB358F0F-237C-4F8E-A5A7-48269F700B1D}"/>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68C3629E-70C3-44A4-A268-2194CD424AF9}"/>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34756623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F0232D4-EC56-49D3-B967-D972B5E5E2C1}"/>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5/1/24</a:t>
            </a:fld>
            <a:endParaRPr lang="en-US"/>
          </a:p>
        </p:txBody>
      </p:sp>
      <p:sp>
        <p:nvSpPr>
          <p:cNvPr id="3" name="Footer Placeholder 2">
            <a:extLst>
              <a:ext uri="{FF2B5EF4-FFF2-40B4-BE49-F238E27FC236}">
                <a16:creationId xmlns:a16="http://schemas.microsoft.com/office/drawing/2014/main" id="{0B2C3171-136A-405F-B1CF-C0DAFAA21E41}"/>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76523E7E-BA29-40D2-BE24-10E7F7050409}"/>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38956667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3607EF-706F-47DD-B487-7C3E4EDE1945}"/>
              </a:ext>
            </a:extLst>
          </p:cNvPr>
          <p:cNvSpPr>
            <a:spLocks noGrp="1"/>
          </p:cNvSpPr>
          <p:nvPr>
            <p:ph type="title"/>
          </p:nvPr>
        </p:nvSpPr>
        <p:spPr>
          <a:xfrm>
            <a:off x="1071607" y="1011238"/>
            <a:ext cx="3906000" cy="1292400"/>
          </a:xfrm>
        </p:spPr>
        <p:txBody>
          <a:bodyPr anchor="t" anchorCtr="0">
            <a:normAutofit/>
          </a:bodyPr>
          <a:lstStyle>
            <a:lvl1pPr>
              <a:defRPr sz="2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8298442-7D9F-4D62-866B-FBA382F06C4C}"/>
              </a:ext>
            </a:extLst>
          </p:cNvPr>
          <p:cNvSpPr>
            <a:spLocks noGrp="1"/>
          </p:cNvSpPr>
          <p:nvPr>
            <p:ph idx="1"/>
          </p:nvPr>
        </p:nvSpPr>
        <p:spPr>
          <a:xfrm>
            <a:off x="5537200" y="955230"/>
            <a:ext cx="5583193" cy="4813745"/>
          </a:xfrm>
        </p:spPr>
        <p:txBody>
          <a:bodyPr/>
          <a:lstStyle>
            <a:lvl1pPr marL="0" indent="0">
              <a:lnSpc>
                <a:spcPct val="100000"/>
              </a:lnSpc>
              <a:buFontTx/>
              <a:buNone/>
              <a:defRPr sz="4800"/>
            </a:lvl1pPr>
            <a:lvl2pPr marL="0">
              <a:lnSpc>
                <a:spcPct val="100000"/>
              </a:lnSpc>
              <a:defRPr sz="4800"/>
            </a:lvl2pPr>
            <a:lvl3pPr marL="0" indent="0">
              <a:buNone/>
              <a:defRPr sz="2000"/>
            </a:lvl3pPr>
            <a:lvl4pPr marL="0">
              <a:defRPr sz="2000"/>
            </a:lvl4pPr>
            <a:lvl5pPr marL="360000">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67D1DB7-AC43-460E-B3C5-9F8B37D1B50A}"/>
              </a:ext>
            </a:extLst>
          </p:cNvPr>
          <p:cNvSpPr>
            <a:spLocks noGrp="1"/>
          </p:cNvSpPr>
          <p:nvPr>
            <p:ph type="body" sz="half" idx="2"/>
          </p:nvPr>
        </p:nvSpPr>
        <p:spPr>
          <a:xfrm>
            <a:off x="1079499" y="2664000"/>
            <a:ext cx="3905999" cy="3106800"/>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40C5DE9-6995-4F6E-AF64-6CE9A677971D}"/>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5/1/24</a:t>
            </a:fld>
            <a:endParaRPr lang="en-US"/>
          </a:p>
        </p:txBody>
      </p:sp>
      <p:sp>
        <p:nvSpPr>
          <p:cNvPr id="6" name="Footer Placeholder 5">
            <a:extLst>
              <a:ext uri="{FF2B5EF4-FFF2-40B4-BE49-F238E27FC236}">
                <a16:creationId xmlns:a16="http://schemas.microsoft.com/office/drawing/2014/main" id="{388BC655-2B4D-48CA-90B9-740400332295}"/>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314A7E0-1D83-4CE0-9FFE-3EEE2B3C27ED}"/>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32944281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4F7F85-950A-4BED-AE31-5C85DE4FA488}"/>
              </a:ext>
            </a:extLst>
          </p:cNvPr>
          <p:cNvSpPr>
            <a:spLocks noGrp="1"/>
          </p:cNvSpPr>
          <p:nvPr>
            <p:ph type="title"/>
          </p:nvPr>
        </p:nvSpPr>
        <p:spPr>
          <a:xfrm>
            <a:off x="1079501" y="1011238"/>
            <a:ext cx="3905250" cy="1292662"/>
          </a:xfrm>
        </p:spPr>
        <p:txBody>
          <a:bodyPr anchor="t" anchorCtr="0">
            <a:normAutofit/>
          </a:bodyPr>
          <a:lstStyle>
            <a:lvl1pPr>
              <a:defRPr sz="28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6813A008-3741-4305-8A06-C0D8404A32BB}"/>
              </a:ext>
            </a:extLst>
          </p:cNvPr>
          <p:cNvSpPr>
            <a:spLocks noGrp="1"/>
          </p:cNvSpPr>
          <p:nvPr>
            <p:ph type="pic" idx="1"/>
          </p:nvPr>
        </p:nvSpPr>
        <p:spPr>
          <a:xfrm>
            <a:off x="5537200" y="531813"/>
            <a:ext cx="6113812" cy="578484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BF2ADC63-3365-4920-AF26-600F4D2EA579}"/>
              </a:ext>
            </a:extLst>
          </p:cNvPr>
          <p:cNvSpPr>
            <a:spLocks noGrp="1"/>
          </p:cNvSpPr>
          <p:nvPr>
            <p:ph type="body" sz="half" idx="2"/>
          </p:nvPr>
        </p:nvSpPr>
        <p:spPr>
          <a:xfrm>
            <a:off x="1079500" y="2663825"/>
            <a:ext cx="3905250" cy="3105150"/>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AC161BE-EF8B-4F4D-8197-61442EBC46BD}"/>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5/1/24</a:t>
            </a:fld>
            <a:endParaRPr lang="en-US"/>
          </a:p>
        </p:txBody>
      </p:sp>
      <p:sp>
        <p:nvSpPr>
          <p:cNvPr id="6" name="Footer Placeholder 5">
            <a:extLst>
              <a:ext uri="{FF2B5EF4-FFF2-40B4-BE49-F238E27FC236}">
                <a16:creationId xmlns:a16="http://schemas.microsoft.com/office/drawing/2014/main" id="{9FD37897-BFE5-414E-9334-53116988DC37}"/>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F5BF024-9A20-4B80-976D-420DCCD1616D}"/>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22250194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AB794F-0C7D-47A6-A355-9B54F3A082B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518BEFC-5F95-43C3-A662-CF24426CB374}"/>
              </a:ext>
            </a:extLst>
          </p:cNvPr>
          <p:cNvSpPr>
            <a:spLocks noGrp="1"/>
          </p:cNvSpPr>
          <p:nvPr>
            <p:ph type="body" orient="vert" idx="1"/>
          </p:nvPr>
        </p:nvSpPr>
        <p:spPr>
          <a:xfrm>
            <a:off x="1079500" y="1790700"/>
            <a:ext cx="10026650" cy="39782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E020A41-C226-41AB-8766-C9BF3E9BF9D0}"/>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5/1/24</a:t>
            </a:fld>
            <a:endParaRPr lang="en-US"/>
          </a:p>
        </p:txBody>
      </p:sp>
      <p:sp>
        <p:nvSpPr>
          <p:cNvPr id="5" name="Footer Placeholder 4">
            <a:extLst>
              <a:ext uri="{FF2B5EF4-FFF2-40B4-BE49-F238E27FC236}">
                <a16:creationId xmlns:a16="http://schemas.microsoft.com/office/drawing/2014/main" id="{877795E9-017B-4505-810D-A5F553A56BC9}"/>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626A1BD-3429-4C11-B230-8AD083EC3EC2}"/>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36514479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EA11CA2-18BF-408B-A40C-B43A0A7B80FA}"/>
              </a:ext>
            </a:extLst>
          </p:cNvPr>
          <p:cNvSpPr>
            <a:spLocks noGrp="1"/>
          </p:cNvSpPr>
          <p:nvPr>
            <p:ph type="title" orient="vert"/>
          </p:nvPr>
        </p:nvSpPr>
        <p:spPr>
          <a:xfrm>
            <a:off x="9899079" y="1079500"/>
            <a:ext cx="1292662" cy="4689476"/>
          </a:xfrm>
        </p:spPr>
        <p:txBody>
          <a:bodyPr vert="eaVert">
            <a:normAutofit/>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BAE424B6-12FC-41A1-AF7C-7E3931D97204}"/>
              </a:ext>
            </a:extLst>
          </p:cNvPr>
          <p:cNvSpPr>
            <a:spLocks noGrp="1"/>
          </p:cNvSpPr>
          <p:nvPr>
            <p:ph type="body" orient="vert" idx="1"/>
          </p:nvPr>
        </p:nvSpPr>
        <p:spPr>
          <a:xfrm>
            <a:off x="1079499" y="1079500"/>
            <a:ext cx="8495943" cy="468947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35CF957-F921-48CF-97FE-91190C1AE9B3}"/>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5/1/24</a:t>
            </a:fld>
            <a:endParaRPr lang="en-US"/>
          </a:p>
        </p:txBody>
      </p:sp>
      <p:sp>
        <p:nvSpPr>
          <p:cNvPr id="5" name="Footer Placeholder 4">
            <a:extLst>
              <a:ext uri="{FF2B5EF4-FFF2-40B4-BE49-F238E27FC236}">
                <a16:creationId xmlns:a16="http://schemas.microsoft.com/office/drawing/2014/main" id="{6653F49D-6E0C-47F7-BAAD-A427913DC4D1}"/>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038A122-F390-46CF-BECF-3AE05CA585C4}"/>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5041974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C700152-D18D-4405-8FB2-5985831B57A0}"/>
              </a:ext>
            </a:extLst>
          </p:cNvPr>
          <p:cNvSpPr>
            <a:spLocks noGrp="1"/>
          </p:cNvSpPr>
          <p:nvPr>
            <p:ph type="title"/>
          </p:nvPr>
        </p:nvSpPr>
        <p:spPr>
          <a:xfrm>
            <a:off x="1079500" y="1011238"/>
            <a:ext cx="10026650" cy="655637"/>
          </a:xfrm>
          <a:prstGeom prst="rect">
            <a:avLst/>
          </a:prstGeom>
        </p:spPr>
        <p:txBody>
          <a:bodyPr vert="horz" lIns="0" tIns="0" rIns="0" bIns="0" rtlCol="0" anchor="t" anchorCtr="0">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22E92E1-0C4A-474E-8E29-8DB404101BA7}"/>
              </a:ext>
            </a:extLst>
          </p:cNvPr>
          <p:cNvSpPr>
            <a:spLocks noGrp="1"/>
          </p:cNvSpPr>
          <p:nvPr>
            <p:ph type="body" idx="1"/>
          </p:nvPr>
        </p:nvSpPr>
        <p:spPr>
          <a:xfrm>
            <a:off x="1079500" y="1790700"/>
            <a:ext cx="10026650" cy="3978275"/>
          </a:xfrm>
          <a:prstGeom prst="rect">
            <a:avLst/>
          </a:prstGeom>
        </p:spPr>
        <p:txBody>
          <a:bodyPr vert="horz" lIns="0" tIns="0" rIns="0" bIns="0" rtlCol="0" anchor="t" anchorCtr="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B122E245-B48B-4526-8D2D-9475E64B0624}"/>
              </a:ext>
            </a:extLst>
          </p:cNvPr>
          <p:cNvSpPr>
            <a:spLocks noGrp="1"/>
          </p:cNvSpPr>
          <p:nvPr>
            <p:ph type="dt" sz="half" idx="2"/>
          </p:nvPr>
        </p:nvSpPr>
        <p:spPr>
          <a:xfrm>
            <a:off x="541338" y="6401999"/>
            <a:ext cx="2206625" cy="369332"/>
          </a:xfrm>
          <a:prstGeom prst="rect">
            <a:avLst/>
          </a:prstGeom>
        </p:spPr>
        <p:txBody>
          <a:bodyPr vert="horz" lIns="0" tIns="0" rIns="0" bIns="0" rtlCol="0" anchor="ctr">
            <a:normAutofit/>
          </a:bodyPr>
          <a:lstStyle>
            <a:lvl1pPr algn="l">
              <a:defRPr sz="1000" cap="all" spc="300" baseline="0">
                <a:solidFill>
                  <a:schemeClr val="tx1">
                    <a:alpha val="70000"/>
                  </a:schemeClr>
                </a:solidFill>
              </a:defRPr>
            </a:lvl1pPr>
          </a:lstStyle>
          <a:p>
            <a:fld id="{64F0E216-BA48-4F04-AC4F-645AA0DD6AC6}" type="datetimeFigureOut">
              <a:rPr lang="en-US" smtClean="0"/>
              <a:pPr/>
              <a:t>5/1/24</a:t>
            </a:fld>
            <a:endParaRPr lang="en-US" dirty="0"/>
          </a:p>
        </p:txBody>
      </p:sp>
      <p:sp>
        <p:nvSpPr>
          <p:cNvPr id="5" name="Footer Placeholder 4">
            <a:extLst>
              <a:ext uri="{FF2B5EF4-FFF2-40B4-BE49-F238E27FC236}">
                <a16:creationId xmlns:a16="http://schemas.microsoft.com/office/drawing/2014/main" id="{C2A0FE5C-A494-40F2-A357-786AFFA6318E}"/>
              </a:ext>
            </a:extLst>
          </p:cNvPr>
          <p:cNvSpPr>
            <a:spLocks noGrp="1"/>
          </p:cNvSpPr>
          <p:nvPr>
            <p:ph type="ftr" sz="quarter" idx="3"/>
          </p:nvPr>
        </p:nvSpPr>
        <p:spPr>
          <a:xfrm>
            <a:off x="3308350" y="6401999"/>
            <a:ext cx="5575300" cy="369332"/>
          </a:xfrm>
          <a:prstGeom prst="rect">
            <a:avLst/>
          </a:prstGeom>
        </p:spPr>
        <p:txBody>
          <a:bodyPr vert="horz" lIns="0" tIns="0" rIns="0" bIns="0" rtlCol="0" anchor="ctr">
            <a:normAutofit/>
          </a:bodyPr>
          <a:lstStyle>
            <a:lvl1pPr algn="ctr">
              <a:defRPr sz="1000" cap="all" spc="300" baseline="0">
                <a:solidFill>
                  <a:schemeClr val="tx1">
                    <a:alpha val="70000"/>
                  </a:schemeClr>
                </a:solidFill>
              </a:defRPr>
            </a:lvl1pPr>
          </a:lstStyle>
          <a:p>
            <a:endParaRPr lang="en-US" dirty="0"/>
          </a:p>
        </p:txBody>
      </p:sp>
      <p:sp>
        <p:nvSpPr>
          <p:cNvPr id="6" name="Slide Number Placeholder 5">
            <a:extLst>
              <a:ext uri="{FF2B5EF4-FFF2-40B4-BE49-F238E27FC236}">
                <a16:creationId xmlns:a16="http://schemas.microsoft.com/office/drawing/2014/main" id="{504686A1-EDE2-44D9-A671-F708A6F883D7}"/>
              </a:ext>
            </a:extLst>
          </p:cNvPr>
          <p:cNvSpPr>
            <a:spLocks noGrp="1"/>
          </p:cNvSpPr>
          <p:nvPr>
            <p:ph type="sldNum" sz="quarter" idx="4"/>
          </p:nvPr>
        </p:nvSpPr>
        <p:spPr>
          <a:xfrm>
            <a:off x="9442800" y="6401999"/>
            <a:ext cx="2208212" cy="369332"/>
          </a:xfrm>
          <a:prstGeom prst="rect">
            <a:avLst/>
          </a:prstGeom>
        </p:spPr>
        <p:txBody>
          <a:bodyPr vert="horz" lIns="0" tIns="0" rIns="0" bIns="0" rtlCol="0" anchor="ctr">
            <a:normAutofit/>
          </a:bodyPr>
          <a:lstStyle>
            <a:lvl1pPr algn="r">
              <a:defRPr sz="1000" cap="all" spc="300" baseline="0">
                <a:solidFill>
                  <a:schemeClr val="tx1">
                    <a:alpha val="70000"/>
                  </a:schemeClr>
                </a:solidFill>
              </a:defRPr>
            </a:lvl1pPr>
          </a:lstStyle>
          <a:p>
            <a:fld id="{D39607A7-8386-47DB-8578-DDEDD194E5D4}" type="slidenum">
              <a:rPr lang="en-US" smtClean="0"/>
              <a:pPr/>
              <a:t>‹#›</a:t>
            </a:fld>
            <a:endParaRPr lang="en-US" dirty="0"/>
          </a:p>
        </p:txBody>
      </p:sp>
    </p:spTree>
    <p:extLst>
      <p:ext uri="{BB962C8B-B14F-4D97-AF65-F5344CB8AC3E}">
        <p14:creationId xmlns:p14="http://schemas.microsoft.com/office/powerpoint/2010/main" val="2210105124"/>
      </p:ext>
    </p:extLst>
  </p:cSld>
  <p:clrMap bg1="dk1" tx1="lt1" bg2="dk2" tx2="lt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14" r:id="rId5"/>
    <p:sldLayoutId id="2147483715" r:id="rId6"/>
    <p:sldLayoutId id="2147483716" r:id="rId7"/>
    <p:sldLayoutId id="2147483717" r:id="rId8"/>
    <p:sldLayoutId id="2147483718" r:id="rId9"/>
    <p:sldLayoutId id="2147483719" r:id="rId10"/>
    <p:sldLayoutId id="2147483720" r:id="rId11"/>
  </p:sldLayoutIdLst>
  <p:txStyles>
    <p:titleStyle>
      <a:lvl1pPr algn="l" defTabSz="914400" rtl="0" eaLnBrk="1" latinLnBrk="0" hangingPunct="1">
        <a:lnSpc>
          <a:spcPct val="100000"/>
        </a:lnSpc>
        <a:spcBef>
          <a:spcPct val="0"/>
        </a:spcBef>
        <a:buNone/>
        <a:defRPr sz="2800" kern="1200" cap="all" spc="400" baseline="0">
          <a:solidFill>
            <a:schemeClr val="tx1"/>
          </a:solidFill>
          <a:latin typeface="+mj-lt"/>
          <a:ea typeface="+mj-ea"/>
          <a:cs typeface="+mj-cs"/>
        </a:defRPr>
      </a:lvl1pPr>
    </p:titleStyle>
    <p:bodyStyle>
      <a:lvl1pPr marL="360000" indent="-360000" algn="l" defTabSz="914400" rtl="0" eaLnBrk="1" latinLnBrk="0" hangingPunct="1">
        <a:lnSpc>
          <a:spcPct val="125000"/>
        </a:lnSpc>
        <a:spcBef>
          <a:spcPts val="10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1pPr>
      <a:lvl2pPr marL="360000" indent="0" algn="l" defTabSz="914400" rtl="0" eaLnBrk="1" latinLnBrk="0" hangingPunct="1">
        <a:lnSpc>
          <a:spcPct val="125000"/>
        </a:lnSpc>
        <a:spcBef>
          <a:spcPts val="500"/>
        </a:spcBef>
        <a:buClr>
          <a:schemeClr val="accent1">
            <a:lumMod val="60000"/>
            <a:lumOff val="40000"/>
          </a:schemeClr>
        </a:buClr>
        <a:buFontTx/>
        <a:buNone/>
        <a:defRPr sz="2000" i="1" kern="1200">
          <a:solidFill>
            <a:schemeClr val="tx1">
              <a:alpha val="70000"/>
            </a:schemeClr>
          </a:solidFill>
          <a:latin typeface="+mn-lt"/>
          <a:ea typeface="+mn-ea"/>
          <a:cs typeface="+mn-cs"/>
        </a:defRPr>
      </a:lvl2pPr>
      <a:lvl3pPr marL="1080000" indent="-360000" algn="l" defTabSz="914400" rtl="0" eaLnBrk="1" latinLnBrk="0" hangingPunct="1">
        <a:lnSpc>
          <a:spcPct val="125000"/>
        </a:lnSpc>
        <a:spcBef>
          <a:spcPts val="5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3pPr>
      <a:lvl4pPr marL="1080000" indent="0" algn="l" defTabSz="914400" rtl="0" eaLnBrk="1" latinLnBrk="0" hangingPunct="1">
        <a:lnSpc>
          <a:spcPct val="125000"/>
        </a:lnSpc>
        <a:spcBef>
          <a:spcPts val="500"/>
        </a:spcBef>
        <a:buClr>
          <a:schemeClr val="accent1">
            <a:lumMod val="60000"/>
            <a:lumOff val="40000"/>
          </a:schemeClr>
        </a:buClr>
        <a:buFontTx/>
        <a:buNone/>
        <a:defRPr sz="2000" i="1" kern="1200">
          <a:solidFill>
            <a:schemeClr val="tx1">
              <a:alpha val="70000"/>
            </a:schemeClr>
          </a:solidFill>
          <a:latin typeface="+mn-lt"/>
          <a:ea typeface="+mn-ea"/>
          <a:cs typeface="+mn-cs"/>
        </a:defRPr>
      </a:lvl4pPr>
      <a:lvl5pPr marL="1800000" indent="-360000" algn="l" defTabSz="914400" rtl="0" eaLnBrk="1" latinLnBrk="0" hangingPunct="1">
        <a:lnSpc>
          <a:spcPct val="125000"/>
        </a:lnSpc>
        <a:spcBef>
          <a:spcPts val="5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jpg"/></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8.svg"/><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11.jpg"/><Relationship Id="rId4" Type="http://schemas.openxmlformats.org/officeDocument/2006/relationships/image" Target="../media/image10.svg"/></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3.svg"/></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0.xml.rels><?xml version="1.0" encoding="UTF-8" standalone="yes"?>
<Relationships xmlns="http://schemas.openxmlformats.org/package/2006/relationships"><Relationship Id="rId8" Type="http://schemas.openxmlformats.org/officeDocument/2006/relationships/diagramQuickStyle" Target="../diagrams/quickStyle2.xml"/><Relationship Id="rId3" Type="http://schemas.openxmlformats.org/officeDocument/2006/relationships/image" Target="../media/image14.png"/><Relationship Id="rId7" Type="http://schemas.openxmlformats.org/officeDocument/2006/relationships/diagramLayout" Target="../diagrams/layout2.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Data" Target="../diagrams/data2.xml"/><Relationship Id="rId5" Type="http://schemas.openxmlformats.org/officeDocument/2006/relationships/image" Target="../media/image16.jpg"/><Relationship Id="rId10" Type="http://schemas.microsoft.com/office/2007/relationships/diagramDrawing" Target="../diagrams/drawing2.xml"/><Relationship Id="rId4" Type="http://schemas.openxmlformats.org/officeDocument/2006/relationships/image" Target="../media/image15.svg"/><Relationship Id="rId9" Type="http://schemas.openxmlformats.org/officeDocument/2006/relationships/diagramColors" Target="../diagrams/colors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2.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17.jpg"/><Relationship Id="rId7" Type="http://schemas.openxmlformats.org/officeDocument/2006/relationships/diagramColors" Target="../diagrams/colors4.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1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19.svg"/></Relationships>
</file>

<file path=ppt/slides/_rels/slide14.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64" name="Rectangle 63">
            <a:extLst>
              <a:ext uri="{FF2B5EF4-FFF2-40B4-BE49-F238E27FC236}">
                <a16:creationId xmlns:a16="http://schemas.microsoft.com/office/drawing/2014/main" id="{CA5B2A81-2C8E-4963-AFD4-E539D168B4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63186A-0EFF-7757-22F6-4BF3D20F0DE9}"/>
              </a:ext>
            </a:extLst>
          </p:cNvPr>
          <p:cNvSpPr>
            <a:spLocks noGrp="1"/>
          </p:cNvSpPr>
          <p:nvPr>
            <p:ph type="ctrTitle"/>
          </p:nvPr>
        </p:nvSpPr>
        <p:spPr>
          <a:xfrm>
            <a:off x="4153519" y="1079500"/>
            <a:ext cx="3884962" cy="2138400"/>
          </a:xfrm>
        </p:spPr>
        <p:txBody>
          <a:bodyPr>
            <a:normAutofit/>
          </a:bodyPr>
          <a:lstStyle/>
          <a:p>
            <a:r>
              <a:rPr lang="en-US" dirty="0"/>
              <a:t>Mental health in children and young people</a:t>
            </a:r>
          </a:p>
        </p:txBody>
      </p:sp>
      <p:sp>
        <p:nvSpPr>
          <p:cNvPr id="3" name="Subtitle 2">
            <a:extLst>
              <a:ext uri="{FF2B5EF4-FFF2-40B4-BE49-F238E27FC236}">
                <a16:creationId xmlns:a16="http://schemas.microsoft.com/office/drawing/2014/main" id="{B017DC19-0231-FF24-5B42-4035C5571817}"/>
              </a:ext>
            </a:extLst>
          </p:cNvPr>
          <p:cNvSpPr>
            <a:spLocks noGrp="1"/>
          </p:cNvSpPr>
          <p:nvPr>
            <p:ph type="subTitle" idx="1"/>
          </p:nvPr>
        </p:nvSpPr>
        <p:spPr>
          <a:xfrm>
            <a:off x="4153520" y="4113213"/>
            <a:ext cx="3884961" cy="1655762"/>
          </a:xfrm>
        </p:spPr>
        <p:txBody>
          <a:bodyPr>
            <a:normAutofit/>
          </a:bodyPr>
          <a:lstStyle/>
          <a:p>
            <a:pPr>
              <a:lnSpc>
                <a:spcPct val="115000"/>
              </a:lnSpc>
            </a:pPr>
            <a:r>
              <a:rPr lang="en-US" sz="1300" u="sng" dirty="0" err="1"/>
              <a:t>Carys</a:t>
            </a:r>
            <a:r>
              <a:rPr lang="en-US" sz="1300" u="sng" dirty="0"/>
              <a:t> Summerhayes </a:t>
            </a:r>
          </a:p>
          <a:p>
            <a:pPr>
              <a:lnSpc>
                <a:spcPct val="115000"/>
              </a:lnSpc>
            </a:pPr>
            <a:endParaRPr lang="en-US" sz="1300" u="sng" dirty="0"/>
          </a:p>
          <a:p>
            <a:pPr>
              <a:lnSpc>
                <a:spcPct val="115000"/>
              </a:lnSpc>
            </a:pPr>
            <a:r>
              <a:rPr lang="en-US" sz="1300" u="sng" dirty="0"/>
              <a:t>ECPS6004</a:t>
            </a:r>
          </a:p>
          <a:p>
            <a:pPr>
              <a:lnSpc>
                <a:spcPct val="115000"/>
              </a:lnSpc>
            </a:pPr>
            <a:r>
              <a:rPr lang="en-US" sz="1300" u="sng" dirty="0"/>
              <a:t>Andrea Williams</a:t>
            </a:r>
          </a:p>
          <a:p>
            <a:pPr>
              <a:lnSpc>
                <a:spcPct val="115000"/>
              </a:lnSpc>
            </a:pPr>
            <a:r>
              <a:rPr lang="en-US" sz="1300" u="sng" dirty="0"/>
              <a:t>7/05/2024</a:t>
            </a:r>
          </a:p>
        </p:txBody>
      </p:sp>
      <p:pic>
        <p:nvPicPr>
          <p:cNvPr id="18" name="Picture 17" descr="Father and son roasting around campfire">
            <a:extLst>
              <a:ext uri="{FF2B5EF4-FFF2-40B4-BE49-F238E27FC236}">
                <a16:creationId xmlns:a16="http://schemas.microsoft.com/office/drawing/2014/main" id="{5750342D-6BAF-16EC-194C-A472C5D0AE0D}"/>
              </a:ext>
            </a:extLst>
          </p:cNvPr>
          <p:cNvPicPr>
            <a:picLocks noChangeAspect="1"/>
          </p:cNvPicPr>
          <p:nvPr/>
        </p:nvPicPr>
        <p:blipFill rotWithShape="1">
          <a:blip r:embed="rId3"/>
          <a:srcRect l="18774" r="49025" b="-1"/>
          <a:stretch/>
        </p:blipFill>
        <p:spPr>
          <a:xfrm>
            <a:off x="1" y="10"/>
            <a:ext cx="3308350" cy="6857990"/>
          </a:xfrm>
          <a:prstGeom prst="rect">
            <a:avLst/>
          </a:prstGeom>
        </p:spPr>
      </p:pic>
      <p:cxnSp>
        <p:nvCxnSpPr>
          <p:cNvPr id="66" name="Straight Connector 65">
            <a:extLst>
              <a:ext uri="{FF2B5EF4-FFF2-40B4-BE49-F238E27FC236}">
                <a16:creationId xmlns:a16="http://schemas.microsoft.com/office/drawing/2014/main" id="{9E7C23BC-DAA6-40E1-8166-B8C4439D143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26000" y="3690871"/>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6" name="Picture 5" descr="Therapist and child playing with blocks">
            <a:extLst>
              <a:ext uri="{FF2B5EF4-FFF2-40B4-BE49-F238E27FC236}">
                <a16:creationId xmlns:a16="http://schemas.microsoft.com/office/drawing/2014/main" id="{51A6C573-9F9C-033C-1ED0-22F2FCD23B81}"/>
              </a:ext>
            </a:extLst>
          </p:cNvPr>
          <p:cNvPicPr>
            <a:picLocks noChangeAspect="1"/>
          </p:cNvPicPr>
          <p:nvPr/>
        </p:nvPicPr>
        <p:blipFill rotWithShape="1">
          <a:blip r:embed="rId4"/>
          <a:srcRect l="50275" r="17523" b="-1"/>
          <a:stretch/>
        </p:blipFill>
        <p:spPr>
          <a:xfrm>
            <a:off x="8883600" y="10"/>
            <a:ext cx="3308400" cy="6857990"/>
          </a:xfrm>
          <a:prstGeom prst="rect">
            <a:avLst/>
          </a:prstGeom>
        </p:spPr>
      </p:pic>
    </p:spTree>
    <p:extLst>
      <p:ext uri="{BB962C8B-B14F-4D97-AF65-F5344CB8AC3E}">
        <p14:creationId xmlns:p14="http://schemas.microsoft.com/office/powerpoint/2010/main" val="37522864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701C0CAB-6A03-4C6A-9FAA-21984775362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26000" y="3690871"/>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nvGrpSpPr>
          <p:cNvPr id="10" name="Group 9">
            <a:extLst>
              <a:ext uri="{FF2B5EF4-FFF2-40B4-BE49-F238E27FC236}">
                <a16:creationId xmlns:a16="http://schemas.microsoft.com/office/drawing/2014/main" id="{F982E0B2-AA9C-441C-A08E-A9DF9CF121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728046" y="4869342"/>
            <a:ext cx="1623711" cy="630920"/>
            <a:chOff x="9588346" y="4824892"/>
            <a:chExt cx="1623711" cy="630920"/>
          </a:xfrm>
        </p:grpSpPr>
        <p:sp>
          <p:nvSpPr>
            <p:cNvPr id="11" name="Freeform: Shape 10">
              <a:extLst>
                <a:ext uri="{FF2B5EF4-FFF2-40B4-BE49-F238E27FC236}">
                  <a16:creationId xmlns:a16="http://schemas.microsoft.com/office/drawing/2014/main" id="{A4A2E074-C10D-4C57-AB72-B631E4D771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flipH="1">
              <a:off x="10267789" y="4452443"/>
              <a:ext cx="571820" cy="1316717"/>
            </a:xfrm>
            <a:custGeom>
              <a:avLst/>
              <a:gdLst>
                <a:gd name="connsiteX0" fmla="*/ 282417 w 571820"/>
                <a:gd name="connsiteY0" fmla="*/ 0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71820" h="1316717">
                  <a:moveTo>
                    <a:pt x="282417" y="0"/>
                  </a:moveTo>
                  <a:lnTo>
                    <a:pt x="285910" y="3175"/>
                  </a:lnTo>
                  <a:lnTo>
                    <a:pt x="287393" y="1827"/>
                  </a:lnTo>
                  <a:lnTo>
                    <a:pt x="289403" y="0"/>
                  </a:lnTo>
                  <a:lnTo>
                    <a:pt x="289403" y="6349"/>
                  </a:lnTo>
                  <a:lnTo>
                    <a:pt x="309203" y="24345"/>
                  </a:lnTo>
                  <a:cubicBezTo>
                    <a:pt x="471461" y="186603"/>
                    <a:pt x="571820" y="410761"/>
                    <a:pt x="571820" y="658359"/>
                  </a:cubicBezTo>
                  <a:cubicBezTo>
                    <a:pt x="571820" y="905956"/>
                    <a:pt x="471461" y="1130114"/>
                    <a:pt x="309203" y="1292372"/>
                  </a:cubicBezTo>
                  <a:lnTo>
                    <a:pt x="289403" y="1310368"/>
                  </a:lnTo>
                  <a:lnTo>
                    <a:pt x="289403" y="1316717"/>
                  </a:lnTo>
                  <a:lnTo>
                    <a:pt x="287393" y="1314890"/>
                  </a:lnTo>
                  <a:lnTo>
                    <a:pt x="285910" y="1313542"/>
                  </a:lnTo>
                  <a:lnTo>
                    <a:pt x="282417" y="1316717"/>
                  </a:lnTo>
                  <a:lnTo>
                    <a:pt x="282417" y="1310367"/>
                  </a:lnTo>
                  <a:lnTo>
                    <a:pt x="262617" y="1292372"/>
                  </a:lnTo>
                  <a:cubicBezTo>
                    <a:pt x="100359" y="1130113"/>
                    <a:pt x="0" y="905956"/>
                    <a:pt x="0" y="658358"/>
                  </a:cubicBezTo>
                  <a:cubicBezTo>
                    <a:pt x="0" y="410761"/>
                    <a:pt x="100359" y="186603"/>
                    <a:pt x="262617" y="24345"/>
                  </a:cubicBezTo>
                  <a:lnTo>
                    <a:pt x="282417" y="6349"/>
                  </a:lnTo>
                  <a:close/>
                </a:path>
              </a:pathLst>
            </a:custGeom>
            <a:solidFill>
              <a:schemeClr val="accent4">
                <a:alpha val="40000"/>
              </a:schemeClr>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0B037EB3-1772-4BA8-A95A-E5DBDFEA32B0}"/>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2700000" flipH="1">
              <a:off x="10112436" y="4359902"/>
              <a:ext cx="571820" cy="1620000"/>
              <a:chOff x="8482785" y="4330454"/>
              <a:chExt cx="571820" cy="1620000"/>
            </a:xfrm>
          </p:grpSpPr>
          <p:sp>
            <p:nvSpPr>
              <p:cNvPr id="13" name="Freeform: Shape 12">
                <a:extLst>
                  <a:ext uri="{FF2B5EF4-FFF2-40B4-BE49-F238E27FC236}">
                    <a16:creationId xmlns:a16="http://schemas.microsoft.com/office/drawing/2014/main" id="{A1F47AC1-63D0-47F3-9728-1A0A054349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482785" y="4333632"/>
                <a:ext cx="571820" cy="1311956"/>
              </a:xfrm>
              <a:custGeom>
                <a:avLst/>
                <a:gdLst>
                  <a:gd name="connsiteX0" fmla="*/ 282417 w 571820"/>
                  <a:gd name="connsiteY0" fmla="*/ 0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 name="connsiteX0" fmla="*/ 282417 w 571820"/>
                  <a:gd name="connsiteY0" fmla="*/ 6349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 name="connsiteX0" fmla="*/ 262617 w 571820"/>
                  <a:gd name="connsiteY0" fmla="*/ 24345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0" fmla="*/ 262617 w 571820"/>
                  <a:gd name="connsiteY0" fmla="*/ 24345 h 1316717"/>
                  <a:gd name="connsiteX1" fmla="*/ 285910 w 571820"/>
                  <a:gd name="connsiteY1" fmla="*/ 3175 h 1316717"/>
                  <a:gd name="connsiteX2" fmla="*/ 287393 w 571820"/>
                  <a:gd name="connsiteY2" fmla="*/ 1827 h 1316717"/>
                  <a:gd name="connsiteX3" fmla="*/ 289403 w 571820"/>
                  <a:gd name="connsiteY3" fmla="*/ 0 h 1316717"/>
                  <a:gd name="connsiteX4" fmla="*/ 309203 w 571820"/>
                  <a:gd name="connsiteY4" fmla="*/ 24345 h 1316717"/>
                  <a:gd name="connsiteX5" fmla="*/ 571820 w 571820"/>
                  <a:gd name="connsiteY5" fmla="*/ 658359 h 1316717"/>
                  <a:gd name="connsiteX6" fmla="*/ 309203 w 571820"/>
                  <a:gd name="connsiteY6" fmla="*/ 1292372 h 1316717"/>
                  <a:gd name="connsiteX7" fmla="*/ 289403 w 571820"/>
                  <a:gd name="connsiteY7" fmla="*/ 1310368 h 1316717"/>
                  <a:gd name="connsiteX8" fmla="*/ 289403 w 571820"/>
                  <a:gd name="connsiteY8" fmla="*/ 1316717 h 1316717"/>
                  <a:gd name="connsiteX9" fmla="*/ 287393 w 571820"/>
                  <a:gd name="connsiteY9" fmla="*/ 1314890 h 1316717"/>
                  <a:gd name="connsiteX10" fmla="*/ 285910 w 571820"/>
                  <a:gd name="connsiteY10" fmla="*/ 1313542 h 1316717"/>
                  <a:gd name="connsiteX11" fmla="*/ 282417 w 571820"/>
                  <a:gd name="connsiteY11" fmla="*/ 1316717 h 1316717"/>
                  <a:gd name="connsiteX12" fmla="*/ 282417 w 571820"/>
                  <a:gd name="connsiteY12" fmla="*/ 1310367 h 1316717"/>
                  <a:gd name="connsiteX13" fmla="*/ 262617 w 571820"/>
                  <a:gd name="connsiteY13" fmla="*/ 1292372 h 1316717"/>
                  <a:gd name="connsiteX14" fmla="*/ 0 w 571820"/>
                  <a:gd name="connsiteY14" fmla="*/ 658358 h 1316717"/>
                  <a:gd name="connsiteX15" fmla="*/ 262617 w 571820"/>
                  <a:gd name="connsiteY15" fmla="*/ 24345 h 1316717"/>
                  <a:gd name="connsiteX0" fmla="*/ 262617 w 571820"/>
                  <a:gd name="connsiteY0" fmla="*/ 22518 h 1314890"/>
                  <a:gd name="connsiteX1" fmla="*/ 285910 w 571820"/>
                  <a:gd name="connsiteY1" fmla="*/ 1348 h 1314890"/>
                  <a:gd name="connsiteX2" fmla="*/ 287393 w 571820"/>
                  <a:gd name="connsiteY2" fmla="*/ 0 h 1314890"/>
                  <a:gd name="connsiteX3" fmla="*/ 309203 w 571820"/>
                  <a:gd name="connsiteY3" fmla="*/ 22518 h 1314890"/>
                  <a:gd name="connsiteX4" fmla="*/ 571820 w 571820"/>
                  <a:gd name="connsiteY4" fmla="*/ 656532 h 1314890"/>
                  <a:gd name="connsiteX5" fmla="*/ 309203 w 571820"/>
                  <a:gd name="connsiteY5" fmla="*/ 1290545 h 1314890"/>
                  <a:gd name="connsiteX6" fmla="*/ 289403 w 571820"/>
                  <a:gd name="connsiteY6" fmla="*/ 1308541 h 1314890"/>
                  <a:gd name="connsiteX7" fmla="*/ 289403 w 571820"/>
                  <a:gd name="connsiteY7" fmla="*/ 1314890 h 1314890"/>
                  <a:gd name="connsiteX8" fmla="*/ 287393 w 571820"/>
                  <a:gd name="connsiteY8" fmla="*/ 1313063 h 1314890"/>
                  <a:gd name="connsiteX9" fmla="*/ 285910 w 571820"/>
                  <a:gd name="connsiteY9" fmla="*/ 1311715 h 1314890"/>
                  <a:gd name="connsiteX10" fmla="*/ 282417 w 571820"/>
                  <a:gd name="connsiteY10" fmla="*/ 1314890 h 1314890"/>
                  <a:gd name="connsiteX11" fmla="*/ 282417 w 571820"/>
                  <a:gd name="connsiteY11" fmla="*/ 1308540 h 1314890"/>
                  <a:gd name="connsiteX12" fmla="*/ 262617 w 571820"/>
                  <a:gd name="connsiteY12" fmla="*/ 1290545 h 1314890"/>
                  <a:gd name="connsiteX13" fmla="*/ 0 w 571820"/>
                  <a:gd name="connsiteY13" fmla="*/ 656531 h 1314890"/>
                  <a:gd name="connsiteX14" fmla="*/ 262617 w 571820"/>
                  <a:gd name="connsiteY14" fmla="*/ 22518 h 1314890"/>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82417 w 571820"/>
                  <a:gd name="connsiteY9" fmla="*/ 1313542 h 1313542"/>
                  <a:gd name="connsiteX10" fmla="*/ 282417 w 571820"/>
                  <a:gd name="connsiteY10" fmla="*/ 1307192 h 1313542"/>
                  <a:gd name="connsiteX11" fmla="*/ 262617 w 571820"/>
                  <a:gd name="connsiteY11" fmla="*/ 1289197 h 1313542"/>
                  <a:gd name="connsiteX12" fmla="*/ 0 w 571820"/>
                  <a:gd name="connsiteY12" fmla="*/ 655183 h 1313542"/>
                  <a:gd name="connsiteX13" fmla="*/ 262617 w 571820"/>
                  <a:gd name="connsiteY13"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82417 w 571820"/>
                  <a:gd name="connsiteY9" fmla="*/ 1313542 h 1313542"/>
                  <a:gd name="connsiteX10" fmla="*/ 262617 w 571820"/>
                  <a:gd name="connsiteY10" fmla="*/ 1289197 h 1313542"/>
                  <a:gd name="connsiteX11" fmla="*/ 0 w 571820"/>
                  <a:gd name="connsiteY11" fmla="*/ 655183 h 1313542"/>
                  <a:gd name="connsiteX12" fmla="*/ 262617 w 571820"/>
                  <a:gd name="connsiteY12"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62617 w 571820"/>
                  <a:gd name="connsiteY9" fmla="*/ 1289197 h 1313542"/>
                  <a:gd name="connsiteX10" fmla="*/ 0 w 571820"/>
                  <a:gd name="connsiteY10" fmla="*/ 655183 h 1313542"/>
                  <a:gd name="connsiteX11" fmla="*/ 262617 w 571820"/>
                  <a:gd name="connsiteY11"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62617 w 571820"/>
                  <a:gd name="connsiteY8" fmla="*/ 1289197 h 1313542"/>
                  <a:gd name="connsiteX9" fmla="*/ 0 w 571820"/>
                  <a:gd name="connsiteY9" fmla="*/ 655183 h 1313542"/>
                  <a:gd name="connsiteX10" fmla="*/ 262617 w 571820"/>
                  <a:gd name="connsiteY10"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62617 w 571820"/>
                  <a:gd name="connsiteY7" fmla="*/ 1289197 h 1313542"/>
                  <a:gd name="connsiteX8" fmla="*/ 0 w 571820"/>
                  <a:gd name="connsiteY8" fmla="*/ 655183 h 1313542"/>
                  <a:gd name="connsiteX9" fmla="*/ 262617 w 571820"/>
                  <a:gd name="connsiteY9" fmla="*/ 21170 h 1313542"/>
                  <a:gd name="connsiteX0" fmla="*/ 262617 w 571820"/>
                  <a:gd name="connsiteY0" fmla="*/ 21170 h 1364739"/>
                  <a:gd name="connsiteX1" fmla="*/ 285910 w 571820"/>
                  <a:gd name="connsiteY1" fmla="*/ 0 h 1364739"/>
                  <a:gd name="connsiteX2" fmla="*/ 309203 w 571820"/>
                  <a:gd name="connsiteY2" fmla="*/ 21170 h 1364739"/>
                  <a:gd name="connsiteX3" fmla="*/ 571820 w 571820"/>
                  <a:gd name="connsiteY3" fmla="*/ 655184 h 1364739"/>
                  <a:gd name="connsiteX4" fmla="*/ 309203 w 571820"/>
                  <a:gd name="connsiteY4" fmla="*/ 1289197 h 1364739"/>
                  <a:gd name="connsiteX5" fmla="*/ 289403 w 571820"/>
                  <a:gd name="connsiteY5" fmla="*/ 1307193 h 1364739"/>
                  <a:gd name="connsiteX6" fmla="*/ 177485 w 571820"/>
                  <a:gd name="connsiteY6" fmla="*/ 1364739 h 1364739"/>
                  <a:gd name="connsiteX7" fmla="*/ 262617 w 571820"/>
                  <a:gd name="connsiteY7" fmla="*/ 1289197 h 1364739"/>
                  <a:gd name="connsiteX8" fmla="*/ 0 w 571820"/>
                  <a:gd name="connsiteY8" fmla="*/ 655183 h 1364739"/>
                  <a:gd name="connsiteX9" fmla="*/ 262617 w 571820"/>
                  <a:gd name="connsiteY9" fmla="*/ 21170 h 1364739"/>
                  <a:gd name="connsiteX0" fmla="*/ 262617 w 571820"/>
                  <a:gd name="connsiteY0" fmla="*/ 21170 h 1364739"/>
                  <a:gd name="connsiteX1" fmla="*/ 285910 w 571820"/>
                  <a:gd name="connsiteY1" fmla="*/ 0 h 1364739"/>
                  <a:gd name="connsiteX2" fmla="*/ 309203 w 571820"/>
                  <a:gd name="connsiteY2" fmla="*/ 21170 h 1364739"/>
                  <a:gd name="connsiteX3" fmla="*/ 571820 w 571820"/>
                  <a:gd name="connsiteY3" fmla="*/ 655184 h 1364739"/>
                  <a:gd name="connsiteX4" fmla="*/ 309203 w 571820"/>
                  <a:gd name="connsiteY4" fmla="*/ 1289197 h 1364739"/>
                  <a:gd name="connsiteX5" fmla="*/ 285832 w 571820"/>
                  <a:gd name="connsiteY5" fmla="*/ 1311956 h 1364739"/>
                  <a:gd name="connsiteX6" fmla="*/ 177485 w 571820"/>
                  <a:gd name="connsiteY6" fmla="*/ 1364739 h 1364739"/>
                  <a:gd name="connsiteX7" fmla="*/ 262617 w 571820"/>
                  <a:gd name="connsiteY7" fmla="*/ 1289197 h 1364739"/>
                  <a:gd name="connsiteX8" fmla="*/ 0 w 571820"/>
                  <a:gd name="connsiteY8" fmla="*/ 655183 h 1364739"/>
                  <a:gd name="connsiteX9" fmla="*/ 262617 w 571820"/>
                  <a:gd name="connsiteY9" fmla="*/ 21170 h 1364739"/>
                  <a:gd name="connsiteX0" fmla="*/ 262617 w 571820"/>
                  <a:gd name="connsiteY0" fmla="*/ 21170 h 1311956"/>
                  <a:gd name="connsiteX1" fmla="*/ 285910 w 571820"/>
                  <a:gd name="connsiteY1" fmla="*/ 0 h 1311956"/>
                  <a:gd name="connsiteX2" fmla="*/ 309203 w 571820"/>
                  <a:gd name="connsiteY2" fmla="*/ 21170 h 1311956"/>
                  <a:gd name="connsiteX3" fmla="*/ 571820 w 571820"/>
                  <a:gd name="connsiteY3" fmla="*/ 655184 h 1311956"/>
                  <a:gd name="connsiteX4" fmla="*/ 309203 w 571820"/>
                  <a:gd name="connsiteY4" fmla="*/ 1289197 h 1311956"/>
                  <a:gd name="connsiteX5" fmla="*/ 285832 w 571820"/>
                  <a:gd name="connsiteY5" fmla="*/ 1311956 h 1311956"/>
                  <a:gd name="connsiteX6" fmla="*/ 262617 w 571820"/>
                  <a:gd name="connsiteY6" fmla="*/ 1289197 h 1311956"/>
                  <a:gd name="connsiteX7" fmla="*/ 0 w 571820"/>
                  <a:gd name="connsiteY7" fmla="*/ 655183 h 1311956"/>
                  <a:gd name="connsiteX8" fmla="*/ 262617 w 571820"/>
                  <a:gd name="connsiteY8" fmla="*/ 21170 h 1311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1820" h="1311956">
                    <a:moveTo>
                      <a:pt x="262617" y="21170"/>
                    </a:moveTo>
                    <a:lnTo>
                      <a:pt x="285910" y="0"/>
                    </a:lnTo>
                    <a:lnTo>
                      <a:pt x="309203" y="21170"/>
                    </a:lnTo>
                    <a:cubicBezTo>
                      <a:pt x="471461" y="183428"/>
                      <a:pt x="571820" y="407586"/>
                      <a:pt x="571820" y="655184"/>
                    </a:cubicBezTo>
                    <a:cubicBezTo>
                      <a:pt x="571820" y="902781"/>
                      <a:pt x="471461" y="1126939"/>
                      <a:pt x="309203" y="1289197"/>
                    </a:cubicBezTo>
                    <a:lnTo>
                      <a:pt x="285832" y="1311956"/>
                    </a:lnTo>
                    <a:lnTo>
                      <a:pt x="262617" y="1289197"/>
                    </a:lnTo>
                    <a:cubicBezTo>
                      <a:pt x="100359" y="1126938"/>
                      <a:pt x="0" y="902781"/>
                      <a:pt x="0" y="655183"/>
                    </a:cubicBezTo>
                    <a:cubicBezTo>
                      <a:pt x="0" y="407586"/>
                      <a:pt x="100359" y="183428"/>
                      <a:pt x="262617" y="21170"/>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cxnSp>
            <p:nvCxnSpPr>
              <p:cNvPr id="14" name="Straight Connector 13">
                <a:extLst>
                  <a:ext uri="{FF2B5EF4-FFF2-40B4-BE49-F238E27FC236}">
                    <a16:creationId xmlns:a16="http://schemas.microsoft.com/office/drawing/2014/main" id="{803A57D6-0C36-4560-A08A-16768551EF6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768695" y="4330454"/>
                <a:ext cx="0" cy="162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sp useBgFill="1">
        <p:nvSpPr>
          <p:cNvPr id="16" name="Rectangle 15">
            <a:extLst>
              <a:ext uri="{FF2B5EF4-FFF2-40B4-BE49-F238E27FC236}">
                <a16:creationId xmlns:a16="http://schemas.microsoft.com/office/drawing/2014/main" id="{CA5B2A81-2C8E-4963-AFD4-E539D168B4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DB5F344-B1E6-8503-219E-05485F51A1CF}"/>
              </a:ext>
            </a:extLst>
          </p:cNvPr>
          <p:cNvSpPr>
            <a:spLocks noGrp="1"/>
          </p:cNvSpPr>
          <p:nvPr>
            <p:ph type="title"/>
          </p:nvPr>
        </p:nvSpPr>
        <p:spPr>
          <a:xfrm>
            <a:off x="3863976" y="1174664"/>
            <a:ext cx="4456328" cy="2043235"/>
          </a:xfrm>
        </p:spPr>
        <p:txBody>
          <a:bodyPr vert="horz" lIns="0" tIns="0" rIns="0" bIns="0" rtlCol="0" anchor="b" anchorCtr="0">
            <a:normAutofit fontScale="90000"/>
          </a:bodyPr>
          <a:lstStyle/>
          <a:p>
            <a:pPr algn="ctr"/>
            <a:r>
              <a:rPr lang="en-US" dirty="0"/>
              <a:t>Forest schools and outdoor activities and how these are effective towards children Ace’s….</a:t>
            </a:r>
          </a:p>
        </p:txBody>
      </p:sp>
      <p:sp>
        <p:nvSpPr>
          <p:cNvPr id="18" name="Freeform: Shape 17">
            <a:extLst>
              <a:ext uri="{FF2B5EF4-FFF2-40B4-BE49-F238E27FC236}">
                <a16:creationId xmlns:a16="http://schemas.microsoft.com/office/drawing/2014/main" id="{877D5044-C0FC-41BD-921B-D2CEA70F43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flipV="1">
            <a:off x="759198" y="604046"/>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0" name="Freeform: Shape 19">
            <a:extLst>
              <a:ext uri="{FF2B5EF4-FFF2-40B4-BE49-F238E27FC236}">
                <a16:creationId xmlns:a16="http://schemas.microsoft.com/office/drawing/2014/main" id="{240C59C6-5DFE-4F83-A118-7B0F1AD930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607906" y="2694497"/>
            <a:ext cx="2287608" cy="3232926"/>
          </a:xfrm>
          <a:custGeom>
            <a:avLst/>
            <a:gdLst>
              <a:gd name="connsiteX0" fmla="*/ 1143804 w 2287608"/>
              <a:gd name="connsiteY0" fmla="*/ 1916209 h 3232926"/>
              <a:gd name="connsiteX1" fmla="*/ 1140311 w 2287608"/>
              <a:gd name="connsiteY1" fmla="*/ 1919384 h 3232926"/>
              <a:gd name="connsiteX2" fmla="*/ 1136818 w 2287608"/>
              <a:gd name="connsiteY2" fmla="*/ 1916209 h 3232926"/>
              <a:gd name="connsiteX3" fmla="*/ 1136818 w 2287608"/>
              <a:gd name="connsiteY3" fmla="*/ 1922559 h 3232926"/>
              <a:gd name="connsiteX4" fmla="*/ 1117018 w 2287608"/>
              <a:gd name="connsiteY4" fmla="*/ 1940554 h 3232926"/>
              <a:gd name="connsiteX5" fmla="*/ 854401 w 2287608"/>
              <a:gd name="connsiteY5" fmla="*/ 2574568 h 3232926"/>
              <a:gd name="connsiteX6" fmla="*/ 1117018 w 2287608"/>
              <a:gd name="connsiteY6" fmla="*/ 3208581 h 3232926"/>
              <a:gd name="connsiteX7" fmla="*/ 1136818 w 2287608"/>
              <a:gd name="connsiteY7" fmla="*/ 3226577 h 3232926"/>
              <a:gd name="connsiteX8" fmla="*/ 1136818 w 2287608"/>
              <a:gd name="connsiteY8" fmla="*/ 3232926 h 3232926"/>
              <a:gd name="connsiteX9" fmla="*/ 1140311 w 2287608"/>
              <a:gd name="connsiteY9" fmla="*/ 3229751 h 3232926"/>
              <a:gd name="connsiteX10" fmla="*/ 1143804 w 2287608"/>
              <a:gd name="connsiteY10" fmla="*/ 3232926 h 3232926"/>
              <a:gd name="connsiteX11" fmla="*/ 1143804 w 2287608"/>
              <a:gd name="connsiteY11" fmla="*/ 3226577 h 3232926"/>
              <a:gd name="connsiteX12" fmla="*/ 1163604 w 2287608"/>
              <a:gd name="connsiteY12" fmla="*/ 3208581 h 3232926"/>
              <a:gd name="connsiteX13" fmla="*/ 1426221 w 2287608"/>
              <a:gd name="connsiteY13" fmla="*/ 2574567 h 3232926"/>
              <a:gd name="connsiteX14" fmla="*/ 1163604 w 2287608"/>
              <a:gd name="connsiteY14" fmla="*/ 1940554 h 3232926"/>
              <a:gd name="connsiteX15" fmla="*/ 1143804 w 2287608"/>
              <a:gd name="connsiteY15" fmla="*/ 1922558 h 3232926"/>
              <a:gd name="connsiteX16" fmla="*/ 1140312 w 2287608"/>
              <a:gd name="connsiteY16" fmla="*/ 1494239 h 3232926"/>
              <a:gd name="connsiteX17" fmla="*/ 1134813 w 2287608"/>
              <a:gd name="connsiteY17" fmla="*/ 1497413 h 3232926"/>
              <a:gd name="connsiteX18" fmla="*/ 1109328 w 2287608"/>
              <a:gd name="connsiteY18" fmla="*/ 1489264 h 3232926"/>
              <a:gd name="connsiteX19" fmla="*/ 428947 w 2287608"/>
              <a:gd name="connsiteY19" fmla="*/ 1578838 h 3232926"/>
              <a:gd name="connsiteX20" fmla="*/ 11185 w 2287608"/>
              <a:gd name="connsiteY20" fmla="*/ 2123278 h 3232926"/>
              <a:gd name="connsiteX21" fmla="*/ 5499 w 2287608"/>
              <a:gd name="connsiteY21" fmla="*/ 2149423 h 3232926"/>
              <a:gd name="connsiteX22" fmla="*/ 0 w 2287608"/>
              <a:gd name="connsiteY22" fmla="*/ 2152597 h 3232926"/>
              <a:gd name="connsiteX23" fmla="*/ 4497 w 2287608"/>
              <a:gd name="connsiteY23" fmla="*/ 2154035 h 3232926"/>
              <a:gd name="connsiteX24" fmla="*/ 3493 w 2287608"/>
              <a:gd name="connsiteY24" fmla="*/ 2158648 h 3232926"/>
              <a:gd name="connsiteX25" fmla="*/ 8992 w 2287608"/>
              <a:gd name="connsiteY25" fmla="*/ 2155473 h 3232926"/>
              <a:gd name="connsiteX26" fmla="*/ 34477 w 2287608"/>
              <a:gd name="connsiteY26" fmla="*/ 2163622 h 3232926"/>
              <a:gd name="connsiteX27" fmla="*/ 290620 w 2287608"/>
              <a:gd name="connsiteY27" fmla="*/ 2194022 h 3232926"/>
              <a:gd name="connsiteX28" fmla="*/ 714858 w 2287608"/>
              <a:gd name="connsiteY28" fmla="*/ 2074049 h 3232926"/>
              <a:gd name="connsiteX29" fmla="*/ 1132621 w 2287608"/>
              <a:gd name="connsiteY29" fmla="*/ 1529609 h 3232926"/>
              <a:gd name="connsiteX30" fmla="*/ 1138305 w 2287608"/>
              <a:gd name="connsiteY30" fmla="*/ 1503464 h 3232926"/>
              <a:gd name="connsiteX31" fmla="*/ 1143804 w 2287608"/>
              <a:gd name="connsiteY31" fmla="*/ 1500289 h 3232926"/>
              <a:gd name="connsiteX32" fmla="*/ 1139308 w 2287608"/>
              <a:gd name="connsiteY32" fmla="*/ 1498852 h 3232926"/>
              <a:gd name="connsiteX33" fmla="*/ 2069415 w 2287608"/>
              <a:gd name="connsiteY33" fmla="*/ 1747063 h 3232926"/>
              <a:gd name="connsiteX34" fmla="*/ 1858661 w 2287608"/>
              <a:gd name="connsiteY34" fmla="*/ 1578837 h 3232926"/>
              <a:gd name="connsiteX35" fmla="*/ 1178281 w 2287608"/>
              <a:gd name="connsiteY35" fmla="*/ 1489263 h 3232926"/>
              <a:gd name="connsiteX36" fmla="*/ 1152796 w 2287608"/>
              <a:gd name="connsiteY36" fmla="*/ 1497412 h 3232926"/>
              <a:gd name="connsiteX37" fmla="*/ 1147297 w 2287608"/>
              <a:gd name="connsiteY37" fmla="*/ 1494238 h 3232926"/>
              <a:gd name="connsiteX38" fmla="*/ 1148300 w 2287608"/>
              <a:gd name="connsiteY38" fmla="*/ 1498851 h 3232926"/>
              <a:gd name="connsiteX39" fmla="*/ 1143804 w 2287608"/>
              <a:gd name="connsiteY39" fmla="*/ 1500288 h 3232926"/>
              <a:gd name="connsiteX40" fmla="*/ 1149304 w 2287608"/>
              <a:gd name="connsiteY40" fmla="*/ 1503463 h 3232926"/>
              <a:gd name="connsiteX41" fmla="*/ 1154988 w 2287608"/>
              <a:gd name="connsiteY41" fmla="*/ 1529608 h 3232926"/>
              <a:gd name="connsiteX42" fmla="*/ 1572751 w 2287608"/>
              <a:gd name="connsiteY42" fmla="*/ 2074048 h 3232926"/>
              <a:gd name="connsiteX43" fmla="*/ 1996989 w 2287608"/>
              <a:gd name="connsiteY43" fmla="*/ 2194021 h 3232926"/>
              <a:gd name="connsiteX44" fmla="*/ 2253131 w 2287608"/>
              <a:gd name="connsiteY44" fmla="*/ 2163621 h 3232926"/>
              <a:gd name="connsiteX45" fmla="*/ 2278616 w 2287608"/>
              <a:gd name="connsiteY45" fmla="*/ 2155472 h 3232926"/>
              <a:gd name="connsiteX46" fmla="*/ 2284115 w 2287608"/>
              <a:gd name="connsiteY46" fmla="*/ 2158647 h 3232926"/>
              <a:gd name="connsiteX47" fmla="*/ 2283112 w 2287608"/>
              <a:gd name="connsiteY47" fmla="*/ 2154034 h 3232926"/>
              <a:gd name="connsiteX48" fmla="*/ 2287608 w 2287608"/>
              <a:gd name="connsiteY48" fmla="*/ 2152596 h 3232926"/>
              <a:gd name="connsiteX49" fmla="*/ 2282109 w 2287608"/>
              <a:gd name="connsiteY49" fmla="*/ 2149422 h 3232926"/>
              <a:gd name="connsiteX50" fmla="*/ 2276424 w 2287608"/>
              <a:gd name="connsiteY50" fmla="*/ 2123277 h 3232926"/>
              <a:gd name="connsiteX51" fmla="*/ 2069415 w 2287608"/>
              <a:gd name="connsiteY51" fmla="*/ 1747063 h 3232926"/>
              <a:gd name="connsiteX52" fmla="*/ 1140311 w 2287608"/>
              <a:gd name="connsiteY52" fmla="*/ 779689 h 3232926"/>
              <a:gd name="connsiteX53" fmla="*/ 1134812 w 2287608"/>
              <a:gd name="connsiteY53" fmla="*/ 782863 h 3232926"/>
              <a:gd name="connsiteX54" fmla="*/ 1109328 w 2287608"/>
              <a:gd name="connsiteY54" fmla="*/ 774714 h 3232926"/>
              <a:gd name="connsiteX55" fmla="*/ 428947 w 2287608"/>
              <a:gd name="connsiteY55" fmla="*/ 864288 h 3232926"/>
              <a:gd name="connsiteX56" fmla="*/ 11185 w 2287608"/>
              <a:gd name="connsiteY56" fmla="*/ 1408728 h 3232926"/>
              <a:gd name="connsiteX57" fmla="*/ 5499 w 2287608"/>
              <a:gd name="connsiteY57" fmla="*/ 1434873 h 3232926"/>
              <a:gd name="connsiteX58" fmla="*/ 0 w 2287608"/>
              <a:gd name="connsiteY58" fmla="*/ 1438047 h 3232926"/>
              <a:gd name="connsiteX59" fmla="*/ 4497 w 2287608"/>
              <a:gd name="connsiteY59" fmla="*/ 1439485 h 3232926"/>
              <a:gd name="connsiteX60" fmla="*/ 3493 w 2287608"/>
              <a:gd name="connsiteY60" fmla="*/ 1444098 h 3232926"/>
              <a:gd name="connsiteX61" fmla="*/ 8992 w 2287608"/>
              <a:gd name="connsiteY61" fmla="*/ 1440923 h 3232926"/>
              <a:gd name="connsiteX62" fmla="*/ 34477 w 2287608"/>
              <a:gd name="connsiteY62" fmla="*/ 1449072 h 3232926"/>
              <a:gd name="connsiteX63" fmla="*/ 290620 w 2287608"/>
              <a:gd name="connsiteY63" fmla="*/ 1479472 h 3232926"/>
              <a:gd name="connsiteX64" fmla="*/ 714858 w 2287608"/>
              <a:gd name="connsiteY64" fmla="*/ 1359499 h 3232926"/>
              <a:gd name="connsiteX65" fmla="*/ 1132621 w 2287608"/>
              <a:gd name="connsiteY65" fmla="*/ 815059 h 3232926"/>
              <a:gd name="connsiteX66" fmla="*/ 1138305 w 2287608"/>
              <a:gd name="connsiteY66" fmla="*/ 788914 h 3232926"/>
              <a:gd name="connsiteX67" fmla="*/ 1143805 w 2287608"/>
              <a:gd name="connsiteY67" fmla="*/ 785739 h 3232926"/>
              <a:gd name="connsiteX68" fmla="*/ 1139308 w 2287608"/>
              <a:gd name="connsiteY68" fmla="*/ 784302 h 3232926"/>
              <a:gd name="connsiteX69" fmla="*/ 2069415 w 2287608"/>
              <a:gd name="connsiteY69" fmla="*/ 1032514 h 3232926"/>
              <a:gd name="connsiteX70" fmla="*/ 1858661 w 2287608"/>
              <a:gd name="connsiteY70" fmla="*/ 864289 h 3232926"/>
              <a:gd name="connsiteX71" fmla="*/ 1178281 w 2287608"/>
              <a:gd name="connsiteY71" fmla="*/ 774715 h 3232926"/>
              <a:gd name="connsiteX72" fmla="*/ 1152796 w 2287608"/>
              <a:gd name="connsiteY72" fmla="*/ 782864 h 3232926"/>
              <a:gd name="connsiteX73" fmla="*/ 1147297 w 2287608"/>
              <a:gd name="connsiteY73" fmla="*/ 779690 h 3232926"/>
              <a:gd name="connsiteX74" fmla="*/ 1148300 w 2287608"/>
              <a:gd name="connsiteY74" fmla="*/ 784303 h 3232926"/>
              <a:gd name="connsiteX75" fmla="*/ 1143804 w 2287608"/>
              <a:gd name="connsiteY75" fmla="*/ 785740 h 3232926"/>
              <a:gd name="connsiteX76" fmla="*/ 1149304 w 2287608"/>
              <a:gd name="connsiteY76" fmla="*/ 788915 h 3232926"/>
              <a:gd name="connsiteX77" fmla="*/ 1154988 w 2287608"/>
              <a:gd name="connsiteY77" fmla="*/ 815060 h 3232926"/>
              <a:gd name="connsiteX78" fmla="*/ 1572751 w 2287608"/>
              <a:gd name="connsiteY78" fmla="*/ 1359500 h 3232926"/>
              <a:gd name="connsiteX79" fmla="*/ 1996989 w 2287608"/>
              <a:gd name="connsiteY79" fmla="*/ 1479473 h 3232926"/>
              <a:gd name="connsiteX80" fmla="*/ 2253131 w 2287608"/>
              <a:gd name="connsiteY80" fmla="*/ 1449073 h 3232926"/>
              <a:gd name="connsiteX81" fmla="*/ 2278616 w 2287608"/>
              <a:gd name="connsiteY81" fmla="*/ 1440924 h 3232926"/>
              <a:gd name="connsiteX82" fmla="*/ 2284115 w 2287608"/>
              <a:gd name="connsiteY82" fmla="*/ 1444099 h 3232926"/>
              <a:gd name="connsiteX83" fmla="*/ 2283112 w 2287608"/>
              <a:gd name="connsiteY83" fmla="*/ 1439486 h 3232926"/>
              <a:gd name="connsiteX84" fmla="*/ 2287608 w 2287608"/>
              <a:gd name="connsiteY84" fmla="*/ 1438048 h 3232926"/>
              <a:gd name="connsiteX85" fmla="*/ 2282109 w 2287608"/>
              <a:gd name="connsiteY85" fmla="*/ 1434874 h 3232926"/>
              <a:gd name="connsiteX86" fmla="*/ 2276424 w 2287608"/>
              <a:gd name="connsiteY86" fmla="*/ 1408729 h 3232926"/>
              <a:gd name="connsiteX87" fmla="*/ 2069415 w 2287608"/>
              <a:gd name="connsiteY87" fmla="*/ 1032514 h 3232926"/>
              <a:gd name="connsiteX88" fmla="*/ 1140311 w 2287608"/>
              <a:gd name="connsiteY88" fmla="*/ 35676 h 3232926"/>
              <a:gd name="connsiteX89" fmla="*/ 1134812 w 2287608"/>
              <a:gd name="connsiteY89" fmla="*/ 38850 h 3232926"/>
              <a:gd name="connsiteX90" fmla="*/ 1109328 w 2287608"/>
              <a:gd name="connsiteY90" fmla="*/ 30701 h 3232926"/>
              <a:gd name="connsiteX91" fmla="*/ 428948 w 2287608"/>
              <a:gd name="connsiteY91" fmla="*/ 120275 h 3232926"/>
              <a:gd name="connsiteX92" fmla="*/ 11185 w 2287608"/>
              <a:gd name="connsiteY92" fmla="*/ 664715 h 3232926"/>
              <a:gd name="connsiteX93" fmla="*/ 5499 w 2287608"/>
              <a:gd name="connsiteY93" fmla="*/ 690860 h 3232926"/>
              <a:gd name="connsiteX94" fmla="*/ 0 w 2287608"/>
              <a:gd name="connsiteY94" fmla="*/ 694034 h 3232926"/>
              <a:gd name="connsiteX95" fmla="*/ 4497 w 2287608"/>
              <a:gd name="connsiteY95" fmla="*/ 695472 h 3232926"/>
              <a:gd name="connsiteX96" fmla="*/ 3493 w 2287608"/>
              <a:gd name="connsiteY96" fmla="*/ 700085 h 3232926"/>
              <a:gd name="connsiteX97" fmla="*/ 8992 w 2287608"/>
              <a:gd name="connsiteY97" fmla="*/ 696910 h 3232926"/>
              <a:gd name="connsiteX98" fmla="*/ 34477 w 2287608"/>
              <a:gd name="connsiteY98" fmla="*/ 705059 h 3232926"/>
              <a:gd name="connsiteX99" fmla="*/ 290620 w 2287608"/>
              <a:gd name="connsiteY99" fmla="*/ 735459 h 3232926"/>
              <a:gd name="connsiteX100" fmla="*/ 714857 w 2287608"/>
              <a:gd name="connsiteY100" fmla="*/ 615486 h 3232926"/>
              <a:gd name="connsiteX101" fmla="*/ 1132621 w 2287608"/>
              <a:gd name="connsiteY101" fmla="*/ 71046 h 3232926"/>
              <a:gd name="connsiteX102" fmla="*/ 1138305 w 2287608"/>
              <a:gd name="connsiteY102" fmla="*/ 44901 h 3232926"/>
              <a:gd name="connsiteX103" fmla="*/ 1143805 w 2287608"/>
              <a:gd name="connsiteY103" fmla="*/ 41726 h 3232926"/>
              <a:gd name="connsiteX104" fmla="*/ 1139308 w 2287608"/>
              <a:gd name="connsiteY104" fmla="*/ 40289 h 3232926"/>
              <a:gd name="connsiteX105" fmla="*/ 2069415 w 2287608"/>
              <a:gd name="connsiteY105" fmla="*/ 288501 h 3232926"/>
              <a:gd name="connsiteX106" fmla="*/ 1858661 w 2287608"/>
              <a:gd name="connsiteY106" fmla="*/ 120276 h 3232926"/>
              <a:gd name="connsiteX107" fmla="*/ 1178281 w 2287608"/>
              <a:gd name="connsiteY107" fmla="*/ 30702 h 3232926"/>
              <a:gd name="connsiteX108" fmla="*/ 1152796 w 2287608"/>
              <a:gd name="connsiteY108" fmla="*/ 38850 h 3232926"/>
              <a:gd name="connsiteX109" fmla="*/ 1147297 w 2287608"/>
              <a:gd name="connsiteY109" fmla="*/ 35676 h 3232926"/>
              <a:gd name="connsiteX110" fmla="*/ 1148300 w 2287608"/>
              <a:gd name="connsiteY110" fmla="*/ 40290 h 3232926"/>
              <a:gd name="connsiteX111" fmla="*/ 1143804 w 2287608"/>
              <a:gd name="connsiteY111" fmla="*/ 41727 h 3232926"/>
              <a:gd name="connsiteX112" fmla="*/ 1149304 w 2287608"/>
              <a:gd name="connsiteY112" fmla="*/ 44901 h 3232926"/>
              <a:gd name="connsiteX113" fmla="*/ 1154988 w 2287608"/>
              <a:gd name="connsiteY113" fmla="*/ 71046 h 3232926"/>
              <a:gd name="connsiteX114" fmla="*/ 1572751 w 2287608"/>
              <a:gd name="connsiteY114" fmla="*/ 615486 h 3232926"/>
              <a:gd name="connsiteX115" fmla="*/ 1996989 w 2287608"/>
              <a:gd name="connsiteY115" fmla="*/ 735460 h 3232926"/>
              <a:gd name="connsiteX116" fmla="*/ 2253131 w 2287608"/>
              <a:gd name="connsiteY116" fmla="*/ 705060 h 3232926"/>
              <a:gd name="connsiteX117" fmla="*/ 2278616 w 2287608"/>
              <a:gd name="connsiteY117" fmla="*/ 696911 h 3232926"/>
              <a:gd name="connsiteX118" fmla="*/ 2284115 w 2287608"/>
              <a:gd name="connsiteY118" fmla="*/ 700086 h 3232926"/>
              <a:gd name="connsiteX119" fmla="*/ 2283112 w 2287608"/>
              <a:gd name="connsiteY119" fmla="*/ 695473 h 3232926"/>
              <a:gd name="connsiteX120" fmla="*/ 2287608 w 2287608"/>
              <a:gd name="connsiteY120" fmla="*/ 694035 h 3232926"/>
              <a:gd name="connsiteX121" fmla="*/ 2282109 w 2287608"/>
              <a:gd name="connsiteY121" fmla="*/ 690860 h 3232926"/>
              <a:gd name="connsiteX122" fmla="*/ 2276424 w 2287608"/>
              <a:gd name="connsiteY122" fmla="*/ 664716 h 3232926"/>
              <a:gd name="connsiteX123" fmla="*/ 2069415 w 2287608"/>
              <a:gd name="connsiteY123" fmla="*/ 288501 h 32329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Lst>
            <a:rect l="l" t="t" r="r" b="b"/>
            <a:pathLst>
              <a:path w="2287608" h="3232926">
                <a:moveTo>
                  <a:pt x="1143804" y="1916209"/>
                </a:moveTo>
                <a:lnTo>
                  <a:pt x="1140311" y="1919384"/>
                </a:lnTo>
                <a:lnTo>
                  <a:pt x="1136818" y="1916209"/>
                </a:lnTo>
                <a:lnTo>
                  <a:pt x="1136818" y="1922559"/>
                </a:lnTo>
                <a:lnTo>
                  <a:pt x="1117018" y="1940554"/>
                </a:lnTo>
                <a:cubicBezTo>
                  <a:pt x="954760" y="2102813"/>
                  <a:pt x="854401" y="2326970"/>
                  <a:pt x="854401" y="2574568"/>
                </a:cubicBezTo>
                <a:cubicBezTo>
                  <a:pt x="854401" y="2822165"/>
                  <a:pt x="954760" y="3046323"/>
                  <a:pt x="1117018" y="3208581"/>
                </a:cubicBezTo>
                <a:lnTo>
                  <a:pt x="1136818" y="3226577"/>
                </a:lnTo>
                <a:lnTo>
                  <a:pt x="1136818" y="3232926"/>
                </a:lnTo>
                <a:lnTo>
                  <a:pt x="1140311" y="3229751"/>
                </a:lnTo>
                <a:lnTo>
                  <a:pt x="1143804" y="3232926"/>
                </a:lnTo>
                <a:lnTo>
                  <a:pt x="1143804" y="3226577"/>
                </a:lnTo>
                <a:lnTo>
                  <a:pt x="1163604" y="3208581"/>
                </a:lnTo>
                <a:cubicBezTo>
                  <a:pt x="1325862" y="3046323"/>
                  <a:pt x="1426221" y="2822165"/>
                  <a:pt x="1426221" y="2574567"/>
                </a:cubicBezTo>
                <a:cubicBezTo>
                  <a:pt x="1426221" y="2326970"/>
                  <a:pt x="1325862" y="2102812"/>
                  <a:pt x="1163604" y="1940554"/>
                </a:cubicBezTo>
                <a:lnTo>
                  <a:pt x="1143804" y="1922558"/>
                </a:lnTo>
                <a:close/>
                <a:moveTo>
                  <a:pt x="1140312" y="1494239"/>
                </a:moveTo>
                <a:lnTo>
                  <a:pt x="1134813" y="1497413"/>
                </a:lnTo>
                <a:lnTo>
                  <a:pt x="1109328" y="1489264"/>
                </a:lnTo>
                <a:cubicBezTo>
                  <a:pt x="887680" y="1429874"/>
                  <a:pt x="643374" y="1455039"/>
                  <a:pt x="428947" y="1578838"/>
                </a:cubicBezTo>
                <a:cubicBezTo>
                  <a:pt x="214522" y="1702637"/>
                  <a:pt x="70575" y="1901629"/>
                  <a:pt x="11185" y="2123278"/>
                </a:cubicBezTo>
                <a:lnTo>
                  <a:pt x="5499" y="2149423"/>
                </a:lnTo>
                <a:lnTo>
                  <a:pt x="0" y="2152597"/>
                </a:lnTo>
                <a:lnTo>
                  <a:pt x="4497" y="2154035"/>
                </a:lnTo>
                <a:lnTo>
                  <a:pt x="3493" y="2158648"/>
                </a:lnTo>
                <a:lnTo>
                  <a:pt x="8992" y="2155473"/>
                </a:lnTo>
                <a:lnTo>
                  <a:pt x="34477" y="2163622"/>
                </a:lnTo>
                <a:cubicBezTo>
                  <a:pt x="117596" y="2185894"/>
                  <a:pt x="203900" y="2196274"/>
                  <a:pt x="290620" y="2194022"/>
                </a:cubicBezTo>
                <a:cubicBezTo>
                  <a:pt x="435153" y="2190268"/>
                  <a:pt x="580841" y="2151423"/>
                  <a:pt x="714858" y="2074049"/>
                </a:cubicBezTo>
                <a:cubicBezTo>
                  <a:pt x="929283" y="1950250"/>
                  <a:pt x="1073230" y="1751258"/>
                  <a:pt x="1132621" y="1529609"/>
                </a:cubicBezTo>
                <a:lnTo>
                  <a:pt x="1138305" y="1503464"/>
                </a:lnTo>
                <a:lnTo>
                  <a:pt x="1143804" y="1500289"/>
                </a:lnTo>
                <a:lnTo>
                  <a:pt x="1139308" y="1498852"/>
                </a:lnTo>
                <a:close/>
                <a:moveTo>
                  <a:pt x="2069415" y="1747063"/>
                </a:moveTo>
                <a:cubicBezTo>
                  <a:pt x="2009570" y="1682261"/>
                  <a:pt x="1939071" y="1625262"/>
                  <a:pt x="1858661" y="1578837"/>
                </a:cubicBezTo>
                <a:cubicBezTo>
                  <a:pt x="1644235" y="1455038"/>
                  <a:pt x="1399929" y="1429873"/>
                  <a:pt x="1178281" y="1489263"/>
                </a:cubicBezTo>
                <a:lnTo>
                  <a:pt x="1152796" y="1497412"/>
                </a:lnTo>
                <a:lnTo>
                  <a:pt x="1147297" y="1494238"/>
                </a:lnTo>
                <a:lnTo>
                  <a:pt x="1148300" y="1498851"/>
                </a:lnTo>
                <a:lnTo>
                  <a:pt x="1143804" y="1500288"/>
                </a:lnTo>
                <a:lnTo>
                  <a:pt x="1149304" y="1503463"/>
                </a:lnTo>
                <a:lnTo>
                  <a:pt x="1154988" y="1529608"/>
                </a:lnTo>
                <a:cubicBezTo>
                  <a:pt x="1214379" y="1751257"/>
                  <a:pt x="1358325" y="1950249"/>
                  <a:pt x="1572751" y="2074048"/>
                </a:cubicBezTo>
                <a:cubicBezTo>
                  <a:pt x="1706767" y="2151422"/>
                  <a:pt x="1852455" y="2190267"/>
                  <a:pt x="1996989" y="2194021"/>
                </a:cubicBezTo>
                <a:cubicBezTo>
                  <a:pt x="2083709" y="2196273"/>
                  <a:pt x="2170013" y="2185893"/>
                  <a:pt x="2253131" y="2163621"/>
                </a:cubicBezTo>
                <a:lnTo>
                  <a:pt x="2278616" y="2155472"/>
                </a:lnTo>
                <a:lnTo>
                  <a:pt x="2284115" y="2158647"/>
                </a:lnTo>
                <a:lnTo>
                  <a:pt x="2283112" y="2154034"/>
                </a:lnTo>
                <a:lnTo>
                  <a:pt x="2287608" y="2152596"/>
                </a:lnTo>
                <a:lnTo>
                  <a:pt x="2282109" y="2149422"/>
                </a:lnTo>
                <a:lnTo>
                  <a:pt x="2276424" y="2123277"/>
                </a:lnTo>
                <a:cubicBezTo>
                  <a:pt x="2239306" y="1984747"/>
                  <a:pt x="2169157" y="1855067"/>
                  <a:pt x="2069415" y="1747063"/>
                </a:cubicBezTo>
                <a:close/>
                <a:moveTo>
                  <a:pt x="1140311" y="779689"/>
                </a:moveTo>
                <a:lnTo>
                  <a:pt x="1134812" y="782863"/>
                </a:lnTo>
                <a:lnTo>
                  <a:pt x="1109328" y="774714"/>
                </a:lnTo>
                <a:cubicBezTo>
                  <a:pt x="887679" y="715324"/>
                  <a:pt x="643374" y="740489"/>
                  <a:pt x="428947" y="864288"/>
                </a:cubicBezTo>
                <a:cubicBezTo>
                  <a:pt x="214522" y="988087"/>
                  <a:pt x="70575" y="1187079"/>
                  <a:pt x="11185" y="1408728"/>
                </a:cubicBezTo>
                <a:lnTo>
                  <a:pt x="5499" y="1434873"/>
                </a:lnTo>
                <a:lnTo>
                  <a:pt x="0" y="1438047"/>
                </a:lnTo>
                <a:lnTo>
                  <a:pt x="4497" y="1439485"/>
                </a:lnTo>
                <a:lnTo>
                  <a:pt x="3493" y="1444098"/>
                </a:lnTo>
                <a:lnTo>
                  <a:pt x="8992" y="1440923"/>
                </a:lnTo>
                <a:lnTo>
                  <a:pt x="34477" y="1449072"/>
                </a:lnTo>
                <a:cubicBezTo>
                  <a:pt x="117595" y="1471344"/>
                  <a:pt x="203900" y="1481724"/>
                  <a:pt x="290620" y="1479472"/>
                </a:cubicBezTo>
                <a:cubicBezTo>
                  <a:pt x="435154" y="1475718"/>
                  <a:pt x="580841" y="1436873"/>
                  <a:pt x="714858" y="1359499"/>
                </a:cubicBezTo>
                <a:cubicBezTo>
                  <a:pt x="929284" y="1235700"/>
                  <a:pt x="1073229" y="1036708"/>
                  <a:pt x="1132621" y="815059"/>
                </a:cubicBezTo>
                <a:lnTo>
                  <a:pt x="1138305" y="788914"/>
                </a:lnTo>
                <a:lnTo>
                  <a:pt x="1143805" y="785739"/>
                </a:lnTo>
                <a:lnTo>
                  <a:pt x="1139308" y="784302"/>
                </a:lnTo>
                <a:close/>
                <a:moveTo>
                  <a:pt x="2069415" y="1032514"/>
                </a:moveTo>
                <a:cubicBezTo>
                  <a:pt x="2009570" y="967712"/>
                  <a:pt x="1939071" y="910714"/>
                  <a:pt x="1858661" y="864289"/>
                </a:cubicBezTo>
                <a:cubicBezTo>
                  <a:pt x="1644235" y="740490"/>
                  <a:pt x="1399929" y="715325"/>
                  <a:pt x="1178281" y="774715"/>
                </a:cubicBezTo>
                <a:lnTo>
                  <a:pt x="1152796" y="782864"/>
                </a:lnTo>
                <a:lnTo>
                  <a:pt x="1147297" y="779690"/>
                </a:lnTo>
                <a:lnTo>
                  <a:pt x="1148300" y="784303"/>
                </a:lnTo>
                <a:lnTo>
                  <a:pt x="1143804" y="785740"/>
                </a:lnTo>
                <a:lnTo>
                  <a:pt x="1149304" y="788915"/>
                </a:lnTo>
                <a:lnTo>
                  <a:pt x="1154988" y="815060"/>
                </a:lnTo>
                <a:cubicBezTo>
                  <a:pt x="1214379" y="1036709"/>
                  <a:pt x="1358325" y="1235701"/>
                  <a:pt x="1572751" y="1359500"/>
                </a:cubicBezTo>
                <a:cubicBezTo>
                  <a:pt x="1706767" y="1436874"/>
                  <a:pt x="1852455" y="1475719"/>
                  <a:pt x="1996989" y="1479473"/>
                </a:cubicBezTo>
                <a:cubicBezTo>
                  <a:pt x="2083709" y="1481725"/>
                  <a:pt x="2170013" y="1471345"/>
                  <a:pt x="2253131" y="1449073"/>
                </a:cubicBezTo>
                <a:lnTo>
                  <a:pt x="2278616" y="1440924"/>
                </a:lnTo>
                <a:lnTo>
                  <a:pt x="2284115" y="1444099"/>
                </a:lnTo>
                <a:lnTo>
                  <a:pt x="2283112" y="1439486"/>
                </a:lnTo>
                <a:lnTo>
                  <a:pt x="2287608" y="1438048"/>
                </a:lnTo>
                <a:lnTo>
                  <a:pt x="2282109" y="1434874"/>
                </a:lnTo>
                <a:lnTo>
                  <a:pt x="2276424" y="1408729"/>
                </a:lnTo>
                <a:cubicBezTo>
                  <a:pt x="2239306" y="1270198"/>
                  <a:pt x="2169157" y="1140518"/>
                  <a:pt x="2069415" y="1032514"/>
                </a:cubicBezTo>
                <a:close/>
                <a:moveTo>
                  <a:pt x="1140311" y="35676"/>
                </a:moveTo>
                <a:lnTo>
                  <a:pt x="1134812" y="38850"/>
                </a:lnTo>
                <a:lnTo>
                  <a:pt x="1109328" y="30701"/>
                </a:lnTo>
                <a:cubicBezTo>
                  <a:pt x="887679" y="-28689"/>
                  <a:pt x="643374" y="-3524"/>
                  <a:pt x="428948" y="120275"/>
                </a:cubicBezTo>
                <a:cubicBezTo>
                  <a:pt x="214521" y="244074"/>
                  <a:pt x="70575" y="443066"/>
                  <a:pt x="11185" y="664715"/>
                </a:cubicBezTo>
                <a:lnTo>
                  <a:pt x="5499" y="690860"/>
                </a:lnTo>
                <a:lnTo>
                  <a:pt x="0" y="694034"/>
                </a:lnTo>
                <a:lnTo>
                  <a:pt x="4497" y="695472"/>
                </a:lnTo>
                <a:lnTo>
                  <a:pt x="3493" y="700085"/>
                </a:lnTo>
                <a:lnTo>
                  <a:pt x="8992" y="696910"/>
                </a:lnTo>
                <a:lnTo>
                  <a:pt x="34477" y="705059"/>
                </a:lnTo>
                <a:cubicBezTo>
                  <a:pt x="117595" y="727331"/>
                  <a:pt x="203900" y="737711"/>
                  <a:pt x="290620" y="735459"/>
                </a:cubicBezTo>
                <a:cubicBezTo>
                  <a:pt x="435154" y="731705"/>
                  <a:pt x="580841" y="692860"/>
                  <a:pt x="714857" y="615486"/>
                </a:cubicBezTo>
                <a:cubicBezTo>
                  <a:pt x="929284" y="491687"/>
                  <a:pt x="1073229" y="292695"/>
                  <a:pt x="1132621" y="71046"/>
                </a:cubicBezTo>
                <a:lnTo>
                  <a:pt x="1138305" y="44901"/>
                </a:lnTo>
                <a:lnTo>
                  <a:pt x="1143805" y="41726"/>
                </a:lnTo>
                <a:lnTo>
                  <a:pt x="1139308" y="40289"/>
                </a:lnTo>
                <a:close/>
                <a:moveTo>
                  <a:pt x="2069415" y="288501"/>
                </a:moveTo>
                <a:cubicBezTo>
                  <a:pt x="2009570" y="223699"/>
                  <a:pt x="1939071" y="166700"/>
                  <a:pt x="1858661" y="120276"/>
                </a:cubicBezTo>
                <a:cubicBezTo>
                  <a:pt x="1644235" y="-3523"/>
                  <a:pt x="1399929" y="-28688"/>
                  <a:pt x="1178281" y="30702"/>
                </a:cubicBezTo>
                <a:lnTo>
                  <a:pt x="1152796" y="38850"/>
                </a:lnTo>
                <a:lnTo>
                  <a:pt x="1147297" y="35676"/>
                </a:lnTo>
                <a:lnTo>
                  <a:pt x="1148300" y="40290"/>
                </a:lnTo>
                <a:lnTo>
                  <a:pt x="1143804" y="41727"/>
                </a:lnTo>
                <a:lnTo>
                  <a:pt x="1149304" y="44901"/>
                </a:lnTo>
                <a:lnTo>
                  <a:pt x="1154988" y="71046"/>
                </a:lnTo>
                <a:cubicBezTo>
                  <a:pt x="1214379" y="292695"/>
                  <a:pt x="1358325" y="491688"/>
                  <a:pt x="1572751" y="615486"/>
                </a:cubicBezTo>
                <a:cubicBezTo>
                  <a:pt x="1706767" y="692860"/>
                  <a:pt x="1852455" y="731705"/>
                  <a:pt x="1996989" y="735460"/>
                </a:cubicBezTo>
                <a:cubicBezTo>
                  <a:pt x="2083709" y="737712"/>
                  <a:pt x="2170013" y="727332"/>
                  <a:pt x="2253131" y="705060"/>
                </a:cubicBezTo>
                <a:lnTo>
                  <a:pt x="2278616" y="696911"/>
                </a:lnTo>
                <a:lnTo>
                  <a:pt x="2284115" y="700086"/>
                </a:lnTo>
                <a:lnTo>
                  <a:pt x="2283112" y="695473"/>
                </a:lnTo>
                <a:lnTo>
                  <a:pt x="2287608" y="694035"/>
                </a:lnTo>
                <a:lnTo>
                  <a:pt x="2282109" y="690860"/>
                </a:lnTo>
                <a:lnTo>
                  <a:pt x="2276424" y="664716"/>
                </a:lnTo>
                <a:cubicBezTo>
                  <a:pt x="2239306" y="526185"/>
                  <a:pt x="2169157" y="396505"/>
                  <a:pt x="2069415" y="288501"/>
                </a:cubicBezTo>
                <a:close/>
              </a:path>
            </a:pathLst>
          </a:custGeom>
          <a:solidFill>
            <a:schemeClr val="tx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solidFill>
            </a:endParaRPr>
          </a:p>
        </p:txBody>
      </p:sp>
      <p:sp>
        <p:nvSpPr>
          <p:cNvPr id="22" name="Freeform: Shape 21">
            <a:extLst>
              <a:ext uri="{FF2B5EF4-FFF2-40B4-BE49-F238E27FC236}">
                <a16:creationId xmlns:a16="http://schemas.microsoft.com/office/drawing/2014/main" id="{1273AD71-A9B2-42A5-A6AA-DC06CC4F81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flipH="1">
            <a:off x="1638112" y="796012"/>
            <a:ext cx="1785983" cy="1799739"/>
          </a:xfrm>
          <a:custGeom>
            <a:avLst/>
            <a:gdLst>
              <a:gd name="connsiteX0" fmla="*/ 440819 w 1785983"/>
              <a:gd name="connsiteY0" fmla="*/ 59 h 1799739"/>
              <a:gd name="connsiteX1" fmla="*/ 845918 w 1785983"/>
              <a:gd name="connsiteY1" fmla="*/ 261596 h 1799739"/>
              <a:gd name="connsiteX2" fmla="*/ 892992 w 1785983"/>
              <a:gd name="connsiteY2" fmla="*/ 360758 h 1799739"/>
              <a:gd name="connsiteX3" fmla="*/ 892992 w 1785983"/>
              <a:gd name="connsiteY3" fmla="*/ 365372 h 1799739"/>
              <a:gd name="connsiteX4" fmla="*/ 940065 w 1785983"/>
              <a:gd name="connsiteY4" fmla="*/ 266212 h 1799739"/>
              <a:gd name="connsiteX5" fmla="*/ 1406106 w 1785983"/>
              <a:gd name="connsiteY5" fmla="*/ 8338 h 1799739"/>
              <a:gd name="connsiteX6" fmla="*/ 1022901 w 1785983"/>
              <a:gd name="connsiteY6" fmla="*/ 1699451 h 1799739"/>
              <a:gd name="connsiteX7" fmla="*/ 892991 w 1785983"/>
              <a:gd name="connsiteY7" fmla="*/ 1799739 h 1799739"/>
              <a:gd name="connsiteX8" fmla="*/ 892991 w 1785983"/>
              <a:gd name="connsiteY8" fmla="*/ 1795123 h 1799739"/>
              <a:gd name="connsiteX9" fmla="*/ 763082 w 1785983"/>
              <a:gd name="connsiteY9" fmla="*/ 1694835 h 1799739"/>
              <a:gd name="connsiteX10" fmla="*/ 379877 w 1785983"/>
              <a:gd name="connsiteY10" fmla="*/ 3722 h 1799739"/>
              <a:gd name="connsiteX11" fmla="*/ 440819 w 1785983"/>
              <a:gd name="connsiteY11" fmla="*/ 59 h 1799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785983" h="1799739">
                <a:moveTo>
                  <a:pt x="440819" y="59"/>
                </a:moveTo>
                <a:cubicBezTo>
                  <a:pt x="584367" y="2557"/>
                  <a:pt x="735105" y="83293"/>
                  <a:pt x="845918" y="261596"/>
                </a:cubicBezTo>
                <a:lnTo>
                  <a:pt x="892992" y="360758"/>
                </a:lnTo>
                <a:lnTo>
                  <a:pt x="892992" y="365372"/>
                </a:lnTo>
                <a:lnTo>
                  <a:pt x="940065" y="266212"/>
                </a:lnTo>
                <a:cubicBezTo>
                  <a:pt x="1066709" y="62437"/>
                  <a:pt x="1245499" y="-13903"/>
                  <a:pt x="1406106" y="8338"/>
                </a:cubicBezTo>
                <a:cubicBezTo>
                  <a:pt x="1827702" y="66720"/>
                  <a:pt x="2124001" y="804388"/>
                  <a:pt x="1022901" y="1699451"/>
                </a:cubicBezTo>
                <a:lnTo>
                  <a:pt x="892991" y="1799739"/>
                </a:lnTo>
                <a:lnTo>
                  <a:pt x="892991" y="1795123"/>
                </a:lnTo>
                <a:lnTo>
                  <a:pt x="763082" y="1694835"/>
                </a:lnTo>
                <a:cubicBezTo>
                  <a:pt x="-338018" y="799772"/>
                  <a:pt x="-41719" y="62104"/>
                  <a:pt x="379877" y="3722"/>
                </a:cubicBezTo>
                <a:cubicBezTo>
                  <a:pt x="399953" y="942"/>
                  <a:pt x="420313" y="-298"/>
                  <a:pt x="440819" y="59"/>
                </a:cubicBezTo>
                <a:close/>
              </a:path>
            </a:pathLst>
          </a:custGeom>
          <a:solidFill>
            <a:schemeClr val="accent1">
              <a:alpha val="60000"/>
            </a:schemeClr>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Oval 23">
            <a:extLst>
              <a:ext uri="{FF2B5EF4-FFF2-40B4-BE49-F238E27FC236}">
                <a16:creationId xmlns:a16="http://schemas.microsoft.com/office/drawing/2014/main" id="{DAD743CE-A4C9-4C61-8969-5096C42E4A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385060" y="882376"/>
            <a:ext cx="340415" cy="340415"/>
          </a:xfrm>
          <a:prstGeom prst="ellipse">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6" name="Freeform: Shape 25">
            <a:extLst>
              <a:ext uri="{FF2B5EF4-FFF2-40B4-BE49-F238E27FC236}">
                <a16:creationId xmlns:a16="http://schemas.microsoft.com/office/drawing/2014/main" id="{BD12B198-BFE5-4867-B13A-199FE41B44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639412" y="1420178"/>
            <a:ext cx="901736" cy="1868598"/>
          </a:xfrm>
          <a:custGeom>
            <a:avLst/>
            <a:gdLst>
              <a:gd name="connsiteX0" fmla="*/ 450869 w 901736"/>
              <a:gd name="connsiteY0" fmla="*/ 0 h 1868598"/>
              <a:gd name="connsiteX1" fmla="*/ 492611 w 901736"/>
              <a:gd name="connsiteY1" fmla="*/ 52638 h 1868598"/>
              <a:gd name="connsiteX2" fmla="*/ 894647 w 901736"/>
              <a:gd name="connsiteY2" fmla="*/ 1225278 h 1868598"/>
              <a:gd name="connsiteX3" fmla="*/ 901596 w 901736"/>
              <a:gd name="connsiteY3" fmla="*/ 1416229 h 1868598"/>
              <a:gd name="connsiteX4" fmla="*/ 901595 w 901736"/>
              <a:gd name="connsiteY4" fmla="*/ 1416229 h 1868598"/>
              <a:gd name="connsiteX5" fmla="*/ 901736 w 901736"/>
              <a:gd name="connsiteY5" fmla="*/ 1420099 h 1868598"/>
              <a:gd name="connsiteX6" fmla="*/ 892724 w 901736"/>
              <a:gd name="connsiteY6" fmla="*/ 1509500 h 1868598"/>
              <a:gd name="connsiteX7" fmla="*/ 452126 w 901736"/>
              <a:gd name="connsiteY7" fmla="*/ 1868598 h 1868598"/>
              <a:gd name="connsiteX8" fmla="*/ 450868 w 901736"/>
              <a:gd name="connsiteY8" fmla="*/ 1868471 h 1868598"/>
              <a:gd name="connsiteX9" fmla="*/ 450868 w 901736"/>
              <a:gd name="connsiteY9" fmla="*/ 1346995 h 1868598"/>
              <a:gd name="connsiteX10" fmla="*/ 450868 w 901736"/>
              <a:gd name="connsiteY10" fmla="*/ 969255 h 1868598"/>
              <a:gd name="connsiteX11" fmla="*/ 450868 w 901736"/>
              <a:gd name="connsiteY11" fmla="*/ 664370 h 1868598"/>
              <a:gd name="connsiteX12" fmla="*/ 450869 w 901736"/>
              <a:gd name="connsiteY12" fmla="*/ 664370 h 1868598"/>
              <a:gd name="connsiteX13" fmla="*/ 450867 w 901736"/>
              <a:gd name="connsiteY13" fmla="*/ 0 h 1868598"/>
              <a:gd name="connsiteX14" fmla="*/ 450867 w 901736"/>
              <a:gd name="connsiteY14" fmla="*/ 664370 h 1868598"/>
              <a:gd name="connsiteX15" fmla="*/ 450868 w 901736"/>
              <a:gd name="connsiteY15" fmla="*/ 664370 h 1868598"/>
              <a:gd name="connsiteX16" fmla="*/ 450868 w 901736"/>
              <a:gd name="connsiteY16" fmla="*/ 969255 h 1868598"/>
              <a:gd name="connsiteX17" fmla="*/ 450868 w 901736"/>
              <a:gd name="connsiteY17" fmla="*/ 1346995 h 1868598"/>
              <a:gd name="connsiteX18" fmla="*/ 450868 w 901736"/>
              <a:gd name="connsiteY18" fmla="*/ 1868471 h 1868598"/>
              <a:gd name="connsiteX19" fmla="*/ 449610 w 901736"/>
              <a:gd name="connsiteY19" fmla="*/ 1868598 h 1868598"/>
              <a:gd name="connsiteX20" fmla="*/ 9012 w 901736"/>
              <a:gd name="connsiteY20" fmla="*/ 1509500 h 1868598"/>
              <a:gd name="connsiteX21" fmla="*/ 0 w 901736"/>
              <a:gd name="connsiteY21" fmla="*/ 1420099 h 1868598"/>
              <a:gd name="connsiteX22" fmla="*/ 141 w 901736"/>
              <a:gd name="connsiteY22" fmla="*/ 1416229 h 1868598"/>
              <a:gd name="connsiteX23" fmla="*/ 140 w 901736"/>
              <a:gd name="connsiteY23" fmla="*/ 1416229 h 1868598"/>
              <a:gd name="connsiteX24" fmla="*/ 7089 w 901736"/>
              <a:gd name="connsiteY24" fmla="*/ 1225278 h 1868598"/>
              <a:gd name="connsiteX25" fmla="*/ 409125 w 901736"/>
              <a:gd name="connsiteY25" fmla="*/ 52638 h 18685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901736" h="1868598">
                <a:moveTo>
                  <a:pt x="450869" y="0"/>
                </a:moveTo>
                <a:lnTo>
                  <a:pt x="492611" y="52638"/>
                </a:lnTo>
                <a:cubicBezTo>
                  <a:pt x="713860" y="359618"/>
                  <a:pt x="861255" y="769067"/>
                  <a:pt x="894647" y="1225278"/>
                </a:cubicBezTo>
                <a:lnTo>
                  <a:pt x="901596" y="1416229"/>
                </a:lnTo>
                <a:lnTo>
                  <a:pt x="901595" y="1416229"/>
                </a:lnTo>
                <a:lnTo>
                  <a:pt x="901736" y="1420099"/>
                </a:lnTo>
                <a:lnTo>
                  <a:pt x="892724" y="1509500"/>
                </a:lnTo>
                <a:cubicBezTo>
                  <a:pt x="850788" y="1714437"/>
                  <a:pt x="669460" y="1868598"/>
                  <a:pt x="452126" y="1868598"/>
                </a:cubicBezTo>
                <a:lnTo>
                  <a:pt x="450868" y="1868471"/>
                </a:lnTo>
                <a:lnTo>
                  <a:pt x="450868" y="1346995"/>
                </a:lnTo>
                <a:lnTo>
                  <a:pt x="450868" y="969255"/>
                </a:lnTo>
                <a:lnTo>
                  <a:pt x="450868" y="664370"/>
                </a:lnTo>
                <a:lnTo>
                  <a:pt x="450869" y="664370"/>
                </a:lnTo>
                <a:close/>
                <a:moveTo>
                  <a:pt x="450867" y="0"/>
                </a:moveTo>
                <a:lnTo>
                  <a:pt x="450867" y="664370"/>
                </a:lnTo>
                <a:lnTo>
                  <a:pt x="450868" y="664370"/>
                </a:lnTo>
                <a:lnTo>
                  <a:pt x="450868" y="969255"/>
                </a:lnTo>
                <a:lnTo>
                  <a:pt x="450868" y="1346995"/>
                </a:lnTo>
                <a:lnTo>
                  <a:pt x="450868" y="1868471"/>
                </a:lnTo>
                <a:lnTo>
                  <a:pt x="449610" y="1868598"/>
                </a:lnTo>
                <a:cubicBezTo>
                  <a:pt x="232276" y="1868598"/>
                  <a:pt x="50948" y="1714437"/>
                  <a:pt x="9012" y="1509500"/>
                </a:cubicBezTo>
                <a:lnTo>
                  <a:pt x="0" y="1420099"/>
                </a:lnTo>
                <a:lnTo>
                  <a:pt x="141" y="1416229"/>
                </a:lnTo>
                <a:lnTo>
                  <a:pt x="140" y="1416229"/>
                </a:lnTo>
                <a:lnTo>
                  <a:pt x="7089" y="1225278"/>
                </a:lnTo>
                <a:cubicBezTo>
                  <a:pt x="40481" y="769067"/>
                  <a:pt x="187876" y="359618"/>
                  <a:pt x="409125" y="52638"/>
                </a:cubicBezTo>
                <a:close/>
              </a:path>
            </a:pathLst>
          </a:custGeom>
          <a:solidFill>
            <a:schemeClr val="accent4"/>
          </a:solidFill>
          <a:ln w="127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accent4"/>
              </a:solidFill>
            </a:endParaRPr>
          </a:p>
        </p:txBody>
      </p:sp>
      <p:grpSp>
        <p:nvGrpSpPr>
          <p:cNvPr id="28" name="Group 27">
            <a:extLst>
              <a:ext uri="{FF2B5EF4-FFF2-40B4-BE49-F238E27FC236}">
                <a16:creationId xmlns:a16="http://schemas.microsoft.com/office/drawing/2014/main" id="{AE14FB45-3E95-44C0-8B14-18E3A5B9B48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8100000" flipV="1">
            <a:off x="2274277" y="2744140"/>
            <a:ext cx="865742" cy="628383"/>
            <a:chOff x="558167" y="958515"/>
            <a:chExt cx="865742" cy="628383"/>
          </a:xfrm>
          <a:solidFill>
            <a:schemeClr val="accent3"/>
          </a:solidFill>
        </p:grpSpPr>
        <p:sp>
          <p:nvSpPr>
            <p:cNvPr id="29" name="Freeform: Shape 28">
              <a:extLst>
                <a:ext uri="{FF2B5EF4-FFF2-40B4-BE49-F238E27FC236}">
                  <a16:creationId xmlns:a16="http://schemas.microsoft.com/office/drawing/2014/main" id="{FF09C3B3-A2C4-4FEA-BE56-D6B9E00830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flipH="1">
              <a:off x="558167" y="1122160"/>
              <a:ext cx="464738" cy="464738"/>
            </a:xfrm>
            <a:custGeom>
              <a:avLst/>
              <a:gdLst>
                <a:gd name="connsiteX0" fmla="*/ 446142 w 464738"/>
                <a:gd name="connsiteY0" fmla="*/ 464738 h 464738"/>
                <a:gd name="connsiteX1" fmla="*/ 130673 w 464738"/>
                <a:gd name="connsiteY1" fmla="*/ 334066 h 464738"/>
                <a:gd name="connsiteX2" fmla="*/ 0 w 464738"/>
                <a:gd name="connsiteY2" fmla="*/ 18596 h 464738"/>
                <a:gd name="connsiteX3" fmla="*/ 836 w 464738"/>
                <a:gd name="connsiteY3" fmla="*/ 1089 h 464738"/>
                <a:gd name="connsiteX4" fmla="*/ 606 w 464738"/>
                <a:gd name="connsiteY4" fmla="*/ 859 h 464738"/>
                <a:gd name="connsiteX5" fmla="*/ 848 w 464738"/>
                <a:gd name="connsiteY5" fmla="*/ 848 h 464738"/>
                <a:gd name="connsiteX6" fmla="*/ 859 w 464738"/>
                <a:gd name="connsiteY6" fmla="*/ 606 h 464738"/>
                <a:gd name="connsiteX7" fmla="*/ 1089 w 464738"/>
                <a:gd name="connsiteY7" fmla="*/ 836 h 464738"/>
                <a:gd name="connsiteX8" fmla="*/ 18596 w 464738"/>
                <a:gd name="connsiteY8" fmla="*/ 0 h 464738"/>
                <a:gd name="connsiteX9" fmla="*/ 334066 w 464738"/>
                <a:gd name="connsiteY9" fmla="*/ 130672 h 464738"/>
                <a:gd name="connsiteX10" fmla="*/ 464738 w 464738"/>
                <a:gd name="connsiteY10" fmla="*/ 446142 h 464738"/>
                <a:gd name="connsiteX11" fmla="*/ 463902 w 464738"/>
                <a:gd name="connsiteY11" fmla="*/ 463650 h 464738"/>
                <a:gd name="connsiteX12" fmla="*/ 464132 w 464738"/>
                <a:gd name="connsiteY12" fmla="*/ 463880 h 464738"/>
                <a:gd name="connsiteX13" fmla="*/ 463891 w 464738"/>
                <a:gd name="connsiteY13" fmla="*/ 463892 h 464738"/>
                <a:gd name="connsiteX14" fmla="*/ 463879 w 464738"/>
                <a:gd name="connsiteY14" fmla="*/ 464132 h 464738"/>
                <a:gd name="connsiteX15" fmla="*/ 463650 w 464738"/>
                <a:gd name="connsiteY15" fmla="*/ 463903 h 46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8" h="464738">
                  <a:moveTo>
                    <a:pt x="446142" y="464738"/>
                  </a:moveTo>
                  <a:cubicBezTo>
                    <a:pt x="331965" y="464738"/>
                    <a:pt x="217787" y="421181"/>
                    <a:pt x="130673" y="334066"/>
                  </a:cubicBezTo>
                  <a:cubicBezTo>
                    <a:pt x="43558" y="246952"/>
                    <a:pt x="1" y="132774"/>
                    <a:pt x="0" y="18596"/>
                  </a:cubicBezTo>
                  <a:lnTo>
                    <a:pt x="836" y="1089"/>
                  </a:lnTo>
                  <a:lnTo>
                    <a:pt x="606" y="859"/>
                  </a:lnTo>
                  <a:lnTo>
                    <a:pt x="848" y="848"/>
                  </a:lnTo>
                  <a:lnTo>
                    <a:pt x="859" y="606"/>
                  </a:lnTo>
                  <a:lnTo>
                    <a:pt x="1089" y="836"/>
                  </a:lnTo>
                  <a:lnTo>
                    <a:pt x="18596" y="0"/>
                  </a:lnTo>
                  <a:cubicBezTo>
                    <a:pt x="132774" y="0"/>
                    <a:pt x="246951" y="43557"/>
                    <a:pt x="334066" y="130672"/>
                  </a:cubicBezTo>
                  <a:cubicBezTo>
                    <a:pt x="421181" y="217787"/>
                    <a:pt x="464738" y="331964"/>
                    <a:pt x="464738" y="446142"/>
                  </a:cubicBezTo>
                  <a:lnTo>
                    <a:pt x="463902" y="463650"/>
                  </a:lnTo>
                  <a:lnTo>
                    <a:pt x="464132" y="463880"/>
                  </a:lnTo>
                  <a:lnTo>
                    <a:pt x="463891" y="463892"/>
                  </a:lnTo>
                  <a:lnTo>
                    <a:pt x="463879" y="464132"/>
                  </a:lnTo>
                  <a:lnTo>
                    <a:pt x="463650" y="463903"/>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0" name="Freeform: Shape 29">
              <a:extLst>
                <a:ext uri="{FF2B5EF4-FFF2-40B4-BE49-F238E27FC236}">
                  <a16:creationId xmlns:a16="http://schemas.microsoft.com/office/drawing/2014/main" id="{6F314B9F-8AF4-4376-9568-6285B12343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959170" y="958515"/>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grpSp>
      <p:cxnSp>
        <p:nvCxnSpPr>
          <p:cNvPr id="32" name="Straight Connector 31">
            <a:extLst>
              <a:ext uri="{FF2B5EF4-FFF2-40B4-BE49-F238E27FC236}">
                <a16:creationId xmlns:a16="http://schemas.microsoft.com/office/drawing/2014/main" id="{9E7C23BC-DAA6-40E1-8166-B8C4439D143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26000" y="3690871"/>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4" name="Oval 33">
            <a:extLst>
              <a:ext uri="{FF2B5EF4-FFF2-40B4-BE49-F238E27FC236}">
                <a16:creationId xmlns:a16="http://schemas.microsoft.com/office/drawing/2014/main" id="{81C67526-3B2B-41B3-A8FD-141E1F828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806655" y="5832285"/>
            <a:ext cx="340415" cy="340415"/>
          </a:xfrm>
          <a:prstGeom prst="ellipse">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36" name="Freeform: Shape 35">
            <a:extLst>
              <a:ext uri="{FF2B5EF4-FFF2-40B4-BE49-F238E27FC236}">
                <a16:creationId xmlns:a16="http://schemas.microsoft.com/office/drawing/2014/main" id="{435B334E-B7AB-4395-9F2B-FD74A40857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3306399" y="5010707"/>
            <a:ext cx="571820" cy="1316717"/>
          </a:xfrm>
          <a:custGeom>
            <a:avLst/>
            <a:gdLst>
              <a:gd name="connsiteX0" fmla="*/ 282417 w 571820"/>
              <a:gd name="connsiteY0" fmla="*/ 0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71820" h="1316717">
                <a:moveTo>
                  <a:pt x="282417" y="0"/>
                </a:moveTo>
                <a:lnTo>
                  <a:pt x="285910" y="3175"/>
                </a:lnTo>
                <a:lnTo>
                  <a:pt x="287393" y="1827"/>
                </a:lnTo>
                <a:lnTo>
                  <a:pt x="289403" y="0"/>
                </a:lnTo>
                <a:lnTo>
                  <a:pt x="289403" y="6349"/>
                </a:lnTo>
                <a:lnTo>
                  <a:pt x="309203" y="24345"/>
                </a:lnTo>
                <a:cubicBezTo>
                  <a:pt x="471461" y="186603"/>
                  <a:pt x="571820" y="410761"/>
                  <a:pt x="571820" y="658359"/>
                </a:cubicBezTo>
                <a:cubicBezTo>
                  <a:pt x="571820" y="905956"/>
                  <a:pt x="471461" y="1130114"/>
                  <a:pt x="309203" y="1292372"/>
                </a:cubicBezTo>
                <a:lnTo>
                  <a:pt x="289403" y="1310368"/>
                </a:lnTo>
                <a:lnTo>
                  <a:pt x="289403" y="1316717"/>
                </a:lnTo>
                <a:lnTo>
                  <a:pt x="287393" y="1314890"/>
                </a:lnTo>
                <a:lnTo>
                  <a:pt x="285910" y="1313542"/>
                </a:lnTo>
                <a:lnTo>
                  <a:pt x="282417" y="1316717"/>
                </a:lnTo>
                <a:lnTo>
                  <a:pt x="282417" y="1310367"/>
                </a:lnTo>
                <a:lnTo>
                  <a:pt x="262617" y="1292372"/>
                </a:lnTo>
                <a:cubicBezTo>
                  <a:pt x="100359" y="1130113"/>
                  <a:pt x="0" y="905956"/>
                  <a:pt x="0" y="658358"/>
                </a:cubicBezTo>
                <a:cubicBezTo>
                  <a:pt x="0" y="410761"/>
                  <a:pt x="100359" y="186603"/>
                  <a:pt x="262617" y="24345"/>
                </a:cubicBezTo>
                <a:lnTo>
                  <a:pt x="282417" y="6349"/>
                </a:lnTo>
                <a:close/>
              </a:path>
            </a:pathLst>
          </a:custGeom>
          <a:solidFill>
            <a:schemeClr val="accent4">
              <a:alpha val="40000"/>
            </a:schemeClr>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8" name="Group 37">
            <a:extLst>
              <a:ext uri="{FF2B5EF4-FFF2-40B4-BE49-F238E27FC236}">
                <a16:creationId xmlns:a16="http://schemas.microsoft.com/office/drawing/2014/main" id="{5582A241-3D03-49F2-9515-690487FBF91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4789" y="608309"/>
            <a:ext cx="3532531" cy="5929857"/>
            <a:chOff x="404789" y="608309"/>
            <a:chExt cx="3532531" cy="5929857"/>
          </a:xfrm>
        </p:grpSpPr>
        <p:grpSp>
          <p:nvGrpSpPr>
            <p:cNvPr id="39" name="Group 38">
              <a:extLst>
                <a:ext uri="{FF2B5EF4-FFF2-40B4-BE49-F238E27FC236}">
                  <a16:creationId xmlns:a16="http://schemas.microsoft.com/office/drawing/2014/main" id="{F06EB4C5-742F-447D-B28D-F64AB9EEE52D}"/>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0800000" flipH="1" flipV="1">
              <a:off x="559780" y="2646371"/>
              <a:ext cx="2287608" cy="3673900"/>
              <a:chOff x="-6080955" y="3437416"/>
              <a:chExt cx="2287608" cy="3673900"/>
            </a:xfrm>
          </p:grpSpPr>
          <p:cxnSp>
            <p:nvCxnSpPr>
              <p:cNvPr id="65" name="Straight Connector 64">
                <a:extLst>
                  <a:ext uri="{FF2B5EF4-FFF2-40B4-BE49-F238E27FC236}">
                    <a16:creationId xmlns:a16="http://schemas.microsoft.com/office/drawing/2014/main" id="{14995024-146A-4770-B919-056CCF5537A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937151" y="4754133"/>
                <a:ext cx="0" cy="2357183"/>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66" name="Freeform: Shape 65">
                <a:extLst>
                  <a:ext uri="{FF2B5EF4-FFF2-40B4-BE49-F238E27FC236}">
                    <a16:creationId xmlns:a16="http://schemas.microsoft.com/office/drawing/2014/main" id="{50E9FCC2-0C21-4DAF-B958-07DD64296B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flipH="1">
                <a:off x="-5226554" y="3437416"/>
                <a:ext cx="571820" cy="1316717"/>
              </a:xfrm>
              <a:custGeom>
                <a:avLst/>
                <a:gdLst>
                  <a:gd name="connsiteX0" fmla="*/ 282417 w 571820"/>
                  <a:gd name="connsiteY0" fmla="*/ 1316717 h 1316717"/>
                  <a:gd name="connsiteX1" fmla="*/ 285910 w 571820"/>
                  <a:gd name="connsiteY1" fmla="*/ 1313542 h 1316717"/>
                  <a:gd name="connsiteX2" fmla="*/ 289403 w 571820"/>
                  <a:gd name="connsiteY2" fmla="*/ 1316717 h 1316717"/>
                  <a:gd name="connsiteX3" fmla="*/ 289403 w 571820"/>
                  <a:gd name="connsiteY3" fmla="*/ 1310368 h 1316717"/>
                  <a:gd name="connsiteX4" fmla="*/ 309203 w 571820"/>
                  <a:gd name="connsiteY4" fmla="*/ 1292372 h 1316717"/>
                  <a:gd name="connsiteX5" fmla="*/ 571820 w 571820"/>
                  <a:gd name="connsiteY5" fmla="*/ 658358 h 1316717"/>
                  <a:gd name="connsiteX6" fmla="*/ 309203 w 571820"/>
                  <a:gd name="connsiteY6" fmla="*/ 24345 h 1316717"/>
                  <a:gd name="connsiteX7" fmla="*/ 289403 w 571820"/>
                  <a:gd name="connsiteY7" fmla="*/ 6349 h 1316717"/>
                  <a:gd name="connsiteX8" fmla="*/ 289403 w 571820"/>
                  <a:gd name="connsiteY8" fmla="*/ 0 h 1316717"/>
                  <a:gd name="connsiteX9" fmla="*/ 285910 w 571820"/>
                  <a:gd name="connsiteY9" fmla="*/ 3175 h 1316717"/>
                  <a:gd name="connsiteX10" fmla="*/ 282417 w 571820"/>
                  <a:gd name="connsiteY10" fmla="*/ 0 h 1316717"/>
                  <a:gd name="connsiteX11" fmla="*/ 282417 w 571820"/>
                  <a:gd name="connsiteY11" fmla="*/ 6350 h 1316717"/>
                  <a:gd name="connsiteX12" fmla="*/ 262617 w 571820"/>
                  <a:gd name="connsiteY12" fmla="*/ 24345 h 1316717"/>
                  <a:gd name="connsiteX13" fmla="*/ 0 w 571820"/>
                  <a:gd name="connsiteY13" fmla="*/ 658359 h 1316717"/>
                  <a:gd name="connsiteX14" fmla="*/ 262617 w 571820"/>
                  <a:gd name="connsiteY14" fmla="*/ 1292372 h 1316717"/>
                  <a:gd name="connsiteX15" fmla="*/ 282417 w 571820"/>
                  <a:gd name="connsiteY15" fmla="*/ 1310368 h 1316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71820" h="1316717">
                    <a:moveTo>
                      <a:pt x="282417" y="1316717"/>
                    </a:moveTo>
                    <a:lnTo>
                      <a:pt x="285910" y="1313542"/>
                    </a:lnTo>
                    <a:lnTo>
                      <a:pt x="289403" y="1316717"/>
                    </a:lnTo>
                    <a:lnTo>
                      <a:pt x="289403" y="1310368"/>
                    </a:lnTo>
                    <a:lnTo>
                      <a:pt x="309203" y="1292372"/>
                    </a:lnTo>
                    <a:cubicBezTo>
                      <a:pt x="471461" y="1130114"/>
                      <a:pt x="571820" y="905956"/>
                      <a:pt x="571820" y="658358"/>
                    </a:cubicBezTo>
                    <a:cubicBezTo>
                      <a:pt x="571820" y="410761"/>
                      <a:pt x="471461" y="186603"/>
                      <a:pt x="309203" y="24345"/>
                    </a:cubicBezTo>
                    <a:lnTo>
                      <a:pt x="289403" y="6349"/>
                    </a:lnTo>
                    <a:lnTo>
                      <a:pt x="289403" y="0"/>
                    </a:lnTo>
                    <a:lnTo>
                      <a:pt x="285910" y="3175"/>
                    </a:lnTo>
                    <a:lnTo>
                      <a:pt x="282417" y="0"/>
                    </a:lnTo>
                    <a:lnTo>
                      <a:pt x="282417" y="6350"/>
                    </a:lnTo>
                    <a:lnTo>
                      <a:pt x="262617" y="24345"/>
                    </a:lnTo>
                    <a:cubicBezTo>
                      <a:pt x="100359" y="186604"/>
                      <a:pt x="0" y="410761"/>
                      <a:pt x="0" y="658359"/>
                    </a:cubicBezTo>
                    <a:cubicBezTo>
                      <a:pt x="0" y="905956"/>
                      <a:pt x="100359" y="1130114"/>
                      <a:pt x="262617" y="1292372"/>
                    </a:cubicBezTo>
                    <a:lnTo>
                      <a:pt x="282417" y="1310368"/>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67" name="Freeform: Shape 66">
                <a:extLst>
                  <a:ext uri="{FF2B5EF4-FFF2-40B4-BE49-F238E27FC236}">
                    <a16:creationId xmlns:a16="http://schemas.microsoft.com/office/drawing/2014/main" id="{7342065E-24B7-4441-88A9-98962993F8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955" y="4476018"/>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68" name="Freeform: Shape 67">
                <a:extLst>
                  <a:ext uri="{FF2B5EF4-FFF2-40B4-BE49-F238E27FC236}">
                    <a16:creationId xmlns:a16="http://schemas.microsoft.com/office/drawing/2014/main" id="{D23FA6BA-2513-415C-BA4B-E879A4101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4937151" y="4476018"/>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69" name="Freeform: Shape 68">
                <a:extLst>
                  <a:ext uri="{FF2B5EF4-FFF2-40B4-BE49-F238E27FC236}">
                    <a16:creationId xmlns:a16="http://schemas.microsoft.com/office/drawing/2014/main" id="{06239F02-2DBC-4CAC-AA3F-243D0649B9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955" y="5190567"/>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70" name="Freeform: Shape 69">
                <a:extLst>
                  <a:ext uri="{FF2B5EF4-FFF2-40B4-BE49-F238E27FC236}">
                    <a16:creationId xmlns:a16="http://schemas.microsoft.com/office/drawing/2014/main" id="{3B11F1A6-D8AC-465F-9ED9-554E58F73A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4937151" y="5190567"/>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71" name="Freeform: Shape 70">
                <a:extLst>
                  <a:ext uri="{FF2B5EF4-FFF2-40B4-BE49-F238E27FC236}">
                    <a16:creationId xmlns:a16="http://schemas.microsoft.com/office/drawing/2014/main" id="{E066101D-03CF-4DB9-B962-F7DB806FD1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955" y="5934581"/>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72" name="Freeform: Shape 71">
                <a:extLst>
                  <a:ext uri="{FF2B5EF4-FFF2-40B4-BE49-F238E27FC236}">
                    <a16:creationId xmlns:a16="http://schemas.microsoft.com/office/drawing/2014/main" id="{645EFA12-DAD4-4108-B86D-C86A4CC88D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4937151" y="5934581"/>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grpSp>
          <p:nvGrpSpPr>
            <p:cNvPr id="40" name="Group 39">
              <a:extLst>
                <a:ext uri="{FF2B5EF4-FFF2-40B4-BE49-F238E27FC236}">
                  <a16:creationId xmlns:a16="http://schemas.microsoft.com/office/drawing/2014/main" id="{651FE0DB-0A7E-417A-B47D-569C4FB9A58E}"/>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2700000">
              <a:off x="1736442" y="397061"/>
              <a:ext cx="1785983" cy="2208479"/>
              <a:chOff x="2725201" y="4453039"/>
              <a:chExt cx="1785983" cy="2208479"/>
            </a:xfrm>
          </p:grpSpPr>
          <p:cxnSp>
            <p:nvCxnSpPr>
              <p:cNvPr id="60" name="Straight Connector 59">
                <a:extLst>
                  <a:ext uri="{FF2B5EF4-FFF2-40B4-BE49-F238E27FC236}">
                    <a16:creationId xmlns:a16="http://schemas.microsoft.com/office/drawing/2014/main" id="{68596D8F-CB16-49CF-B881-3AF402821F0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0800000" flipH="1">
                <a:off x="3618192" y="4453039"/>
                <a:ext cx="0" cy="2208479"/>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CF37FB24-AFCD-493D-B340-7EED10E977D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2738439" y="5243393"/>
                <a:ext cx="1760933"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62" name="Freeform: Shape 61">
                <a:extLst>
                  <a:ext uri="{FF2B5EF4-FFF2-40B4-BE49-F238E27FC236}">
                    <a16:creationId xmlns:a16="http://schemas.microsoft.com/office/drawing/2014/main" id="{789B142B-6F71-458C-8CAC-4B3E1A4415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725201" y="4861779"/>
                <a:ext cx="1785983" cy="1799739"/>
              </a:xfrm>
              <a:custGeom>
                <a:avLst/>
                <a:gdLst>
                  <a:gd name="connsiteX0" fmla="*/ 440819 w 1785983"/>
                  <a:gd name="connsiteY0" fmla="*/ 59 h 1799739"/>
                  <a:gd name="connsiteX1" fmla="*/ 845918 w 1785983"/>
                  <a:gd name="connsiteY1" fmla="*/ 261596 h 1799739"/>
                  <a:gd name="connsiteX2" fmla="*/ 892992 w 1785983"/>
                  <a:gd name="connsiteY2" fmla="*/ 360758 h 1799739"/>
                  <a:gd name="connsiteX3" fmla="*/ 892992 w 1785983"/>
                  <a:gd name="connsiteY3" fmla="*/ 365372 h 1799739"/>
                  <a:gd name="connsiteX4" fmla="*/ 940065 w 1785983"/>
                  <a:gd name="connsiteY4" fmla="*/ 266212 h 1799739"/>
                  <a:gd name="connsiteX5" fmla="*/ 1406106 w 1785983"/>
                  <a:gd name="connsiteY5" fmla="*/ 8338 h 1799739"/>
                  <a:gd name="connsiteX6" fmla="*/ 1022901 w 1785983"/>
                  <a:gd name="connsiteY6" fmla="*/ 1699451 h 1799739"/>
                  <a:gd name="connsiteX7" fmla="*/ 892991 w 1785983"/>
                  <a:gd name="connsiteY7" fmla="*/ 1799739 h 1799739"/>
                  <a:gd name="connsiteX8" fmla="*/ 892991 w 1785983"/>
                  <a:gd name="connsiteY8" fmla="*/ 1795123 h 1799739"/>
                  <a:gd name="connsiteX9" fmla="*/ 763082 w 1785983"/>
                  <a:gd name="connsiteY9" fmla="*/ 1694835 h 1799739"/>
                  <a:gd name="connsiteX10" fmla="*/ 379877 w 1785983"/>
                  <a:gd name="connsiteY10" fmla="*/ 3722 h 1799739"/>
                  <a:gd name="connsiteX11" fmla="*/ 440819 w 1785983"/>
                  <a:gd name="connsiteY11" fmla="*/ 59 h 1799739"/>
                  <a:gd name="connsiteX0" fmla="*/ 440819 w 1785983"/>
                  <a:gd name="connsiteY0" fmla="*/ 59 h 1849891"/>
                  <a:gd name="connsiteX1" fmla="*/ 845918 w 1785983"/>
                  <a:gd name="connsiteY1" fmla="*/ 261596 h 1849891"/>
                  <a:gd name="connsiteX2" fmla="*/ 892992 w 1785983"/>
                  <a:gd name="connsiteY2" fmla="*/ 360758 h 1849891"/>
                  <a:gd name="connsiteX3" fmla="*/ 892992 w 1785983"/>
                  <a:gd name="connsiteY3" fmla="*/ 365372 h 1849891"/>
                  <a:gd name="connsiteX4" fmla="*/ 940065 w 1785983"/>
                  <a:gd name="connsiteY4" fmla="*/ 266212 h 1849891"/>
                  <a:gd name="connsiteX5" fmla="*/ 1406106 w 1785983"/>
                  <a:gd name="connsiteY5" fmla="*/ 8338 h 1849891"/>
                  <a:gd name="connsiteX6" fmla="*/ 1022901 w 1785983"/>
                  <a:gd name="connsiteY6" fmla="*/ 1699451 h 1849891"/>
                  <a:gd name="connsiteX7" fmla="*/ 892991 w 1785983"/>
                  <a:gd name="connsiteY7" fmla="*/ 1799739 h 1849891"/>
                  <a:gd name="connsiteX8" fmla="*/ 838223 w 1785983"/>
                  <a:gd name="connsiteY8" fmla="*/ 1849891 h 1849891"/>
                  <a:gd name="connsiteX9" fmla="*/ 763082 w 1785983"/>
                  <a:gd name="connsiteY9" fmla="*/ 1694835 h 1849891"/>
                  <a:gd name="connsiteX10" fmla="*/ 379877 w 1785983"/>
                  <a:gd name="connsiteY10" fmla="*/ 3722 h 1849891"/>
                  <a:gd name="connsiteX11" fmla="*/ 440819 w 1785983"/>
                  <a:gd name="connsiteY11" fmla="*/ 59 h 1849891"/>
                  <a:gd name="connsiteX0" fmla="*/ 440819 w 1785983"/>
                  <a:gd name="connsiteY0" fmla="*/ 59 h 1799739"/>
                  <a:gd name="connsiteX1" fmla="*/ 845918 w 1785983"/>
                  <a:gd name="connsiteY1" fmla="*/ 261596 h 1799739"/>
                  <a:gd name="connsiteX2" fmla="*/ 892992 w 1785983"/>
                  <a:gd name="connsiteY2" fmla="*/ 360758 h 1799739"/>
                  <a:gd name="connsiteX3" fmla="*/ 892992 w 1785983"/>
                  <a:gd name="connsiteY3" fmla="*/ 365372 h 1799739"/>
                  <a:gd name="connsiteX4" fmla="*/ 940065 w 1785983"/>
                  <a:gd name="connsiteY4" fmla="*/ 266212 h 1799739"/>
                  <a:gd name="connsiteX5" fmla="*/ 1406106 w 1785983"/>
                  <a:gd name="connsiteY5" fmla="*/ 8338 h 1799739"/>
                  <a:gd name="connsiteX6" fmla="*/ 1022901 w 1785983"/>
                  <a:gd name="connsiteY6" fmla="*/ 1699451 h 1799739"/>
                  <a:gd name="connsiteX7" fmla="*/ 892991 w 1785983"/>
                  <a:gd name="connsiteY7" fmla="*/ 1799739 h 1799739"/>
                  <a:gd name="connsiteX8" fmla="*/ 763082 w 1785983"/>
                  <a:gd name="connsiteY8" fmla="*/ 1694835 h 1799739"/>
                  <a:gd name="connsiteX9" fmla="*/ 379877 w 1785983"/>
                  <a:gd name="connsiteY9" fmla="*/ 3722 h 1799739"/>
                  <a:gd name="connsiteX10" fmla="*/ 440819 w 1785983"/>
                  <a:gd name="connsiteY10" fmla="*/ 59 h 1799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785983" h="1799739">
                    <a:moveTo>
                      <a:pt x="440819" y="59"/>
                    </a:moveTo>
                    <a:cubicBezTo>
                      <a:pt x="584367" y="2557"/>
                      <a:pt x="735105" y="83293"/>
                      <a:pt x="845918" y="261596"/>
                    </a:cubicBezTo>
                    <a:lnTo>
                      <a:pt x="892992" y="360758"/>
                    </a:lnTo>
                    <a:lnTo>
                      <a:pt x="892992" y="365372"/>
                    </a:lnTo>
                    <a:lnTo>
                      <a:pt x="940065" y="266212"/>
                    </a:lnTo>
                    <a:cubicBezTo>
                      <a:pt x="1066709" y="62437"/>
                      <a:pt x="1245499" y="-13903"/>
                      <a:pt x="1406106" y="8338"/>
                    </a:cubicBezTo>
                    <a:cubicBezTo>
                      <a:pt x="1827702" y="66720"/>
                      <a:pt x="2124001" y="804388"/>
                      <a:pt x="1022901" y="1699451"/>
                    </a:cubicBezTo>
                    <a:lnTo>
                      <a:pt x="892991" y="1799739"/>
                    </a:lnTo>
                    <a:lnTo>
                      <a:pt x="763082" y="1694835"/>
                    </a:lnTo>
                    <a:cubicBezTo>
                      <a:pt x="-338018" y="799772"/>
                      <a:pt x="-41719" y="62104"/>
                      <a:pt x="379877" y="3722"/>
                    </a:cubicBezTo>
                    <a:cubicBezTo>
                      <a:pt x="399953" y="942"/>
                      <a:pt x="420313" y="-298"/>
                      <a:pt x="440819" y="59"/>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latin typeface="Bell MT" panose="02020503060305020303" pitchFamily="18" charset="0"/>
                </a:endParaRPr>
              </a:p>
            </p:txBody>
          </p:sp>
          <p:sp>
            <p:nvSpPr>
              <p:cNvPr id="63" name="Rectangle 30">
                <a:extLst>
                  <a:ext uri="{FF2B5EF4-FFF2-40B4-BE49-F238E27FC236}">
                    <a16:creationId xmlns:a16="http://schemas.microsoft.com/office/drawing/2014/main" id="{E577B59B-3FF5-4CE3-B8CD-B37F6E4E4F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124232" y="5447997"/>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ectangle 30">
                <a:extLst>
                  <a:ext uri="{FF2B5EF4-FFF2-40B4-BE49-F238E27FC236}">
                    <a16:creationId xmlns:a16="http://schemas.microsoft.com/office/drawing/2014/main" id="{912FC165-D3BB-433A-BEED-90223608AB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315029" y="5983110"/>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41" name="Group 40">
              <a:extLst>
                <a:ext uri="{FF2B5EF4-FFF2-40B4-BE49-F238E27FC236}">
                  <a16:creationId xmlns:a16="http://schemas.microsoft.com/office/drawing/2014/main" id="{609A7342-6944-4593-A8CB-2E56FC75E40F}"/>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0800000" flipH="1" flipV="1">
              <a:off x="2226591" y="2385858"/>
              <a:ext cx="864005" cy="1032464"/>
              <a:chOff x="2207971" y="2384401"/>
              <a:chExt cx="864005" cy="1032464"/>
            </a:xfrm>
          </p:grpSpPr>
          <p:sp>
            <p:nvSpPr>
              <p:cNvPr id="55" name="Freeform: Shape 54">
                <a:extLst>
                  <a:ext uri="{FF2B5EF4-FFF2-40B4-BE49-F238E27FC236}">
                    <a16:creationId xmlns:a16="http://schemas.microsoft.com/office/drawing/2014/main" id="{4BBFA3E1-95AC-4B97-94E0-FA975C6A16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a:off x="2207971" y="2856305"/>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56" name="Freeform: Shape 55">
                <a:extLst>
                  <a:ext uri="{FF2B5EF4-FFF2-40B4-BE49-F238E27FC236}">
                    <a16:creationId xmlns:a16="http://schemas.microsoft.com/office/drawing/2014/main" id="{5F0692E3-CEC8-47C3-B77F-E9C8614F65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607238" y="2688467"/>
                <a:ext cx="464738" cy="464738"/>
              </a:xfrm>
              <a:custGeom>
                <a:avLst/>
                <a:gdLst>
                  <a:gd name="connsiteX0" fmla="*/ 446142 w 464738"/>
                  <a:gd name="connsiteY0" fmla="*/ 464738 h 464738"/>
                  <a:gd name="connsiteX1" fmla="*/ 130673 w 464738"/>
                  <a:gd name="connsiteY1" fmla="*/ 334066 h 464738"/>
                  <a:gd name="connsiteX2" fmla="*/ 0 w 464738"/>
                  <a:gd name="connsiteY2" fmla="*/ 18596 h 464738"/>
                  <a:gd name="connsiteX3" fmla="*/ 836 w 464738"/>
                  <a:gd name="connsiteY3" fmla="*/ 1089 h 464738"/>
                  <a:gd name="connsiteX4" fmla="*/ 606 w 464738"/>
                  <a:gd name="connsiteY4" fmla="*/ 859 h 464738"/>
                  <a:gd name="connsiteX5" fmla="*/ 848 w 464738"/>
                  <a:gd name="connsiteY5" fmla="*/ 848 h 464738"/>
                  <a:gd name="connsiteX6" fmla="*/ 859 w 464738"/>
                  <a:gd name="connsiteY6" fmla="*/ 606 h 464738"/>
                  <a:gd name="connsiteX7" fmla="*/ 1089 w 464738"/>
                  <a:gd name="connsiteY7" fmla="*/ 836 h 464738"/>
                  <a:gd name="connsiteX8" fmla="*/ 18596 w 464738"/>
                  <a:gd name="connsiteY8" fmla="*/ 0 h 464738"/>
                  <a:gd name="connsiteX9" fmla="*/ 334066 w 464738"/>
                  <a:gd name="connsiteY9" fmla="*/ 130672 h 464738"/>
                  <a:gd name="connsiteX10" fmla="*/ 464738 w 464738"/>
                  <a:gd name="connsiteY10" fmla="*/ 446142 h 464738"/>
                  <a:gd name="connsiteX11" fmla="*/ 463902 w 464738"/>
                  <a:gd name="connsiteY11" fmla="*/ 463650 h 464738"/>
                  <a:gd name="connsiteX12" fmla="*/ 464132 w 464738"/>
                  <a:gd name="connsiteY12" fmla="*/ 463880 h 464738"/>
                  <a:gd name="connsiteX13" fmla="*/ 463891 w 464738"/>
                  <a:gd name="connsiteY13" fmla="*/ 463892 h 464738"/>
                  <a:gd name="connsiteX14" fmla="*/ 463879 w 464738"/>
                  <a:gd name="connsiteY14" fmla="*/ 464132 h 464738"/>
                  <a:gd name="connsiteX15" fmla="*/ 463650 w 464738"/>
                  <a:gd name="connsiteY15" fmla="*/ 463903 h 46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8" h="464738">
                    <a:moveTo>
                      <a:pt x="446142" y="464738"/>
                    </a:moveTo>
                    <a:cubicBezTo>
                      <a:pt x="331965" y="464738"/>
                      <a:pt x="217787" y="421181"/>
                      <a:pt x="130673" y="334066"/>
                    </a:cubicBezTo>
                    <a:cubicBezTo>
                      <a:pt x="43558" y="246952"/>
                      <a:pt x="1" y="132774"/>
                      <a:pt x="0" y="18596"/>
                    </a:cubicBezTo>
                    <a:lnTo>
                      <a:pt x="836" y="1089"/>
                    </a:lnTo>
                    <a:lnTo>
                      <a:pt x="606" y="859"/>
                    </a:lnTo>
                    <a:lnTo>
                      <a:pt x="848" y="848"/>
                    </a:lnTo>
                    <a:lnTo>
                      <a:pt x="859" y="606"/>
                    </a:lnTo>
                    <a:lnTo>
                      <a:pt x="1089" y="836"/>
                    </a:lnTo>
                    <a:lnTo>
                      <a:pt x="18596" y="0"/>
                    </a:lnTo>
                    <a:cubicBezTo>
                      <a:pt x="132774" y="0"/>
                      <a:pt x="246951" y="43557"/>
                      <a:pt x="334066" y="130672"/>
                    </a:cubicBezTo>
                    <a:cubicBezTo>
                      <a:pt x="421181" y="217787"/>
                      <a:pt x="464738" y="331964"/>
                      <a:pt x="464738" y="446142"/>
                    </a:cubicBezTo>
                    <a:lnTo>
                      <a:pt x="463902" y="463650"/>
                    </a:lnTo>
                    <a:lnTo>
                      <a:pt x="464132" y="463880"/>
                    </a:lnTo>
                    <a:lnTo>
                      <a:pt x="463891" y="463892"/>
                    </a:lnTo>
                    <a:lnTo>
                      <a:pt x="463879" y="464132"/>
                    </a:lnTo>
                    <a:lnTo>
                      <a:pt x="463650" y="463903"/>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nvGrpSpPr>
              <p:cNvPr id="57" name="Group 56">
                <a:extLst>
                  <a:ext uri="{FF2B5EF4-FFF2-40B4-BE49-F238E27FC236}">
                    <a16:creationId xmlns:a16="http://schemas.microsoft.com/office/drawing/2014/main" id="{9B80E6A3-263D-4DD4-8C58-EA2BB38C5B98}"/>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2440769" y="2384401"/>
                <a:ext cx="313009" cy="1032464"/>
                <a:chOff x="2440769" y="2384401"/>
                <a:chExt cx="313009" cy="1032464"/>
              </a:xfrm>
            </p:grpSpPr>
            <p:cxnSp>
              <p:nvCxnSpPr>
                <p:cNvPr id="58" name="Straight Connector 57">
                  <a:extLst>
                    <a:ext uri="{FF2B5EF4-FFF2-40B4-BE49-F238E27FC236}">
                      <a16:creationId xmlns:a16="http://schemas.microsoft.com/office/drawing/2014/main" id="{5AA2C02F-3722-4124-9F30-AB9D6F052AA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0800000" flipH="1">
                  <a:off x="2440769" y="2516865"/>
                  <a:ext cx="0" cy="90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8B6EC254-9786-4485-A07E-0F055DA9580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8100000" flipH="1">
                  <a:off x="2753778" y="2384401"/>
                  <a:ext cx="0" cy="90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sp>
          <p:nvSpPr>
            <p:cNvPr id="42" name="Oval 41">
              <a:extLst>
                <a:ext uri="{FF2B5EF4-FFF2-40B4-BE49-F238E27FC236}">
                  <a16:creationId xmlns:a16="http://schemas.microsoft.com/office/drawing/2014/main" id="{5AB57BFA-A302-43AD-B2D6-EE3191DDD7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758529" y="5784159"/>
              <a:ext cx="340415" cy="340415"/>
            </a:xfrm>
            <a:prstGeom prst="ellipse">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43" name="Oval 42">
              <a:extLst>
                <a:ext uri="{FF2B5EF4-FFF2-40B4-BE49-F238E27FC236}">
                  <a16:creationId xmlns:a16="http://schemas.microsoft.com/office/drawing/2014/main" id="{DEEABC33-1767-4B45-924F-3ECD009648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36934" y="834250"/>
              <a:ext cx="340415" cy="340415"/>
            </a:xfrm>
            <a:prstGeom prst="ellipse">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nvGrpSpPr>
            <p:cNvPr id="44" name="Group 43">
              <a:extLst>
                <a:ext uri="{FF2B5EF4-FFF2-40B4-BE49-F238E27FC236}">
                  <a16:creationId xmlns:a16="http://schemas.microsoft.com/office/drawing/2014/main" id="{C0748559-962C-4EC9-A1EC-E5E55AFDFB08}"/>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0800000">
              <a:off x="591286" y="1090043"/>
              <a:ext cx="901736" cy="2160000"/>
              <a:chOff x="8217770" y="397306"/>
              <a:chExt cx="901736" cy="2160000"/>
            </a:xfrm>
          </p:grpSpPr>
          <p:cxnSp>
            <p:nvCxnSpPr>
              <p:cNvPr id="51" name="Straight Connector 50">
                <a:extLst>
                  <a:ext uri="{FF2B5EF4-FFF2-40B4-BE49-F238E27FC236}">
                    <a16:creationId xmlns:a16="http://schemas.microsoft.com/office/drawing/2014/main" id="{CB099024-D74B-47AA-8E9C-40AF75B947E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668638" y="397306"/>
                <a:ext cx="0" cy="216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52" name="Freeform: Shape 51">
                <a:extLst>
                  <a:ext uri="{FF2B5EF4-FFF2-40B4-BE49-F238E27FC236}">
                    <a16:creationId xmlns:a16="http://schemas.microsoft.com/office/drawing/2014/main" id="{34AC7ACA-BFE6-46A8-A8AA-78602ED708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8217770" y="397306"/>
                <a:ext cx="901736" cy="1868598"/>
              </a:xfrm>
              <a:custGeom>
                <a:avLst/>
                <a:gdLst>
                  <a:gd name="connsiteX0" fmla="*/ 450869 w 901736"/>
                  <a:gd name="connsiteY0" fmla="*/ 0 h 1868598"/>
                  <a:gd name="connsiteX1" fmla="*/ 450868 w 901736"/>
                  <a:gd name="connsiteY1" fmla="*/ 0 h 1868598"/>
                  <a:gd name="connsiteX2" fmla="*/ 450867 w 901736"/>
                  <a:gd name="connsiteY2" fmla="*/ 0 h 1868598"/>
                  <a:gd name="connsiteX3" fmla="*/ 409125 w 901736"/>
                  <a:gd name="connsiteY3" fmla="*/ 52638 h 1868598"/>
                  <a:gd name="connsiteX4" fmla="*/ 7089 w 901736"/>
                  <a:gd name="connsiteY4" fmla="*/ 1225278 h 1868598"/>
                  <a:gd name="connsiteX5" fmla="*/ 140 w 901736"/>
                  <a:gd name="connsiteY5" fmla="*/ 1416229 h 1868598"/>
                  <a:gd name="connsiteX6" fmla="*/ 141 w 901736"/>
                  <a:gd name="connsiteY6" fmla="*/ 1416229 h 1868598"/>
                  <a:gd name="connsiteX7" fmla="*/ 0 w 901736"/>
                  <a:gd name="connsiteY7" fmla="*/ 1420099 h 1868598"/>
                  <a:gd name="connsiteX8" fmla="*/ 9012 w 901736"/>
                  <a:gd name="connsiteY8" fmla="*/ 1509500 h 1868598"/>
                  <a:gd name="connsiteX9" fmla="*/ 449610 w 901736"/>
                  <a:gd name="connsiteY9" fmla="*/ 1868598 h 1868598"/>
                  <a:gd name="connsiteX10" fmla="*/ 450868 w 901736"/>
                  <a:gd name="connsiteY10" fmla="*/ 1868471 h 1868598"/>
                  <a:gd name="connsiteX11" fmla="*/ 452126 w 901736"/>
                  <a:gd name="connsiteY11" fmla="*/ 1868598 h 1868598"/>
                  <a:gd name="connsiteX12" fmla="*/ 892724 w 901736"/>
                  <a:gd name="connsiteY12" fmla="*/ 1509500 h 1868598"/>
                  <a:gd name="connsiteX13" fmla="*/ 901736 w 901736"/>
                  <a:gd name="connsiteY13" fmla="*/ 1420099 h 1868598"/>
                  <a:gd name="connsiteX14" fmla="*/ 901595 w 901736"/>
                  <a:gd name="connsiteY14" fmla="*/ 1416229 h 1868598"/>
                  <a:gd name="connsiteX15" fmla="*/ 901596 w 901736"/>
                  <a:gd name="connsiteY15" fmla="*/ 1416229 h 1868598"/>
                  <a:gd name="connsiteX16" fmla="*/ 894647 w 901736"/>
                  <a:gd name="connsiteY16" fmla="*/ 1225278 h 1868598"/>
                  <a:gd name="connsiteX17" fmla="*/ 492611 w 901736"/>
                  <a:gd name="connsiteY17" fmla="*/ 52638 h 18685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901736" h="1868598">
                    <a:moveTo>
                      <a:pt x="450869" y="0"/>
                    </a:moveTo>
                    <a:lnTo>
                      <a:pt x="450868" y="0"/>
                    </a:lnTo>
                    <a:lnTo>
                      <a:pt x="450867" y="0"/>
                    </a:lnTo>
                    <a:lnTo>
                      <a:pt x="409125" y="52638"/>
                    </a:lnTo>
                    <a:cubicBezTo>
                      <a:pt x="187876" y="359618"/>
                      <a:pt x="40481" y="769067"/>
                      <a:pt x="7089" y="1225278"/>
                    </a:cubicBezTo>
                    <a:lnTo>
                      <a:pt x="140" y="1416229"/>
                    </a:lnTo>
                    <a:lnTo>
                      <a:pt x="141" y="1416229"/>
                    </a:lnTo>
                    <a:lnTo>
                      <a:pt x="0" y="1420099"/>
                    </a:lnTo>
                    <a:lnTo>
                      <a:pt x="9012" y="1509500"/>
                    </a:lnTo>
                    <a:cubicBezTo>
                      <a:pt x="50948" y="1714437"/>
                      <a:pt x="232276" y="1868598"/>
                      <a:pt x="449610" y="1868598"/>
                    </a:cubicBezTo>
                    <a:lnTo>
                      <a:pt x="450868" y="1868471"/>
                    </a:lnTo>
                    <a:lnTo>
                      <a:pt x="452126" y="1868598"/>
                    </a:lnTo>
                    <a:cubicBezTo>
                      <a:pt x="669460" y="1868598"/>
                      <a:pt x="850788" y="1714437"/>
                      <a:pt x="892724" y="1509500"/>
                    </a:cubicBezTo>
                    <a:lnTo>
                      <a:pt x="901736" y="1420099"/>
                    </a:lnTo>
                    <a:lnTo>
                      <a:pt x="901595" y="1416229"/>
                    </a:lnTo>
                    <a:lnTo>
                      <a:pt x="901596" y="1416229"/>
                    </a:lnTo>
                    <a:lnTo>
                      <a:pt x="894647" y="1225278"/>
                    </a:lnTo>
                    <a:cubicBezTo>
                      <a:pt x="861255" y="769067"/>
                      <a:pt x="713860" y="359618"/>
                      <a:pt x="492611" y="52638"/>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3" name="Rectangle 5">
                <a:extLst>
                  <a:ext uri="{FF2B5EF4-FFF2-40B4-BE49-F238E27FC236}">
                    <a16:creationId xmlns:a16="http://schemas.microsoft.com/office/drawing/2014/main" id="{D0946E2F-C083-48AF-9D1C-3754DE0E8B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8370075" y="1136688"/>
                <a:ext cx="597126" cy="597126"/>
              </a:xfrm>
              <a:custGeom>
                <a:avLst/>
                <a:gdLst>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0 w 1239398"/>
                  <a:gd name="connsiteY4" fmla="*/ 0 h 1239398"/>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91440 w 1239398"/>
                  <a:gd name="connsiteY4" fmla="*/ 91440 h 1239398"/>
                  <a:gd name="connsiteX0" fmla="*/ 1239398 w 1239398"/>
                  <a:gd name="connsiteY0" fmla="*/ 0 h 1239398"/>
                  <a:gd name="connsiteX1" fmla="*/ 1239398 w 1239398"/>
                  <a:gd name="connsiteY1" fmla="*/ 1239398 h 1239398"/>
                  <a:gd name="connsiteX2" fmla="*/ 0 w 1239398"/>
                  <a:gd name="connsiteY2" fmla="*/ 1239398 h 1239398"/>
                  <a:gd name="connsiteX3" fmla="*/ 91440 w 1239398"/>
                  <a:gd name="connsiteY3" fmla="*/ 91440 h 1239398"/>
                  <a:gd name="connsiteX0" fmla="*/ 1239398 w 1239398"/>
                  <a:gd name="connsiteY0" fmla="*/ 0 h 1239398"/>
                  <a:gd name="connsiteX1" fmla="*/ 1239398 w 1239398"/>
                  <a:gd name="connsiteY1" fmla="*/ 1239398 h 1239398"/>
                  <a:gd name="connsiteX2" fmla="*/ 0 w 1239398"/>
                  <a:gd name="connsiteY2" fmla="*/ 1239398 h 1239398"/>
                </a:gdLst>
                <a:ahLst/>
                <a:cxnLst>
                  <a:cxn ang="0">
                    <a:pos x="connsiteX0" y="connsiteY0"/>
                  </a:cxn>
                  <a:cxn ang="0">
                    <a:pos x="connsiteX1" y="connsiteY1"/>
                  </a:cxn>
                  <a:cxn ang="0">
                    <a:pos x="connsiteX2" y="connsiteY2"/>
                  </a:cxn>
                </a:cxnLst>
                <a:rect l="l" t="t" r="r" b="b"/>
                <a:pathLst>
                  <a:path w="1239398" h="1239398">
                    <a:moveTo>
                      <a:pt x="1239398" y="0"/>
                    </a:moveTo>
                    <a:lnTo>
                      <a:pt x="1239398" y="1239398"/>
                    </a:lnTo>
                    <a:lnTo>
                      <a:pt x="0" y="1239398"/>
                    </a:lnTo>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Rectangle 5">
                <a:extLst>
                  <a:ext uri="{FF2B5EF4-FFF2-40B4-BE49-F238E27FC236}">
                    <a16:creationId xmlns:a16="http://schemas.microsoft.com/office/drawing/2014/main" id="{8F933FF1-7DAC-4751-B504-C8C68E5373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8457521" y="720913"/>
                <a:ext cx="422234" cy="422234"/>
              </a:xfrm>
              <a:custGeom>
                <a:avLst/>
                <a:gdLst>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0 w 1239398"/>
                  <a:gd name="connsiteY4" fmla="*/ 0 h 1239398"/>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91440 w 1239398"/>
                  <a:gd name="connsiteY4" fmla="*/ 91440 h 1239398"/>
                  <a:gd name="connsiteX0" fmla="*/ 1239398 w 1239398"/>
                  <a:gd name="connsiteY0" fmla="*/ 0 h 1239398"/>
                  <a:gd name="connsiteX1" fmla="*/ 1239398 w 1239398"/>
                  <a:gd name="connsiteY1" fmla="*/ 1239398 h 1239398"/>
                  <a:gd name="connsiteX2" fmla="*/ 0 w 1239398"/>
                  <a:gd name="connsiteY2" fmla="*/ 1239398 h 1239398"/>
                  <a:gd name="connsiteX3" fmla="*/ 91440 w 1239398"/>
                  <a:gd name="connsiteY3" fmla="*/ 91440 h 1239398"/>
                  <a:gd name="connsiteX0" fmla="*/ 1239398 w 1239398"/>
                  <a:gd name="connsiteY0" fmla="*/ 0 h 1239398"/>
                  <a:gd name="connsiteX1" fmla="*/ 1239398 w 1239398"/>
                  <a:gd name="connsiteY1" fmla="*/ 1239398 h 1239398"/>
                  <a:gd name="connsiteX2" fmla="*/ 0 w 1239398"/>
                  <a:gd name="connsiteY2" fmla="*/ 1239398 h 1239398"/>
                </a:gdLst>
                <a:ahLst/>
                <a:cxnLst>
                  <a:cxn ang="0">
                    <a:pos x="connsiteX0" y="connsiteY0"/>
                  </a:cxn>
                  <a:cxn ang="0">
                    <a:pos x="connsiteX1" y="connsiteY1"/>
                  </a:cxn>
                  <a:cxn ang="0">
                    <a:pos x="connsiteX2" y="connsiteY2"/>
                  </a:cxn>
                </a:cxnLst>
                <a:rect l="l" t="t" r="r" b="b"/>
                <a:pathLst>
                  <a:path w="1239398" h="1239398">
                    <a:moveTo>
                      <a:pt x="1239398" y="0"/>
                    </a:moveTo>
                    <a:lnTo>
                      <a:pt x="1239398" y="1239398"/>
                    </a:lnTo>
                    <a:lnTo>
                      <a:pt x="0" y="1239398"/>
                    </a:lnTo>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45" name="Group 44">
              <a:extLst>
                <a:ext uri="{FF2B5EF4-FFF2-40B4-BE49-F238E27FC236}">
                  <a16:creationId xmlns:a16="http://schemas.microsoft.com/office/drawing/2014/main" id="{AED587E1-23B3-44EE-B0CA-84F46A8D5EC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8900000">
              <a:off x="3365500" y="4918166"/>
              <a:ext cx="571820" cy="1620000"/>
              <a:chOff x="8482785" y="4330454"/>
              <a:chExt cx="571820" cy="1620000"/>
            </a:xfrm>
          </p:grpSpPr>
          <p:sp>
            <p:nvSpPr>
              <p:cNvPr id="49" name="Freeform: Shape 48">
                <a:extLst>
                  <a:ext uri="{FF2B5EF4-FFF2-40B4-BE49-F238E27FC236}">
                    <a16:creationId xmlns:a16="http://schemas.microsoft.com/office/drawing/2014/main" id="{C3EA330E-53DA-43C3-94DF-051C622C8C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482785" y="4333632"/>
                <a:ext cx="571820" cy="1311956"/>
              </a:xfrm>
              <a:custGeom>
                <a:avLst/>
                <a:gdLst>
                  <a:gd name="connsiteX0" fmla="*/ 282417 w 571820"/>
                  <a:gd name="connsiteY0" fmla="*/ 0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 name="connsiteX0" fmla="*/ 282417 w 571820"/>
                  <a:gd name="connsiteY0" fmla="*/ 6349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 name="connsiteX0" fmla="*/ 262617 w 571820"/>
                  <a:gd name="connsiteY0" fmla="*/ 24345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0" fmla="*/ 262617 w 571820"/>
                  <a:gd name="connsiteY0" fmla="*/ 24345 h 1316717"/>
                  <a:gd name="connsiteX1" fmla="*/ 285910 w 571820"/>
                  <a:gd name="connsiteY1" fmla="*/ 3175 h 1316717"/>
                  <a:gd name="connsiteX2" fmla="*/ 287393 w 571820"/>
                  <a:gd name="connsiteY2" fmla="*/ 1827 h 1316717"/>
                  <a:gd name="connsiteX3" fmla="*/ 289403 w 571820"/>
                  <a:gd name="connsiteY3" fmla="*/ 0 h 1316717"/>
                  <a:gd name="connsiteX4" fmla="*/ 309203 w 571820"/>
                  <a:gd name="connsiteY4" fmla="*/ 24345 h 1316717"/>
                  <a:gd name="connsiteX5" fmla="*/ 571820 w 571820"/>
                  <a:gd name="connsiteY5" fmla="*/ 658359 h 1316717"/>
                  <a:gd name="connsiteX6" fmla="*/ 309203 w 571820"/>
                  <a:gd name="connsiteY6" fmla="*/ 1292372 h 1316717"/>
                  <a:gd name="connsiteX7" fmla="*/ 289403 w 571820"/>
                  <a:gd name="connsiteY7" fmla="*/ 1310368 h 1316717"/>
                  <a:gd name="connsiteX8" fmla="*/ 289403 w 571820"/>
                  <a:gd name="connsiteY8" fmla="*/ 1316717 h 1316717"/>
                  <a:gd name="connsiteX9" fmla="*/ 287393 w 571820"/>
                  <a:gd name="connsiteY9" fmla="*/ 1314890 h 1316717"/>
                  <a:gd name="connsiteX10" fmla="*/ 285910 w 571820"/>
                  <a:gd name="connsiteY10" fmla="*/ 1313542 h 1316717"/>
                  <a:gd name="connsiteX11" fmla="*/ 282417 w 571820"/>
                  <a:gd name="connsiteY11" fmla="*/ 1316717 h 1316717"/>
                  <a:gd name="connsiteX12" fmla="*/ 282417 w 571820"/>
                  <a:gd name="connsiteY12" fmla="*/ 1310367 h 1316717"/>
                  <a:gd name="connsiteX13" fmla="*/ 262617 w 571820"/>
                  <a:gd name="connsiteY13" fmla="*/ 1292372 h 1316717"/>
                  <a:gd name="connsiteX14" fmla="*/ 0 w 571820"/>
                  <a:gd name="connsiteY14" fmla="*/ 658358 h 1316717"/>
                  <a:gd name="connsiteX15" fmla="*/ 262617 w 571820"/>
                  <a:gd name="connsiteY15" fmla="*/ 24345 h 1316717"/>
                  <a:gd name="connsiteX0" fmla="*/ 262617 w 571820"/>
                  <a:gd name="connsiteY0" fmla="*/ 22518 h 1314890"/>
                  <a:gd name="connsiteX1" fmla="*/ 285910 w 571820"/>
                  <a:gd name="connsiteY1" fmla="*/ 1348 h 1314890"/>
                  <a:gd name="connsiteX2" fmla="*/ 287393 w 571820"/>
                  <a:gd name="connsiteY2" fmla="*/ 0 h 1314890"/>
                  <a:gd name="connsiteX3" fmla="*/ 309203 w 571820"/>
                  <a:gd name="connsiteY3" fmla="*/ 22518 h 1314890"/>
                  <a:gd name="connsiteX4" fmla="*/ 571820 w 571820"/>
                  <a:gd name="connsiteY4" fmla="*/ 656532 h 1314890"/>
                  <a:gd name="connsiteX5" fmla="*/ 309203 w 571820"/>
                  <a:gd name="connsiteY5" fmla="*/ 1290545 h 1314890"/>
                  <a:gd name="connsiteX6" fmla="*/ 289403 w 571820"/>
                  <a:gd name="connsiteY6" fmla="*/ 1308541 h 1314890"/>
                  <a:gd name="connsiteX7" fmla="*/ 289403 w 571820"/>
                  <a:gd name="connsiteY7" fmla="*/ 1314890 h 1314890"/>
                  <a:gd name="connsiteX8" fmla="*/ 287393 w 571820"/>
                  <a:gd name="connsiteY8" fmla="*/ 1313063 h 1314890"/>
                  <a:gd name="connsiteX9" fmla="*/ 285910 w 571820"/>
                  <a:gd name="connsiteY9" fmla="*/ 1311715 h 1314890"/>
                  <a:gd name="connsiteX10" fmla="*/ 282417 w 571820"/>
                  <a:gd name="connsiteY10" fmla="*/ 1314890 h 1314890"/>
                  <a:gd name="connsiteX11" fmla="*/ 282417 w 571820"/>
                  <a:gd name="connsiteY11" fmla="*/ 1308540 h 1314890"/>
                  <a:gd name="connsiteX12" fmla="*/ 262617 w 571820"/>
                  <a:gd name="connsiteY12" fmla="*/ 1290545 h 1314890"/>
                  <a:gd name="connsiteX13" fmla="*/ 0 w 571820"/>
                  <a:gd name="connsiteY13" fmla="*/ 656531 h 1314890"/>
                  <a:gd name="connsiteX14" fmla="*/ 262617 w 571820"/>
                  <a:gd name="connsiteY14" fmla="*/ 22518 h 1314890"/>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82417 w 571820"/>
                  <a:gd name="connsiteY9" fmla="*/ 1313542 h 1313542"/>
                  <a:gd name="connsiteX10" fmla="*/ 282417 w 571820"/>
                  <a:gd name="connsiteY10" fmla="*/ 1307192 h 1313542"/>
                  <a:gd name="connsiteX11" fmla="*/ 262617 w 571820"/>
                  <a:gd name="connsiteY11" fmla="*/ 1289197 h 1313542"/>
                  <a:gd name="connsiteX12" fmla="*/ 0 w 571820"/>
                  <a:gd name="connsiteY12" fmla="*/ 655183 h 1313542"/>
                  <a:gd name="connsiteX13" fmla="*/ 262617 w 571820"/>
                  <a:gd name="connsiteY13"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82417 w 571820"/>
                  <a:gd name="connsiteY9" fmla="*/ 1313542 h 1313542"/>
                  <a:gd name="connsiteX10" fmla="*/ 262617 w 571820"/>
                  <a:gd name="connsiteY10" fmla="*/ 1289197 h 1313542"/>
                  <a:gd name="connsiteX11" fmla="*/ 0 w 571820"/>
                  <a:gd name="connsiteY11" fmla="*/ 655183 h 1313542"/>
                  <a:gd name="connsiteX12" fmla="*/ 262617 w 571820"/>
                  <a:gd name="connsiteY12"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62617 w 571820"/>
                  <a:gd name="connsiteY9" fmla="*/ 1289197 h 1313542"/>
                  <a:gd name="connsiteX10" fmla="*/ 0 w 571820"/>
                  <a:gd name="connsiteY10" fmla="*/ 655183 h 1313542"/>
                  <a:gd name="connsiteX11" fmla="*/ 262617 w 571820"/>
                  <a:gd name="connsiteY11"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62617 w 571820"/>
                  <a:gd name="connsiteY8" fmla="*/ 1289197 h 1313542"/>
                  <a:gd name="connsiteX9" fmla="*/ 0 w 571820"/>
                  <a:gd name="connsiteY9" fmla="*/ 655183 h 1313542"/>
                  <a:gd name="connsiteX10" fmla="*/ 262617 w 571820"/>
                  <a:gd name="connsiteY10"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62617 w 571820"/>
                  <a:gd name="connsiteY7" fmla="*/ 1289197 h 1313542"/>
                  <a:gd name="connsiteX8" fmla="*/ 0 w 571820"/>
                  <a:gd name="connsiteY8" fmla="*/ 655183 h 1313542"/>
                  <a:gd name="connsiteX9" fmla="*/ 262617 w 571820"/>
                  <a:gd name="connsiteY9" fmla="*/ 21170 h 1313542"/>
                  <a:gd name="connsiteX0" fmla="*/ 262617 w 571820"/>
                  <a:gd name="connsiteY0" fmla="*/ 21170 h 1364739"/>
                  <a:gd name="connsiteX1" fmla="*/ 285910 w 571820"/>
                  <a:gd name="connsiteY1" fmla="*/ 0 h 1364739"/>
                  <a:gd name="connsiteX2" fmla="*/ 309203 w 571820"/>
                  <a:gd name="connsiteY2" fmla="*/ 21170 h 1364739"/>
                  <a:gd name="connsiteX3" fmla="*/ 571820 w 571820"/>
                  <a:gd name="connsiteY3" fmla="*/ 655184 h 1364739"/>
                  <a:gd name="connsiteX4" fmla="*/ 309203 w 571820"/>
                  <a:gd name="connsiteY4" fmla="*/ 1289197 h 1364739"/>
                  <a:gd name="connsiteX5" fmla="*/ 289403 w 571820"/>
                  <a:gd name="connsiteY5" fmla="*/ 1307193 h 1364739"/>
                  <a:gd name="connsiteX6" fmla="*/ 177485 w 571820"/>
                  <a:gd name="connsiteY6" fmla="*/ 1364739 h 1364739"/>
                  <a:gd name="connsiteX7" fmla="*/ 262617 w 571820"/>
                  <a:gd name="connsiteY7" fmla="*/ 1289197 h 1364739"/>
                  <a:gd name="connsiteX8" fmla="*/ 0 w 571820"/>
                  <a:gd name="connsiteY8" fmla="*/ 655183 h 1364739"/>
                  <a:gd name="connsiteX9" fmla="*/ 262617 w 571820"/>
                  <a:gd name="connsiteY9" fmla="*/ 21170 h 1364739"/>
                  <a:gd name="connsiteX0" fmla="*/ 262617 w 571820"/>
                  <a:gd name="connsiteY0" fmla="*/ 21170 h 1364739"/>
                  <a:gd name="connsiteX1" fmla="*/ 285910 w 571820"/>
                  <a:gd name="connsiteY1" fmla="*/ 0 h 1364739"/>
                  <a:gd name="connsiteX2" fmla="*/ 309203 w 571820"/>
                  <a:gd name="connsiteY2" fmla="*/ 21170 h 1364739"/>
                  <a:gd name="connsiteX3" fmla="*/ 571820 w 571820"/>
                  <a:gd name="connsiteY3" fmla="*/ 655184 h 1364739"/>
                  <a:gd name="connsiteX4" fmla="*/ 309203 w 571820"/>
                  <a:gd name="connsiteY4" fmla="*/ 1289197 h 1364739"/>
                  <a:gd name="connsiteX5" fmla="*/ 285832 w 571820"/>
                  <a:gd name="connsiteY5" fmla="*/ 1311956 h 1364739"/>
                  <a:gd name="connsiteX6" fmla="*/ 177485 w 571820"/>
                  <a:gd name="connsiteY6" fmla="*/ 1364739 h 1364739"/>
                  <a:gd name="connsiteX7" fmla="*/ 262617 w 571820"/>
                  <a:gd name="connsiteY7" fmla="*/ 1289197 h 1364739"/>
                  <a:gd name="connsiteX8" fmla="*/ 0 w 571820"/>
                  <a:gd name="connsiteY8" fmla="*/ 655183 h 1364739"/>
                  <a:gd name="connsiteX9" fmla="*/ 262617 w 571820"/>
                  <a:gd name="connsiteY9" fmla="*/ 21170 h 1364739"/>
                  <a:gd name="connsiteX0" fmla="*/ 262617 w 571820"/>
                  <a:gd name="connsiteY0" fmla="*/ 21170 h 1311956"/>
                  <a:gd name="connsiteX1" fmla="*/ 285910 w 571820"/>
                  <a:gd name="connsiteY1" fmla="*/ 0 h 1311956"/>
                  <a:gd name="connsiteX2" fmla="*/ 309203 w 571820"/>
                  <a:gd name="connsiteY2" fmla="*/ 21170 h 1311956"/>
                  <a:gd name="connsiteX3" fmla="*/ 571820 w 571820"/>
                  <a:gd name="connsiteY3" fmla="*/ 655184 h 1311956"/>
                  <a:gd name="connsiteX4" fmla="*/ 309203 w 571820"/>
                  <a:gd name="connsiteY4" fmla="*/ 1289197 h 1311956"/>
                  <a:gd name="connsiteX5" fmla="*/ 285832 w 571820"/>
                  <a:gd name="connsiteY5" fmla="*/ 1311956 h 1311956"/>
                  <a:gd name="connsiteX6" fmla="*/ 262617 w 571820"/>
                  <a:gd name="connsiteY6" fmla="*/ 1289197 h 1311956"/>
                  <a:gd name="connsiteX7" fmla="*/ 0 w 571820"/>
                  <a:gd name="connsiteY7" fmla="*/ 655183 h 1311956"/>
                  <a:gd name="connsiteX8" fmla="*/ 262617 w 571820"/>
                  <a:gd name="connsiteY8" fmla="*/ 21170 h 1311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1820" h="1311956">
                    <a:moveTo>
                      <a:pt x="262617" y="21170"/>
                    </a:moveTo>
                    <a:lnTo>
                      <a:pt x="285910" y="0"/>
                    </a:lnTo>
                    <a:lnTo>
                      <a:pt x="309203" y="21170"/>
                    </a:lnTo>
                    <a:cubicBezTo>
                      <a:pt x="471461" y="183428"/>
                      <a:pt x="571820" y="407586"/>
                      <a:pt x="571820" y="655184"/>
                    </a:cubicBezTo>
                    <a:cubicBezTo>
                      <a:pt x="571820" y="902781"/>
                      <a:pt x="471461" y="1126939"/>
                      <a:pt x="309203" y="1289197"/>
                    </a:cubicBezTo>
                    <a:lnTo>
                      <a:pt x="285832" y="1311956"/>
                    </a:lnTo>
                    <a:lnTo>
                      <a:pt x="262617" y="1289197"/>
                    </a:lnTo>
                    <a:cubicBezTo>
                      <a:pt x="100359" y="1126938"/>
                      <a:pt x="0" y="902781"/>
                      <a:pt x="0" y="655183"/>
                    </a:cubicBezTo>
                    <a:cubicBezTo>
                      <a:pt x="0" y="407586"/>
                      <a:pt x="100359" y="183428"/>
                      <a:pt x="262617" y="21170"/>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cxnSp>
            <p:nvCxnSpPr>
              <p:cNvPr id="50" name="Straight Connector 49">
                <a:extLst>
                  <a:ext uri="{FF2B5EF4-FFF2-40B4-BE49-F238E27FC236}">
                    <a16:creationId xmlns:a16="http://schemas.microsoft.com/office/drawing/2014/main" id="{7CF8DEE9-82BC-4F6D-9E7D-A61DE0391FA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768695" y="4330454"/>
                <a:ext cx="0" cy="162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46" name="Group 45">
              <a:extLst>
                <a:ext uri="{FF2B5EF4-FFF2-40B4-BE49-F238E27FC236}">
                  <a16:creationId xmlns:a16="http://schemas.microsoft.com/office/drawing/2014/main" id="{477FE6E3-76CF-4BFE-A9BB-D2B04E547D6D}"/>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3500000">
              <a:off x="622419" y="427549"/>
              <a:ext cx="464739" cy="900000"/>
              <a:chOff x="4511184" y="2651374"/>
              <a:chExt cx="464739" cy="900000"/>
            </a:xfrm>
          </p:grpSpPr>
          <p:sp>
            <p:nvSpPr>
              <p:cNvPr id="47" name="Freeform: Shape 46">
                <a:extLst>
                  <a:ext uri="{FF2B5EF4-FFF2-40B4-BE49-F238E27FC236}">
                    <a16:creationId xmlns:a16="http://schemas.microsoft.com/office/drawing/2014/main" id="{8B90047D-5FCF-4A72-98F9-4C5F3BE362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flipH="1" flipV="1">
                <a:off x="4511184" y="2990814"/>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cxnSp>
            <p:nvCxnSpPr>
              <p:cNvPr id="48" name="Straight Connector 47">
                <a:extLst>
                  <a:ext uri="{FF2B5EF4-FFF2-40B4-BE49-F238E27FC236}">
                    <a16:creationId xmlns:a16="http://schemas.microsoft.com/office/drawing/2014/main" id="{5D6597A5-9B58-4515-A65F-776A599681B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V="1">
                <a:off x="4743982" y="2651374"/>
                <a:ext cx="0" cy="90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sp>
        <p:nvSpPr>
          <p:cNvPr id="74" name="Freeform: Shape 73">
            <a:extLst>
              <a:ext uri="{FF2B5EF4-FFF2-40B4-BE49-F238E27FC236}">
                <a16:creationId xmlns:a16="http://schemas.microsoft.com/office/drawing/2014/main" id="{716BED87-A484-418B-BFE2-B7AF165C5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9392603" y="2694497"/>
            <a:ext cx="2287608" cy="3232926"/>
          </a:xfrm>
          <a:custGeom>
            <a:avLst/>
            <a:gdLst>
              <a:gd name="connsiteX0" fmla="*/ 1143804 w 2287608"/>
              <a:gd name="connsiteY0" fmla="*/ 1916209 h 3232926"/>
              <a:gd name="connsiteX1" fmla="*/ 1140311 w 2287608"/>
              <a:gd name="connsiteY1" fmla="*/ 1919384 h 3232926"/>
              <a:gd name="connsiteX2" fmla="*/ 1136818 w 2287608"/>
              <a:gd name="connsiteY2" fmla="*/ 1916209 h 3232926"/>
              <a:gd name="connsiteX3" fmla="*/ 1136818 w 2287608"/>
              <a:gd name="connsiteY3" fmla="*/ 1922559 h 3232926"/>
              <a:gd name="connsiteX4" fmla="*/ 1117018 w 2287608"/>
              <a:gd name="connsiteY4" fmla="*/ 1940554 h 3232926"/>
              <a:gd name="connsiteX5" fmla="*/ 854401 w 2287608"/>
              <a:gd name="connsiteY5" fmla="*/ 2574568 h 3232926"/>
              <a:gd name="connsiteX6" fmla="*/ 1117018 w 2287608"/>
              <a:gd name="connsiteY6" fmla="*/ 3208581 h 3232926"/>
              <a:gd name="connsiteX7" fmla="*/ 1136818 w 2287608"/>
              <a:gd name="connsiteY7" fmla="*/ 3226577 h 3232926"/>
              <a:gd name="connsiteX8" fmla="*/ 1136818 w 2287608"/>
              <a:gd name="connsiteY8" fmla="*/ 3232926 h 3232926"/>
              <a:gd name="connsiteX9" fmla="*/ 1140311 w 2287608"/>
              <a:gd name="connsiteY9" fmla="*/ 3229751 h 3232926"/>
              <a:gd name="connsiteX10" fmla="*/ 1143804 w 2287608"/>
              <a:gd name="connsiteY10" fmla="*/ 3232926 h 3232926"/>
              <a:gd name="connsiteX11" fmla="*/ 1143804 w 2287608"/>
              <a:gd name="connsiteY11" fmla="*/ 3226577 h 3232926"/>
              <a:gd name="connsiteX12" fmla="*/ 1163604 w 2287608"/>
              <a:gd name="connsiteY12" fmla="*/ 3208581 h 3232926"/>
              <a:gd name="connsiteX13" fmla="*/ 1426221 w 2287608"/>
              <a:gd name="connsiteY13" fmla="*/ 2574567 h 3232926"/>
              <a:gd name="connsiteX14" fmla="*/ 1163604 w 2287608"/>
              <a:gd name="connsiteY14" fmla="*/ 1940554 h 3232926"/>
              <a:gd name="connsiteX15" fmla="*/ 1143804 w 2287608"/>
              <a:gd name="connsiteY15" fmla="*/ 1922558 h 3232926"/>
              <a:gd name="connsiteX16" fmla="*/ 1140312 w 2287608"/>
              <a:gd name="connsiteY16" fmla="*/ 1494239 h 3232926"/>
              <a:gd name="connsiteX17" fmla="*/ 1134813 w 2287608"/>
              <a:gd name="connsiteY17" fmla="*/ 1497413 h 3232926"/>
              <a:gd name="connsiteX18" fmla="*/ 1109328 w 2287608"/>
              <a:gd name="connsiteY18" fmla="*/ 1489264 h 3232926"/>
              <a:gd name="connsiteX19" fmla="*/ 428947 w 2287608"/>
              <a:gd name="connsiteY19" fmla="*/ 1578838 h 3232926"/>
              <a:gd name="connsiteX20" fmla="*/ 11185 w 2287608"/>
              <a:gd name="connsiteY20" fmla="*/ 2123278 h 3232926"/>
              <a:gd name="connsiteX21" fmla="*/ 5499 w 2287608"/>
              <a:gd name="connsiteY21" fmla="*/ 2149423 h 3232926"/>
              <a:gd name="connsiteX22" fmla="*/ 0 w 2287608"/>
              <a:gd name="connsiteY22" fmla="*/ 2152597 h 3232926"/>
              <a:gd name="connsiteX23" fmla="*/ 4497 w 2287608"/>
              <a:gd name="connsiteY23" fmla="*/ 2154035 h 3232926"/>
              <a:gd name="connsiteX24" fmla="*/ 3493 w 2287608"/>
              <a:gd name="connsiteY24" fmla="*/ 2158648 h 3232926"/>
              <a:gd name="connsiteX25" fmla="*/ 8992 w 2287608"/>
              <a:gd name="connsiteY25" fmla="*/ 2155473 h 3232926"/>
              <a:gd name="connsiteX26" fmla="*/ 34477 w 2287608"/>
              <a:gd name="connsiteY26" fmla="*/ 2163622 h 3232926"/>
              <a:gd name="connsiteX27" fmla="*/ 290620 w 2287608"/>
              <a:gd name="connsiteY27" fmla="*/ 2194022 h 3232926"/>
              <a:gd name="connsiteX28" fmla="*/ 714858 w 2287608"/>
              <a:gd name="connsiteY28" fmla="*/ 2074049 h 3232926"/>
              <a:gd name="connsiteX29" fmla="*/ 1132621 w 2287608"/>
              <a:gd name="connsiteY29" fmla="*/ 1529609 h 3232926"/>
              <a:gd name="connsiteX30" fmla="*/ 1138305 w 2287608"/>
              <a:gd name="connsiteY30" fmla="*/ 1503464 h 3232926"/>
              <a:gd name="connsiteX31" fmla="*/ 1143804 w 2287608"/>
              <a:gd name="connsiteY31" fmla="*/ 1500289 h 3232926"/>
              <a:gd name="connsiteX32" fmla="*/ 1139308 w 2287608"/>
              <a:gd name="connsiteY32" fmla="*/ 1498852 h 3232926"/>
              <a:gd name="connsiteX33" fmla="*/ 2069415 w 2287608"/>
              <a:gd name="connsiteY33" fmla="*/ 1747063 h 3232926"/>
              <a:gd name="connsiteX34" fmla="*/ 1858661 w 2287608"/>
              <a:gd name="connsiteY34" fmla="*/ 1578837 h 3232926"/>
              <a:gd name="connsiteX35" fmla="*/ 1178281 w 2287608"/>
              <a:gd name="connsiteY35" fmla="*/ 1489263 h 3232926"/>
              <a:gd name="connsiteX36" fmla="*/ 1152796 w 2287608"/>
              <a:gd name="connsiteY36" fmla="*/ 1497412 h 3232926"/>
              <a:gd name="connsiteX37" fmla="*/ 1147297 w 2287608"/>
              <a:gd name="connsiteY37" fmla="*/ 1494238 h 3232926"/>
              <a:gd name="connsiteX38" fmla="*/ 1148300 w 2287608"/>
              <a:gd name="connsiteY38" fmla="*/ 1498851 h 3232926"/>
              <a:gd name="connsiteX39" fmla="*/ 1143804 w 2287608"/>
              <a:gd name="connsiteY39" fmla="*/ 1500288 h 3232926"/>
              <a:gd name="connsiteX40" fmla="*/ 1149304 w 2287608"/>
              <a:gd name="connsiteY40" fmla="*/ 1503463 h 3232926"/>
              <a:gd name="connsiteX41" fmla="*/ 1154988 w 2287608"/>
              <a:gd name="connsiteY41" fmla="*/ 1529608 h 3232926"/>
              <a:gd name="connsiteX42" fmla="*/ 1572751 w 2287608"/>
              <a:gd name="connsiteY42" fmla="*/ 2074048 h 3232926"/>
              <a:gd name="connsiteX43" fmla="*/ 1996989 w 2287608"/>
              <a:gd name="connsiteY43" fmla="*/ 2194021 h 3232926"/>
              <a:gd name="connsiteX44" fmla="*/ 2253131 w 2287608"/>
              <a:gd name="connsiteY44" fmla="*/ 2163621 h 3232926"/>
              <a:gd name="connsiteX45" fmla="*/ 2278616 w 2287608"/>
              <a:gd name="connsiteY45" fmla="*/ 2155472 h 3232926"/>
              <a:gd name="connsiteX46" fmla="*/ 2284115 w 2287608"/>
              <a:gd name="connsiteY46" fmla="*/ 2158647 h 3232926"/>
              <a:gd name="connsiteX47" fmla="*/ 2283112 w 2287608"/>
              <a:gd name="connsiteY47" fmla="*/ 2154034 h 3232926"/>
              <a:gd name="connsiteX48" fmla="*/ 2287608 w 2287608"/>
              <a:gd name="connsiteY48" fmla="*/ 2152596 h 3232926"/>
              <a:gd name="connsiteX49" fmla="*/ 2282109 w 2287608"/>
              <a:gd name="connsiteY49" fmla="*/ 2149422 h 3232926"/>
              <a:gd name="connsiteX50" fmla="*/ 2276424 w 2287608"/>
              <a:gd name="connsiteY50" fmla="*/ 2123277 h 3232926"/>
              <a:gd name="connsiteX51" fmla="*/ 2069415 w 2287608"/>
              <a:gd name="connsiteY51" fmla="*/ 1747063 h 3232926"/>
              <a:gd name="connsiteX52" fmla="*/ 1140311 w 2287608"/>
              <a:gd name="connsiteY52" fmla="*/ 779689 h 3232926"/>
              <a:gd name="connsiteX53" fmla="*/ 1134812 w 2287608"/>
              <a:gd name="connsiteY53" fmla="*/ 782863 h 3232926"/>
              <a:gd name="connsiteX54" fmla="*/ 1109328 w 2287608"/>
              <a:gd name="connsiteY54" fmla="*/ 774714 h 3232926"/>
              <a:gd name="connsiteX55" fmla="*/ 428947 w 2287608"/>
              <a:gd name="connsiteY55" fmla="*/ 864288 h 3232926"/>
              <a:gd name="connsiteX56" fmla="*/ 11185 w 2287608"/>
              <a:gd name="connsiteY56" fmla="*/ 1408728 h 3232926"/>
              <a:gd name="connsiteX57" fmla="*/ 5499 w 2287608"/>
              <a:gd name="connsiteY57" fmla="*/ 1434873 h 3232926"/>
              <a:gd name="connsiteX58" fmla="*/ 0 w 2287608"/>
              <a:gd name="connsiteY58" fmla="*/ 1438047 h 3232926"/>
              <a:gd name="connsiteX59" fmla="*/ 4497 w 2287608"/>
              <a:gd name="connsiteY59" fmla="*/ 1439485 h 3232926"/>
              <a:gd name="connsiteX60" fmla="*/ 3493 w 2287608"/>
              <a:gd name="connsiteY60" fmla="*/ 1444098 h 3232926"/>
              <a:gd name="connsiteX61" fmla="*/ 8992 w 2287608"/>
              <a:gd name="connsiteY61" fmla="*/ 1440923 h 3232926"/>
              <a:gd name="connsiteX62" fmla="*/ 34477 w 2287608"/>
              <a:gd name="connsiteY62" fmla="*/ 1449072 h 3232926"/>
              <a:gd name="connsiteX63" fmla="*/ 290620 w 2287608"/>
              <a:gd name="connsiteY63" fmla="*/ 1479472 h 3232926"/>
              <a:gd name="connsiteX64" fmla="*/ 714858 w 2287608"/>
              <a:gd name="connsiteY64" fmla="*/ 1359499 h 3232926"/>
              <a:gd name="connsiteX65" fmla="*/ 1132621 w 2287608"/>
              <a:gd name="connsiteY65" fmla="*/ 815059 h 3232926"/>
              <a:gd name="connsiteX66" fmla="*/ 1138305 w 2287608"/>
              <a:gd name="connsiteY66" fmla="*/ 788914 h 3232926"/>
              <a:gd name="connsiteX67" fmla="*/ 1143805 w 2287608"/>
              <a:gd name="connsiteY67" fmla="*/ 785739 h 3232926"/>
              <a:gd name="connsiteX68" fmla="*/ 1139308 w 2287608"/>
              <a:gd name="connsiteY68" fmla="*/ 784302 h 3232926"/>
              <a:gd name="connsiteX69" fmla="*/ 2069415 w 2287608"/>
              <a:gd name="connsiteY69" fmla="*/ 1032514 h 3232926"/>
              <a:gd name="connsiteX70" fmla="*/ 1858661 w 2287608"/>
              <a:gd name="connsiteY70" fmla="*/ 864289 h 3232926"/>
              <a:gd name="connsiteX71" fmla="*/ 1178281 w 2287608"/>
              <a:gd name="connsiteY71" fmla="*/ 774715 h 3232926"/>
              <a:gd name="connsiteX72" fmla="*/ 1152796 w 2287608"/>
              <a:gd name="connsiteY72" fmla="*/ 782864 h 3232926"/>
              <a:gd name="connsiteX73" fmla="*/ 1147297 w 2287608"/>
              <a:gd name="connsiteY73" fmla="*/ 779690 h 3232926"/>
              <a:gd name="connsiteX74" fmla="*/ 1148300 w 2287608"/>
              <a:gd name="connsiteY74" fmla="*/ 784303 h 3232926"/>
              <a:gd name="connsiteX75" fmla="*/ 1143804 w 2287608"/>
              <a:gd name="connsiteY75" fmla="*/ 785740 h 3232926"/>
              <a:gd name="connsiteX76" fmla="*/ 1149304 w 2287608"/>
              <a:gd name="connsiteY76" fmla="*/ 788915 h 3232926"/>
              <a:gd name="connsiteX77" fmla="*/ 1154988 w 2287608"/>
              <a:gd name="connsiteY77" fmla="*/ 815060 h 3232926"/>
              <a:gd name="connsiteX78" fmla="*/ 1572751 w 2287608"/>
              <a:gd name="connsiteY78" fmla="*/ 1359500 h 3232926"/>
              <a:gd name="connsiteX79" fmla="*/ 1996989 w 2287608"/>
              <a:gd name="connsiteY79" fmla="*/ 1479473 h 3232926"/>
              <a:gd name="connsiteX80" fmla="*/ 2253131 w 2287608"/>
              <a:gd name="connsiteY80" fmla="*/ 1449073 h 3232926"/>
              <a:gd name="connsiteX81" fmla="*/ 2278616 w 2287608"/>
              <a:gd name="connsiteY81" fmla="*/ 1440924 h 3232926"/>
              <a:gd name="connsiteX82" fmla="*/ 2284115 w 2287608"/>
              <a:gd name="connsiteY82" fmla="*/ 1444099 h 3232926"/>
              <a:gd name="connsiteX83" fmla="*/ 2283112 w 2287608"/>
              <a:gd name="connsiteY83" fmla="*/ 1439486 h 3232926"/>
              <a:gd name="connsiteX84" fmla="*/ 2287608 w 2287608"/>
              <a:gd name="connsiteY84" fmla="*/ 1438048 h 3232926"/>
              <a:gd name="connsiteX85" fmla="*/ 2282109 w 2287608"/>
              <a:gd name="connsiteY85" fmla="*/ 1434874 h 3232926"/>
              <a:gd name="connsiteX86" fmla="*/ 2276424 w 2287608"/>
              <a:gd name="connsiteY86" fmla="*/ 1408729 h 3232926"/>
              <a:gd name="connsiteX87" fmla="*/ 2069415 w 2287608"/>
              <a:gd name="connsiteY87" fmla="*/ 1032514 h 3232926"/>
              <a:gd name="connsiteX88" fmla="*/ 1140311 w 2287608"/>
              <a:gd name="connsiteY88" fmla="*/ 35676 h 3232926"/>
              <a:gd name="connsiteX89" fmla="*/ 1134812 w 2287608"/>
              <a:gd name="connsiteY89" fmla="*/ 38850 h 3232926"/>
              <a:gd name="connsiteX90" fmla="*/ 1109328 w 2287608"/>
              <a:gd name="connsiteY90" fmla="*/ 30701 h 3232926"/>
              <a:gd name="connsiteX91" fmla="*/ 428948 w 2287608"/>
              <a:gd name="connsiteY91" fmla="*/ 120275 h 3232926"/>
              <a:gd name="connsiteX92" fmla="*/ 11185 w 2287608"/>
              <a:gd name="connsiteY92" fmla="*/ 664715 h 3232926"/>
              <a:gd name="connsiteX93" fmla="*/ 5499 w 2287608"/>
              <a:gd name="connsiteY93" fmla="*/ 690860 h 3232926"/>
              <a:gd name="connsiteX94" fmla="*/ 0 w 2287608"/>
              <a:gd name="connsiteY94" fmla="*/ 694034 h 3232926"/>
              <a:gd name="connsiteX95" fmla="*/ 4497 w 2287608"/>
              <a:gd name="connsiteY95" fmla="*/ 695472 h 3232926"/>
              <a:gd name="connsiteX96" fmla="*/ 3493 w 2287608"/>
              <a:gd name="connsiteY96" fmla="*/ 700085 h 3232926"/>
              <a:gd name="connsiteX97" fmla="*/ 8992 w 2287608"/>
              <a:gd name="connsiteY97" fmla="*/ 696910 h 3232926"/>
              <a:gd name="connsiteX98" fmla="*/ 34477 w 2287608"/>
              <a:gd name="connsiteY98" fmla="*/ 705059 h 3232926"/>
              <a:gd name="connsiteX99" fmla="*/ 290620 w 2287608"/>
              <a:gd name="connsiteY99" fmla="*/ 735459 h 3232926"/>
              <a:gd name="connsiteX100" fmla="*/ 714857 w 2287608"/>
              <a:gd name="connsiteY100" fmla="*/ 615486 h 3232926"/>
              <a:gd name="connsiteX101" fmla="*/ 1132621 w 2287608"/>
              <a:gd name="connsiteY101" fmla="*/ 71046 h 3232926"/>
              <a:gd name="connsiteX102" fmla="*/ 1138305 w 2287608"/>
              <a:gd name="connsiteY102" fmla="*/ 44901 h 3232926"/>
              <a:gd name="connsiteX103" fmla="*/ 1143805 w 2287608"/>
              <a:gd name="connsiteY103" fmla="*/ 41726 h 3232926"/>
              <a:gd name="connsiteX104" fmla="*/ 1139308 w 2287608"/>
              <a:gd name="connsiteY104" fmla="*/ 40289 h 3232926"/>
              <a:gd name="connsiteX105" fmla="*/ 2069415 w 2287608"/>
              <a:gd name="connsiteY105" fmla="*/ 288501 h 3232926"/>
              <a:gd name="connsiteX106" fmla="*/ 1858661 w 2287608"/>
              <a:gd name="connsiteY106" fmla="*/ 120276 h 3232926"/>
              <a:gd name="connsiteX107" fmla="*/ 1178281 w 2287608"/>
              <a:gd name="connsiteY107" fmla="*/ 30702 h 3232926"/>
              <a:gd name="connsiteX108" fmla="*/ 1152796 w 2287608"/>
              <a:gd name="connsiteY108" fmla="*/ 38850 h 3232926"/>
              <a:gd name="connsiteX109" fmla="*/ 1147297 w 2287608"/>
              <a:gd name="connsiteY109" fmla="*/ 35676 h 3232926"/>
              <a:gd name="connsiteX110" fmla="*/ 1148300 w 2287608"/>
              <a:gd name="connsiteY110" fmla="*/ 40290 h 3232926"/>
              <a:gd name="connsiteX111" fmla="*/ 1143804 w 2287608"/>
              <a:gd name="connsiteY111" fmla="*/ 41727 h 3232926"/>
              <a:gd name="connsiteX112" fmla="*/ 1149304 w 2287608"/>
              <a:gd name="connsiteY112" fmla="*/ 44901 h 3232926"/>
              <a:gd name="connsiteX113" fmla="*/ 1154988 w 2287608"/>
              <a:gd name="connsiteY113" fmla="*/ 71046 h 3232926"/>
              <a:gd name="connsiteX114" fmla="*/ 1572751 w 2287608"/>
              <a:gd name="connsiteY114" fmla="*/ 615486 h 3232926"/>
              <a:gd name="connsiteX115" fmla="*/ 1996989 w 2287608"/>
              <a:gd name="connsiteY115" fmla="*/ 735460 h 3232926"/>
              <a:gd name="connsiteX116" fmla="*/ 2253131 w 2287608"/>
              <a:gd name="connsiteY116" fmla="*/ 705060 h 3232926"/>
              <a:gd name="connsiteX117" fmla="*/ 2278616 w 2287608"/>
              <a:gd name="connsiteY117" fmla="*/ 696911 h 3232926"/>
              <a:gd name="connsiteX118" fmla="*/ 2284115 w 2287608"/>
              <a:gd name="connsiteY118" fmla="*/ 700086 h 3232926"/>
              <a:gd name="connsiteX119" fmla="*/ 2283112 w 2287608"/>
              <a:gd name="connsiteY119" fmla="*/ 695473 h 3232926"/>
              <a:gd name="connsiteX120" fmla="*/ 2287608 w 2287608"/>
              <a:gd name="connsiteY120" fmla="*/ 694035 h 3232926"/>
              <a:gd name="connsiteX121" fmla="*/ 2282109 w 2287608"/>
              <a:gd name="connsiteY121" fmla="*/ 690860 h 3232926"/>
              <a:gd name="connsiteX122" fmla="*/ 2276424 w 2287608"/>
              <a:gd name="connsiteY122" fmla="*/ 664716 h 3232926"/>
              <a:gd name="connsiteX123" fmla="*/ 2069415 w 2287608"/>
              <a:gd name="connsiteY123" fmla="*/ 288501 h 32329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Lst>
            <a:rect l="l" t="t" r="r" b="b"/>
            <a:pathLst>
              <a:path w="2287608" h="3232926">
                <a:moveTo>
                  <a:pt x="1143804" y="1916209"/>
                </a:moveTo>
                <a:lnTo>
                  <a:pt x="1140311" y="1919384"/>
                </a:lnTo>
                <a:lnTo>
                  <a:pt x="1136818" y="1916209"/>
                </a:lnTo>
                <a:lnTo>
                  <a:pt x="1136818" y="1922559"/>
                </a:lnTo>
                <a:lnTo>
                  <a:pt x="1117018" y="1940554"/>
                </a:lnTo>
                <a:cubicBezTo>
                  <a:pt x="954760" y="2102813"/>
                  <a:pt x="854401" y="2326970"/>
                  <a:pt x="854401" y="2574568"/>
                </a:cubicBezTo>
                <a:cubicBezTo>
                  <a:pt x="854401" y="2822165"/>
                  <a:pt x="954760" y="3046323"/>
                  <a:pt x="1117018" y="3208581"/>
                </a:cubicBezTo>
                <a:lnTo>
                  <a:pt x="1136818" y="3226577"/>
                </a:lnTo>
                <a:lnTo>
                  <a:pt x="1136818" y="3232926"/>
                </a:lnTo>
                <a:lnTo>
                  <a:pt x="1140311" y="3229751"/>
                </a:lnTo>
                <a:lnTo>
                  <a:pt x="1143804" y="3232926"/>
                </a:lnTo>
                <a:lnTo>
                  <a:pt x="1143804" y="3226577"/>
                </a:lnTo>
                <a:lnTo>
                  <a:pt x="1163604" y="3208581"/>
                </a:lnTo>
                <a:cubicBezTo>
                  <a:pt x="1325862" y="3046323"/>
                  <a:pt x="1426221" y="2822165"/>
                  <a:pt x="1426221" y="2574567"/>
                </a:cubicBezTo>
                <a:cubicBezTo>
                  <a:pt x="1426221" y="2326970"/>
                  <a:pt x="1325862" y="2102812"/>
                  <a:pt x="1163604" y="1940554"/>
                </a:cubicBezTo>
                <a:lnTo>
                  <a:pt x="1143804" y="1922558"/>
                </a:lnTo>
                <a:close/>
                <a:moveTo>
                  <a:pt x="1140312" y="1494239"/>
                </a:moveTo>
                <a:lnTo>
                  <a:pt x="1134813" y="1497413"/>
                </a:lnTo>
                <a:lnTo>
                  <a:pt x="1109328" y="1489264"/>
                </a:lnTo>
                <a:cubicBezTo>
                  <a:pt x="887680" y="1429874"/>
                  <a:pt x="643374" y="1455039"/>
                  <a:pt x="428947" y="1578838"/>
                </a:cubicBezTo>
                <a:cubicBezTo>
                  <a:pt x="214522" y="1702637"/>
                  <a:pt x="70575" y="1901629"/>
                  <a:pt x="11185" y="2123278"/>
                </a:cubicBezTo>
                <a:lnTo>
                  <a:pt x="5499" y="2149423"/>
                </a:lnTo>
                <a:lnTo>
                  <a:pt x="0" y="2152597"/>
                </a:lnTo>
                <a:lnTo>
                  <a:pt x="4497" y="2154035"/>
                </a:lnTo>
                <a:lnTo>
                  <a:pt x="3493" y="2158648"/>
                </a:lnTo>
                <a:lnTo>
                  <a:pt x="8992" y="2155473"/>
                </a:lnTo>
                <a:lnTo>
                  <a:pt x="34477" y="2163622"/>
                </a:lnTo>
                <a:cubicBezTo>
                  <a:pt x="117596" y="2185894"/>
                  <a:pt x="203900" y="2196274"/>
                  <a:pt x="290620" y="2194022"/>
                </a:cubicBezTo>
                <a:cubicBezTo>
                  <a:pt x="435153" y="2190268"/>
                  <a:pt x="580841" y="2151423"/>
                  <a:pt x="714858" y="2074049"/>
                </a:cubicBezTo>
                <a:cubicBezTo>
                  <a:pt x="929283" y="1950250"/>
                  <a:pt x="1073230" y="1751258"/>
                  <a:pt x="1132621" y="1529609"/>
                </a:cubicBezTo>
                <a:lnTo>
                  <a:pt x="1138305" y="1503464"/>
                </a:lnTo>
                <a:lnTo>
                  <a:pt x="1143804" y="1500289"/>
                </a:lnTo>
                <a:lnTo>
                  <a:pt x="1139308" y="1498852"/>
                </a:lnTo>
                <a:close/>
                <a:moveTo>
                  <a:pt x="2069415" y="1747063"/>
                </a:moveTo>
                <a:cubicBezTo>
                  <a:pt x="2009570" y="1682261"/>
                  <a:pt x="1939071" y="1625262"/>
                  <a:pt x="1858661" y="1578837"/>
                </a:cubicBezTo>
                <a:cubicBezTo>
                  <a:pt x="1644235" y="1455038"/>
                  <a:pt x="1399929" y="1429873"/>
                  <a:pt x="1178281" y="1489263"/>
                </a:cubicBezTo>
                <a:lnTo>
                  <a:pt x="1152796" y="1497412"/>
                </a:lnTo>
                <a:lnTo>
                  <a:pt x="1147297" y="1494238"/>
                </a:lnTo>
                <a:lnTo>
                  <a:pt x="1148300" y="1498851"/>
                </a:lnTo>
                <a:lnTo>
                  <a:pt x="1143804" y="1500288"/>
                </a:lnTo>
                <a:lnTo>
                  <a:pt x="1149304" y="1503463"/>
                </a:lnTo>
                <a:lnTo>
                  <a:pt x="1154988" y="1529608"/>
                </a:lnTo>
                <a:cubicBezTo>
                  <a:pt x="1214379" y="1751257"/>
                  <a:pt x="1358325" y="1950249"/>
                  <a:pt x="1572751" y="2074048"/>
                </a:cubicBezTo>
                <a:cubicBezTo>
                  <a:pt x="1706767" y="2151422"/>
                  <a:pt x="1852455" y="2190267"/>
                  <a:pt x="1996989" y="2194021"/>
                </a:cubicBezTo>
                <a:cubicBezTo>
                  <a:pt x="2083709" y="2196273"/>
                  <a:pt x="2170013" y="2185893"/>
                  <a:pt x="2253131" y="2163621"/>
                </a:cubicBezTo>
                <a:lnTo>
                  <a:pt x="2278616" y="2155472"/>
                </a:lnTo>
                <a:lnTo>
                  <a:pt x="2284115" y="2158647"/>
                </a:lnTo>
                <a:lnTo>
                  <a:pt x="2283112" y="2154034"/>
                </a:lnTo>
                <a:lnTo>
                  <a:pt x="2287608" y="2152596"/>
                </a:lnTo>
                <a:lnTo>
                  <a:pt x="2282109" y="2149422"/>
                </a:lnTo>
                <a:lnTo>
                  <a:pt x="2276424" y="2123277"/>
                </a:lnTo>
                <a:cubicBezTo>
                  <a:pt x="2239306" y="1984747"/>
                  <a:pt x="2169157" y="1855067"/>
                  <a:pt x="2069415" y="1747063"/>
                </a:cubicBezTo>
                <a:close/>
                <a:moveTo>
                  <a:pt x="1140311" y="779689"/>
                </a:moveTo>
                <a:lnTo>
                  <a:pt x="1134812" y="782863"/>
                </a:lnTo>
                <a:lnTo>
                  <a:pt x="1109328" y="774714"/>
                </a:lnTo>
                <a:cubicBezTo>
                  <a:pt x="887679" y="715324"/>
                  <a:pt x="643374" y="740489"/>
                  <a:pt x="428947" y="864288"/>
                </a:cubicBezTo>
                <a:cubicBezTo>
                  <a:pt x="214522" y="988087"/>
                  <a:pt x="70575" y="1187079"/>
                  <a:pt x="11185" y="1408728"/>
                </a:cubicBezTo>
                <a:lnTo>
                  <a:pt x="5499" y="1434873"/>
                </a:lnTo>
                <a:lnTo>
                  <a:pt x="0" y="1438047"/>
                </a:lnTo>
                <a:lnTo>
                  <a:pt x="4497" y="1439485"/>
                </a:lnTo>
                <a:lnTo>
                  <a:pt x="3493" y="1444098"/>
                </a:lnTo>
                <a:lnTo>
                  <a:pt x="8992" y="1440923"/>
                </a:lnTo>
                <a:lnTo>
                  <a:pt x="34477" y="1449072"/>
                </a:lnTo>
                <a:cubicBezTo>
                  <a:pt x="117595" y="1471344"/>
                  <a:pt x="203900" y="1481724"/>
                  <a:pt x="290620" y="1479472"/>
                </a:cubicBezTo>
                <a:cubicBezTo>
                  <a:pt x="435154" y="1475718"/>
                  <a:pt x="580841" y="1436873"/>
                  <a:pt x="714858" y="1359499"/>
                </a:cubicBezTo>
                <a:cubicBezTo>
                  <a:pt x="929284" y="1235700"/>
                  <a:pt x="1073229" y="1036708"/>
                  <a:pt x="1132621" y="815059"/>
                </a:cubicBezTo>
                <a:lnTo>
                  <a:pt x="1138305" y="788914"/>
                </a:lnTo>
                <a:lnTo>
                  <a:pt x="1143805" y="785739"/>
                </a:lnTo>
                <a:lnTo>
                  <a:pt x="1139308" y="784302"/>
                </a:lnTo>
                <a:close/>
                <a:moveTo>
                  <a:pt x="2069415" y="1032514"/>
                </a:moveTo>
                <a:cubicBezTo>
                  <a:pt x="2009570" y="967712"/>
                  <a:pt x="1939071" y="910714"/>
                  <a:pt x="1858661" y="864289"/>
                </a:cubicBezTo>
                <a:cubicBezTo>
                  <a:pt x="1644235" y="740490"/>
                  <a:pt x="1399929" y="715325"/>
                  <a:pt x="1178281" y="774715"/>
                </a:cubicBezTo>
                <a:lnTo>
                  <a:pt x="1152796" y="782864"/>
                </a:lnTo>
                <a:lnTo>
                  <a:pt x="1147297" y="779690"/>
                </a:lnTo>
                <a:lnTo>
                  <a:pt x="1148300" y="784303"/>
                </a:lnTo>
                <a:lnTo>
                  <a:pt x="1143804" y="785740"/>
                </a:lnTo>
                <a:lnTo>
                  <a:pt x="1149304" y="788915"/>
                </a:lnTo>
                <a:lnTo>
                  <a:pt x="1154988" y="815060"/>
                </a:lnTo>
                <a:cubicBezTo>
                  <a:pt x="1214379" y="1036709"/>
                  <a:pt x="1358325" y="1235701"/>
                  <a:pt x="1572751" y="1359500"/>
                </a:cubicBezTo>
                <a:cubicBezTo>
                  <a:pt x="1706767" y="1436874"/>
                  <a:pt x="1852455" y="1475719"/>
                  <a:pt x="1996989" y="1479473"/>
                </a:cubicBezTo>
                <a:cubicBezTo>
                  <a:pt x="2083709" y="1481725"/>
                  <a:pt x="2170013" y="1471345"/>
                  <a:pt x="2253131" y="1449073"/>
                </a:cubicBezTo>
                <a:lnTo>
                  <a:pt x="2278616" y="1440924"/>
                </a:lnTo>
                <a:lnTo>
                  <a:pt x="2284115" y="1444099"/>
                </a:lnTo>
                <a:lnTo>
                  <a:pt x="2283112" y="1439486"/>
                </a:lnTo>
                <a:lnTo>
                  <a:pt x="2287608" y="1438048"/>
                </a:lnTo>
                <a:lnTo>
                  <a:pt x="2282109" y="1434874"/>
                </a:lnTo>
                <a:lnTo>
                  <a:pt x="2276424" y="1408729"/>
                </a:lnTo>
                <a:cubicBezTo>
                  <a:pt x="2239306" y="1270198"/>
                  <a:pt x="2169157" y="1140518"/>
                  <a:pt x="2069415" y="1032514"/>
                </a:cubicBezTo>
                <a:close/>
                <a:moveTo>
                  <a:pt x="1140311" y="35676"/>
                </a:moveTo>
                <a:lnTo>
                  <a:pt x="1134812" y="38850"/>
                </a:lnTo>
                <a:lnTo>
                  <a:pt x="1109328" y="30701"/>
                </a:lnTo>
                <a:cubicBezTo>
                  <a:pt x="887679" y="-28689"/>
                  <a:pt x="643374" y="-3524"/>
                  <a:pt x="428948" y="120275"/>
                </a:cubicBezTo>
                <a:cubicBezTo>
                  <a:pt x="214521" y="244074"/>
                  <a:pt x="70575" y="443066"/>
                  <a:pt x="11185" y="664715"/>
                </a:cubicBezTo>
                <a:lnTo>
                  <a:pt x="5499" y="690860"/>
                </a:lnTo>
                <a:lnTo>
                  <a:pt x="0" y="694034"/>
                </a:lnTo>
                <a:lnTo>
                  <a:pt x="4497" y="695472"/>
                </a:lnTo>
                <a:lnTo>
                  <a:pt x="3493" y="700085"/>
                </a:lnTo>
                <a:lnTo>
                  <a:pt x="8992" y="696910"/>
                </a:lnTo>
                <a:lnTo>
                  <a:pt x="34477" y="705059"/>
                </a:lnTo>
                <a:cubicBezTo>
                  <a:pt x="117595" y="727331"/>
                  <a:pt x="203900" y="737711"/>
                  <a:pt x="290620" y="735459"/>
                </a:cubicBezTo>
                <a:cubicBezTo>
                  <a:pt x="435154" y="731705"/>
                  <a:pt x="580841" y="692860"/>
                  <a:pt x="714857" y="615486"/>
                </a:cubicBezTo>
                <a:cubicBezTo>
                  <a:pt x="929284" y="491687"/>
                  <a:pt x="1073229" y="292695"/>
                  <a:pt x="1132621" y="71046"/>
                </a:cubicBezTo>
                <a:lnTo>
                  <a:pt x="1138305" y="44901"/>
                </a:lnTo>
                <a:lnTo>
                  <a:pt x="1143805" y="41726"/>
                </a:lnTo>
                <a:lnTo>
                  <a:pt x="1139308" y="40289"/>
                </a:lnTo>
                <a:close/>
                <a:moveTo>
                  <a:pt x="2069415" y="288501"/>
                </a:moveTo>
                <a:cubicBezTo>
                  <a:pt x="2009570" y="223699"/>
                  <a:pt x="1939071" y="166700"/>
                  <a:pt x="1858661" y="120276"/>
                </a:cubicBezTo>
                <a:cubicBezTo>
                  <a:pt x="1644235" y="-3523"/>
                  <a:pt x="1399929" y="-28688"/>
                  <a:pt x="1178281" y="30702"/>
                </a:cubicBezTo>
                <a:lnTo>
                  <a:pt x="1152796" y="38850"/>
                </a:lnTo>
                <a:lnTo>
                  <a:pt x="1147297" y="35676"/>
                </a:lnTo>
                <a:lnTo>
                  <a:pt x="1148300" y="40290"/>
                </a:lnTo>
                <a:lnTo>
                  <a:pt x="1143804" y="41727"/>
                </a:lnTo>
                <a:lnTo>
                  <a:pt x="1149304" y="44901"/>
                </a:lnTo>
                <a:lnTo>
                  <a:pt x="1154988" y="71046"/>
                </a:lnTo>
                <a:cubicBezTo>
                  <a:pt x="1214379" y="292695"/>
                  <a:pt x="1358325" y="491688"/>
                  <a:pt x="1572751" y="615486"/>
                </a:cubicBezTo>
                <a:cubicBezTo>
                  <a:pt x="1706767" y="692860"/>
                  <a:pt x="1852455" y="731705"/>
                  <a:pt x="1996989" y="735460"/>
                </a:cubicBezTo>
                <a:cubicBezTo>
                  <a:pt x="2083709" y="737712"/>
                  <a:pt x="2170013" y="727332"/>
                  <a:pt x="2253131" y="705060"/>
                </a:cubicBezTo>
                <a:lnTo>
                  <a:pt x="2278616" y="696911"/>
                </a:lnTo>
                <a:lnTo>
                  <a:pt x="2284115" y="700086"/>
                </a:lnTo>
                <a:lnTo>
                  <a:pt x="2283112" y="695473"/>
                </a:lnTo>
                <a:lnTo>
                  <a:pt x="2287608" y="694035"/>
                </a:lnTo>
                <a:lnTo>
                  <a:pt x="2282109" y="690860"/>
                </a:lnTo>
                <a:lnTo>
                  <a:pt x="2276424" y="664716"/>
                </a:lnTo>
                <a:cubicBezTo>
                  <a:pt x="2239306" y="526185"/>
                  <a:pt x="2169157" y="396505"/>
                  <a:pt x="2069415" y="288501"/>
                </a:cubicBezTo>
                <a:close/>
              </a:path>
            </a:pathLst>
          </a:custGeom>
          <a:solidFill>
            <a:schemeClr val="tx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solidFill>
            </a:endParaRPr>
          </a:p>
        </p:txBody>
      </p:sp>
      <p:sp>
        <p:nvSpPr>
          <p:cNvPr id="76" name="Freeform: Shape 75">
            <a:extLst>
              <a:ext uri="{FF2B5EF4-FFF2-40B4-BE49-F238E27FC236}">
                <a16:creationId xmlns:a16="http://schemas.microsoft.com/office/drawing/2014/main" id="{91DAC796-CA78-4ABE-BE2F-B8B4D60A68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8864022" y="796012"/>
            <a:ext cx="1785983" cy="1799739"/>
          </a:xfrm>
          <a:custGeom>
            <a:avLst/>
            <a:gdLst>
              <a:gd name="connsiteX0" fmla="*/ 440819 w 1785983"/>
              <a:gd name="connsiteY0" fmla="*/ 59 h 1799739"/>
              <a:gd name="connsiteX1" fmla="*/ 845918 w 1785983"/>
              <a:gd name="connsiteY1" fmla="*/ 261596 h 1799739"/>
              <a:gd name="connsiteX2" fmla="*/ 892992 w 1785983"/>
              <a:gd name="connsiteY2" fmla="*/ 360758 h 1799739"/>
              <a:gd name="connsiteX3" fmla="*/ 892992 w 1785983"/>
              <a:gd name="connsiteY3" fmla="*/ 365372 h 1799739"/>
              <a:gd name="connsiteX4" fmla="*/ 940065 w 1785983"/>
              <a:gd name="connsiteY4" fmla="*/ 266212 h 1799739"/>
              <a:gd name="connsiteX5" fmla="*/ 1406106 w 1785983"/>
              <a:gd name="connsiteY5" fmla="*/ 8338 h 1799739"/>
              <a:gd name="connsiteX6" fmla="*/ 1022901 w 1785983"/>
              <a:gd name="connsiteY6" fmla="*/ 1699451 h 1799739"/>
              <a:gd name="connsiteX7" fmla="*/ 892991 w 1785983"/>
              <a:gd name="connsiteY7" fmla="*/ 1799739 h 1799739"/>
              <a:gd name="connsiteX8" fmla="*/ 892991 w 1785983"/>
              <a:gd name="connsiteY8" fmla="*/ 1795123 h 1799739"/>
              <a:gd name="connsiteX9" fmla="*/ 763082 w 1785983"/>
              <a:gd name="connsiteY9" fmla="*/ 1694835 h 1799739"/>
              <a:gd name="connsiteX10" fmla="*/ 379877 w 1785983"/>
              <a:gd name="connsiteY10" fmla="*/ 3722 h 1799739"/>
              <a:gd name="connsiteX11" fmla="*/ 440819 w 1785983"/>
              <a:gd name="connsiteY11" fmla="*/ 59 h 1799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785983" h="1799739">
                <a:moveTo>
                  <a:pt x="440819" y="59"/>
                </a:moveTo>
                <a:cubicBezTo>
                  <a:pt x="584367" y="2557"/>
                  <a:pt x="735105" y="83293"/>
                  <a:pt x="845918" y="261596"/>
                </a:cubicBezTo>
                <a:lnTo>
                  <a:pt x="892992" y="360758"/>
                </a:lnTo>
                <a:lnTo>
                  <a:pt x="892992" y="365372"/>
                </a:lnTo>
                <a:lnTo>
                  <a:pt x="940065" y="266212"/>
                </a:lnTo>
                <a:cubicBezTo>
                  <a:pt x="1066709" y="62437"/>
                  <a:pt x="1245499" y="-13903"/>
                  <a:pt x="1406106" y="8338"/>
                </a:cubicBezTo>
                <a:cubicBezTo>
                  <a:pt x="1827702" y="66720"/>
                  <a:pt x="2124001" y="804388"/>
                  <a:pt x="1022901" y="1699451"/>
                </a:cubicBezTo>
                <a:lnTo>
                  <a:pt x="892991" y="1799739"/>
                </a:lnTo>
                <a:lnTo>
                  <a:pt x="892991" y="1795123"/>
                </a:lnTo>
                <a:lnTo>
                  <a:pt x="763082" y="1694835"/>
                </a:lnTo>
                <a:cubicBezTo>
                  <a:pt x="-338018" y="799772"/>
                  <a:pt x="-41719" y="62104"/>
                  <a:pt x="379877" y="3722"/>
                </a:cubicBezTo>
                <a:cubicBezTo>
                  <a:pt x="399953" y="942"/>
                  <a:pt x="420313" y="-298"/>
                  <a:pt x="440819" y="59"/>
                </a:cubicBezTo>
                <a:close/>
              </a:path>
            </a:pathLst>
          </a:custGeom>
          <a:solidFill>
            <a:schemeClr val="accent1">
              <a:alpha val="60000"/>
            </a:schemeClr>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8" name="Oval 77">
            <a:extLst>
              <a:ext uri="{FF2B5EF4-FFF2-40B4-BE49-F238E27FC236}">
                <a16:creationId xmlns:a16="http://schemas.microsoft.com/office/drawing/2014/main" id="{5DDA4212-2A25-49B5-912F-FE46DB6344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0562642" y="882376"/>
            <a:ext cx="340415" cy="340415"/>
          </a:xfrm>
          <a:prstGeom prst="ellipse">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80" name="Freeform: Shape 79">
            <a:extLst>
              <a:ext uri="{FF2B5EF4-FFF2-40B4-BE49-F238E27FC236}">
                <a16:creationId xmlns:a16="http://schemas.microsoft.com/office/drawing/2014/main" id="{5D44875A-5D91-4826-BEA8-3D81376973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11064180" y="604046"/>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grpSp>
        <p:nvGrpSpPr>
          <p:cNvPr id="82" name="Group 81">
            <a:extLst>
              <a:ext uri="{FF2B5EF4-FFF2-40B4-BE49-F238E27FC236}">
                <a16:creationId xmlns:a16="http://schemas.microsoft.com/office/drawing/2014/main" id="{76032A1D-6324-4525-B325-BA10F1B5AF1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3500000" flipH="1" flipV="1">
            <a:off x="9148098" y="2744140"/>
            <a:ext cx="865742" cy="628383"/>
            <a:chOff x="558167" y="958515"/>
            <a:chExt cx="865742" cy="628383"/>
          </a:xfrm>
          <a:solidFill>
            <a:schemeClr val="accent3"/>
          </a:solidFill>
        </p:grpSpPr>
        <p:sp>
          <p:nvSpPr>
            <p:cNvPr id="83" name="Freeform: Shape 82">
              <a:extLst>
                <a:ext uri="{FF2B5EF4-FFF2-40B4-BE49-F238E27FC236}">
                  <a16:creationId xmlns:a16="http://schemas.microsoft.com/office/drawing/2014/main" id="{29407EC8-983A-4905-9D84-F10F99A2B2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flipH="1">
              <a:off x="558167" y="1122160"/>
              <a:ext cx="464738" cy="464738"/>
            </a:xfrm>
            <a:custGeom>
              <a:avLst/>
              <a:gdLst>
                <a:gd name="connsiteX0" fmla="*/ 446142 w 464738"/>
                <a:gd name="connsiteY0" fmla="*/ 464738 h 464738"/>
                <a:gd name="connsiteX1" fmla="*/ 130673 w 464738"/>
                <a:gd name="connsiteY1" fmla="*/ 334066 h 464738"/>
                <a:gd name="connsiteX2" fmla="*/ 0 w 464738"/>
                <a:gd name="connsiteY2" fmla="*/ 18596 h 464738"/>
                <a:gd name="connsiteX3" fmla="*/ 836 w 464738"/>
                <a:gd name="connsiteY3" fmla="*/ 1089 h 464738"/>
                <a:gd name="connsiteX4" fmla="*/ 606 w 464738"/>
                <a:gd name="connsiteY4" fmla="*/ 859 h 464738"/>
                <a:gd name="connsiteX5" fmla="*/ 848 w 464738"/>
                <a:gd name="connsiteY5" fmla="*/ 848 h 464738"/>
                <a:gd name="connsiteX6" fmla="*/ 859 w 464738"/>
                <a:gd name="connsiteY6" fmla="*/ 606 h 464738"/>
                <a:gd name="connsiteX7" fmla="*/ 1089 w 464738"/>
                <a:gd name="connsiteY7" fmla="*/ 836 h 464738"/>
                <a:gd name="connsiteX8" fmla="*/ 18596 w 464738"/>
                <a:gd name="connsiteY8" fmla="*/ 0 h 464738"/>
                <a:gd name="connsiteX9" fmla="*/ 334066 w 464738"/>
                <a:gd name="connsiteY9" fmla="*/ 130672 h 464738"/>
                <a:gd name="connsiteX10" fmla="*/ 464738 w 464738"/>
                <a:gd name="connsiteY10" fmla="*/ 446142 h 464738"/>
                <a:gd name="connsiteX11" fmla="*/ 463902 w 464738"/>
                <a:gd name="connsiteY11" fmla="*/ 463650 h 464738"/>
                <a:gd name="connsiteX12" fmla="*/ 464132 w 464738"/>
                <a:gd name="connsiteY12" fmla="*/ 463880 h 464738"/>
                <a:gd name="connsiteX13" fmla="*/ 463891 w 464738"/>
                <a:gd name="connsiteY13" fmla="*/ 463892 h 464738"/>
                <a:gd name="connsiteX14" fmla="*/ 463879 w 464738"/>
                <a:gd name="connsiteY14" fmla="*/ 464132 h 464738"/>
                <a:gd name="connsiteX15" fmla="*/ 463650 w 464738"/>
                <a:gd name="connsiteY15" fmla="*/ 463903 h 46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8" h="464738">
                  <a:moveTo>
                    <a:pt x="446142" y="464738"/>
                  </a:moveTo>
                  <a:cubicBezTo>
                    <a:pt x="331965" y="464738"/>
                    <a:pt x="217787" y="421181"/>
                    <a:pt x="130673" y="334066"/>
                  </a:cubicBezTo>
                  <a:cubicBezTo>
                    <a:pt x="43558" y="246952"/>
                    <a:pt x="1" y="132774"/>
                    <a:pt x="0" y="18596"/>
                  </a:cubicBezTo>
                  <a:lnTo>
                    <a:pt x="836" y="1089"/>
                  </a:lnTo>
                  <a:lnTo>
                    <a:pt x="606" y="859"/>
                  </a:lnTo>
                  <a:lnTo>
                    <a:pt x="848" y="848"/>
                  </a:lnTo>
                  <a:lnTo>
                    <a:pt x="859" y="606"/>
                  </a:lnTo>
                  <a:lnTo>
                    <a:pt x="1089" y="836"/>
                  </a:lnTo>
                  <a:lnTo>
                    <a:pt x="18596" y="0"/>
                  </a:lnTo>
                  <a:cubicBezTo>
                    <a:pt x="132774" y="0"/>
                    <a:pt x="246951" y="43557"/>
                    <a:pt x="334066" y="130672"/>
                  </a:cubicBezTo>
                  <a:cubicBezTo>
                    <a:pt x="421181" y="217787"/>
                    <a:pt x="464738" y="331964"/>
                    <a:pt x="464738" y="446142"/>
                  </a:cubicBezTo>
                  <a:lnTo>
                    <a:pt x="463902" y="463650"/>
                  </a:lnTo>
                  <a:lnTo>
                    <a:pt x="464132" y="463880"/>
                  </a:lnTo>
                  <a:lnTo>
                    <a:pt x="463891" y="463892"/>
                  </a:lnTo>
                  <a:lnTo>
                    <a:pt x="463879" y="464132"/>
                  </a:lnTo>
                  <a:lnTo>
                    <a:pt x="463650" y="463903"/>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84" name="Freeform: Shape 83">
              <a:extLst>
                <a:ext uri="{FF2B5EF4-FFF2-40B4-BE49-F238E27FC236}">
                  <a16:creationId xmlns:a16="http://schemas.microsoft.com/office/drawing/2014/main" id="{F6426968-9D35-4263-9721-5B13F9D29E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959170" y="958515"/>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grpSp>
      <p:sp>
        <p:nvSpPr>
          <p:cNvPr id="86" name="Freeform: Shape 85">
            <a:extLst>
              <a:ext uri="{FF2B5EF4-FFF2-40B4-BE49-F238E27FC236}">
                <a16:creationId xmlns:a16="http://schemas.microsoft.com/office/drawing/2014/main" id="{3FD786AD-5715-4F40-BEE8-2D5F8F1EA7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0746969" y="1420178"/>
            <a:ext cx="901736" cy="1868598"/>
          </a:xfrm>
          <a:custGeom>
            <a:avLst/>
            <a:gdLst>
              <a:gd name="connsiteX0" fmla="*/ 450869 w 901736"/>
              <a:gd name="connsiteY0" fmla="*/ 0 h 1868598"/>
              <a:gd name="connsiteX1" fmla="*/ 492611 w 901736"/>
              <a:gd name="connsiteY1" fmla="*/ 52638 h 1868598"/>
              <a:gd name="connsiteX2" fmla="*/ 894647 w 901736"/>
              <a:gd name="connsiteY2" fmla="*/ 1225278 h 1868598"/>
              <a:gd name="connsiteX3" fmla="*/ 901596 w 901736"/>
              <a:gd name="connsiteY3" fmla="*/ 1416229 h 1868598"/>
              <a:gd name="connsiteX4" fmla="*/ 901595 w 901736"/>
              <a:gd name="connsiteY4" fmla="*/ 1416229 h 1868598"/>
              <a:gd name="connsiteX5" fmla="*/ 901736 w 901736"/>
              <a:gd name="connsiteY5" fmla="*/ 1420099 h 1868598"/>
              <a:gd name="connsiteX6" fmla="*/ 892724 w 901736"/>
              <a:gd name="connsiteY6" fmla="*/ 1509500 h 1868598"/>
              <a:gd name="connsiteX7" fmla="*/ 452126 w 901736"/>
              <a:gd name="connsiteY7" fmla="*/ 1868598 h 1868598"/>
              <a:gd name="connsiteX8" fmla="*/ 450868 w 901736"/>
              <a:gd name="connsiteY8" fmla="*/ 1868471 h 1868598"/>
              <a:gd name="connsiteX9" fmla="*/ 450868 w 901736"/>
              <a:gd name="connsiteY9" fmla="*/ 1346995 h 1868598"/>
              <a:gd name="connsiteX10" fmla="*/ 450868 w 901736"/>
              <a:gd name="connsiteY10" fmla="*/ 969255 h 1868598"/>
              <a:gd name="connsiteX11" fmla="*/ 450868 w 901736"/>
              <a:gd name="connsiteY11" fmla="*/ 664370 h 1868598"/>
              <a:gd name="connsiteX12" fmla="*/ 450869 w 901736"/>
              <a:gd name="connsiteY12" fmla="*/ 664370 h 1868598"/>
              <a:gd name="connsiteX13" fmla="*/ 450867 w 901736"/>
              <a:gd name="connsiteY13" fmla="*/ 0 h 1868598"/>
              <a:gd name="connsiteX14" fmla="*/ 450867 w 901736"/>
              <a:gd name="connsiteY14" fmla="*/ 664370 h 1868598"/>
              <a:gd name="connsiteX15" fmla="*/ 450868 w 901736"/>
              <a:gd name="connsiteY15" fmla="*/ 664370 h 1868598"/>
              <a:gd name="connsiteX16" fmla="*/ 450868 w 901736"/>
              <a:gd name="connsiteY16" fmla="*/ 969255 h 1868598"/>
              <a:gd name="connsiteX17" fmla="*/ 450868 w 901736"/>
              <a:gd name="connsiteY17" fmla="*/ 1346995 h 1868598"/>
              <a:gd name="connsiteX18" fmla="*/ 450868 w 901736"/>
              <a:gd name="connsiteY18" fmla="*/ 1868471 h 1868598"/>
              <a:gd name="connsiteX19" fmla="*/ 449610 w 901736"/>
              <a:gd name="connsiteY19" fmla="*/ 1868598 h 1868598"/>
              <a:gd name="connsiteX20" fmla="*/ 9012 w 901736"/>
              <a:gd name="connsiteY20" fmla="*/ 1509500 h 1868598"/>
              <a:gd name="connsiteX21" fmla="*/ 0 w 901736"/>
              <a:gd name="connsiteY21" fmla="*/ 1420099 h 1868598"/>
              <a:gd name="connsiteX22" fmla="*/ 141 w 901736"/>
              <a:gd name="connsiteY22" fmla="*/ 1416229 h 1868598"/>
              <a:gd name="connsiteX23" fmla="*/ 140 w 901736"/>
              <a:gd name="connsiteY23" fmla="*/ 1416229 h 1868598"/>
              <a:gd name="connsiteX24" fmla="*/ 7089 w 901736"/>
              <a:gd name="connsiteY24" fmla="*/ 1225278 h 1868598"/>
              <a:gd name="connsiteX25" fmla="*/ 409125 w 901736"/>
              <a:gd name="connsiteY25" fmla="*/ 52638 h 18685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901736" h="1868598">
                <a:moveTo>
                  <a:pt x="450869" y="0"/>
                </a:moveTo>
                <a:lnTo>
                  <a:pt x="492611" y="52638"/>
                </a:lnTo>
                <a:cubicBezTo>
                  <a:pt x="713860" y="359618"/>
                  <a:pt x="861255" y="769067"/>
                  <a:pt x="894647" y="1225278"/>
                </a:cubicBezTo>
                <a:lnTo>
                  <a:pt x="901596" y="1416229"/>
                </a:lnTo>
                <a:lnTo>
                  <a:pt x="901595" y="1416229"/>
                </a:lnTo>
                <a:lnTo>
                  <a:pt x="901736" y="1420099"/>
                </a:lnTo>
                <a:lnTo>
                  <a:pt x="892724" y="1509500"/>
                </a:lnTo>
                <a:cubicBezTo>
                  <a:pt x="850788" y="1714437"/>
                  <a:pt x="669460" y="1868598"/>
                  <a:pt x="452126" y="1868598"/>
                </a:cubicBezTo>
                <a:lnTo>
                  <a:pt x="450868" y="1868471"/>
                </a:lnTo>
                <a:lnTo>
                  <a:pt x="450868" y="1346995"/>
                </a:lnTo>
                <a:lnTo>
                  <a:pt x="450868" y="969255"/>
                </a:lnTo>
                <a:lnTo>
                  <a:pt x="450868" y="664370"/>
                </a:lnTo>
                <a:lnTo>
                  <a:pt x="450869" y="664370"/>
                </a:lnTo>
                <a:close/>
                <a:moveTo>
                  <a:pt x="450867" y="0"/>
                </a:moveTo>
                <a:lnTo>
                  <a:pt x="450867" y="664370"/>
                </a:lnTo>
                <a:lnTo>
                  <a:pt x="450868" y="664370"/>
                </a:lnTo>
                <a:lnTo>
                  <a:pt x="450868" y="969255"/>
                </a:lnTo>
                <a:lnTo>
                  <a:pt x="450868" y="1346995"/>
                </a:lnTo>
                <a:lnTo>
                  <a:pt x="450868" y="1868471"/>
                </a:lnTo>
                <a:lnTo>
                  <a:pt x="449610" y="1868598"/>
                </a:lnTo>
                <a:cubicBezTo>
                  <a:pt x="232276" y="1868598"/>
                  <a:pt x="50948" y="1714437"/>
                  <a:pt x="9012" y="1509500"/>
                </a:cubicBezTo>
                <a:lnTo>
                  <a:pt x="0" y="1420099"/>
                </a:lnTo>
                <a:lnTo>
                  <a:pt x="141" y="1416229"/>
                </a:lnTo>
                <a:lnTo>
                  <a:pt x="140" y="1416229"/>
                </a:lnTo>
                <a:lnTo>
                  <a:pt x="7089" y="1225278"/>
                </a:lnTo>
                <a:cubicBezTo>
                  <a:pt x="40481" y="769067"/>
                  <a:pt x="187876" y="359618"/>
                  <a:pt x="409125" y="52638"/>
                </a:cubicBezTo>
                <a:close/>
              </a:path>
            </a:pathLst>
          </a:custGeom>
          <a:solidFill>
            <a:schemeClr val="accent4"/>
          </a:solidFill>
          <a:ln w="127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accent4"/>
              </a:solidFill>
            </a:endParaRPr>
          </a:p>
        </p:txBody>
      </p:sp>
      <p:sp>
        <p:nvSpPr>
          <p:cNvPr id="88" name="Oval 87">
            <a:extLst>
              <a:ext uri="{FF2B5EF4-FFF2-40B4-BE49-F238E27FC236}">
                <a16:creationId xmlns:a16="http://schemas.microsoft.com/office/drawing/2014/main" id="{BFC9C289-1965-44D3-BE1F-87A992A40B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141047" y="5832285"/>
            <a:ext cx="340415" cy="340415"/>
          </a:xfrm>
          <a:prstGeom prst="ellipse">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90" name="Freeform: Shape 89">
            <a:extLst>
              <a:ext uri="{FF2B5EF4-FFF2-40B4-BE49-F238E27FC236}">
                <a16:creationId xmlns:a16="http://schemas.microsoft.com/office/drawing/2014/main" id="{0304243C-9A58-4B18-9670-1116282E76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flipH="1">
            <a:off x="8409898" y="5010707"/>
            <a:ext cx="571820" cy="1316717"/>
          </a:xfrm>
          <a:custGeom>
            <a:avLst/>
            <a:gdLst>
              <a:gd name="connsiteX0" fmla="*/ 282417 w 571820"/>
              <a:gd name="connsiteY0" fmla="*/ 0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71820" h="1316717">
                <a:moveTo>
                  <a:pt x="282417" y="0"/>
                </a:moveTo>
                <a:lnTo>
                  <a:pt x="285910" y="3175"/>
                </a:lnTo>
                <a:lnTo>
                  <a:pt x="287393" y="1827"/>
                </a:lnTo>
                <a:lnTo>
                  <a:pt x="289403" y="0"/>
                </a:lnTo>
                <a:lnTo>
                  <a:pt x="289403" y="6349"/>
                </a:lnTo>
                <a:lnTo>
                  <a:pt x="309203" y="24345"/>
                </a:lnTo>
                <a:cubicBezTo>
                  <a:pt x="471461" y="186603"/>
                  <a:pt x="571820" y="410761"/>
                  <a:pt x="571820" y="658359"/>
                </a:cubicBezTo>
                <a:cubicBezTo>
                  <a:pt x="571820" y="905956"/>
                  <a:pt x="471461" y="1130114"/>
                  <a:pt x="309203" y="1292372"/>
                </a:cubicBezTo>
                <a:lnTo>
                  <a:pt x="289403" y="1310368"/>
                </a:lnTo>
                <a:lnTo>
                  <a:pt x="289403" y="1316717"/>
                </a:lnTo>
                <a:lnTo>
                  <a:pt x="287393" y="1314890"/>
                </a:lnTo>
                <a:lnTo>
                  <a:pt x="285910" y="1313542"/>
                </a:lnTo>
                <a:lnTo>
                  <a:pt x="282417" y="1316717"/>
                </a:lnTo>
                <a:lnTo>
                  <a:pt x="282417" y="1310367"/>
                </a:lnTo>
                <a:lnTo>
                  <a:pt x="262617" y="1292372"/>
                </a:lnTo>
                <a:cubicBezTo>
                  <a:pt x="100359" y="1130113"/>
                  <a:pt x="0" y="905956"/>
                  <a:pt x="0" y="658358"/>
                </a:cubicBezTo>
                <a:cubicBezTo>
                  <a:pt x="0" y="410761"/>
                  <a:pt x="100359" y="186603"/>
                  <a:pt x="262617" y="24345"/>
                </a:cubicBezTo>
                <a:lnTo>
                  <a:pt x="282417" y="6349"/>
                </a:lnTo>
                <a:close/>
              </a:path>
            </a:pathLst>
          </a:custGeom>
          <a:solidFill>
            <a:schemeClr val="accent4">
              <a:alpha val="40000"/>
            </a:schemeClr>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2" name="Group 91">
            <a:extLst>
              <a:ext uri="{FF2B5EF4-FFF2-40B4-BE49-F238E27FC236}">
                <a16:creationId xmlns:a16="http://schemas.microsoft.com/office/drawing/2014/main" id="{1004F330-2685-43E8-93CC-3A72F1945B3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730455" y="397061"/>
            <a:ext cx="3901630" cy="5923210"/>
            <a:chOff x="7730455" y="397061"/>
            <a:chExt cx="3901630" cy="5923210"/>
          </a:xfrm>
        </p:grpSpPr>
        <p:grpSp>
          <p:nvGrpSpPr>
            <p:cNvPr id="93" name="Group 92">
              <a:extLst>
                <a:ext uri="{FF2B5EF4-FFF2-40B4-BE49-F238E27FC236}">
                  <a16:creationId xmlns:a16="http://schemas.microsoft.com/office/drawing/2014/main" id="{7F540312-E657-4675-9FD0-822C4C18490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0800000" flipV="1">
              <a:off x="9344477" y="2646371"/>
              <a:ext cx="2287608" cy="3673900"/>
              <a:chOff x="-6080955" y="3437416"/>
              <a:chExt cx="2287608" cy="3673900"/>
            </a:xfrm>
          </p:grpSpPr>
          <p:cxnSp>
            <p:nvCxnSpPr>
              <p:cNvPr id="119" name="Straight Connector 118">
                <a:extLst>
                  <a:ext uri="{FF2B5EF4-FFF2-40B4-BE49-F238E27FC236}">
                    <a16:creationId xmlns:a16="http://schemas.microsoft.com/office/drawing/2014/main" id="{790162A5-9662-4AAC-B88A-5600029BF91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937151" y="4754133"/>
                <a:ext cx="0" cy="2357183"/>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20" name="Freeform: Shape 119">
                <a:extLst>
                  <a:ext uri="{FF2B5EF4-FFF2-40B4-BE49-F238E27FC236}">
                    <a16:creationId xmlns:a16="http://schemas.microsoft.com/office/drawing/2014/main" id="{C6945E98-0915-4965-B3A3-8446E1DF1E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flipH="1">
                <a:off x="-5226554" y="3437416"/>
                <a:ext cx="571820" cy="1316717"/>
              </a:xfrm>
              <a:custGeom>
                <a:avLst/>
                <a:gdLst>
                  <a:gd name="connsiteX0" fmla="*/ 282417 w 571820"/>
                  <a:gd name="connsiteY0" fmla="*/ 1316717 h 1316717"/>
                  <a:gd name="connsiteX1" fmla="*/ 285910 w 571820"/>
                  <a:gd name="connsiteY1" fmla="*/ 1313542 h 1316717"/>
                  <a:gd name="connsiteX2" fmla="*/ 289403 w 571820"/>
                  <a:gd name="connsiteY2" fmla="*/ 1316717 h 1316717"/>
                  <a:gd name="connsiteX3" fmla="*/ 289403 w 571820"/>
                  <a:gd name="connsiteY3" fmla="*/ 1310368 h 1316717"/>
                  <a:gd name="connsiteX4" fmla="*/ 309203 w 571820"/>
                  <a:gd name="connsiteY4" fmla="*/ 1292372 h 1316717"/>
                  <a:gd name="connsiteX5" fmla="*/ 571820 w 571820"/>
                  <a:gd name="connsiteY5" fmla="*/ 658358 h 1316717"/>
                  <a:gd name="connsiteX6" fmla="*/ 309203 w 571820"/>
                  <a:gd name="connsiteY6" fmla="*/ 24345 h 1316717"/>
                  <a:gd name="connsiteX7" fmla="*/ 289403 w 571820"/>
                  <a:gd name="connsiteY7" fmla="*/ 6349 h 1316717"/>
                  <a:gd name="connsiteX8" fmla="*/ 289403 w 571820"/>
                  <a:gd name="connsiteY8" fmla="*/ 0 h 1316717"/>
                  <a:gd name="connsiteX9" fmla="*/ 285910 w 571820"/>
                  <a:gd name="connsiteY9" fmla="*/ 3175 h 1316717"/>
                  <a:gd name="connsiteX10" fmla="*/ 282417 w 571820"/>
                  <a:gd name="connsiteY10" fmla="*/ 0 h 1316717"/>
                  <a:gd name="connsiteX11" fmla="*/ 282417 w 571820"/>
                  <a:gd name="connsiteY11" fmla="*/ 6350 h 1316717"/>
                  <a:gd name="connsiteX12" fmla="*/ 262617 w 571820"/>
                  <a:gd name="connsiteY12" fmla="*/ 24345 h 1316717"/>
                  <a:gd name="connsiteX13" fmla="*/ 0 w 571820"/>
                  <a:gd name="connsiteY13" fmla="*/ 658359 h 1316717"/>
                  <a:gd name="connsiteX14" fmla="*/ 262617 w 571820"/>
                  <a:gd name="connsiteY14" fmla="*/ 1292372 h 1316717"/>
                  <a:gd name="connsiteX15" fmla="*/ 282417 w 571820"/>
                  <a:gd name="connsiteY15" fmla="*/ 1310368 h 1316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71820" h="1316717">
                    <a:moveTo>
                      <a:pt x="282417" y="1316717"/>
                    </a:moveTo>
                    <a:lnTo>
                      <a:pt x="285910" y="1313542"/>
                    </a:lnTo>
                    <a:lnTo>
                      <a:pt x="289403" y="1316717"/>
                    </a:lnTo>
                    <a:lnTo>
                      <a:pt x="289403" y="1310368"/>
                    </a:lnTo>
                    <a:lnTo>
                      <a:pt x="309203" y="1292372"/>
                    </a:lnTo>
                    <a:cubicBezTo>
                      <a:pt x="471461" y="1130114"/>
                      <a:pt x="571820" y="905956"/>
                      <a:pt x="571820" y="658358"/>
                    </a:cubicBezTo>
                    <a:cubicBezTo>
                      <a:pt x="571820" y="410761"/>
                      <a:pt x="471461" y="186603"/>
                      <a:pt x="309203" y="24345"/>
                    </a:cubicBezTo>
                    <a:lnTo>
                      <a:pt x="289403" y="6349"/>
                    </a:lnTo>
                    <a:lnTo>
                      <a:pt x="289403" y="0"/>
                    </a:lnTo>
                    <a:lnTo>
                      <a:pt x="285910" y="3175"/>
                    </a:lnTo>
                    <a:lnTo>
                      <a:pt x="282417" y="0"/>
                    </a:lnTo>
                    <a:lnTo>
                      <a:pt x="282417" y="6350"/>
                    </a:lnTo>
                    <a:lnTo>
                      <a:pt x="262617" y="24345"/>
                    </a:lnTo>
                    <a:cubicBezTo>
                      <a:pt x="100359" y="186604"/>
                      <a:pt x="0" y="410761"/>
                      <a:pt x="0" y="658359"/>
                    </a:cubicBezTo>
                    <a:cubicBezTo>
                      <a:pt x="0" y="905956"/>
                      <a:pt x="100359" y="1130114"/>
                      <a:pt x="262617" y="1292372"/>
                    </a:cubicBezTo>
                    <a:lnTo>
                      <a:pt x="282417" y="1310368"/>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21" name="Freeform: Shape 120">
                <a:extLst>
                  <a:ext uri="{FF2B5EF4-FFF2-40B4-BE49-F238E27FC236}">
                    <a16:creationId xmlns:a16="http://schemas.microsoft.com/office/drawing/2014/main" id="{8E8BDE04-7F31-4EEC-9104-C642A25CA9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955" y="4476018"/>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22" name="Freeform: Shape 121">
                <a:extLst>
                  <a:ext uri="{FF2B5EF4-FFF2-40B4-BE49-F238E27FC236}">
                    <a16:creationId xmlns:a16="http://schemas.microsoft.com/office/drawing/2014/main" id="{836D1EC2-2F56-400A-A1B4-86538216A8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4937151" y="4476018"/>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23" name="Freeform: Shape 122">
                <a:extLst>
                  <a:ext uri="{FF2B5EF4-FFF2-40B4-BE49-F238E27FC236}">
                    <a16:creationId xmlns:a16="http://schemas.microsoft.com/office/drawing/2014/main" id="{D1041CC3-7885-4E28-927C-FD13BA1703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955" y="5190567"/>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24" name="Freeform: Shape 123">
                <a:extLst>
                  <a:ext uri="{FF2B5EF4-FFF2-40B4-BE49-F238E27FC236}">
                    <a16:creationId xmlns:a16="http://schemas.microsoft.com/office/drawing/2014/main" id="{C31D4CE7-49CC-44F8-91C3-7356DDDB21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4937151" y="5190567"/>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25" name="Freeform: Shape 124">
                <a:extLst>
                  <a:ext uri="{FF2B5EF4-FFF2-40B4-BE49-F238E27FC236}">
                    <a16:creationId xmlns:a16="http://schemas.microsoft.com/office/drawing/2014/main" id="{1857FF28-CD46-45E4-AEAF-7318A74449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955" y="5934581"/>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26" name="Freeform: Shape 125">
                <a:extLst>
                  <a:ext uri="{FF2B5EF4-FFF2-40B4-BE49-F238E27FC236}">
                    <a16:creationId xmlns:a16="http://schemas.microsoft.com/office/drawing/2014/main" id="{EFF33D07-5387-4270-A0E6-7ED9E10B1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4937151" y="5934581"/>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grpSp>
          <p:nvGrpSpPr>
            <p:cNvPr id="94" name="Group 93">
              <a:extLst>
                <a:ext uri="{FF2B5EF4-FFF2-40B4-BE49-F238E27FC236}">
                  <a16:creationId xmlns:a16="http://schemas.microsoft.com/office/drawing/2014/main" id="{1049F146-DADD-4A7F-B64A-C14385351C4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8900000" flipH="1">
              <a:off x="8669440" y="397061"/>
              <a:ext cx="1785983" cy="2208479"/>
              <a:chOff x="2725201" y="4453039"/>
              <a:chExt cx="1785983" cy="2208479"/>
            </a:xfrm>
          </p:grpSpPr>
          <p:cxnSp>
            <p:nvCxnSpPr>
              <p:cNvPr id="114" name="Straight Connector 113">
                <a:extLst>
                  <a:ext uri="{FF2B5EF4-FFF2-40B4-BE49-F238E27FC236}">
                    <a16:creationId xmlns:a16="http://schemas.microsoft.com/office/drawing/2014/main" id="{08208227-E6FD-4E62-A3E5-339B3116BFE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0800000" flipH="1">
                <a:off x="3618192" y="4453039"/>
                <a:ext cx="0" cy="2208479"/>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5" name="Straight Connector 114">
                <a:extLst>
                  <a:ext uri="{FF2B5EF4-FFF2-40B4-BE49-F238E27FC236}">
                    <a16:creationId xmlns:a16="http://schemas.microsoft.com/office/drawing/2014/main" id="{EBE45BAE-1944-4D0F-8799-E631B489FF6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2738439" y="5243393"/>
                <a:ext cx="1760933"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16" name="Freeform: Shape 115">
                <a:extLst>
                  <a:ext uri="{FF2B5EF4-FFF2-40B4-BE49-F238E27FC236}">
                    <a16:creationId xmlns:a16="http://schemas.microsoft.com/office/drawing/2014/main" id="{8B4E4D53-4C64-4FFC-9DEE-D23E84F95A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725201" y="4861779"/>
                <a:ext cx="1785983" cy="1799739"/>
              </a:xfrm>
              <a:custGeom>
                <a:avLst/>
                <a:gdLst>
                  <a:gd name="connsiteX0" fmla="*/ 440819 w 1785983"/>
                  <a:gd name="connsiteY0" fmla="*/ 59 h 1799739"/>
                  <a:gd name="connsiteX1" fmla="*/ 845918 w 1785983"/>
                  <a:gd name="connsiteY1" fmla="*/ 261596 h 1799739"/>
                  <a:gd name="connsiteX2" fmla="*/ 892992 w 1785983"/>
                  <a:gd name="connsiteY2" fmla="*/ 360758 h 1799739"/>
                  <a:gd name="connsiteX3" fmla="*/ 892992 w 1785983"/>
                  <a:gd name="connsiteY3" fmla="*/ 365372 h 1799739"/>
                  <a:gd name="connsiteX4" fmla="*/ 940065 w 1785983"/>
                  <a:gd name="connsiteY4" fmla="*/ 266212 h 1799739"/>
                  <a:gd name="connsiteX5" fmla="*/ 1406106 w 1785983"/>
                  <a:gd name="connsiteY5" fmla="*/ 8338 h 1799739"/>
                  <a:gd name="connsiteX6" fmla="*/ 1022901 w 1785983"/>
                  <a:gd name="connsiteY6" fmla="*/ 1699451 h 1799739"/>
                  <a:gd name="connsiteX7" fmla="*/ 892991 w 1785983"/>
                  <a:gd name="connsiteY7" fmla="*/ 1799739 h 1799739"/>
                  <a:gd name="connsiteX8" fmla="*/ 892991 w 1785983"/>
                  <a:gd name="connsiteY8" fmla="*/ 1795123 h 1799739"/>
                  <a:gd name="connsiteX9" fmla="*/ 763082 w 1785983"/>
                  <a:gd name="connsiteY9" fmla="*/ 1694835 h 1799739"/>
                  <a:gd name="connsiteX10" fmla="*/ 379877 w 1785983"/>
                  <a:gd name="connsiteY10" fmla="*/ 3722 h 1799739"/>
                  <a:gd name="connsiteX11" fmla="*/ 440819 w 1785983"/>
                  <a:gd name="connsiteY11" fmla="*/ 59 h 1799739"/>
                  <a:gd name="connsiteX0" fmla="*/ 440819 w 1785983"/>
                  <a:gd name="connsiteY0" fmla="*/ 59 h 1849891"/>
                  <a:gd name="connsiteX1" fmla="*/ 845918 w 1785983"/>
                  <a:gd name="connsiteY1" fmla="*/ 261596 h 1849891"/>
                  <a:gd name="connsiteX2" fmla="*/ 892992 w 1785983"/>
                  <a:gd name="connsiteY2" fmla="*/ 360758 h 1849891"/>
                  <a:gd name="connsiteX3" fmla="*/ 892992 w 1785983"/>
                  <a:gd name="connsiteY3" fmla="*/ 365372 h 1849891"/>
                  <a:gd name="connsiteX4" fmla="*/ 940065 w 1785983"/>
                  <a:gd name="connsiteY4" fmla="*/ 266212 h 1849891"/>
                  <a:gd name="connsiteX5" fmla="*/ 1406106 w 1785983"/>
                  <a:gd name="connsiteY5" fmla="*/ 8338 h 1849891"/>
                  <a:gd name="connsiteX6" fmla="*/ 1022901 w 1785983"/>
                  <a:gd name="connsiteY6" fmla="*/ 1699451 h 1849891"/>
                  <a:gd name="connsiteX7" fmla="*/ 892991 w 1785983"/>
                  <a:gd name="connsiteY7" fmla="*/ 1799739 h 1849891"/>
                  <a:gd name="connsiteX8" fmla="*/ 838223 w 1785983"/>
                  <a:gd name="connsiteY8" fmla="*/ 1849891 h 1849891"/>
                  <a:gd name="connsiteX9" fmla="*/ 763082 w 1785983"/>
                  <a:gd name="connsiteY9" fmla="*/ 1694835 h 1849891"/>
                  <a:gd name="connsiteX10" fmla="*/ 379877 w 1785983"/>
                  <a:gd name="connsiteY10" fmla="*/ 3722 h 1849891"/>
                  <a:gd name="connsiteX11" fmla="*/ 440819 w 1785983"/>
                  <a:gd name="connsiteY11" fmla="*/ 59 h 1849891"/>
                  <a:gd name="connsiteX0" fmla="*/ 440819 w 1785983"/>
                  <a:gd name="connsiteY0" fmla="*/ 59 h 1799739"/>
                  <a:gd name="connsiteX1" fmla="*/ 845918 w 1785983"/>
                  <a:gd name="connsiteY1" fmla="*/ 261596 h 1799739"/>
                  <a:gd name="connsiteX2" fmla="*/ 892992 w 1785983"/>
                  <a:gd name="connsiteY2" fmla="*/ 360758 h 1799739"/>
                  <a:gd name="connsiteX3" fmla="*/ 892992 w 1785983"/>
                  <a:gd name="connsiteY3" fmla="*/ 365372 h 1799739"/>
                  <a:gd name="connsiteX4" fmla="*/ 940065 w 1785983"/>
                  <a:gd name="connsiteY4" fmla="*/ 266212 h 1799739"/>
                  <a:gd name="connsiteX5" fmla="*/ 1406106 w 1785983"/>
                  <a:gd name="connsiteY5" fmla="*/ 8338 h 1799739"/>
                  <a:gd name="connsiteX6" fmla="*/ 1022901 w 1785983"/>
                  <a:gd name="connsiteY6" fmla="*/ 1699451 h 1799739"/>
                  <a:gd name="connsiteX7" fmla="*/ 892991 w 1785983"/>
                  <a:gd name="connsiteY7" fmla="*/ 1799739 h 1799739"/>
                  <a:gd name="connsiteX8" fmla="*/ 763082 w 1785983"/>
                  <a:gd name="connsiteY8" fmla="*/ 1694835 h 1799739"/>
                  <a:gd name="connsiteX9" fmla="*/ 379877 w 1785983"/>
                  <a:gd name="connsiteY9" fmla="*/ 3722 h 1799739"/>
                  <a:gd name="connsiteX10" fmla="*/ 440819 w 1785983"/>
                  <a:gd name="connsiteY10" fmla="*/ 59 h 1799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785983" h="1799739">
                    <a:moveTo>
                      <a:pt x="440819" y="59"/>
                    </a:moveTo>
                    <a:cubicBezTo>
                      <a:pt x="584367" y="2557"/>
                      <a:pt x="735105" y="83293"/>
                      <a:pt x="845918" y="261596"/>
                    </a:cubicBezTo>
                    <a:lnTo>
                      <a:pt x="892992" y="360758"/>
                    </a:lnTo>
                    <a:lnTo>
                      <a:pt x="892992" y="365372"/>
                    </a:lnTo>
                    <a:lnTo>
                      <a:pt x="940065" y="266212"/>
                    </a:lnTo>
                    <a:cubicBezTo>
                      <a:pt x="1066709" y="62437"/>
                      <a:pt x="1245499" y="-13903"/>
                      <a:pt x="1406106" y="8338"/>
                    </a:cubicBezTo>
                    <a:cubicBezTo>
                      <a:pt x="1827702" y="66720"/>
                      <a:pt x="2124001" y="804388"/>
                      <a:pt x="1022901" y="1699451"/>
                    </a:cubicBezTo>
                    <a:lnTo>
                      <a:pt x="892991" y="1799739"/>
                    </a:lnTo>
                    <a:lnTo>
                      <a:pt x="763082" y="1694835"/>
                    </a:lnTo>
                    <a:cubicBezTo>
                      <a:pt x="-338018" y="799772"/>
                      <a:pt x="-41719" y="62104"/>
                      <a:pt x="379877" y="3722"/>
                    </a:cubicBezTo>
                    <a:cubicBezTo>
                      <a:pt x="399953" y="942"/>
                      <a:pt x="420313" y="-298"/>
                      <a:pt x="440819" y="59"/>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latin typeface="Bell MT" panose="02020503060305020303" pitchFamily="18" charset="0"/>
                </a:endParaRPr>
              </a:p>
            </p:txBody>
          </p:sp>
          <p:sp>
            <p:nvSpPr>
              <p:cNvPr id="117" name="Rectangle 30">
                <a:extLst>
                  <a:ext uri="{FF2B5EF4-FFF2-40B4-BE49-F238E27FC236}">
                    <a16:creationId xmlns:a16="http://schemas.microsoft.com/office/drawing/2014/main" id="{1E469BE5-4D66-4EF4-8D95-9EE9B49E17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124232" y="5447997"/>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8" name="Rectangle 30">
                <a:extLst>
                  <a:ext uri="{FF2B5EF4-FFF2-40B4-BE49-F238E27FC236}">
                    <a16:creationId xmlns:a16="http://schemas.microsoft.com/office/drawing/2014/main" id="{97CC8B6D-C9C9-4420-B145-C479DBBFBB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315029" y="5983110"/>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95" name="Group 94">
              <a:extLst>
                <a:ext uri="{FF2B5EF4-FFF2-40B4-BE49-F238E27FC236}">
                  <a16:creationId xmlns:a16="http://schemas.microsoft.com/office/drawing/2014/main" id="{4C305DC7-D46C-40E8-B181-98D0417C317D}"/>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0800000" flipV="1">
              <a:off x="9101269" y="2385858"/>
              <a:ext cx="864005" cy="1032464"/>
              <a:chOff x="2207971" y="2384401"/>
              <a:chExt cx="864005" cy="1032464"/>
            </a:xfrm>
          </p:grpSpPr>
          <p:sp>
            <p:nvSpPr>
              <p:cNvPr id="109" name="Freeform: Shape 108">
                <a:extLst>
                  <a:ext uri="{FF2B5EF4-FFF2-40B4-BE49-F238E27FC236}">
                    <a16:creationId xmlns:a16="http://schemas.microsoft.com/office/drawing/2014/main" id="{874A907D-7F5B-49D1-99A2-2EE5CBE606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a:off x="2207971" y="2856305"/>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10" name="Freeform: Shape 109">
                <a:extLst>
                  <a:ext uri="{FF2B5EF4-FFF2-40B4-BE49-F238E27FC236}">
                    <a16:creationId xmlns:a16="http://schemas.microsoft.com/office/drawing/2014/main" id="{A2CB551E-1E4C-467D-A3D3-7BA52A2720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607238" y="2688467"/>
                <a:ext cx="464738" cy="464738"/>
              </a:xfrm>
              <a:custGeom>
                <a:avLst/>
                <a:gdLst>
                  <a:gd name="connsiteX0" fmla="*/ 446142 w 464738"/>
                  <a:gd name="connsiteY0" fmla="*/ 464738 h 464738"/>
                  <a:gd name="connsiteX1" fmla="*/ 130673 w 464738"/>
                  <a:gd name="connsiteY1" fmla="*/ 334066 h 464738"/>
                  <a:gd name="connsiteX2" fmla="*/ 0 w 464738"/>
                  <a:gd name="connsiteY2" fmla="*/ 18596 h 464738"/>
                  <a:gd name="connsiteX3" fmla="*/ 836 w 464738"/>
                  <a:gd name="connsiteY3" fmla="*/ 1089 h 464738"/>
                  <a:gd name="connsiteX4" fmla="*/ 606 w 464738"/>
                  <a:gd name="connsiteY4" fmla="*/ 859 h 464738"/>
                  <a:gd name="connsiteX5" fmla="*/ 848 w 464738"/>
                  <a:gd name="connsiteY5" fmla="*/ 848 h 464738"/>
                  <a:gd name="connsiteX6" fmla="*/ 859 w 464738"/>
                  <a:gd name="connsiteY6" fmla="*/ 606 h 464738"/>
                  <a:gd name="connsiteX7" fmla="*/ 1089 w 464738"/>
                  <a:gd name="connsiteY7" fmla="*/ 836 h 464738"/>
                  <a:gd name="connsiteX8" fmla="*/ 18596 w 464738"/>
                  <a:gd name="connsiteY8" fmla="*/ 0 h 464738"/>
                  <a:gd name="connsiteX9" fmla="*/ 334066 w 464738"/>
                  <a:gd name="connsiteY9" fmla="*/ 130672 h 464738"/>
                  <a:gd name="connsiteX10" fmla="*/ 464738 w 464738"/>
                  <a:gd name="connsiteY10" fmla="*/ 446142 h 464738"/>
                  <a:gd name="connsiteX11" fmla="*/ 463902 w 464738"/>
                  <a:gd name="connsiteY11" fmla="*/ 463650 h 464738"/>
                  <a:gd name="connsiteX12" fmla="*/ 464132 w 464738"/>
                  <a:gd name="connsiteY12" fmla="*/ 463880 h 464738"/>
                  <a:gd name="connsiteX13" fmla="*/ 463891 w 464738"/>
                  <a:gd name="connsiteY13" fmla="*/ 463892 h 464738"/>
                  <a:gd name="connsiteX14" fmla="*/ 463879 w 464738"/>
                  <a:gd name="connsiteY14" fmla="*/ 464132 h 464738"/>
                  <a:gd name="connsiteX15" fmla="*/ 463650 w 464738"/>
                  <a:gd name="connsiteY15" fmla="*/ 463903 h 46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8" h="464738">
                    <a:moveTo>
                      <a:pt x="446142" y="464738"/>
                    </a:moveTo>
                    <a:cubicBezTo>
                      <a:pt x="331965" y="464738"/>
                      <a:pt x="217787" y="421181"/>
                      <a:pt x="130673" y="334066"/>
                    </a:cubicBezTo>
                    <a:cubicBezTo>
                      <a:pt x="43558" y="246952"/>
                      <a:pt x="1" y="132774"/>
                      <a:pt x="0" y="18596"/>
                    </a:cubicBezTo>
                    <a:lnTo>
                      <a:pt x="836" y="1089"/>
                    </a:lnTo>
                    <a:lnTo>
                      <a:pt x="606" y="859"/>
                    </a:lnTo>
                    <a:lnTo>
                      <a:pt x="848" y="848"/>
                    </a:lnTo>
                    <a:lnTo>
                      <a:pt x="859" y="606"/>
                    </a:lnTo>
                    <a:lnTo>
                      <a:pt x="1089" y="836"/>
                    </a:lnTo>
                    <a:lnTo>
                      <a:pt x="18596" y="0"/>
                    </a:lnTo>
                    <a:cubicBezTo>
                      <a:pt x="132774" y="0"/>
                      <a:pt x="246951" y="43557"/>
                      <a:pt x="334066" y="130672"/>
                    </a:cubicBezTo>
                    <a:cubicBezTo>
                      <a:pt x="421181" y="217787"/>
                      <a:pt x="464738" y="331964"/>
                      <a:pt x="464738" y="446142"/>
                    </a:cubicBezTo>
                    <a:lnTo>
                      <a:pt x="463902" y="463650"/>
                    </a:lnTo>
                    <a:lnTo>
                      <a:pt x="464132" y="463880"/>
                    </a:lnTo>
                    <a:lnTo>
                      <a:pt x="463891" y="463892"/>
                    </a:lnTo>
                    <a:lnTo>
                      <a:pt x="463879" y="464132"/>
                    </a:lnTo>
                    <a:lnTo>
                      <a:pt x="463650" y="463903"/>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nvGrpSpPr>
              <p:cNvPr id="111" name="Group 110">
                <a:extLst>
                  <a:ext uri="{FF2B5EF4-FFF2-40B4-BE49-F238E27FC236}">
                    <a16:creationId xmlns:a16="http://schemas.microsoft.com/office/drawing/2014/main" id="{DFA76F48-9EFD-452A-B0B9-363207E9F3DE}"/>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2440769" y="2384401"/>
                <a:ext cx="313009" cy="1032464"/>
                <a:chOff x="2440769" y="2384401"/>
                <a:chExt cx="313009" cy="1032464"/>
              </a:xfrm>
            </p:grpSpPr>
            <p:cxnSp>
              <p:nvCxnSpPr>
                <p:cNvPr id="112" name="Straight Connector 111">
                  <a:extLst>
                    <a:ext uri="{FF2B5EF4-FFF2-40B4-BE49-F238E27FC236}">
                      <a16:creationId xmlns:a16="http://schemas.microsoft.com/office/drawing/2014/main" id="{FA58951F-7DDC-408C-A381-96773B5C044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0800000" flipH="1">
                  <a:off x="2440769" y="2516865"/>
                  <a:ext cx="0" cy="90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3" name="Straight Connector 112">
                  <a:extLst>
                    <a:ext uri="{FF2B5EF4-FFF2-40B4-BE49-F238E27FC236}">
                      <a16:creationId xmlns:a16="http://schemas.microsoft.com/office/drawing/2014/main" id="{9844DEAE-03C1-47CA-AD25-A4799167650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8100000" flipH="1">
                  <a:off x="2753778" y="2384401"/>
                  <a:ext cx="0" cy="90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sp>
          <p:nvSpPr>
            <p:cNvPr id="96" name="Oval 95">
              <a:extLst>
                <a:ext uri="{FF2B5EF4-FFF2-40B4-BE49-F238E27FC236}">
                  <a16:creationId xmlns:a16="http://schemas.microsoft.com/office/drawing/2014/main" id="{9DED8F11-2AB8-4BC3-90AA-2063E11996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9092921" y="5784159"/>
              <a:ext cx="340415" cy="340415"/>
            </a:xfrm>
            <a:prstGeom prst="ellipse">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97" name="Oval 96">
              <a:extLst>
                <a:ext uri="{FF2B5EF4-FFF2-40B4-BE49-F238E27FC236}">
                  <a16:creationId xmlns:a16="http://schemas.microsoft.com/office/drawing/2014/main" id="{EFFC5F39-870E-4D66-853D-4F4EE1C513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10514516" y="834250"/>
              <a:ext cx="340415" cy="340415"/>
            </a:xfrm>
            <a:prstGeom prst="ellipse">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nvGrpSpPr>
            <p:cNvPr id="98" name="Group 97">
              <a:extLst>
                <a:ext uri="{FF2B5EF4-FFF2-40B4-BE49-F238E27FC236}">
                  <a16:creationId xmlns:a16="http://schemas.microsoft.com/office/drawing/2014/main" id="{C88C80A8-E095-4A4F-87E4-8AD7E7C57A3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0800000" flipH="1">
              <a:off x="10698843" y="1090043"/>
              <a:ext cx="901736" cy="2160000"/>
              <a:chOff x="8217770" y="397306"/>
              <a:chExt cx="901736" cy="2160000"/>
            </a:xfrm>
          </p:grpSpPr>
          <p:cxnSp>
            <p:nvCxnSpPr>
              <p:cNvPr id="105" name="Straight Connector 104">
                <a:extLst>
                  <a:ext uri="{FF2B5EF4-FFF2-40B4-BE49-F238E27FC236}">
                    <a16:creationId xmlns:a16="http://schemas.microsoft.com/office/drawing/2014/main" id="{2ABDBCCB-5528-4B88-8E71-4594FA5300B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668638" y="397306"/>
                <a:ext cx="0" cy="216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06" name="Freeform: Shape 105">
                <a:extLst>
                  <a:ext uri="{FF2B5EF4-FFF2-40B4-BE49-F238E27FC236}">
                    <a16:creationId xmlns:a16="http://schemas.microsoft.com/office/drawing/2014/main" id="{A72526B2-FC30-4028-887E-A0A9559FDB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8217770" y="397306"/>
                <a:ext cx="901736" cy="1868598"/>
              </a:xfrm>
              <a:custGeom>
                <a:avLst/>
                <a:gdLst>
                  <a:gd name="connsiteX0" fmla="*/ 450869 w 901736"/>
                  <a:gd name="connsiteY0" fmla="*/ 0 h 1868598"/>
                  <a:gd name="connsiteX1" fmla="*/ 450868 w 901736"/>
                  <a:gd name="connsiteY1" fmla="*/ 0 h 1868598"/>
                  <a:gd name="connsiteX2" fmla="*/ 450867 w 901736"/>
                  <a:gd name="connsiteY2" fmla="*/ 0 h 1868598"/>
                  <a:gd name="connsiteX3" fmla="*/ 409125 w 901736"/>
                  <a:gd name="connsiteY3" fmla="*/ 52638 h 1868598"/>
                  <a:gd name="connsiteX4" fmla="*/ 7089 w 901736"/>
                  <a:gd name="connsiteY4" fmla="*/ 1225278 h 1868598"/>
                  <a:gd name="connsiteX5" fmla="*/ 140 w 901736"/>
                  <a:gd name="connsiteY5" fmla="*/ 1416229 h 1868598"/>
                  <a:gd name="connsiteX6" fmla="*/ 141 w 901736"/>
                  <a:gd name="connsiteY6" fmla="*/ 1416229 h 1868598"/>
                  <a:gd name="connsiteX7" fmla="*/ 0 w 901736"/>
                  <a:gd name="connsiteY7" fmla="*/ 1420099 h 1868598"/>
                  <a:gd name="connsiteX8" fmla="*/ 9012 w 901736"/>
                  <a:gd name="connsiteY8" fmla="*/ 1509500 h 1868598"/>
                  <a:gd name="connsiteX9" fmla="*/ 449610 w 901736"/>
                  <a:gd name="connsiteY9" fmla="*/ 1868598 h 1868598"/>
                  <a:gd name="connsiteX10" fmla="*/ 450868 w 901736"/>
                  <a:gd name="connsiteY10" fmla="*/ 1868471 h 1868598"/>
                  <a:gd name="connsiteX11" fmla="*/ 452126 w 901736"/>
                  <a:gd name="connsiteY11" fmla="*/ 1868598 h 1868598"/>
                  <a:gd name="connsiteX12" fmla="*/ 892724 w 901736"/>
                  <a:gd name="connsiteY12" fmla="*/ 1509500 h 1868598"/>
                  <a:gd name="connsiteX13" fmla="*/ 901736 w 901736"/>
                  <a:gd name="connsiteY13" fmla="*/ 1420099 h 1868598"/>
                  <a:gd name="connsiteX14" fmla="*/ 901595 w 901736"/>
                  <a:gd name="connsiteY14" fmla="*/ 1416229 h 1868598"/>
                  <a:gd name="connsiteX15" fmla="*/ 901596 w 901736"/>
                  <a:gd name="connsiteY15" fmla="*/ 1416229 h 1868598"/>
                  <a:gd name="connsiteX16" fmla="*/ 894647 w 901736"/>
                  <a:gd name="connsiteY16" fmla="*/ 1225278 h 1868598"/>
                  <a:gd name="connsiteX17" fmla="*/ 492611 w 901736"/>
                  <a:gd name="connsiteY17" fmla="*/ 52638 h 18685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901736" h="1868598">
                    <a:moveTo>
                      <a:pt x="450869" y="0"/>
                    </a:moveTo>
                    <a:lnTo>
                      <a:pt x="450868" y="0"/>
                    </a:lnTo>
                    <a:lnTo>
                      <a:pt x="450867" y="0"/>
                    </a:lnTo>
                    <a:lnTo>
                      <a:pt x="409125" y="52638"/>
                    </a:lnTo>
                    <a:cubicBezTo>
                      <a:pt x="187876" y="359618"/>
                      <a:pt x="40481" y="769067"/>
                      <a:pt x="7089" y="1225278"/>
                    </a:cubicBezTo>
                    <a:lnTo>
                      <a:pt x="140" y="1416229"/>
                    </a:lnTo>
                    <a:lnTo>
                      <a:pt x="141" y="1416229"/>
                    </a:lnTo>
                    <a:lnTo>
                      <a:pt x="0" y="1420099"/>
                    </a:lnTo>
                    <a:lnTo>
                      <a:pt x="9012" y="1509500"/>
                    </a:lnTo>
                    <a:cubicBezTo>
                      <a:pt x="50948" y="1714437"/>
                      <a:pt x="232276" y="1868598"/>
                      <a:pt x="449610" y="1868598"/>
                    </a:cubicBezTo>
                    <a:lnTo>
                      <a:pt x="450868" y="1868471"/>
                    </a:lnTo>
                    <a:lnTo>
                      <a:pt x="452126" y="1868598"/>
                    </a:lnTo>
                    <a:cubicBezTo>
                      <a:pt x="669460" y="1868598"/>
                      <a:pt x="850788" y="1714437"/>
                      <a:pt x="892724" y="1509500"/>
                    </a:cubicBezTo>
                    <a:lnTo>
                      <a:pt x="901736" y="1420099"/>
                    </a:lnTo>
                    <a:lnTo>
                      <a:pt x="901595" y="1416229"/>
                    </a:lnTo>
                    <a:lnTo>
                      <a:pt x="901596" y="1416229"/>
                    </a:lnTo>
                    <a:lnTo>
                      <a:pt x="894647" y="1225278"/>
                    </a:lnTo>
                    <a:cubicBezTo>
                      <a:pt x="861255" y="769067"/>
                      <a:pt x="713860" y="359618"/>
                      <a:pt x="492611" y="52638"/>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7" name="Rectangle 5">
                <a:extLst>
                  <a:ext uri="{FF2B5EF4-FFF2-40B4-BE49-F238E27FC236}">
                    <a16:creationId xmlns:a16="http://schemas.microsoft.com/office/drawing/2014/main" id="{6F50CD0A-EB53-43E3-B229-56581B16DE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8370075" y="1136688"/>
                <a:ext cx="597126" cy="597126"/>
              </a:xfrm>
              <a:custGeom>
                <a:avLst/>
                <a:gdLst>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0 w 1239398"/>
                  <a:gd name="connsiteY4" fmla="*/ 0 h 1239398"/>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91440 w 1239398"/>
                  <a:gd name="connsiteY4" fmla="*/ 91440 h 1239398"/>
                  <a:gd name="connsiteX0" fmla="*/ 1239398 w 1239398"/>
                  <a:gd name="connsiteY0" fmla="*/ 0 h 1239398"/>
                  <a:gd name="connsiteX1" fmla="*/ 1239398 w 1239398"/>
                  <a:gd name="connsiteY1" fmla="*/ 1239398 h 1239398"/>
                  <a:gd name="connsiteX2" fmla="*/ 0 w 1239398"/>
                  <a:gd name="connsiteY2" fmla="*/ 1239398 h 1239398"/>
                  <a:gd name="connsiteX3" fmla="*/ 91440 w 1239398"/>
                  <a:gd name="connsiteY3" fmla="*/ 91440 h 1239398"/>
                  <a:gd name="connsiteX0" fmla="*/ 1239398 w 1239398"/>
                  <a:gd name="connsiteY0" fmla="*/ 0 h 1239398"/>
                  <a:gd name="connsiteX1" fmla="*/ 1239398 w 1239398"/>
                  <a:gd name="connsiteY1" fmla="*/ 1239398 h 1239398"/>
                  <a:gd name="connsiteX2" fmla="*/ 0 w 1239398"/>
                  <a:gd name="connsiteY2" fmla="*/ 1239398 h 1239398"/>
                </a:gdLst>
                <a:ahLst/>
                <a:cxnLst>
                  <a:cxn ang="0">
                    <a:pos x="connsiteX0" y="connsiteY0"/>
                  </a:cxn>
                  <a:cxn ang="0">
                    <a:pos x="connsiteX1" y="connsiteY1"/>
                  </a:cxn>
                  <a:cxn ang="0">
                    <a:pos x="connsiteX2" y="connsiteY2"/>
                  </a:cxn>
                </a:cxnLst>
                <a:rect l="l" t="t" r="r" b="b"/>
                <a:pathLst>
                  <a:path w="1239398" h="1239398">
                    <a:moveTo>
                      <a:pt x="1239398" y="0"/>
                    </a:moveTo>
                    <a:lnTo>
                      <a:pt x="1239398" y="1239398"/>
                    </a:lnTo>
                    <a:lnTo>
                      <a:pt x="0" y="1239398"/>
                    </a:lnTo>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8" name="Rectangle 5">
                <a:extLst>
                  <a:ext uri="{FF2B5EF4-FFF2-40B4-BE49-F238E27FC236}">
                    <a16:creationId xmlns:a16="http://schemas.microsoft.com/office/drawing/2014/main" id="{07439A8C-E126-4EF8-9DDE-B12EEB6344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8457521" y="720913"/>
                <a:ext cx="422234" cy="422234"/>
              </a:xfrm>
              <a:custGeom>
                <a:avLst/>
                <a:gdLst>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0 w 1239398"/>
                  <a:gd name="connsiteY4" fmla="*/ 0 h 1239398"/>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91440 w 1239398"/>
                  <a:gd name="connsiteY4" fmla="*/ 91440 h 1239398"/>
                  <a:gd name="connsiteX0" fmla="*/ 1239398 w 1239398"/>
                  <a:gd name="connsiteY0" fmla="*/ 0 h 1239398"/>
                  <a:gd name="connsiteX1" fmla="*/ 1239398 w 1239398"/>
                  <a:gd name="connsiteY1" fmla="*/ 1239398 h 1239398"/>
                  <a:gd name="connsiteX2" fmla="*/ 0 w 1239398"/>
                  <a:gd name="connsiteY2" fmla="*/ 1239398 h 1239398"/>
                  <a:gd name="connsiteX3" fmla="*/ 91440 w 1239398"/>
                  <a:gd name="connsiteY3" fmla="*/ 91440 h 1239398"/>
                  <a:gd name="connsiteX0" fmla="*/ 1239398 w 1239398"/>
                  <a:gd name="connsiteY0" fmla="*/ 0 h 1239398"/>
                  <a:gd name="connsiteX1" fmla="*/ 1239398 w 1239398"/>
                  <a:gd name="connsiteY1" fmla="*/ 1239398 h 1239398"/>
                  <a:gd name="connsiteX2" fmla="*/ 0 w 1239398"/>
                  <a:gd name="connsiteY2" fmla="*/ 1239398 h 1239398"/>
                </a:gdLst>
                <a:ahLst/>
                <a:cxnLst>
                  <a:cxn ang="0">
                    <a:pos x="connsiteX0" y="connsiteY0"/>
                  </a:cxn>
                  <a:cxn ang="0">
                    <a:pos x="connsiteX1" y="connsiteY1"/>
                  </a:cxn>
                  <a:cxn ang="0">
                    <a:pos x="connsiteX2" y="connsiteY2"/>
                  </a:cxn>
                </a:cxnLst>
                <a:rect l="l" t="t" r="r" b="b"/>
                <a:pathLst>
                  <a:path w="1239398" h="1239398">
                    <a:moveTo>
                      <a:pt x="1239398" y="0"/>
                    </a:moveTo>
                    <a:lnTo>
                      <a:pt x="1239398" y="1239398"/>
                    </a:lnTo>
                    <a:lnTo>
                      <a:pt x="0" y="1239398"/>
                    </a:lnTo>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99" name="Group 98">
              <a:extLst>
                <a:ext uri="{FF2B5EF4-FFF2-40B4-BE49-F238E27FC236}">
                  <a16:creationId xmlns:a16="http://schemas.microsoft.com/office/drawing/2014/main" id="{F971A352-3CE3-4D4E-89FF-4AC76D5628B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2700000" flipH="1">
              <a:off x="8254545" y="4918166"/>
              <a:ext cx="571820" cy="1620000"/>
              <a:chOff x="8482785" y="4330454"/>
              <a:chExt cx="571820" cy="1620000"/>
            </a:xfrm>
          </p:grpSpPr>
          <p:sp>
            <p:nvSpPr>
              <p:cNvPr id="103" name="Freeform: Shape 102">
                <a:extLst>
                  <a:ext uri="{FF2B5EF4-FFF2-40B4-BE49-F238E27FC236}">
                    <a16:creationId xmlns:a16="http://schemas.microsoft.com/office/drawing/2014/main" id="{1181DD3C-BB7E-4654-97CB-5EBA46737C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482785" y="4333632"/>
                <a:ext cx="571820" cy="1311956"/>
              </a:xfrm>
              <a:custGeom>
                <a:avLst/>
                <a:gdLst>
                  <a:gd name="connsiteX0" fmla="*/ 282417 w 571820"/>
                  <a:gd name="connsiteY0" fmla="*/ 0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 name="connsiteX0" fmla="*/ 282417 w 571820"/>
                  <a:gd name="connsiteY0" fmla="*/ 6349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 name="connsiteX0" fmla="*/ 262617 w 571820"/>
                  <a:gd name="connsiteY0" fmla="*/ 24345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0" fmla="*/ 262617 w 571820"/>
                  <a:gd name="connsiteY0" fmla="*/ 24345 h 1316717"/>
                  <a:gd name="connsiteX1" fmla="*/ 285910 w 571820"/>
                  <a:gd name="connsiteY1" fmla="*/ 3175 h 1316717"/>
                  <a:gd name="connsiteX2" fmla="*/ 287393 w 571820"/>
                  <a:gd name="connsiteY2" fmla="*/ 1827 h 1316717"/>
                  <a:gd name="connsiteX3" fmla="*/ 289403 w 571820"/>
                  <a:gd name="connsiteY3" fmla="*/ 0 h 1316717"/>
                  <a:gd name="connsiteX4" fmla="*/ 309203 w 571820"/>
                  <a:gd name="connsiteY4" fmla="*/ 24345 h 1316717"/>
                  <a:gd name="connsiteX5" fmla="*/ 571820 w 571820"/>
                  <a:gd name="connsiteY5" fmla="*/ 658359 h 1316717"/>
                  <a:gd name="connsiteX6" fmla="*/ 309203 w 571820"/>
                  <a:gd name="connsiteY6" fmla="*/ 1292372 h 1316717"/>
                  <a:gd name="connsiteX7" fmla="*/ 289403 w 571820"/>
                  <a:gd name="connsiteY7" fmla="*/ 1310368 h 1316717"/>
                  <a:gd name="connsiteX8" fmla="*/ 289403 w 571820"/>
                  <a:gd name="connsiteY8" fmla="*/ 1316717 h 1316717"/>
                  <a:gd name="connsiteX9" fmla="*/ 287393 w 571820"/>
                  <a:gd name="connsiteY9" fmla="*/ 1314890 h 1316717"/>
                  <a:gd name="connsiteX10" fmla="*/ 285910 w 571820"/>
                  <a:gd name="connsiteY10" fmla="*/ 1313542 h 1316717"/>
                  <a:gd name="connsiteX11" fmla="*/ 282417 w 571820"/>
                  <a:gd name="connsiteY11" fmla="*/ 1316717 h 1316717"/>
                  <a:gd name="connsiteX12" fmla="*/ 282417 w 571820"/>
                  <a:gd name="connsiteY12" fmla="*/ 1310367 h 1316717"/>
                  <a:gd name="connsiteX13" fmla="*/ 262617 w 571820"/>
                  <a:gd name="connsiteY13" fmla="*/ 1292372 h 1316717"/>
                  <a:gd name="connsiteX14" fmla="*/ 0 w 571820"/>
                  <a:gd name="connsiteY14" fmla="*/ 658358 h 1316717"/>
                  <a:gd name="connsiteX15" fmla="*/ 262617 w 571820"/>
                  <a:gd name="connsiteY15" fmla="*/ 24345 h 1316717"/>
                  <a:gd name="connsiteX0" fmla="*/ 262617 w 571820"/>
                  <a:gd name="connsiteY0" fmla="*/ 22518 h 1314890"/>
                  <a:gd name="connsiteX1" fmla="*/ 285910 w 571820"/>
                  <a:gd name="connsiteY1" fmla="*/ 1348 h 1314890"/>
                  <a:gd name="connsiteX2" fmla="*/ 287393 w 571820"/>
                  <a:gd name="connsiteY2" fmla="*/ 0 h 1314890"/>
                  <a:gd name="connsiteX3" fmla="*/ 309203 w 571820"/>
                  <a:gd name="connsiteY3" fmla="*/ 22518 h 1314890"/>
                  <a:gd name="connsiteX4" fmla="*/ 571820 w 571820"/>
                  <a:gd name="connsiteY4" fmla="*/ 656532 h 1314890"/>
                  <a:gd name="connsiteX5" fmla="*/ 309203 w 571820"/>
                  <a:gd name="connsiteY5" fmla="*/ 1290545 h 1314890"/>
                  <a:gd name="connsiteX6" fmla="*/ 289403 w 571820"/>
                  <a:gd name="connsiteY6" fmla="*/ 1308541 h 1314890"/>
                  <a:gd name="connsiteX7" fmla="*/ 289403 w 571820"/>
                  <a:gd name="connsiteY7" fmla="*/ 1314890 h 1314890"/>
                  <a:gd name="connsiteX8" fmla="*/ 287393 w 571820"/>
                  <a:gd name="connsiteY8" fmla="*/ 1313063 h 1314890"/>
                  <a:gd name="connsiteX9" fmla="*/ 285910 w 571820"/>
                  <a:gd name="connsiteY9" fmla="*/ 1311715 h 1314890"/>
                  <a:gd name="connsiteX10" fmla="*/ 282417 w 571820"/>
                  <a:gd name="connsiteY10" fmla="*/ 1314890 h 1314890"/>
                  <a:gd name="connsiteX11" fmla="*/ 282417 w 571820"/>
                  <a:gd name="connsiteY11" fmla="*/ 1308540 h 1314890"/>
                  <a:gd name="connsiteX12" fmla="*/ 262617 w 571820"/>
                  <a:gd name="connsiteY12" fmla="*/ 1290545 h 1314890"/>
                  <a:gd name="connsiteX13" fmla="*/ 0 w 571820"/>
                  <a:gd name="connsiteY13" fmla="*/ 656531 h 1314890"/>
                  <a:gd name="connsiteX14" fmla="*/ 262617 w 571820"/>
                  <a:gd name="connsiteY14" fmla="*/ 22518 h 1314890"/>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82417 w 571820"/>
                  <a:gd name="connsiteY9" fmla="*/ 1313542 h 1313542"/>
                  <a:gd name="connsiteX10" fmla="*/ 282417 w 571820"/>
                  <a:gd name="connsiteY10" fmla="*/ 1307192 h 1313542"/>
                  <a:gd name="connsiteX11" fmla="*/ 262617 w 571820"/>
                  <a:gd name="connsiteY11" fmla="*/ 1289197 h 1313542"/>
                  <a:gd name="connsiteX12" fmla="*/ 0 w 571820"/>
                  <a:gd name="connsiteY12" fmla="*/ 655183 h 1313542"/>
                  <a:gd name="connsiteX13" fmla="*/ 262617 w 571820"/>
                  <a:gd name="connsiteY13"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82417 w 571820"/>
                  <a:gd name="connsiteY9" fmla="*/ 1313542 h 1313542"/>
                  <a:gd name="connsiteX10" fmla="*/ 262617 w 571820"/>
                  <a:gd name="connsiteY10" fmla="*/ 1289197 h 1313542"/>
                  <a:gd name="connsiteX11" fmla="*/ 0 w 571820"/>
                  <a:gd name="connsiteY11" fmla="*/ 655183 h 1313542"/>
                  <a:gd name="connsiteX12" fmla="*/ 262617 w 571820"/>
                  <a:gd name="connsiteY12"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62617 w 571820"/>
                  <a:gd name="connsiteY9" fmla="*/ 1289197 h 1313542"/>
                  <a:gd name="connsiteX10" fmla="*/ 0 w 571820"/>
                  <a:gd name="connsiteY10" fmla="*/ 655183 h 1313542"/>
                  <a:gd name="connsiteX11" fmla="*/ 262617 w 571820"/>
                  <a:gd name="connsiteY11"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62617 w 571820"/>
                  <a:gd name="connsiteY8" fmla="*/ 1289197 h 1313542"/>
                  <a:gd name="connsiteX9" fmla="*/ 0 w 571820"/>
                  <a:gd name="connsiteY9" fmla="*/ 655183 h 1313542"/>
                  <a:gd name="connsiteX10" fmla="*/ 262617 w 571820"/>
                  <a:gd name="connsiteY10"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62617 w 571820"/>
                  <a:gd name="connsiteY7" fmla="*/ 1289197 h 1313542"/>
                  <a:gd name="connsiteX8" fmla="*/ 0 w 571820"/>
                  <a:gd name="connsiteY8" fmla="*/ 655183 h 1313542"/>
                  <a:gd name="connsiteX9" fmla="*/ 262617 w 571820"/>
                  <a:gd name="connsiteY9" fmla="*/ 21170 h 1313542"/>
                  <a:gd name="connsiteX0" fmla="*/ 262617 w 571820"/>
                  <a:gd name="connsiteY0" fmla="*/ 21170 h 1364739"/>
                  <a:gd name="connsiteX1" fmla="*/ 285910 w 571820"/>
                  <a:gd name="connsiteY1" fmla="*/ 0 h 1364739"/>
                  <a:gd name="connsiteX2" fmla="*/ 309203 w 571820"/>
                  <a:gd name="connsiteY2" fmla="*/ 21170 h 1364739"/>
                  <a:gd name="connsiteX3" fmla="*/ 571820 w 571820"/>
                  <a:gd name="connsiteY3" fmla="*/ 655184 h 1364739"/>
                  <a:gd name="connsiteX4" fmla="*/ 309203 w 571820"/>
                  <a:gd name="connsiteY4" fmla="*/ 1289197 h 1364739"/>
                  <a:gd name="connsiteX5" fmla="*/ 289403 w 571820"/>
                  <a:gd name="connsiteY5" fmla="*/ 1307193 h 1364739"/>
                  <a:gd name="connsiteX6" fmla="*/ 177485 w 571820"/>
                  <a:gd name="connsiteY6" fmla="*/ 1364739 h 1364739"/>
                  <a:gd name="connsiteX7" fmla="*/ 262617 w 571820"/>
                  <a:gd name="connsiteY7" fmla="*/ 1289197 h 1364739"/>
                  <a:gd name="connsiteX8" fmla="*/ 0 w 571820"/>
                  <a:gd name="connsiteY8" fmla="*/ 655183 h 1364739"/>
                  <a:gd name="connsiteX9" fmla="*/ 262617 w 571820"/>
                  <a:gd name="connsiteY9" fmla="*/ 21170 h 1364739"/>
                  <a:gd name="connsiteX0" fmla="*/ 262617 w 571820"/>
                  <a:gd name="connsiteY0" fmla="*/ 21170 h 1364739"/>
                  <a:gd name="connsiteX1" fmla="*/ 285910 w 571820"/>
                  <a:gd name="connsiteY1" fmla="*/ 0 h 1364739"/>
                  <a:gd name="connsiteX2" fmla="*/ 309203 w 571820"/>
                  <a:gd name="connsiteY2" fmla="*/ 21170 h 1364739"/>
                  <a:gd name="connsiteX3" fmla="*/ 571820 w 571820"/>
                  <a:gd name="connsiteY3" fmla="*/ 655184 h 1364739"/>
                  <a:gd name="connsiteX4" fmla="*/ 309203 w 571820"/>
                  <a:gd name="connsiteY4" fmla="*/ 1289197 h 1364739"/>
                  <a:gd name="connsiteX5" fmla="*/ 285832 w 571820"/>
                  <a:gd name="connsiteY5" fmla="*/ 1311956 h 1364739"/>
                  <a:gd name="connsiteX6" fmla="*/ 177485 w 571820"/>
                  <a:gd name="connsiteY6" fmla="*/ 1364739 h 1364739"/>
                  <a:gd name="connsiteX7" fmla="*/ 262617 w 571820"/>
                  <a:gd name="connsiteY7" fmla="*/ 1289197 h 1364739"/>
                  <a:gd name="connsiteX8" fmla="*/ 0 w 571820"/>
                  <a:gd name="connsiteY8" fmla="*/ 655183 h 1364739"/>
                  <a:gd name="connsiteX9" fmla="*/ 262617 w 571820"/>
                  <a:gd name="connsiteY9" fmla="*/ 21170 h 1364739"/>
                  <a:gd name="connsiteX0" fmla="*/ 262617 w 571820"/>
                  <a:gd name="connsiteY0" fmla="*/ 21170 h 1311956"/>
                  <a:gd name="connsiteX1" fmla="*/ 285910 w 571820"/>
                  <a:gd name="connsiteY1" fmla="*/ 0 h 1311956"/>
                  <a:gd name="connsiteX2" fmla="*/ 309203 w 571820"/>
                  <a:gd name="connsiteY2" fmla="*/ 21170 h 1311956"/>
                  <a:gd name="connsiteX3" fmla="*/ 571820 w 571820"/>
                  <a:gd name="connsiteY3" fmla="*/ 655184 h 1311956"/>
                  <a:gd name="connsiteX4" fmla="*/ 309203 w 571820"/>
                  <a:gd name="connsiteY4" fmla="*/ 1289197 h 1311956"/>
                  <a:gd name="connsiteX5" fmla="*/ 285832 w 571820"/>
                  <a:gd name="connsiteY5" fmla="*/ 1311956 h 1311956"/>
                  <a:gd name="connsiteX6" fmla="*/ 262617 w 571820"/>
                  <a:gd name="connsiteY6" fmla="*/ 1289197 h 1311956"/>
                  <a:gd name="connsiteX7" fmla="*/ 0 w 571820"/>
                  <a:gd name="connsiteY7" fmla="*/ 655183 h 1311956"/>
                  <a:gd name="connsiteX8" fmla="*/ 262617 w 571820"/>
                  <a:gd name="connsiteY8" fmla="*/ 21170 h 1311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1820" h="1311956">
                    <a:moveTo>
                      <a:pt x="262617" y="21170"/>
                    </a:moveTo>
                    <a:lnTo>
                      <a:pt x="285910" y="0"/>
                    </a:lnTo>
                    <a:lnTo>
                      <a:pt x="309203" y="21170"/>
                    </a:lnTo>
                    <a:cubicBezTo>
                      <a:pt x="471461" y="183428"/>
                      <a:pt x="571820" y="407586"/>
                      <a:pt x="571820" y="655184"/>
                    </a:cubicBezTo>
                    <a:cubicBezTo>
                      <a:pt x="571820" y="902781"/>
                      <a:pt x="471461" y="1126939"/>
                      <a:pt x="309203" y="1289197"/>
                    </a:cubicBezTo>
                    <a:lnTo>
                      <a:pt x="285832" y="1311956"/>
                    </a:lnTo>
                    <a:lnTo>
                      <a:pt x="262617" y="1289197"/>
                    </a:lnTo>
                    <a:cubicBezTo>
                      <a:pt x="100359" y="1126938"/>
                      <a:pt x="0" y="902781"/>
                      <a:pt x="0" y="655183"/>
                    </a:cubicBezTo>
                    <a:cubicBezTo>
                      <a:pt x="0" y="407586"/>
                      <a:pt x="100359" y="183428"/>
                      <a:pt x="262617" y="21170"/>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cxnSp>
            <p:nvCxnSpPr>
              <p:cNvPr id="104" name="Straight Connector 103">
                <a:extLst>
                  <a:ext uri="{FF2B5EF4-FFF2-40B4-BE49-F238E27FC236}">
                    <a16:creationId xmlns:a16="http://schemas.microsoft.com/office/drawing/2014/main" id="{DBFDB5FE-621F-4885-8FE3-F32C80AB0D6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768695" y="4330454"/>
                <a:ext cx="0" cy="162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100" name="Group 99">
              <a:extLst>
                <a:ext uri="{FF2B5EF4-FFF2-40B4-BE49-F238E27FC236}">
                  <a16:creationId xmlns:a16="http://schemas.microsoft.com/office/drawing/2014/main" id="{43C986CB-6F99-49CC-B770-5C631F665D0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8100000" flipH="1">
              <a:off x="11104707" y="427549"/>
              <a:ext cx="464739" cy="900000"/>
              <a:chOff x="4511184" y="2651374"/>
              <a:chExt cx="464739" cy="900000"/>
            </a:xfrm>
          </p:grpSpPr>
          <p:sp>
            <p:nvSpPr>
              <p:cNvPr id="101" name="Freeform: Shape 100">
                <a:extLst>
                  <a:ext uri="{FF2B5EF4-FFF2-40B4-BE49-F238E27FC236}">
                    <a16:creationId xmlns:a16="http://schemas.microsoft.com/office/drawing/2014/main" id="{AECC4036-7099-49F0-A624-8E4B788490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flipH="1" flipV="1">
                <a:off x="4511184" y="2990814"/>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cxnSp>
            <p:nvCxnSpPr>
              <p:cNvPr id="102" name="Straight Connector 101">
                <a:extLst>
                  <a:ext uri="{FF2B5EF4-FFF2-40B4-BE49-F238E27FC236}">
                    <a16:creationId xmlns:a16="http://schemas.microsoft.com/office/drawing/2014/main" id="{2D9D2BC0-F00D-4508-B62B-4150C07B95D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V="1">
                <a:off x="4743982" y="2651374"/>
                <a:ext cx="0" cy="90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pic>
        <p:nvPicPr>
          <p:cNvPr id="5" name="Picture 4" descr="Children running on the field">
            <a:extLst>
              <a:ext uri="{FF2B5EF4-FFF2-40B4-BE49-F238E27FC236}">
                <a16:creationId xmlns:a16="http://schemas.microsoft.com/office/drawing/2014/main" id="{30899C59-F029-17D5-6678-5A3EB48910E3}"/>
              </a:ext>
            </a:extLst>
          </p:cNvPr>
          <p:cNvPicPr>
            <a:picLocks noChangeAspect="1"/>
          </p:cNvPicPr>
          <p:nvPr/>
        </p:nvPicPr>
        <p:blipFill>
          <a:blip r:embed="rId3"/>
          <a:stretch>
            <a:fillRect/>
          </a:stretch>
        </p:blipFill>
        <p:spPr>
          <a:xfrm>
            <a:off x="4194328" y="3522062"/>
            <a:ext cx="3740561" cy="2493947"/>
          </a:xfrm>
          <a:prstGeom prst="rect">
            <a:avLst/>
          </a:prstGeom>
        </p:spPr>
      </p:pic>
    </p:spTree>
    <p:extLst>
      <p:ext uri="{BB962C8B-B14F-4D97-AF65-F5344CB8AC3E}">
        <p14:creationId xmlns:p14="http://schemas.microsoft.com/office/powerpoint/2010/main" val="30330794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66C9CD-6BF4-44CA-8078-0BB819080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EADD72DC-CC5F-44D6-97D3-79407D4FF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flipH="1" flipV="1">
            <a:off x="1058433" y="184491"/>
            <a:ext cx="2287608" cy="3232926"/>
          </a:xfrm>
          <a:custGeom>
            <a:avLst/>
            <a:gdLst>
              <a:gd name="connsiteX0" fmla="*/ 1143804 w 2287608"/>
              <a:gd name="connsiteY0" fmla="*/ 1916209 h 3232926"/>
              <a:gd name="connsiteX1" fmla="*/ 1140311 w 2287608"/>
              <a:gd name="connsiteY1" fmla="*/ 1919384 h 3232926"/>
              <a:gd name="connsiteX2" fmla="*/ 1136818 w 2287608"/>
              <a:gd name="connsiteY2" fmla="*/ 1916209 h 3232926"/>
              <a:gd name="connsiteX3" fmla="*/ 1136818 w 2287608"/>
              <a:gd name="connsiteY3" fmla="*/ 1922559 h 3232926"/>
              <a:gd name="connsiteX4" fmla="*/ 1117018 w 2287608"/>
              <a:gd name="connsiteY4" fmla="*/ 1940554 h 3232926"/>
              <a:gd name="connsiteX5" fmla="*/ 854401 w 2287608"/>
              <a:gd name="connsiteY5" fmla="*/ 2574568 h 3232926"/>
              <a:gd name="connsiteX6" fmla="*/ 1117018 w 2287608"/>
              <a:gd name="connsiteY6" fmla="*/ 3208581 h 3232926"/>
              <a:gd name="connsiteX7" fmla="*/ 1136818 w 2287608"/>
              <a:gd name="connsiteY7" fmla="*/ 3226577 h 3232926"/>
              <a:gd name="connsiteX8" fmla="*/ 1136818 w 2287608"/>
              <a:gd name="connsiteY8" fmla="*/ 3232926 h 3232926"/>
              <a:gd name="connsiteX9" fmla="*/ 1140311 w 2287608"/>
              <a:gd name="connsiteY9" fmla="*/ 3229751 h 3232926"/>
              <a:gd name="connsiteX10" fmla="*/ 1143804 w 2287608"/>
              <a:gd name="connsiteY10" fmla="*/ 3232926 h 3232926"/>
              <a:gd name="connsiteX11" fmla="*/ 1143804 w 2287608"/>
              <a:gd name="connsiteY11" fmla="*/ 3226577 h 3232926"/>
              <a:gd name="connsiteX12" fmla="*/ 1163604 w 2287608"/>
              <a:gd name="connsiteY12" fmla="*/ 3208581 h 3232926"/>
              <a:gd name="connsiteX13" fmla="*/ 1426221 w 2287608"/>
              <a:gd name="connsiteY13" fmla="*/ 2574567 h 3232926"/>
              <a:gd name="connsiteX14" fmla="*/ 1163604 w 2287608"/>
              <a:gd name="connsiteY14" fmla="*/ 1940554 h 3232926"/>
              <a:gd name="connsiteX15" fmla="*/ 1143804 w 2287608"/>
              <a:gd name="connsiteY15" fmla="*/ 1922558 h 3232926"/>
              <a:gd name="connsiteX16" fmla="*/ 1140312 w 2287608"/>
              <a:gd name="connsiteY16" fmla="*/ 1494239 h 3232926"/>
              <a:gd name="connsiteX17" fmla="*/ 1134813 w 2287608"/>
              <a:gd name="connsiteY17" fmla="*/ 1497413 h 3232926"/>
              <a:gd name="connsiteX18" fmla="*/ 1109328 w 2287608"/>
              <a:gd name="connsiteY18" fmla="*/ 1489264 h 3232926"/>
              <a:gd name="connsiteX19" fmla="*/ 428947 w 2287608"/>
              <a:gd name="connsiteY19" fmla="*/ 1578838 h 3232926"/>
              <a:gd name="connsiteX20" fmla="*/ 11185 w 2287608"/>
              <a:gd name="connsiteY20" fmla="*/ 2123278 h 3232926"/>
              <a:gd name="connsiteX21" fmla="*/ 5499 w 2287608"/>
              <a:gd name="connsiteY21" fmla="*/ 2149423 h 3232926"/>
              <a:gd name="connsiteX22" fmla="*/ 0 w 2287608"/>
              <a:gd name="connsiteY22" fmla="*/ 2152597 h 3232926"/>
              <a:gd name="connsiteX23" fmla="*/ 4497 w 2287608"/>
              <a:gd name="connsiteY23" fmla="*/ 2154035 h 3232926"/>
              <a:gd name="connsiteX24" fmla="*/ 3493 w 2287608"/>
              <a:gd name="connsiteY24" fmla="*/ 2158648 h 3232926"/>
              <a:gd name="connsiteX25" fmla="*/ 8992 w 2287608"/>
              <a:gd name="connsiteY25" fmla="*/ 2155473 h 3232926"/>
              <a:gd name="connsiteX26" fmla="*/ 34477 w 2287608"/>
              <a:gd name="connsiteY26" fmla="*/ 2163622 h 3232926"/>
              <a:gd name="connsiteX27" fmla="*/ 290620 w 2287608"/>
              <a:gd name="connsiteY27" fmla="*/ 2194022 h 3232926"/>
              <a:gd name="connsiteX28" fmla="*/ 714858 w 2287608"/>
              <a:gd name="connsiteY28" fmla="*/ 2074049 h 3232926"/>
              <a:gd name="connsiteX29" fmla="*/ 1132621 w 2287608"/>
              <a:gd name="connsiteY29" fmla="*/ 1529609 h 3232926"/>
              <a:gd name="connsiteX30" fmla="*/ 1138305 w 2287608"/>
              <a:gd name="connsiteY30" fmla="*/ 1503464 h 3232926"/>
              <a:gd name="connsiteX31" fmla="*/ 1143804 w 2287608"/>
              <a:gd name="connsiteY31" fmla="*/ 1500289 h 3232926"/>
              <a:gd name="connsiteX32" fmla="*/ 1139308 w 2287608"/>
              <a:gd name="connsiteY32" fmla="*/ 1498852 h 3232926"/>
              <a:gd name="connsiteX33" fmla="*/ 2069415 w 2287608"/>
              <a:gd name="connsiteY33" fmla="*/ 1747063 h 3232926"/>
              <a:gd name="connsiteX34" fmla="*/ 1858661 w 2287608"/>
              <a:gd name="connsiteY34" fmla="*/ 1578837 h 3232926"/>
              <a:gd name="connsiteX35" fmla="*/ 1178281 w 2287608"/>
              <a:gd name="connsiteY35" fmla="*/ 1489263 h 3232926"/>
              <a:gd name="connsiteX36" fmla="*/ 1152796 w 2287608"/>
              <a:gd name="connsiteY36" fmla="*/ 1497412 h 3232926"/>
              <a:gd name="connsiteX37" fmla="*/ 1147297 w 2287608"/>
              <a:gd name="connsiteY37" fmla="*/ 1494238 h 3232926"/>
              <a:gd name="connsiteX38" fmla="*/ 1148300 w 2287608"/>
              <a:gd name="connsiteY38" fmla="*/ 1498851 h 3232926"/>
              <a:gd name="connsiteX39" fmla="*/ 1143804 w 2287608"/>
              <a:gd name="connsiteY39" fmla="*/ 1500288 h 3232926"/>
              <a:gd name="connsiteX40" fmla="*/ 1149304 w 2287608"/>
              <a:gd name="connsiteY40" fmla="*/ 1503463 h 3232926"/>
              <a:gd name="connsiteX41" fmla="*/ 1154988 w 2287608"/>
              <a:gd name="connsiteY41" fmla="*/ 1529608 h 3232926"/>
              <a:gd name="connsiteX42" fmla="*/ 1572751 w 2287608"/>
              <a:gd name="connsiteY42" fmla="*/ 2074048 h 3232926"/>
              <a:gd name="connsiteX43" fmla="*/ 1996989 w 2287608"/>
              <a:gd name="connsiteY43" fmla="*/ 2194021 h 3232926"/>
              <a:gd name="connsiteX44" fmla="*/ 2253131 w 2287608"/>
              <a:gd name="connsiteY44" fmla="*/ 2163621 h 3232926"/>
              <a:gd name="connsiteX45" fmla="*/ 2278616 w 2287608"/>
              <a:gd name="connsiteY45" fmla="*/ 2155472 h 3232926"/>
              <a:gd name="connsiteX46" fmla="*/ 2284115 w 2287608"/>
              <a:gd name="connsiteY46" fmla="*/ 2158647 h 3232926"/>
              <a:gd name="connsiteX47" fmla="*/ 2283112 w 2287608"/>
              <a:gd name="connsiteY47" fmla="*/ 2154034 h 3232926"/>
              <a:gd name="connsiteX48" fmla="*/ 2287608 w 2287608"/>
              <a:gd name="connsiteY48" fmla="*/ 2152596 h 3232926"/>
              <a:gd name="connsiteX49" fmla="*/ 2282109 w 2287608"/>
              <a:gd name="connsiteY49" fmla="*/ 2149422 h 3232926"/>
              <a:gd name="connsiteX50" fmla="*/ 2276424 w 2287608"/>
              <a:gd name="connsiteY50" fmla="*/ 2123277 h 3232926"/>
              <a:gd name="connsiteX51" fmla="*/ 2069415 w 2287608"/>
              <a:gd name="connsiteY51" fmla="*/ 1747063 h 3232926"/>
              <a:gd name="connsiteX52" fmla="*/ 1140311 w 2287608"/>
              <a:gd name="connsiteY52" fmla="*/ 779689 h 3232926"/>
              <a:gd name="connsiteX53" fmla="*/ 1134812 w 2287608"/>
              <a:gd name="connsiteY53" fmla="*/ 782863 h 3232926"/>
              <a:gd name="connsiteX54" fmla="*/ 1109328 w 2287608"/>
              <a:gd name="connsiteY54" fmla="*/ 774714 h 3232926"/>
              <a:gd name="connsiteX55" fmla="*/ 428947 w 2287608"/>
              <a:gd name="connsiteY55" fmla="*/ 864288 h 3232926"/>
              <a:gd name="connsiteX56" fmla="*/ 11185 w 2287608"/>
              <a:gd name="connsiteY56" fmla="*/ 1408728 h 3232926"/>
              <a:gd name="connsiteX57" fmla="*/ 5499 w 2287608"/>
              <a:gd name="connsiteY57" fmla="*/ 1434873 h 3232926"/>
              <a:gd name="connsiteX58" fmla="*/ 0 w 2287608"/>
              <a:gd name="connsiteY58" fmla="*/ 1438047 h 3232926"/>
              <a:gd name="connsiteX59" fmla="*/ 4497 w 2287608"/>
              <a:gd name="connsiteY59" fmla="*/ 1439485 h 3232926"/>
              <a:gd name="connsiteX60" fmla="*/ 3493 w 2287608"/>
              <a:gd name="connsiteY60" fmla="*/ 1444098 h 3232926"/>
              <a:gd name="connsiteX61" fmla="*/ 8992 w 2287608"/>
              <a:gd name="connsiteY61" fmla="*/ 1440923 h 3232926"/>
              <a:gd name="connsiteX62" fmla="*/ 34477 w 2287608"/>
              <a:gd name="connsiteY62" fmla="*/ 1449072 h 3232926"/>
              <a:gd name="connsiteX63" fmla="*/ 290620 w 2287608"/>
              <a:gd name="connsiteY63" fmla="*/ 1479472 h 3232926"/>
              <a:gd name="connsiteX64" fmla="*/ 714858 w 2287608"/>
              <a:gd name="connsiteY64" fmla="*/ 1359499 h 3232926"/>
              <a:gd name="connsiteX65" fmla="*/ 1132621 w 2287608"/>
              <a:gd name="connsiteY65" fmla="*/ 815059 h 3232926"/>
              <a:gd name="connsiteX66" fmla="*/ 1138305 w 2287608"/>
              <a:gd name="connsiteY66" fmla="*/ 788914 h 3232926"/>
              <a:gd name="connsiteX67" fmla="*/ 1143805 w 2287608"/>
              <a:gd name="connsiteY67" fmla="*/ 785739 h 3232926"/>
              <a:gd name="connsiteX68" fmla="*/ 1139308 w 2287608"/>
              <a:gd name="connsiteY68" fmla="*/ 784302 h 3232926"/>
              <a:gd name="connsiteX69" fmla="*/ 2069415 w 2287608"/>
              <a:gd name="connsiteY69" fmla="*/ 1032514 h 3232926"/>
              <a:gd name="connsiteX70" fmla="*/ 1858661 w 2287608"/>
              <a:gd name="connsiteY70" fmla="*/ 864289 h 3232926"/>
              <a:gd name="connsiteX71" fmla="*/ 1178281 w 2287608"/>
              <a:gd name="connsiteY71" fmla="*/ 774715 h 3232926"/>
              <a:gd name="connsiteX72" fmla="*/ 1152796 w 2287608"/>
              <a:gd name="connsiteY72" fmla="*/ 782864 h 3232926"/>
              <a:gd name="connsiteX73" fmla="*/ 1147297 w 2287608"/>
              <a:gd name="connsiteY73" fmla="*/ 779690 h 3232926"/>
              <a:gd name="connsiteX74" fmla="*/ 1148300 w 2287608"/>
              <a:gd name="connsiteY74" fmla="*/ 784303 h 3232926"/>
              <a:gd name="connsiteX75" fmla="*/ 1143804 w 2287608"/>
              <a:gd name="connsiteY75" fmla="*/ 785740 h 3232926"/>
              <a:gd name="connsiteX76" fmla="*/ 1149304 w 2287608"/>
              <a:gd name="connsiteY76" fmla="*/ 788915 h 3232926"/>
              <a:gd name="connsiteX77" fmla="*/ 1154988 w 2287608"/>
              <a:gd name="connsiteY77" fmla="*/ 815060 h 3232926"/>
              <a:gd name="connsiteX78" fmla="*/ 1572751 w 2287608"/>
              <a:gd name="connsiteY78" fmla="*/ 1359500 h 3232926"/>
              <a:gd name="connsiteX79" fmla="*/ 1996989 w 2287608"/>
              <a:gd name="connsiteY79" fmla="*/ 1479473 h 3232926"/>
              <a:gd name="connsiteX80" fmla="*/ 2253131 w 2287608"/>
              <a:gd name="connsiteY80" fmla="*/ 1449073 h 3232926"/>
              <a:gd name="connsiteX81" fmla="*/ 2278616 w 2287608"/>
              <a:gd name="connsiteY81" fmla="*/ 1440924 h 3232926"/>
              <a:gd name="connsiteX82" fmla="*/ 2284115 w 2287608"/>
              <a:gd name="connsiteY82" fmla="*/ 1444099 h 3232926"/>
              <a:gd name="connsiteX83" fmla="*/ 2283112 w 2287608"/>
              <a:gd name="connsiteY83" fmla="*/ 1439486 h 3232926"/>
              <a:gd name="connsiteX84" fmla="*/ 2287608 w 2287608"/>
              <a:gd name="connsiteY84" fmla="*/ 1438048 h 3232926"/>
              <a:gd name="connsiteX85" fmla="*/ 2282109 w 2287608"/>
              <a:gd name="connsiteY85" fmla="*/ 1434874 h 3232926"/>
              <a:gd name="connsiteX86" fmla="*/ 2276424 w 2287608"/>
              <a:gd name="connsiteY86" fmla="*/ 1408729 h 3232926"/>
              <a:gd name="connsiteX87" fmla="*/ 2069415 w 2287608"/>
              <a:gd name="connsiteY87" fmla="*/ 1032514 h 3232926"/>
              <a:gd name="connsiteX88" fmla="*/ 1140311 w 2287608"/>
              <a:gd name="connsiteY88" fmla="*/ 35676 h 3232926"/>
              <a:gd name="connsiteX89" fmla="*/ 1134812 w 2287608"/>
              <a:gd name="connsiteY89" fmla="*/ 38850 h 3232926"/>
              <a:gd name="connsiteX90" fmla="*/ 1109328 w 2287608"/>
              <a:gd name="connsiteY90" fmla="*/ 30701 h 3232926"/>
              <a:gd name="connsiteX91" fmla="*/ 428948 w 2287608"/>
              <a:gd name="connsiteY91" fmla="*/ 120275 h 3232926"/>
              <a:gd name="connsiteX92" fmla="*/ 11185 w 2287608"/>
              <a:gd name="connsiteY92" fmla="*/ 664715 h 3232926"/>
              <a:gd name="connsiteX93" fmla="*/ 5499 w 2287608"/>
              <a:gd name="connsiteY93" fmla="*/ 690860 h 3232926"/>
              <a:gd name="connsiteX94" fmla="*/ 0 w 2287608"/>
              <a:gd name="connsiteY94" fmla="*/ 694034 h 3232926"/>
              <a:gd name="connsiteX95" fmla="*/ 4497 w 2287608"/>
              <a:gd name="connsiteY95" fmla="*/ 695472 h 3232926"/>
              <a:gd name="connsiteX96" fmla="*/ 3493 w 2287608"/>
              <a:gd name="connsiteY96" fmla="*/ 700085 h 3232926"/>
              <a:gd name="connsiteX97" fmla="*/ 8992 w 2287608"/>
              <a:gd name="connsiteY97" fmla="*/ 696910 h 3232926"/>
              <a:gd name="connsiteX98" fmla="*/ 34477 w 2287608"/>
              <a:gd name="connsiteY98" fmla="*/ 705059 h 3232926"/>
              <a:gd name="connsiteX99" fmla="*/ 290620 w 2287608"/>
              <a:gd name="connsiteY99" fmla="*/ 735459 h 3232926"/>
              <a:gd name="connsiteX100" fmla="*/ 714857 w 2287608"/>
              <a:gd name="connsiteY100" fmla="*/ 615486 h 3232926"/>
              <a:gd name="connsiteX101" fmla="*/ 1132621 w 2287608"/>
              <a:gd name="connsiteY101" fmla="*/ 71046 h 3232926"/>
              <a:gd name="connsiteX102" fmla="*/ 1138305 w 2287608"/>
              <a:gd name="connsiteY102" fmla="*/ 44901 h 3232926"/>
              <a:gd name="connsiteX103" fmla="*/ 1143805 w 2287608"/>
              <a:gd name="connsiteY103" fmla="*/ 41726 h 3232926"/>
              <a:gd name="connsiteX104" fmla="*/ 1139308 w 2287608"/>
              <a:gd name="connsiteY104" fmla="*/ 40289 h 3232926"/>
              <a:gd name="connsiteX105" fmla="*/ 2069415 w 2287608"/>
              <a:gd name="connsiteY105" fmla="*/ 288501 h 3232926"/>
              <a:gd name="connsiteX106" fmla="*/ 1858661 w 2287608"/>
              <a:gd name="connsiteY106" fmla="*/ 120276 h 3232926"/>
              <a:gd name="connsiteX107" fmla="*/ 1178281 w 2287608"/>
              <a:gd name="connsiteY107" fmla="*/ 30702 h 3232926"/>
              <a:gd name="connsiteX108" fmla="*/ 1152796 w 2287608"/>
              <a:gd name="connsiteY108" fmla="*/ 38850 h 3232926"/>
              <a:gd name="connsiteX109" fmla="*/ 1147297 w 2287608"/>
              <a:gd name="connsiteY109" fmla="*/ 35676 h 3232926"/>
              <a:gd name="connsiteX110" fmla="*/ 1148300 w 2287608"/>
              <a:gd name="connsiteY110" fmla="*/ 40290 h 3232926"/>
              <a:gd name="connsiteX111" fmla="*/ 1143804 w 2287608"/>
              <a:gd name="connsiteY111" fmla="*/ 41727 h 3232926"/>
              <a:gd name="connsiteX112" fmla="*/ 1149304 w 2287608"/>
              <a:gd name="connsiteY112" fmla="*/ 44901 h 3232926"/>
              <a:gd name="connsiteX113" fmla="*/ 1154988 w 2287608"/>
              <a:gd name="connsiteY113" fmla="*/ 71046 h 3232926"/>
              <a:gd name="connsiteX114" fmla="*/ 1572751 w 2287608"/>
              <a:gd name="connsiteY114" fmla="*/ 615486 h 3232926"/>
              <a:gd name="connsiteX115" fmla="*/ 1996989 w 2287608"/>
              <a:gd name="connsiteY115" fmla="*/ 735460 h 3232926"/>
              <a:gd name="connsiteX116" fmla="*/ 2253131 w 2287608"/>
              <a:gd name="connsiteY116" fmla="*/ 705060 h 3232926"/>
              <a:gd name="connsiteX117" fmla="*/ 2278616 w 2287608"/>
              <a:gd name="connsiteY117" fmla="*/ 696911 h 3232926"/>
              <a:gd name="connsiteX118" fmla="*/ 2284115 w 2287608"/>
              <a:gd name="connsiteY118" fmla="*/ 700086 h 3232926"/>
              <a:gd name="connsiteX119" fmla="*/ 2283112 w 2287608"/>
              <a:gd name="connsiteY119" fmla="*/ 695473 h 3232926"/>
              <a:gd name="connsiteX120" fmla="*/ 2287608 w 2287608"/>
              <a:gd name="connsiteY120" fmla="*/ 694035 h 3232926"/>
              <a:gd name="connsiteX121" fmla="*/ 2282109 w 2287608"/>
              <a:gd name="connsiteY121" fmla="*/ 690860 h 3232926"/>
              <a:gd name="connsiteX122" fmla="*/ 2276424 w 2287608"/>
              <a:gd name="connsiteY122" fmla="*/ 664716 h 3232926"/>
              <a:gd name="connsiteX123" fmla="*/ 2069415 w 2287608"/>
              <a:gd name="connsiteY123" fmla="*/ 288501 h 32329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Lst>
            <a:rect l="l" t="t" r="r" b="b"/>
            <a:pathLst>
              <a:path w="2287608" h="3232926">
                <a:moveTo>
                  <a:pt x="1143804" y="1916209"/>
                </a:moveTo>
                <a:lnTo>
                  <a:pt x="1140311" y="1919384"/>
                </a:lnTo>
                <a:lnTo>
                  <a:pt x="1136818" y="1916209"/>
                </a:lnTo>
                <a:lnTo>
                  <a:pt x="1136818" y="1922559"/>
                </a:lnTo>
                <a:lnTo>
                  <a:pt x="1117018" y="1940554"/>
                </a:lnTo>
                <a:cubicBezTo>
                  <a:pt x="954760" y="2102813"/>
                  <a:pt x="854401" y="2326970"/>
                  <a:pt x="854401" y="2574568"/>
                </a:cubicBezTo>
                <a:cubicBezTo>
                  <a:pt x="854401" y="2822165"/>
                  <a:pt x="954760" y="3046323"/>
                  <a:pt x="1117018" y="3208581"/>
                </a:cubicBezTo>
                <a:lnTo>
                  <a:pt x="1136818" y="3226577"/>
                </a:lnTo>
                <a:lnTo>
                  <a:pt x="1136818" y="3232926"/>
                </a:lnTo>
                <a:lnTo>
                  <a:pt x="1140311" y="3229751"/>
                </a:lnTo>
                <a:lnTo>
                  <a:pt x="1143804" y="3232926"/>
                </a:lnTo>
                <a:lnTo>
                  <a:pt x="1143804" y="3226577"/>
                </a:lnTo>
                <a:lnTo>
                  <a:pt x="1163604" y="3208581"/>
                </a:lnTo>
                <a:cubicBezTo>
                  <a:pt x="1325862" y="3046323"/>
                  <a:pt x="1426221" y="2822165"/>
                  <a:pt x="1426221" y="2574567"/>
                </a:cubicBezTo>
                <a:cubicBezTo>
                  <a:pt x="1426221" y="2326970"/>
                  <a:pt x="1325862" y="2102812"/>
                  <a:pt x="1163604" y="1940554"/>
                </a:cubicBezTo>
                <a:lnTo>
                  <a:pt x="1143804" y="1922558"/>
                </a:lnTo>
                <a:close/>
                <a:moveTo>
                  <a:pt x="1140312" y="1494239"/>
                </a:moveTo>
                <a:lnTo>
                  <a:pt x="1134813" y="1497413"/>
                </a:lnTo>
                <a:lnTo>
                  <a:pt x="1109328" y="1489264"/>
                </a:lnTo>
                <a:cubicBezTo>
                  <a:pt x="887680" y="1429874"/>
                  <a:pt x="643374" y="1455039"/>
                  <a:pt x="428947" y="1578838"/>
                </a:cubicBezTo>
                <a:cubicBezTo>
                  <a:pt x="214522" y="1702637"/>
                  <a:pt x="70575" y="1901629"/>
                  <a:pt x="11185" y="2123278"/>
                </a:cubicBezTo>
                <a:lnTo>
                  <a:pt x="5499" y="2149423"/>
                </a:lnTo>
                <a:lnTo>
                  <a:pt x="0" y="2152597"/>
                </a:lnTo>
                <a:lnTo>
                  <a:pt x="4497" y="2154035"/>
                </a:lnTo>
                <a:lnTo>
                  <a:pt x="3493" y="2158648"/>
                </a:lnTo>
                <a:lnTo>
                  <a:pt x="8992" y="2155473"/>
                </a:lnTo>
                <a:lnTo>
                  <a:pt x="34477" y="2163622"/>
                </a:lnTo>
                <a:cubicBezTo>
                  <a:pt x="117596" y="2185894"/>
                  <a:pt x="203900" y="2196274"/>
                  <a:pt x="290620" y="2194022"/>
                </a:cubicBezTo>
                <a:cubicBezTo>
                  <a:pt x="435153" y="2190268"/>
                  <a:pt x="580841" y="2151423"/>
                  <a:pt x="714858" y="2074049"/>
                </a:cubicBezTo>
                <a:cubicBezTo>
                  <a:pt x="929283" y="1950250"/>
                  <a:pt x="1073230" y="1751258"/>
                  <a:pt x="1132621" y="1529609"/>
                </a:cubicBezTo>
                <a:lnTo>
                  <a:pt x="1138305" y="1503464"/>
                </a:lnTo>
                <a:lnTo>
                  <a:pt x="1143804" y="1500289"/>
                </a:lnTo>
                <a:lnTo>
                  <a:pt x="1139308" y="1498852"/>
                </a:lnTo>
                <a:close/>
                <a:moveTo>
                  <a:pt x="2069415" y="1747063"/>
                </a:moveTo>
                <a:cubicBezTo>
                  <a:pt x="2009570" y="1682261"/>
                  <a:pt x="1939071" y="1625262"/>
                  <a:pt x="1858661" y="1578837"/>
                </a:cubicBezTo>
                <a:cubicBezTo>
                  <a:pt x="1644235" y="1455038"/>
                  <a:pt x="1399929" y="1429873"/>
                  <a:pt x="1178281" y="1489263"/>
                </a:cubicBezTo>
                <a:lnTo>
                  <a:pt x="1152796" y="1497412"/>
                </a:lnTo>
                <a:lnTo>
                  <a:pt x="1147297" y="1494238"/>
                </a:lnTo>
                <a:lnTo>
                  <a:pt x="1148300" y="1498851"/>
                </a:lnTo>
                <a:lnTo>
                  <a:pt x="1143804" y="1500288"/>
                </a:lnTo>
                <a:lnTo>
                  <a:pt x="1149304" y="1503463"/>
                </a:lnTo>
                <a:lnTo>
                  <a:pt x="1154988" y="1529608"/>
                </a:lnTo>
                <a:cubicBezTo>
                  <a:pt x="1214379" y="1751257"/>
                  <a:pt x="1358325" y="1950249"/>
                  <a:pt x="1572751" y="2074048"/>
                </a:cubicBezTo>
                <a:cubicBezTo>
                  <a:pt x="1706767" y="2151422"/>
                  <a:pt x="1852455" y="2190267"/>
                  <a:pt x="1996989" y="2194021"/>
                </a:cubicBezTo>
                <a:cubicBezTo>
                  <a:pt x="2083709" y="2196273"/>
                  <a:pt x="2170013" y="2185893"/>
                  <a:pt x="2253131" y="2163621"/>
                </a:cubicBezTo>
                <a:lnTo>
                  <a:pt x="2278616" y="2155472"/>
                </a:lnTo>
                <a:lnTo>
                  <a:pt x="2284115" y="2158647"/>
                </a:lnTo>
                <a:lnTo>
                  <a:pt x="2283112" y="2154034"/>
                </a:lnTo>
                <a:lnTo>
                  <a:pt x="2287608" y="2152596"/>
                </a:lnTo>
                <a:lnTo>
                  <a:pt x="2282109" y="2149422"/>
                </a:lnTo>
                <a:lnTo>
                  <a:pt x="2276424" y="2123277"/>
                </a:lnTo>
                <a:cubicBezTo>
                  <a:pt x="2239306" y="1984747"/>
                  <a:pt x="2169157" y="1855067"/>
                  <a:pt x="2069415" y="1747063"/>
                </a:cubicBezTo>
                <a:close/>
                <a:moveTo>
                  <a:pt x="1140311" y="779689"/>
                </a:moveTo>
                <a:lnTo>
                  <a:pt x="1134812" y="782863"/>
                </a:lnTo>
                <a:lnTo>
                  <a:pt x="1109328" y="774714"/>
                </a:lnTo>
                <a:cubicBezTo>
                  <a:pt x="887679" y="715324"/>
                  <a:pt x="643374" y="740489"/>
                  <a:pt x="428947" y="864288"/>
                </a:cubicBezTo>
                <a:cubicBezTo>
                  <a:pt x="214522" y="988087"/>
                  <a:pt x="70575" y="1187079"/>
                  <a:pt x="11185" y="1408728"/>
                </a:cubicBezTo>
                <a:lnTo>
                  <a:pt x="5499" y="1434873"/>
                </a:lnTo>
                <a:lnTo>
                  <a:pt x="0" y="1438047"/>
                </a:lnTo>
                <a:lnTo>
                  <a:pt x="4497" y="1439485"/>
                </a:lnTo>
                <a:lnTo>
                  <a:pt x="3493" y="1444098"/>
                </a:lnTo>
                <a:lnTo>
                  <a:pt x="8992" y="1440923"/>
                </a:lnTo>
                <a:lnTo>
                  <a:pt x="34477" y="1449072"/>
                </a:lnTo>
                <a:cubicBezTo>
                  <a:pt x="117595" y="1471344"/>
                  <a:pt x="203900" y="1481724"/>
                  <a:pt x="290620" y="1479472"/>
                </a:cubicBezTo>
                <a:cubicBezTo>
                  <a:pt x="435154" y="1475718"/>
                  <a:pt x="580841" y="1436873"/>
                  <a:pt x="714858" y="1359499"/>
                </a:cubicBezTo>
                <a:cubicBezTo>
                  <a:pt x="929284" y="1235700"/>
                  <a:pt x="1073229" y="1036708"/>
                  <a:pt x="1132621" y="815059"/>
                </a:cubicBezTo>
                <a:lnTo>
                  <a:pt x="1138305" y="788914"/>
                </a:lnTo>
                <a:lnTo>
                  <a:pt x="1143805" y="785739"/>
                </a:lnTo>
                <a:lnTo>
                  <a:pt x="1139308" y="784302"/>
                </a:lnTo>
                <a:close/>
                <a:moveTo>
                  <a:pt x="2069415" y="1032514"/>
                </a:moveTo>
                <a:cubicBezTo>
                  <a:pt x="2009570" y="967712"/>
                  <a:pt x="1939071" y="910714"/>
                  <a:pt x="1858661" y="864289"/>
                </a:cubicBezTo>
                <a:cubicBezTo>
                  <a:pt x="1644235" y="740490"/>
                  <a:pt x="1399929" y="715325"/>
                  <a:pt x="1178281" y="774715"/>
                </a:cubicBezTo>
                <a:lnTo>
                  <a:pt x="1152796" y="782864"/>
                </a:lnTo>
                <a:lnTo>
                  <a:pt x="1147297" y="779690"/>
                </a:lnTo>
                <a:lnTo>
                  <a:pt x="1148300" y="784303"/>
                </a:lnTo>
                <a:lnTo>
                  <a:pt x="1143804" y="785740"/>
                </a:lnTo>
                <a:lnTo>
                  <a:pt x="1149304" y="788915"/>
                </a:lnTo>
                <a:lnTo>
                  <a:pt x="1154988" y="815060"/>
                </a:lnTo>
                <a:cubicBezTo>
                  <a:pt x="1214379" y="1036709"/>
                  <a:pt x="1358325" y="1235701"/>
                  <a:pt x="1572751" y="1359500"/>
                </a:cubicBezTo>
                <a:cubicBezTo>
                  <a:pt x="1706767" y="1436874"/>
                  <a:pt x="1852455" y="1475719"/>
                  <a:pt x="1996989" y="1479473"/>
                </a:cubicBezTo>
                <a:cubicBezTo>
                  <a:pt x="2083709" y="1481725"/>
                  <a:pt x="2170013" y="1471345"/>
                  <a:pt x="2253131" y="1449073"/>
                </a:cubicBezTo>
                <a:lnTo>
                  <a:pt x="2278616" y="1440924"/>
                </a:lnTo>
                <a:lnTo>
                  <a:pt x="2284115" y="1444099"/>
                </a:lnTo>
                <a:lnTo>
                  <a:pt x="2283112" y="1439486"/>
                </a:lnTo>
                <a:lnTo>
                  <a:pt x="2287608" y="1438048"/>
                </a:lnTo>
                <a:lnTo>
                  <a:pt x="2282109" y="1434874"/>
                </a:lnTo>
                <a:lnTo>
                  <a:pt x="2276424" y="1408729"/>
                </a:lnTo>
                <a:cubicBezTo>
                  <a:pt x="2239306" y="1270198"/>
                  <a:pt x="2169157" y="1140518"/>
                  <a:pt x="2069415" y="1032514"/>
                </a:cubicBezTo>
                <a:close/>
                <a:moveTo>
                  <a:pt x="1140311" y="35676"/>
                </a:moveTo>
                <a:lnTo>
                  <a:pt x="1134812" y="38850"/>
                </a:lnTo>
                <a:lnTo>
                  <a:pt x="1109328" y="30701"/>
                </a:lnTo>
                <a:cubicBezTo>
                  <a:pt x="887679" y="-28689"/>
                  <a:pt x="643374" y="-3524"/>
                  <a:pt x="428948" y="120275"/>
                </a:cubicBezTo>
                <a:cubicBezTo>
                  <a:pt x="214521" y="244074"/>
                  <a:pt x="70575" y="443066"/>
                  <a:pt x="11185" y="664715"/>
                </a:cubicBezTo>
                <a:lnTo>
                  <a:pt x="5499" y="690860"/>
                </a:lnTo>
                <a:lnTo>
                  <a:pt x="0" y="694034"/>
                </a:lnTo>
                <a:lnTo>
                  <a:pt x="4497" y="695472"/>
                </a:lnTo>
                <a:lnTo>
                  <a:pt x="3493" y="700085"/>
                </a:lnTo>
                <a:lnTo>
                  <a:pt x="8992" y="696910"/>
                </a:lnTo>
                <a:lnTo>
                  <a:pt x="34477" y="705059"/>
                </a:lnTo>
                <a:cubicBezTo>
                  <a:pt x="117595" y="727331"/>
                  <a:pt x="203900" y="737711"/>
                  <a:pt x="290620" y="735459"/>
                </a:cubicBezTo>
                <a:cubicBezTo>
                  <a:pt x="435154" y="731705"/>
                  <a:pt x="580841" y="692860"/>
                  <a:pt x="714857" y="615486"/>
                </a:cubicBezTo>
                <a:cubicBezTo>
                  <a:pt x="929284" y="491687"/>
                  <a:pt x="1073229" y="292695"/>
                  <a:pt x="1132621" y="71046"/>
                </a:cubicBezTo>
                <a:lnTo>
                  <a:pt x="1138305" y="44901"/>
                </a:lnTo>
                <a:lnTo>
                  <a:pt x="1143805" y="41726"/>
                </a:lnTo>
                <a:lnTo>
                  <a:pt x="1139308" y="40289"/>
                </a:lnTo>
                <a:close/>
                <a:moveTo>
                  <a:pt x="2069415" y="288501"/>
                </a:moveTo>
                <a:cubicBezTo>
                  <a:pt x="2009570" y="223699"/>
                  <a:pt x="1939071" y="166700"/>
                  <a:pt x="1858661" y="120276"/>
                </a:cubicBezTo>
                <a:cubicBezTo>
                  <a:pt x="1644235" y="-3523"/>
                  <a:pt x="1399929" y="-28688"/>
                  <a:pt x="1178281" y="30702"/>
                </a:cubicBezTo>
                <a:lnTo>
                  <a:pt x="1152796" y="38850"/>
                </a:lnTo>
                <a:lnTo>
                  <a:pt x="1147297" y="35676"/>
                </a:lnTo>
                <a:lnTo>
                  <a:pt x="1148300" y="40290"/>
                </a:lnTo>
                <a:lnTo>
                  <a:pt x="1143804" y="41727"/>
                </a:lnTo>
                <a:lnTo>
                  <a:pt x="1149304" y="44901"/>
                </a:lnTo>
                <a:lnTo>
                  <a:pt x="1154988" y="71046"/>
                </a:lnTo>
                <a:cubicBezTo>
                  <a:pt x="1214379" y="292695"/>
                  <a:pt x="1358325" y="491688"/>
                  <a:pt x="1572751" y="615486"/>
                </a:cubicBezTo>
                <a:cubicBezTo>
                  <a:pt x="1706767" y="692860"/>
                  <a:pt x="1852455" y="731705"/>
                  <a:pt x="1996989" y="735460"/>
                </a:cubicBezTo>
                <a:cubicBezTo>
                  <a:pt x="2083709" y="737712"/>
                  <a:pt x="2170013" y="727332"/>
                  <a:pt x="2253131" y="705060"/>
                </a:cubicBezTo>
                <a:lnTo>
                  <a:pt x="2278616" y="696911"/>
                </a:lnTo>
                <a:lnTo>
                  <a:pt x="2284115" y="700086"/>
                </a:lnTo>
                <a:lnTo>
                  <a:pt x="2283112" y="695473"/>
                </a:lnTo>
                <a:lnTo>
                  <a:pt x="2287608" y="694035"/>
                </a:lnTo>
                <a:lnTo>
                  <a:pt x="2282109" y="690860"/>
                </a:lnTo>
                <a:lnTo>
                  <a:pt x="2276424" y="664716"/>
                </a:lnTo>
                <a:cubicBezTo>
                  <a:pt x="2239306" y="526185"/>
                  <a:pt x="2169157" y="396505"/>
                  <a:pt x="2069415" y="288501"/>
                </a:cubicBezTo>
                <a:close/>
              </a:path>
            </a:pathLst>
          </a:custGeom>
          <a:solidFill>
            <a:schemeClr val="tx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solidFill>
            </a:endParaRPr>
          </a:p>
        </p:txBody>
      </p:sp>
      <p:sp>
        <p:nvSpPr>
          <p:cNvPr id="12" name="Freeform: Shape 11">
            <a:extLst>
              <a:ext uri="{FF2B5EF4-FFF2-40B4-BE49-F238E27FC236}">
                <a16:creationId xmlns:a16="http://schemas.microsoft.com/office/drawing/2014/main" id="{B083E179-CF1F-4694-AEAB-6931C9B31F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flipH="1">
            <a:off x="388193" y="3690094"/>
            <a:ext cx="1785983" cy="1799739"/>
          </a:xfrm>
          <a:custGeom>
            <a:avLst/>
            <a:gdLst>
              <a:gd name="connsiteX0" fmla="*/ 440819 w 1785983"/>
              <a:gd name="connsiteY0" fmla="*/ 59 h 1799739"/>
              <a:gd name="connsiteX1" fmla="*/ 845918 w 1785983"/>
              <a:gd name="connsiteY1" fmla="*/ 261596 h 1799739"/>
              <a:gd name="connsiteX2" fmla="*/ 892992 w 1785983"/>
              <a:gd name="connsiteY2" fmla="*/ 360758 h 1799739"/>
              <a:gd name="connsiteX3" fmla="*/ 892992 w 1785983"/>
              <a:gd name="connsiteY3" fmla="*/ 365372 h 1799739"/>
              <a:gd name="connsiteX4" fmla="*/ 940065 w 1785983"/>
              <a:gd name="connsiteY4" fmla="*/ 266212 h 1799739"/>
              <a:gd name="connsiteX5" fmla="*/ 1406106 w 1785983"/>
              <a:gd name="connsiteY5" fmla="*/ 8338 h 1799739"/>
              <a:gd name="connsiteX6" fmla="*/ 1022901 w 1785983"/>
              <a:gd name="connsiteY6" fmla="*/ 1699451 h 1799739"/>
              <a:gd name="connsiteX7" fmla="*/ 892991 w 1785983"/>
              <a:gd name="connsiteY7" fmla="*/ 1799739 h 1799739"/>
              <a:gd name="connsiteX8" fmla="*/ 892991 w 1785983"/>
              <a:gd name="connsiteY8" fmla="*/ 1795123 h 1799739"/>
              <a:gd name="connsiteX9" fmla="*/ 763082 w 1785983"/>
              <a:gd name="connsiteY9" fmla="*/ 1694835 h 1799739"/>
              <a:gd name="connsiteX10" fmla="*/ 379877 w 1785983"/>
              <a:gd name="connsiteY10" fmla="*/ 3722 h 1799739"/>
              <a:gd name="connsiteX11" fmla="*/ 440819 w 1785983"/>
              <a:gd name="connsiteY11" fmla="*/ 59 h 1799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785983" h="1799739">
                <a:moveTo>
                  <a:pt x="440819" y="59"/>
                </a:moveTo>
                <a:cubicBezTo>
                  <a:pt x="584367" y="2557"/>
                  <a:pt x="735105" y="83293"/>
                  <a:pt x="845918" y="261596"/>
                </a:cubicBezTo>
                <a:lnTo>
                  <a:pt x="892992" y="360758"/>
                </a:lnTo>
                <a:lnTo>
                  <a:pt x="892992" y="365372"/>
                </a:lnTo>
                <a:lnTo>
                  <a:pt x="940065" y="266212"/>
                </a:lnTo>
                <a:cubicBezTo>
                  <a:pt x="1066709" y="62437"/>
                  <a:pt x="1245499" y="-13903"/>
                  <a:pt x="1406106" y="8338"/>
                </a:cubicBezTo>
                <a:cubicBezTo>
                  <a:pt x="1827702" y="66720"/>
                  <a:pt x="2124001" y="804388"/>
                  <a:pt x="1022901" y="1699451"/>
                </a:cubicBezTo>
                <a:lnTo>
                  <a:pt x="892991" y="1799739"/>
                </a:lnTo>
                <a:lnTo>
                  <a:pt x="892991" y="1795123"/>
                </a:lnTo>
                <a:lnTo>
                  <a:pt x="763082" y="1694835"/>
                </a:lnTo>
                <a:cubicBezTo>
                  <a:pt x="-338018" y="799772"/>
                  <a:pt x="-41719" y="62104"/>
                  <a:pt x="379877" y="3722"/>
                </a:cubicBezTo>
                <a:cubicBezTo>
                  <a:pt x="399953" y="942"/>
                  <a:pt x="420313" y="-298"/>
                  <a:pt x="440819" y="59"/>
                </a:cubicBezTo>
                <a:close/>
              </a:path>
            </a:pathLst>
          </a:custGeom>
          <a:solidFill>
            <a:schemeClr val="accent1">
              <a:alpha val="60000"/>
            </a:schemeClr>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EE6257A7-D071-42C9-8560-75A6EAE2771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3500000" flipH="1" flipV="1">
            <a:off x="854399" y="71786"/>
            <a:ext cx="2287608" cy="3673900"/>
            <a:chOff x="-6080955" y="3437416"/>
            <a:chExt cx="2287608" cy="3673900"/>
          </a:xfrm>
        </p:grpSpPr>
        <p:cxnSp>
          <p:nvCxnSpPr>
            <p:cNvPr id="15" name="Straight Connector 14">
              <a:extLst>
                <a:ext uri="{FF2B5EF4-FFF2-40B4-BE49-F238E27FC236}">
                  <a16:creationId xmlns:a16="http://schemas.microsoft.com/office/drawing/2014/main" id="{52115B20-516B-48FE-ABF8-0300640B548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937151" y="4754133"/>
              <a:ext cx="0" cy="2357183"/>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Freeform: Shape 15">
              <a:extLst>
                <a:ext uri="{FF2B5EF4-FFF2-40B4-BE49-F238E27FC236}">
                  <a16:creationId xmlns:a16="http://schemas.microsoft.com/office/drawing/2014/main" id="{572F2AC0-C134-4522-9F34-10107EC526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flipH="1">
              <a:off x="-5226554" y="3437416"/>
              <a:ext cx="571820" cy="1316717"/>
            </a:xfrm>
            <a:custGeom>
              <a:avLst/>
              <a:gdLst>
                <a:gd name="connsiteX0" fmla="*/ 282417 w 571820"/>
                <a:gd name="connsiteY0" fmla="*/ 1316717 h 1316717"/>
                <a:gd name="connsiteX1" fmla="*/ 285910 w 571820"/>
                <a:gd name="connsiteY1" fmla="*/ 1313542 h 1316717"/>
                <a:gd name="connsiteX2" fmla="*/ 289403 w 571820"/>
                <a:gd name="connsiteY2" fmla="*/ 1316717 h 1316717"/>
                <a:gd name="connsiteX3" fmla="*/ 289403 w 571820"/>
                <a:gd name="connsiteY3" fmla="*/ 1310368 h 1316717"/>
                <a:gd name="connsiteX4" fmla="*/ 309203 w 571820"/>
                <a:gd name="connsiteY4" fmla="*/ 1292372 h 1316717"/>
                <a:gd name="connsiteX5" fmla="*/ 571820 w 571820"/>
                <a:gd name="connsiteY5" fmla="*/ 658358 h 1316717"/>
                <a:gd name="connsiteX6" fmla="*/ 309203 w 571820"/>
                <a:gd name="connsiteY6" fmla="*/ 24345 h 1316717"/>
                <a:gd name="connsiteX7" fmla="*/ 289403 w 571820"/>
                <a:gd name="connsiteY7" fmla="*/ 6349 h 1316717"/>
                <a:gd name="connsiteX8" fmla="*/ 289403 w 571820"/>
                <a:gd name="connsiteY8" fmla="*/ 0 h 1316717"/>
                <a:gd name="connsiteX9" fmla="*/ 285910 w 571820"/>
                <a:gd name="connsiteY9" fmla="*/ 3175 h 1316717"/>
                <a:gd name="connsiteX10" fmla="*/ 282417 w 571820"/>
                <a:gd name="connsiteY10" fmla="*/ 0 h 1316717"/>
                <a:gd name="connsiteX11" fmla="*/ 282417 w 571820"/>
                <a:gd name="connsiteY11" fmla="*/ 6350 h 1316717"/>
                <a:gd name="connsiteX12" fmla="*/ 262617 w 571820"/>
                <a:gd name="connsiteY12" fmla="*/ 24345 h 1316717"/>
                <a:gd name="connsiteX13" fmla="*/ 0 w 571820"/>
                <a:gd name="connsiteY13" fmla="*/ 658359 h 1316717"/>
                <a:gd name="connsiteX14" fmla="*/ 262617 w 571820"/>
                <a:gd name="connsiteY14" fmla="*/ 1292372 h 1316717"/>
                <a:gd name="connsiteX15" fmla="*/ 282417 w 571820"/>
                <a:gd name="connsiteY15" fmla="*/ 1310368 h 1316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71820" h="1316717">
                  <a:moveTo>
                    <a:pt x="282417" y="1316717"/>
                  </a:moveTo>
                  <a:lnTo>
                    <a:pt x="285910" y="1313542"/>
                  </a:lnTo>
                  <a:lnTo>
                    <a:pt x="289403" y="1316717"/>
                  </a:lnTo>
                  <a:lnTo>
                    <a:pt x="289403" y="1310368"/>
                  </a:lnTo>
                  <a:lnTo>
                    <a:pt x="309203" y="1292372"/>
                  </a:lnTo>
                  <a:cubicBezTo>
                    <a:pt x="471461" y="1130114"/>
                    <a:pt x="571820" y="905956"/>
                    <a:pt x="571820" y="658358"/>
                  </a:cubicBezTo>
                  <a:cubicBezTo>
                    <a:pt x="571820" y="410761"/>
                    <a:pt x="471461" y="186603"/>
                    <a:pt x="309203" y="24345"/>
                  </a:cubicBezTo>
                  <a:lnTo>
                    <a:pt x="289403" y="6349"/>
                  </a:lnTo>
                  <a:lnTo>
                    <a:pt x="289403" y="0"/>
                  </a:lnTo>
                  <a:lnTo>
                    <a:pt x="285910" y="3175"/>
                  </a:lnTo>
                  <a:lnTo>
                    <a:pt x="282417" y="0"/>
                  </a:lnTo>
                  <a:lnTo>
                    <a:pt x="282417" y="6350"/>
                  </a:lnTo>
                  <a:lnTo>
                    <a:pt x="262617" y="24345"/>
                  </a:lnTo>
                  <a:cubicBezTo>
                    <a:pt x="100359" y="186604"/>
                    <a:pt x="0" y="410761"/>
                    <a:pt x="0" y="658359"/>
                  </a:cubicBezTo>
                  <a:cubicBezTo>
                    <a:pt x="0" y="905956"/>
                    <a:pt x="100359" y="1130114"/>
                    <a:pt x="262617" y="1292372"/>
                  </a:cubicBezTo>
                  <a:lnTo>
                    <a:pt x="282417" y="1310368"/>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7" name="Freeform: Shape 16">
              <a:extLst>
                <a:ext uri="{FF2B5EF4-FFF2-40B4-BE49-F238E27FC236}">
                  <a16:creationId xmlns:a16="http://schemas.microsoft.com/office/drawing/2014/main" id="{0EA2E5B3-77CC-4AA0-A77A-5D95FCDD5E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955" y="4476018"/>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8" name="Freeform: Shape 17">
              <a:extLst>
                <a:ext uri="{FF2B5EF4-FFF2-40B4-BE49-F238E27FC236}">
                  <a16:creationId xmlns:a16="http://schemas.microsoft.com/office/drawing/2014/main" id="{2005C810-6BE0-4E85-BA3D-785C45D9BC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4937151" y="4476018"/>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9" name="Freeform: Shape 18">
              <a:extLst>
                <a:ext uri="{FF2B5EF4-FFF2-40B4-BE49-F238E27FC236}">
                  <a16:creationId xmlns:a16="http://schemas.microsoft.com/office/drawing/2014/main" id="{D4ECB930-9F06-48DB-86D3-75A7E6A2C9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955" y="5190567"/>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0" name="Freeform: Shape 19">
              <a:extLst>
                <a:ext uri="{FF2B5EF4-FFF2-40B4-BE49-F238E27FC236}">
                  <a16:creationId xmlns:a16="http://schemas.microsoft.com/office/drawing/2014/main" id="{C9116707-08B8-43A2-8DCB-845D77ABAA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4937151" y="5190567"/>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1" name="Freeform: Shape 20">
              <a:extLst>
                <a:ext uri="{FF2B5EF4-FFF2-40B4-BE49-F238E27FC236}">
                  <a16:creationId xmlns:a16="http://schemas.microsoft.com/office/drawing/2014/main" id="{2E7DC9CC-81EB-48D8-AC44-C99F47742E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955" y="5934581"/>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2" name="Freeform: Shape 21">
              <a:extLst>
                <a:ext uri="{FF2B5EF4-FFF2-40B4-BE49-F238E27FC236}">
                  <a16:creationId xmlns:a16="http://schemas.microsoft.com/office/drawing/2014/main" id="{23E2C41B-8946-4545-9CF1-997818234F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4937151" y="5934581"/>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sp>
        <p:nvSpPr>
          <p:cNvPr id="24" name="Freeform: Shape 23">
            <a:extLst>
              <a:ext uri="{FF2B5EF4-FFF2-40B4-BE49-F238E27FC236}">
                <a16:creationId xmlns:a16="http://schemas.microsoft.com/office/drawing/2014/main" id="{8AD7D35B-560E-435E-B0FD-0F84A2E6C4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V="1">
            <a:off x="8942212" y="184491"/>
            <a:ext cx="2287608" cy="3232926"/>
          </a:xfrm>
          <a:custGeom>
            <a:avLst/>
            <a:gdLst>
              <a:gd name="connsiteX0" fmla="*/ 1143804 w 2287608"/>
              <a:gd name="connsiteY0" fmla="*/ 1916209 h 3232926"/>
              <a:gd name="connsiteX1" fmla="*/ 1140311 w 2287608"/>
              <a:gd name="connsiteY1" fmla="*/ 1919384 h 3232926"/>
              <a:gd name="connsiteX2" fmla="*/ 1136818 w 2287608"/>
              <a:gd name="connsiteY2" fmla="*/ 1916209 h 3232926"/>
              <a:gd name="connsiteX3" fmla="*/ 1136818 w 2287608"/>
              <a:gd name="connsiteY3" fmla="*/ 1922559 h 3232926"/>
              <a:gd name="connsiteX4" fmla="*/ 1117018 w 2287608"/>
              <a:gd name="connsiteY4" fmla="*/ 1940554 h 3232926"/>
              <a:gd name="connsiteX5" fmla="*/ 854401 w 2287608"/>
              <a:gd name="connsiteY5" fmla="*/ 2574568 h 3232926"/>
              <a:gd name="connsiteX6" fmla="*/ 1117018 w 2287608"/>
              <a:gd name="connsiteY6" fmla="*/ 3208581 h 3232926"/>
              <a:gd name="connsiteX7" fmla="*/ 1136818 w 2287608"/>
              <a:gd name="connsiteY7" fmla="*/ 3226577 h 3232926"/>
              <a:gd name="connsiteX8" fmla="*/ 1136818 w 2287608"/>
              <a:gd name="connsiteY8" fmla="*/ 3232926 h 3232926"/>
              <a:gd name="connsiteX9" fmla="*/ 1140311 w 2287608"/>
              <a:gd name="connsiteY9" fmla="*/ 3229751 h 3232926"/>
              <a:gd name="connsiteX10" fmla="*/ 1143804 w 2287608"/>
              <a:gd name="connsiteY10" fmla="*/ 3232926 h 3232926"/>
              <a:gd name="connsiteX11" fmla="*/ 1143804 w 2287608"/>
              <a:gd name="connsiteY11" fmla="*/ 3226577 h 3232926"/>
              <a:gd name="connsiteX12" fmla="*/ 1163604 w 2287608"/>
              <a:gd name="connsiteY12" fmla="*/ 3208581 h 3232926"/>
              <a:gd name="connsiteX13" fmla="*/ 1426221 w 2287608"/>
              <a:gd name="connsiteY13" fmla="*/ 2574567 h 3232926"/>
              <a:gd name="connsiteX14" fmla="*/ 1163604 w 2287608"/>
              <a:gd name="connsiteY14" fmla="*/ 1940554 h 3232926"/>
              <a:gd name="connsiteX15" fmla="*/ 1143804 w 2287608"/>
              <a:gd name="connsiteY15" fmla="*/ 1922558 h 3232926"/>
              <a:gd name="connsiteX16" fmla="*/ 1140312 w 2287608"/>
              <a:gd name="connsiteY16" fmla="*/ 1494239 h 3232926"/>
              <a:gd name="connsiteX17" fmla="*/ 1134813 w 2287608"/>
              <a:gd name="connsiteY17" fmla="*/ 1497413 h 3232926"/>
              <a:gd name="connsiteX18" fmla="*/ 1109328 w 2287608"/>
              <a:gd name="connsiteY18" fmla="*/ 1489264 h 3232926"/>
              <a:gd name="connsiteX19" fmla="*/ 428947 w 2287608"/>
              <a:gd name="connsiteY19" fmla="*/ 1578838 h 3232926"/>
              <a:gd name="connsiteX20" fmla="*/ 11185 w 2287608"/>
              <a:gd name="connsiteY20" fmla="*/ 2123278 h 3232926"/>
              <a:gd name="connsiteX21" fmla="*/ 5499 w 2287608"/>
              <a:gd name="connsiteY21" fmla="*/ 2149423 h 3232926"/>
              <a:gd name="connsiteX22" fmla="*/ 0 w 2287608"/>
              <a:gd name="connsiteY22" fmla="*/ 2152597 h 3232926"/>
              <a:gd name="connsiteX23" fmla="*/ 4497 w 2287608"/>
              <a:gd name="connsiteY23" fmla="*/ 2154035 h 3232926"/>
              <a:gd name="connsiteX24" fmla="*/ 3493 w 2287608"/>
              <a:gd name="connsiteY24" fmla="*/ 2158648 h 3232926"/>
              <a:gd name="connsiteX25" fmla="*/ 8992 w 2287608"/>
              <a:gd name="connsiteY25" fmla="*/ 2155473 h 3232926"/>
              <a:gd name="connsiteX26" fmla="*/ 34477 w 2287608"/>
              <a:gd name="connsiteY26" fmla="*/ 2163622 h 3232926"/>
              <a:gd name="connsiteX27" fmla="*/ 290620 w 2287608"/>
              <a:gd name="connsiteY27" fmla="*/ 2194022 h 3232926"/>
              <a:gd name="connsiteX28" fmla="*/ 714858 w 2287608"/>
              <a:gd name="connsiteY28" fmla="*/ 2074049 h 3232926"/>
              <a:gd name="connsiteX29" fmla="*/ 1132621 w 2287608"/>
              <a:gd name="connsiteY29" fmla="*/ 1529609 h 3232926"/>
              <a:gd name="connsiteX30" fmla="*/ 1138305 w 2287608"/>
              <a:gd name="connsiteY30" fmla="*/ 1503464 h 3232926"/>
              <a:gd name="connsiteX31" fmla="*/ 1143804 w 2287608"/>
              <a:gd name="connsiteY31" fmla="*/ 1500289 h 3232926"/>
              <a:gd name="connsiteX32" fmla="*/ 1139308 w 2287608"/>
              <a:gd name="connsiteY32" fmla="*/ 1498852 h 3232926"/>
              <a:gd name="connsiteX33" fmla="*/ 2069415 w 2287608"/>
              <a:gd name="connsiteY33" fmla="*/ 1747063 h 3232926"/>
              <a:gd name="connsiteX34" fmla="*/ 1858661 w 2287608"/>
              <a:gd name="connsiteY34" fmla="*/ 1578837 h 3232926"/>
              <a:gd name="connsiteX35" fmla="*/ 1178281 w 2287608"/>
              <a:gd name="connsiteY35" fmla="*/ 1489263 h 3232926"/>
              <a:gd name="connsiteX36" fmla="*/ 1152796 w 2287608"/>
              <a:gd name="connsiteY36" fmla="*/ 1497412 h 3232926"/>
              <a:gd name="connsiteX37" fmla="*/ 1147297 w 2287608"/>
              <a:gd name="connsiteY37" fmla="*/ 1494238 h 3232926"/>
              <a:gd name="connsiteX38" fmla="*/ 1148300 w 2287608"/>
              <a:gd name="connsiteY38" fmla="*/ 1498851 h 3232926"/>
              <a:gd name="connsiteX39" fmla="*/ 1143804 w 2287608"/>
              <a:gd name="connsiteY39" fmla="*/ 1500288 h 3232926"/>
              <a:gd name="connsiteX40" fmla="*/ 1149304 w 2287608"/>
              <a:gd name="connsiteY40" fmla="*/ 1503463 h 3232926"/>
              <a:gd name="connsiteX41" fmla="*/ 1154988 w 2287608"/>
              <a:gd name="connsiteY41" fmla="*/ 1529608 h 3232926"/>
              <a:gd name="connsiteX42" fmla="*/ 1572751 w 2287608"/>
              <a:gd name="connsiteY42" fmla="*/ 2074048 h 3232926"/>
              <a:gd name="connsiteX43" fmla="*/ 1996989 w 2287608"/>
              <a:gd name="connsiteY43" fmla="*/ 2194021 h 3232926"/>
              <a:gd name="connsiteX44" fmla="*/ 2253131 w 2287608"/>
              <a:gd name="connsiteY44" fmla="*/ 2163621 h 3232926"/>
              <a:gd name="connsiteX45" fmla="*/ 2278616 w 2287608"/>
              <a:gd name="connsiteY45" fmla="*/ 2155472 h 3232926"/>
              <a:gd name="connsiteX46" fmla="*/ 2284115 w 2287608"/>
              <a:gd name="connsiteY46" fmla="*/ 2158647 h 3232926"/>
              <a:gd name="connsiteX47" fmla="*/ 2283112 w 2287608"/>
              <a:gd name="connsiteY47" fmla="*/ 2154034 h 3232926"/>
              <a:gd name="connsiteX48" fmla="*/ 2287608 w 2287608"/>
              <a:gd name="connsiteY48" fmla="*/ 2152596 h 3232926"/>
              <a:gd name="connsiteX49" fmla="*/ 2282109 w 2287608"/>
              <a:gd name="connsiteY49" fmla="*/ 2149422 h 3232926"/>
              <a:gd name="connsiteX50" fmla="*/ 2276424 w 2287608"/>
              <a:gd name="connsiteY50" fmla="*/ 2123277 h 3232926"/>
              <a:gd name="connsiteX51" fmla="*/ 2069415 w 2287608"/>
              <a:gd name="connsiteY51" fmla="*/ 1747063 h 3232926"/>
              <a:gd name="connsiteX52" fmla="*/ 1140311 w 2287608"/>
              <a:gd name="connsiteY52" fmla="*/ 779689 h 3232926"/>
              <a:gd name="connsiteX53" fmla="*/ 1134812 w 2287608"/>
              <a:gd name="connsiteY53" fmla="*/ 782863 h 3232926"/>
              <a:gd name="connsiteX54" fmla="*/ 1109328 w 2287608"/>
              <a:gd name="connsiteY54" fmla="*/ 774714 h 3232926"/>
              <a:gd name="connsiteX55" fmla="*/ 428947 w 2287608"/>
              <a:gd name="connsiteY55" fmla="*/ 864288 h 3232926"/>
              <a:gd name="connsiteX56" fmla="*/ 11185 w 2287608"/>
              <a:gd name="connsiteY56" fmla="*/ 1408728 h 3232926"/>
              <a:gd name="connsiteX57" fmla="*/ 5499 w 2287608"/>
              <a:gd name="connsiteY57" fmla="*/ 1434873 h 3232926"/>
              <a:gd name="connsiteX58" fmla="*/ 0 w 2287608"/>
              <a:gd name="connsiteY58" fmla="*/ 1438047 h 3232926"/>
              <a:gd name="connsiteX59" fmla="*/ 4497 w 2287608"/>
              <a:gd name="connsiteY59" fmla="*/ 1439485 h 3232926"/>
              <a:gd name="connsiteX60" fmla="*/ 3493 w 2287608"/>
              <a:gd name="connsiteY60" fmla="*/ 1444098 h 3232926"/>
              <a:gd name="connsiteX61" fmla="*/ 8992 w 2287608"/>
              <a:gd name="connsiteY61" fmla="*/ 1440923 h 3232926"/>
              <a:gd name="connsiteX62" fmla="*/ 34477 w 2287608"/>
              <a:gd name="connsiteY62" fmla="*/ 1449072 h 3232926"/>
              <a:gd name="connsiteX63" fmla="*/ 290620 w 2287608"/>
              <a:gd name="connsiteY63" fmla="*/ 1479472 h 3232926"/>
              <a:gd name="connsiteX64" fmla="*/ 714858 w 2287608"/>
              <a:gd name="connsiteY64" fmla="*/ 1359499 h 3232926"/>
              <a:gd name="connsiteX65" fmla="*/ 1132621 w 2287608"/>
              <a:gd name="connsiteY65" fmla="*/ 815059 h 3232926"/>
              <a:gd name="connsiteX66" fmla="*/ 1138305 w 2287608"/>
              <a:gd name="connsiteY66" fmla="*/ 788914 h 3232926"/>
              <a:gd name="connsiteX67" fmla="*/ 1143805 w 2287608"/>
              <a:gd name="connsiteY67" fmla="*/ 785739 h 3232926"/>
              <a:gd name="connsiteX68" fmla="*/ 1139308 w 2287608"/>
              <a:gd name="connsiteY68" fmla="*/ 784302 h 3232926"/>
              <a:gd name="connsiteX69" fmla="*/ 2069415 w 2287608"/>
              <a:gd name="connsiteY69" fmla="*/ 1032514 h 3232926"/>
              <a:gd name="connsiteX70" fmla="*/ 1858661 w 2287608"/>
              <a:gd name="connsiteY70" fmla="*/ 864289 h 3232926"/>
              <a:gd name="connsiteX71" fmla="*/ 1178281 w 2287608"/>
              <a:gd name="connsiteY71" fmla="*/ 774715 h 3232926"/>
              <a:gd name="connsiteX72" fmla="*/ 1152796 w 2287608"/>
              <a:gd name="connsiteY72" fmla="*/ 782864 h 3232926"/>
              <a:gd name="connsiteX73" fmla="*/ 1147297 w 2287608"/>
              <a:gd name="connsiteY73" fmla="*/ 779690 h 3232926"/>
              <a:gd name="connsiteX74" fmla="*/ 1148300 w 2287608"/>
              <a:gd name="connsiteY74" fmla="*/ 784303 h 3232926"/>
              <a:gd name="connsiteX75" fmla="*/ 1143804 w 2287608"/>
              <a:gd name="connsiteY75" fmla="*/ 785740 h 3232926"/>
              <a:gd name="connsiteX76" fmla="*/ 1149304 w 2287608"/>
              <a:gd name="connsiteY76" fmla="*/ 788915 h 3232926"/>
              <a:gd name="connsiteX77" fmla="*/ 1154988 w 2287608"/>
              <a:gd name="connsiteY77" fmla="*/ 815060 h 3232926"/>
              <a:gd name="connsiteX78" fmla="*/ 1572751 w 2287608"/>
              <a:gd name="connsiteY78" fmla="*/ 1359500 h 3232926"/>
              <a:gd name="connsiteX79" fmla="*/ 1996989 w 2287608"/>
              <a:gd name="connsiteY79" fmla="*/ 1479473 h 3232926"/>
              <a:gd name="connsiteX80" fmla="*/ 2253131 w 2287608"/>
              <a:gd name="connsiteY80" fmla="*/ 1449073 h 3232926"/>
              <a:gd name="connsiteX81" fmla="*/ 2278616 w 2287608"/>
              <a:gd name="connsiteY81" fmla="*/ 1440924 h 3232926"/>
              <a:gd name="connsiteX82" fmla="*/ 2284115 w 2287608"/>
              <a:gd name="connsiteY82" fmla="*/ 1444099 h 3232926"/>
              <a:gd name="connsiteX83" fmla="*/ 2283112 w 2287608"/>
              <a:gd name="connsiteY83" fmla="*/ 1439486 h 3232926"/>
              <a:gd name="connsiteX84" fmla="*/ 2287608 w 2287608"/>
              <a:gd name="connsiteY84" fmla="*/ 1438048 h 3232926"/>
              <a:gd name="connsiteX85" fmla="*/ 2282109 w 2287608"/>
              <a:gd name="connsiteY85" fmla="*/ 1434874 h 3232926"/>
              <a:gd name="connsiteX86" fmla="*/ 2276424 w 2287608"/>
              <a:gd name="connsiteY86" fmla="*/ 1408729 h 3232926"/>
              <a:gd name="connsiteX87" fmla="*/ 2069415 w 2287608"/>
              <a:gd name="connsiteY87" fmla="*/ 1032514 h 3232926"/>
              <a:gd name="connsiteX88" fmla="*/ 1140311 w 2287608"/>
              <a:gd name="connsiteY88" fmla="*/ 35676 h 3232926"/>
              <a:gd name="connsiteX89" fmla="*/ 1134812 w 2287608"/>
              <a:gd name="connsiteY89" fmla="*/ 38850 h 3232926"/>
              <a:gd name="connsiteX90" fmla="*/ 1109328 w 2287608"/>
              <a:gd name="connsiteY90" fmla="*/ 30701 h 3232926"/>
              <a:gd name="connsiteX91" fmla="*/ 428948 w 2287608"/>
              <a:gd name="connsiteY91" fmla="*/ 120275 h 3232926"/>
              <a:gd name="connsiteX92" fmla="*/ 11185 w 2287608"/>
              <a:gd name="connsiteY92" fmla="*/ 664715 h 3232926"/>
              <a:gd name="connsiteX93" fmla="*/ 5499 w 2287608"/>
              <a:gd name="connsiteY93" fmla="*/ 690860 h 3232926"/>
              <a:gd name="connsiteX94" fmla="*/ 0 w 2287608"/>
              <a:gd name="connsiteY94" fmla="*/ 694034 h 3232926"/>
              <a:gd name="connsiteX95" fmla="*/ 4497 w 2287608"/>
              <a:gd name="connsiteY95" fmla="*/ 695472 h 3232926"/>
              <a:gd name="connsiteX96" fmla="*/ 3493 w 2287608"/>
              <a:gd name="connsiteY96" fmla="*/ 700085 h 3232926"/>
              <a:gd name="connsiteX97" fmla="*/ 8992 w 2287608"/>
              <a:gd name="connsiteY97" fmla="*/ 696910 h 3232926"/>
              <a:gd name="connsiteX98" fmla="*/ 34477 w 2287608"/>
              <a:gd name="connsiteY98" fmla="*/ 705059 h 3232926"/>
              <a:gd name="connsiteX99" fmla="*/ 290620 w 2287608"/>
              <a:gd name="connsiteY99" fmla="*/ 735459 h 3232926"/>
              <a:gd name="connsiteX100" fmla="*/ 714857 w 2287608"/>
              <a:gd name="connsiteY100" fmla="*/ 615486 h 3232926"/>
              <a:gd name="connsiteX101" fmla="*/ 1132621 w 2287608"/>
              <a:gd name="connsiteY101" fmla="*/ 71046 h 3232926"/>
              <a:gd name="connsiteX102" fmla="*/ 1138305 w 2287608"/>
              <a:gd name="connsiteY102" fmla="*/ 44901 h 3232926"/>
              <a:gd name="connsiteX103" fmla="*/ 1143805 w 2287608"/>
              <a:gd name="connsiteY103" fmla="*/ 41726 h 3232926"/>
              <a:gd name="connsiteX104" fmla="*/ 1139308 w 2287608"/>
              <a:gd name="connsiteY104" fmla="*/ 40289 h 3232926"/>
              <a:gd name="connsiteX105" fmla="*/ 2069415 w 2287608"/>
              <a:gd name="connsiteY105" fmla="*/ 288501 h 3232926"/>
              <a:gd name="connsiteX106" fmla="*/ 1858661 w 2287608"/>
              <a:gd name="connsiteY106" fmla="*/ 120276 h 3232926"/>
              <a:gd name="connsiteX107" fmla="*/ 1178281 w 2287608"/>
              <a:gd name="connsiteY107" fmla="*/ 30702 h 3232926"/>
              <a:gd name="connsiteX108" fmla="*/ 1152796 w 2287608"/>
              <a:gd name="connsiteY108" fmla="*/ 38850 h 3232926"/>
              <a:gd name="connsiteX109" fmla="*/ 1147297 w 2287608"/>
              <a:gd name="connsiteY109" fmla="*/ 35676 h 3232926"/>
              <a:gd name="connsiteX110" fmla="*/ 1148300 w 2287608"/>
              <a:gd name="connsiteY110" fmla="*/ 40290 h 3232926"/>
              <a:gd name="connsiteX111" fmla="*/ 1143804 w 2287608"/>
              <a:gd name="connsiteY111" fmla="*/ 41727 h 3232926"/>
              <a:gd name="connsiteX112" fmla="*/ 1149304 w 2287608"/>
              <a:gd name="connsiteY112" fmla="*/ 44901 h 3232926"/>
              <a:gd name="connsiteX113" fmla="*/ 1154988 w 2287608"/>
              <a:gd name="connsiteY113" fmla="*/ 71046 h 3232926"/>
              <a:gd name="connsiteX114" fmla="*/ 1572751 w 2287608"/>
              <a:gd name="connsiteY114" fmla="*/ 615486 h 3232926"/>
              <a:gd name="connsiteX115" fmla="*/ 1996989 w 2287608"/>
              <a:gd name="connsiteY115" fmla="*/ 735460 h 3232926"/>
              <a:gd name="connsiteX116" fmla="*/ 2253131 w 2287608"/>
              <a:gd name="connsiteY116" fmla="*/ 705060 h 3232926"/>
              <a:gd name="connsiteX117" fmla="*/ 2278616 w 2287608"/>
              <a:gd name="connsiteY117" fmla="*/ 696911 h 3232926"/>
              <a:gd name="connsiteX118" fmla="*/ 2284115 w 2287608"/>
              <a:gd name="connsiteY118" fmla="*/ 700086 h 3232926"/>
              <a:gd name="connsiteX119" fmla="*/ 2283112 w 2287608"/>
              <a:gd name="connsiteY119" fmla="*/ 695473 h 3232926"/>
              <a:gd name="connsiteX120" fmla="*/ 2287608 w 2287608"/>
              <a:gd name="connsiteY120" fmla="*/ 694035 h 3232926"/>
              <a:gd name="connsiteX121" fmla="*/ 2282109 w 2287608"/>
              <a:gd name="connsiteY121" fmla="*/ 690860 h 3232926"/>
              <a:gd name="connsiteX122" fmla="*/ 2276424 w 2287608"/>
              <a:gd name="connsiteY122" fmla="*/ 664716 h 3232926"/>
              <a:gd name="connsiteX123" fmla="*/ 2069415 w 2287608"/>
              <a:gd name="connsiteY123" fmla="*/ 288501 h 32329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Lst>
            <a:rect l="l" t="t" r="r" b="b"/>
            <a:pathLst>
              <a:path w="2287608" h="3232926">
                <a:moveTo>
                  <a:pt x="1143804" y="1916209"/>
                </a:moveTo>
                <a:lnTo>
                  <a:pt x="1140311" y="1919384"/>
                </a:lnTo>
                <a:lnTo>
                  <a:pt x="1136818" y="1916209"/>
                </a:lnTo>
                <a:lnTo>
                  <a:pt x="1136818" y="1922559"/>
                </a:lnTo>
                <a:lnTo>
                  <a:pt x="1117018" y="1940554"/>
                </a:lnTo>
                <a:cubicBezTo>
                  <a:pt x="954760" y="2102813"/>
                  <a:pt x="854401" y="2326970"/>
                  <a:pt x="854401" y="2574568"/>
                </a:cubicBezTo>
                <a:cubicBezTo>
                  <a:pt x="854401" y="2822165"/>
                  <a:pt x="954760" y="3046323"/>
                  <a:pt x="1117018" y="3208581"/>
                </a:cubicBezTo>
                <a:lnTo>
                  <a:pt x="1136818" y="3226577"/>
                </a:lnTo>
                <a:lnTo>
                  <a:pt x="1136818" y="3232926"/>
                </a:lnTo>
                <a:lnTo>
                  <a:pt x="1140311" y="3229751"/>
                </a:lnTo>
                <a:lnTo>
                  <a:pt x="1143804" y="3232926"/>
                </a:lnTo>
                <a:lnTo>
                  <a:pt x="1143804" y="3226577"/>
                </a:lnTo>
                <a:lnTo>
                  <a:pt x="1163604" y="3208581"/>
                </a:lnTo>
                <a:cubicBezTo>
                  <a:pt x="1325862" y="3046323"/>
                  <a:pt x="1426221" y="2822165"/>
                  <a:pt x="1426221" y="2574567"/>
                </a:cubicBezTo>
                <a:cubicBezTo>
                  <a:pt x="1426221" y="2326970"/>
                  <a:pt x="1325862" y="2102812"/>
                  <a:pt x="1163604" y="1940554"/>
                </a:cubicBezTo>
                <a:lnTo>
                  <a:pt x="1143804" y="1922558"/>
                </a:lnTo>
                <a:close/>
                <a:moveTo>
                  <a:pt x="1140312" y="1494239"/>
                </a:moveTo>
                <a:lnTo>
                  <a:pt x="1134813" y="1497413"/>
                </a:lnTo>
                <a:lnTo>
                  <a:pt x="1109328" y="1489264"/>
                </a:lnTo>
                <a:cubicBezTo>
                  <a:pt x="887680" y="1429874"/>
                  <a:pt x="643374" y="1455039"/>
                  <a:pt x="428947" y="1578838"/>
                </a:cubicBezTo>
                <a:cubicBezTo>
                  <a:pt x="214522" y="1702637"/>
                  <a:pt x="70575" y="1901629"/>
                  <a:pt x="11185" y="2123278"/>
                </a:cubicBezTo>
                <a:lnTo>
                  <a:pt x="5499" y="2149423"/>
                </a:lnTo>
                <a:lnTo>
                  <a:pt x="0" y="2152597"/>
                </a:lnTo>
                <a:lnTo>
                  <a:pt x="4497" y="2154035"/>
                </a:lnTo>
                <a:lnTo>
                  <a:pt x="3493" y="2158648"/>
                </a:lnTo>
                <a:lnTo>
                  <a:pt x="8992" y="2155473"/>
                </a:lnTo>
                <a:lnTo>
                  <a:pt x="34477" y="2163622"/>
                </a:lnTo>
                <a:cubicBezTo>
                  <a:pt x="117596" y="2185894"/>
                  <a:pt x="203900" y="2196274"/>
                  <a:pt x="290620" y="2194022"/>
                </a:cubicBezTo>
                <a:cubicBezTo>
                  <a:pt x="435153" y="2190268"/>
                  <a:pt x="580841" y="2151423"/>
                  <a:pt x="714858" y="2074049"/>
                </a:cubicBezTo>
                <a:cubicBezTo>
                  <a:pt x="929283" y="1950250"/>
                  <a:pt x="1073230" y="1751258"/>
                  <a:pt x="1132621" y="1529609"/>
                </a:cubicBezTo>
                <a:lnTo>
                  <a:pt x="1138305" y="1503464"/>
                </a:lnTo>
                <a:lnTo>
                  <a:pt x="1143804" y="1500289"/>
                </a:lnTo>
                <a:lnTo>
                  <a:pt x="1139308" y="1498852"/>
                </a:lnTo>
                <a:close/>
                <a:moveTo>
                  <a:pt x="2069415" y="1747063"/>
                </a:moveTo>
                <a:cubicBezTo>
                  <a:pt x="2009570" y="1682261"/>
                  <a:pt x="1939071" y="1625262"/>
                  <a:pt x="1858661" y="1578837"/>
                </a:cubicBezTo>
                <a:cubicBezTo>
                  <a:pt x="1644235" y="1455038"/>
                  <a:pt x="1399929" y="1429873"/>
                  <a:pt x="1178281" y="1489263"/>
                </a:cubicBezTo>
                <a:lnTo>
                  <a:pt x="1152796" y="1497412"/>
                </a:lnTo>
                <a:lnTo>
                  <a:pt x="1147297" y="1494238"/>
                </a:lnTo>
                <a:lnTo>
                  <a:pt x="1148300" y="1498851"/>
                </a:lnTo>
                <a:lnTo>
                  <a:pt x="1143804" y="1500288"/>
                </a:lnTo>
                <a:lnTo>
                  <a:pt x="1149304" y="1503463"/>
                </a:lnTo>
                <a:lnTo>
                  <a:pt x="1154988" y="1529608"/>
                </a:lnTo>
                <a:cubicBezTo>
                  <a:pt x="1214379" y="1751257"/>
                  <a:pt x="1358325" y="1950249"/>
                  <a:pt x="1572751" y="2074048"/>
                </a:cubicBezTo>
                <a:cubicBezTo>
                  <a:pt x="1706767" y="2151422"/>
                  <a:pt x="1852455" y="2190267"/>
                  <a:pt x="1996989" y="2194021"/>
                </a:cubicBezTo>
                <a:cubicBezTo>
                  <a:pt x="2083709" y="2196273"/>
                  <a:pt x="2170013" y="2185893"/>
                  <a:pt x="2253131" y="2163621"/>
                </a:cubicBezTo>
                <a:lnTo>
                  <a:pt x="2278616" y="2155472"/>
                </a:lnTo>
                <a:lnTo>
                  <a:pt x="2284115" y="2158647"/>
                </a:lnTo>
                <a:lnTo>
                  <a:pt x="2283112" y="2154034"/>
                </a:lnTo>
                <a:lnTo>
                  <a:pt x="2287608" y="2152596"/>
                </a:lnTo>
                <a:lnTo>
                  <a:pt x="2282109" y="2149422"/>
                </a:lnTo>
                <a:lnTo>
                  <a:pt x="2276424" y="2123277"/>
                </a:lnTo>
                <a:cubicBezTo>
                  <a:pt x="2239306" y="1984747"/>
                  <a:pt x="2169157" y="1855067"/>
                  <a:pt x="2069415" y="1747063"/>
                </a:cubicBezTo>
                <a:close/>
                <a:moveTo>
                  <a:pt x="1140311" y="779689"/>
                </a:moveTo>
                <a:lnTo>
                  <a:pt x="1134812" y="782863"/>
                </a:lnTo>
                <a:lnTo>
                  <a:pt x="1109328" y="774714"/>
                </a:lnTo>
                <a:cubicBezTo>
                  <a:pt x="887679" y="715324"/>
                  <a:pt x="643374" y="740489"/>
                  <a:pt x="428947" y="864288"/>
                </a:cubicBezTo>
                <a:cubicBezTo>
                  <a:pt x="214522" y="988087"/>
                  <a:pt x="70575" y="1187079"/>
                  <a:pt x="11185" y="1408728"/>
                </a:cubicBezTo>
                <a:lnTo>
                  <a:pt x="5499" y="1434873"/>
                </a:lnTo>
                <a:lnTo>
                  <a:pt x="0" y="1438047"/>
                </a:lnTo>
                <a:lnTo>
                  <a:pt x="4497" y="1439485"/>
                </a:lnTo>
                <a:lnTo>
                  <a:pt x="3493" y="1444098"/>
                </a:lnTo>
                <a:lnTo>
                  <a:pt x="8992" y="1440923"/>
                </a:lnTo>
                <a:lnTo>
                  <a:pt x="34477" y="1449072"/>
                </a:lnTo>
                <a:cubicBezTo>
                  <a:pt x="117595" y="1471344"/>
                  <a:pt x="203900" y="1481724"/>
                  <a:pt x="290620" y="1479472"/>
                </a:cubicBezTo>
                <a:cubicBezTo>
                  <a:pt x="435154" y="1475718"/>
                  <a:pt x="580841" y="1436873"/>
                  <a:pt x="714858" y="1359499"/>
                </a:cubicBezTo>
                <a:cubicBezTo>
                  <a:pt x="929284" y="1235700"/>
                  <a:pt x="1073229" y="1036708"/>
                  <a:pt x="1132621" y="815059"/>
                </a:cubicBezTo>
                <a:lnTo>
                  <a:pt x="1138305" y="788914"/>
                </a:lnTo>
                <a:lnTo>
                  <a:pt x="1143805" y="785739"/>
                </a:lnTo>
                <a:lnTo>
                  <a:pt x="1139308" y="784302"/>
                </a:lnTo>
                <a:close/>
                <a:moveTo>
                  <a:pt x="2069415" y="1032514"/>
                </a:moveTo>
                <a:cubicBezTo>
                  <a:pt x="2009570" y="967712"/>
                  <a:pt x="1939071" y="910714"/>
                  <a:pt x="1858661" y="864289"/>
                </a:cubicBezTo>
                <a:cubicBezTo>
                  <a:pt x="1644235" y="740490"/>
                  <a:pt x="1399929" y="715325"/>
                  <a:pt x="1178281" y="774715"/>
                </a:cubicBezTo>
                <a:lnTo>
                  <a:pt x="1152796" y="782864"/>
                </a:lnTo>
                <a:lnTo>
                  <a:pt x="1147297" y="779690"/>
                </a:lnTo>
                <a:lnTo>
                  <a:pt x="1148300" y="784303"/>
                </a:lnTo>
                <a:lnTo>
                  <a:pt x="1143804" y="785740"/>
                </a:lnTo>
                <a:lnTo>
                  <a:pt x="1149304" y="788915"/>
                </a:lnTo>
                <a:lnTo>
                  <a:pt x="1154988" y="815060"/>
                </a:lnTo>
                <a:cubicBezTo>
                  <a:pt x="1214379" y="1036709"/>
                  <a:pt x="1358325" y="1235701"/>
                  <a:pt x="1572751" y="1359500"/>
                </a:cubicBezTo>
                <a:cubicBezTo>
                  <a:pt x="1706767" y="1436874"/>
                  <a:pt x="1852455" y="1475719"/>
                  <a:pt x="1996989" y="1479473"/>
                </a:cubicBezTo>
                <a:cubicBezTo>
                  <a:pt x="2083709" y="1481725"/>
                  <a:pt x="2170013" y="1471345"/>
                  <a:pt x="2253131" y="1449073"/>
                </a:cubicBezTo>
                <a:lnTo>
                  <a:pt x="2278616" y="1440924"/>
                </a:lnTo>
                <a:lnTo>
                  <a:pt x="2284115" y="1444099"/>
                </a:lnTo>
                <a:lnTo>
                  <a:pt x="2283112" y="1439486"/>
                </a:lnTo>
                <a:lnTo>
                  <a:pt x="2287608" y="1438048"/>
                </a:lnTo>
                <a:lnTo>
                  <a:pt x="2282109" y="1434874"/>
                </a:lnTo>
                <a:lnTo>
                  <a:pt x="2276424" y="1408729"/>
                </a:lnTo>
                <a:cubicBezTo>
                  <a:pt x="2239306" y="1270198"/>
                  <a:pt x="2169157" y="1140518"/>
                  <a:pt x="2069415" y="1032514"/>
                </a:cubicBezTo>
                <a:close/>
                <a:moveTo>
                  <a:pt x="1140311" y="35676"/>
                </a:moveTo>
                <a:lnTo>
                  <a:pt x="1134812" y="38850"/>
                </a:lnTo>
                <a:lnTo>
                  <a:pt x="1109328" y="30701"/>
                </a:lnTo>
                <a:cubicBezTo>
                  <a:pt x="887679" y="-28689"/>
                  <a:pt x="643374" y="-3524"/>
                  <a:pt x="428948" y="120275"/>
                </a:cubicBezTo>
                <a:cubicBezTo>
                  <a:pt x="214521" y="244074"/>
                  <a:pt x="70575" y="443066"/>
                  <a:pt x="11185" y="664715"/>
                </a:cubicBezTo>
                <a:lnTo>
                  <a:pt x="5499" y="690860"/>
                </a:lnTo>
                <a:lnTo>
                  <a:pt x="0" y="694034"/>
                </a:lnTo>
                <a:lnTo>
                  <a:pt x="4497" y="695472"/>
                </a:lnTo>
                <a:lnTo>
                  <a:pt x="3493" y="700085"/>
                </a:lnTo>
                <a:lnTo>
                  <a:pt x="8992" y="696910"/>
                </a:lnTo>
                <a:lnTo>
                  <a:pt x="34477" y="705059"/>
                </a:lnTo>
                <a:cubicBezTo>
                  <a:pt x="117595" y="727331"/>
                  <a:pt x="203900" y="737711"/>
                  <a:pt x="290620" y="735459"/>
                </a:cubicBezTo>
                <a:cubicBezTo>
                  <a:pt x="435154" y="731705"/>
                  <a:pt x="580841" y="692860"/>
                  <a:pt x="714857" y="615486"/>
                </a:cubicBezTo>
                <a:cubicBezTo>
                  <a:pt x="929284" y="491687"/>
                  <a:pt x="1073229" y="292695"/>
                  <a:pt x="1132621" y="71046"/>
                </a:cubicBezTo>
                <a:lnTo>
                  <a:pt x="1138305" y="44901"/>
                </a:lnTo>
                <a:lnTo>
                  <a:pt x="1143805" y="41726"/>
                </a:lnTo>
                <a:lnTo>
                  <a:pt x="1139308" y="40289"/>
                </a:lnTo>
                <a:close/>
                <a:moveTo>
                  <a:pt x="2069415" y="288501"/>
                </a:moveTo>
                <a:cubicBezTo>
                  <a:pt x="2009570" y="223699"/>
                  <a:pt x="1939071" y="166700"/>
                  <a:pt x="1858661" y="120276"/>
                </a:cubicBezTo>
                <a:cubicBezTo>
                  <a:pt x="1644235" y="-3523"/>
                  <a:pt x="1399929" y="-28688"/>
                  <a:pt x="1178281" y="30702"/>
                </a:cubicBezTo>
                <a:lnTo>
                  <a:pt x="1152796" y="38850"/>
                </a:lnTo>
                <a:lnTo>
                  <a:pt x="1147297" y="35676"/>
                </a:lnTo>
                <a:lnTo>
                  <a:pt x="1148300" y="40290"/>
                </a:lnTo>
                <a:lnTo>
                  <a:pt x="1143804" y="41727"/>
                </a:lnTo>
                <a:lnTo>
                  <a:pt x="1149304" y="44901"/>
                </a:lnTo>
                <a:lnTo>
                  <a:pt x="1154988" y="71046"/>
                </a:lnTo>
                <a:cubicBezTo>
                  <a:pt x="1214379" y="292695"/>
                  <a:pt x="1358325" y="491688"/>
                  <a:pt x="1572751" y="615486"/>
                </a:cubicBezTo>
                <a:cubicBezTo>
                  <a:pt x="1706767" y="692860"/>
                  <a:pt x="1852455" y="731705"/>
                  <a:pt x="1996989" y="735460"/>
                </a:cubicBezTo>
                <a:cubicBezTo>
                  <a:pt x="2083709" y="737712"/>
                  <a:pt x="2170013" y="727332"/>
                  <a:pt x="2253131" y="705060"/>
                </a:cubicBezTo>
                <a:lnTo>
                  <a:pt x="2278616" y="696911"/>
                </a:lnTo>
                <a:lnTo>
                  <a:pt x="2284115" y="700086"/>
                </a:lnTo>
                <a:lnTo>
                  <a:pt x="2283112" y="695473"/>
                </a:lnTo>
                <a:lnTo>
                  <a:pt x="2287608" y="694035"/>
                </a:lnTo>
                <a:lnTo>
                  <a:pt x="2282109" y="690860"/>
                </a:lnTo>
                <a:lnTo>
                  <a:pt x="2276424" y="664716"/>
                </a:lnTo>
                <a:cubicBezTo>
                  <a:pt x="2239306" y="526185"/>
                  <a:pt x="2169157" y="396505"/>
                  <a:pt x="2069415" y="288501"/>
                </a:cubicBezTo>
                <a:close/>
              </a:path>
            </a:pathLst>
          </a:custGeom>
          <a:solidFill>
            <a:schemeClr val="tx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solidFill>
            </a:endParaRPr>
          </a:p>
        </p:txBody>
      </p:sp>
      <p:grpSp>
        <p:nvGrpSpPr>
          <p:cNvPr id="26" name="Group 25">
            <a:extLst>
              <a:ext uri="{FF2B5EF4-FFF2-40B4-BE49-F238E27FC236}">
                <a16:creationId xmlns:a16="http://schemas.microsoft.com/office/drawing/2014/main" id="{AC46C823-4AEE-4D15-A7B7-556599F8646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8100000" flipV="1">
            <a:off x="521489" y="5639014"/>
            <a:ext cx="865742" cy="628383"/>
            <a:chOff x="558167" y="958515"/>
            <a:chExt cx="865742" cy="628383"/>
          </a:xfrm>
          <a:solidFill>
            <a:schemeClr val="accent3"/>
          </a:solidFill>
        </p:grpSpPr>
        <p:sp>
          <p:nvSpPr>
            <p:cNvPr id="27" name="Freeform: Shape 26">
              <a:extLst>
                <a:ext uri="{FF2B5EF4-FFF2-40B4-BE49-F238E27FC236}">
                  <a16:creationId xmlns:a16="http://schemas.microsoft.com/office/drawing/2014/main" id="{7FE368E1-8B21-487B-879D-A963091996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flipH="1">
              <a:off x="558167" y="1122160"/>
              <a:ext cx="464738" cy="464738"/>
            </a:xfrm>
            <a:custGeom>
              <a:avLst/>
              <a:gdLst>
                <a:gd name="connsiteX0" fmla="*/ 446142 w 464738"/>
                <a:gd name="connsiteY0" fmla="*/ 464738 h 464738"/>
                <a:gd name="connsiteX1" fmla="*/ 130673 w 464738"/>
                <a:gd name="connsiteY1" fmla="*/ 334066 h 464738"/>
                <a:gd name="connsiteX2" fmla="*/ 0 w 464738"/>
                <a:gd name="connsiteY2" fmla="*/ 18596 h 464738"/>
                <a:gd name="connsiteX3" fmla="*/ 836 w 464738"/>
                <a:gd name="connsiteY3" fmla="*/ 1089 h 464738"/>
                <a:gd name="connsiteX4" fmla="*/ 606 w 464738"/>
                <a:gd name="connsiteY4" fmla="*/ 859 h 464738"/>
                <a:gd name="connsiteX5" fmla="*/ 848 w 464738"/>
                <a:gd name="connsiteY5" fmla="*/ 848 h 464738"/>
                <a:gd name="connsiteX6" fmla="*/ 859 w 464738"/>
                <a:gd name="connsiteY6" fmla="*/ 606 h 464738"/>
                <a:gd name="connsiteX7" fmla="*/ 1089 w 464738"/>
                <a:gd name="connsiteY7" fmla="*/ 836 h 464738"/>
                <a:gd name="connsiteX8" fmla="*/ 18596 w 464738"/>
                <a:gd name="connsiteY8" fmla="*/ 0 h 464738"/>
                <a:gd name="connsiteX9" fmla="*/ 334066 w 464738"/>
                <a:gd name="connsiteY9" fmla="*/ 130672 h 464738"/>
                <a:gd name="connsiteX10" fmla="*/ 464738 w 464738"/>
                <a:gd name="connsiteY10" fmla="*/ 446142 h 464738"/>
                <a:gd name="connsiteX11" fmla="*/ 463902 w 464738"/>
                <a:gd name="connsiteY11" fmla="*/ 463650 h 464738"/>
                <a:gd name="connsiteX12" fmla="*/ 464132 w 464738"/>
                <a:gd name="connsiteY12" fmla="*/ 463880 h 464738"/>
                <a:gd name="connsiteX13" fmla="*/ 463891 w 464738"/>
                <a:gd name="connsiteY13" fmla="*/ 463892 h 464738"/>
                <a:gd name="connsiteX14" fmla="*/ 463879 w 464738"/>
                <a:gd name="connsiteY14" fmla="*/ 464132 h 464738"/>
                <a:gd name="connsiteX15" fmla="*/ 463650 w 464738"/>
                <a:gd name="connsiteY15" fmla="*/ 463903 h 46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8" h="464738">
                  <a:moveTo>
                    <a:pt x="446142" y="464738"/>
                  </a:moveTo>
                  <a:cubicBezTo>
                    <a:pt x="331965" y="464738"/>
                    <a:pt x="217787" y="421181"/>
                    <a:pt x="130673" y="334066"/>
                  </a:cubicBezTo>
                  <a:cubicBezTo>
                    <a:pt x="43558" y="246952"/>
                    <a:pt x="1" y="132774"/>
                    <a:pt x="0" y="18596"/>
                  </a:cubicBezTo>
                  <a:lnTo>
                    <a:pt x="836" y="1089"/>
                  </a:lnTo>
                  <a:lnTo>
                    <a:pt x="606" y="859"/>
                  </a:lnTo>
                  <a:lnTo>
                    <a:pt x="848" y="848"/>
                  </a:lnTo>
                  <a:lnTo>
                    <a:pt x="859" y="606"/>
                  </a:lnTo>
                  <a:lnTo>
                    <a:pt x="1089" y="836"/>
                  </a:lnTo>
                  <a:lnTo>
                    <a:pt x="18596" y="0"/>
                  </a:lnTo>
                  <a:cubicBezTo>
                    <a:pt x="132774" y="0"/>
                    <a:pt x="246951" y="43557"/>
                    <a:pt x="334066" y="130672"/>
                  </a:cubicBezTo>
                  <a:cubicBezTo>
                    <a:pt x="421181" y="217787"/>
                    <a:pt x="464738" y="331964"/>
                    <a:pt x="464738" y="446142"/>
                  </a:cubicBezTo>
                  <a:lnTo>
                    <a:pt x="463902" y="463650"/>
                  </a:lnTo>
                  <a:lnTo>
                    <a:pt x="464132" y="463880"/>
                  </a:lnTo>
                  <a:lnTo>
                    <a:pt x="463891" y="463892"/>
                  </a:lnTo>
                  <a:lnTo>
                    <a:pt x="463879" y="464132"/>
                  </a:lnTo>
                  <a:lnTo>
                    <a:pt x="463650" y="463903"/>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8" name="Freeform: Shape 27">
              <a:extLst>
                <a:ext uri="{FF2B5EF4-FFF2-40B4-BE49-F238E27FC236}">
                  <a16:creationId xmlns:a16="http://schemas.microsoft.com/office/drawing/2014/main" id="{58A31684-3F27-4828-8633-A1624B028A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959170" y="958515"/>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grpSp>
      <p:grpSp>
        <p:nvGrpSpPr>
          <p:cNvPr id="30" name="Group 29">
            <a:extLst>
              <a:ext uri="{FF2B5EF4-FFF2-40B4-BE49-F238E27FC236}">
                <a16:creationId xmlns:a16="http://schemas.microsoft.com/office/drawing/2014/main" id="{766CF5CA-BCE0-446B-990C-62FB772ABEF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700000">
            <a:off x="486523" y="3291143"/>
            <a:ext cx="1785983" cy="2208479"/>
            <a:chOff x="2725201" y="4453039"/>
            <a:chExt cx="1785983" cy="2208479"/>
          </a:xfrm>
        </p:grpSpPr>
        <p:cxnSp>
          <p:nvCxnSpPr>
            <p:cNvPr id="31" name="Straight Connector 30">
              <a:extLst>
                <a:ext uri="{FF2B5EF4-FFF2-40B4-BE49-F238E27FC236}">
                  <a16:creationId xmlns:a16="http://schemas.microsoft.com/office/drawing/2014/main" id="{791F38DD-D787-4EE5-931B-C8CC2ED927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0800000" flipH="1">
              <a:off x="3618192" y="4453039"/>
              <a:ext cx="0" cy="2208479"/>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6F4E1D11-C91E-45F4-9A4A-EC0243DE762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2738439" y="5243393"/>
              <a:ext cx="1760933"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3" name="Freeform: Shape 32">
              <a:extLst>
                <a:ext uri="{FF2B5EF4-FFF2-40B4-BE49-F238E27FC236}">
                  <a16:creationId xmlns:a16="http://schemas.microsoft.com/office/drawing/2014/main" id="{63D0A83C-B0AD-4E04-B3FE-48D739F6F0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725201" y="4861779"/>
              <a:ext cx="1785983" cy="1799739"/>
            </a:xfrm>
            <a:custGeom>
              <a:avLst/>
              <a:gdLst>
                <a:gd name="connsiteX0" fmla="*/ 440819 w 1785983"/>
                <a:gd name="connsiteY0" fmla="*/ 59 h 1799739"/>
                <a:gd name="connsiteX1" fmla="*/ 845918 w 1785983"/>
                <a:gd name="connsiteY1" fmla="*/ 261596 h 1799739"/>
                <a:gd name="connsiteX2" fmla="*/ 892992 w 1785983"/>
                <a:gd name="connsiteY2" fmla="*/ 360758 h 1799739"/>
                <a:gd name="connsiteX3" fmla="*/ 892992 w 1785983"/>
                <a:gd name="connsiteY3" fmla="*/ 365372 h 1799739"/>
                <a:gd name="connsiteX4" fmla="*/ 940065 w 1785983"/>
                <a:gd name="connsiteY4" fmla="*/ 266212 h 1799739"/>
                <a:gd name="connsiteX5" fmla="*/ 1406106 w 1785983"/>
                <a:gd name="connsiteY5" fmla="*/ 8338 h 1799739"/>
                <a:gd name="connsiteX6" fmla="*/ 1022901 w 1785983"/>
                <a:gd name="connsiteY6" fmla="*/ 1699451 h 1799739"/>
                <a:gd name="connsiteX7" fmla="*/ 892991 w 1785983"/>
                <a:gd name="connsiteY7" fmla="*/ 1799739 h 1799739"/>
                <a:gd name="connsiteX8" fmla="*/ 892991 w 1785983"/>
                <a:gd name="connsiteY8" fmla="*/ 1795123 h 1799739"/>
                <a:gd name="connsiteX9" fmla="*/ 763082 w 1785983"/>
                <a:gd name="connsiteY9" fmla="*/ 1694835 h 1799739"/>
                <a:gd name="connsiteX10" fmla="*/ 379877 w 1785983"/>
                <a:gd name="connsiteY10" fmla="*/ 3722 h 1799739"/>
                <a:gd name="connsiteX11" fmla="*/ 440819 w 1785983"/>
                <a:gd name="connsiteY11" fmla="*/ 59 h 1799739"/>
                <a:gd name="connsiteX0" fmla="*/ 440819 w 1785983"/>
                <a:gd name="connsiteY0" fmla="*/ 59 h 1849891"/>
                <a:gd name="connsiteX1" fmla="*/ 845918 w 1785983"/>
                <a:gd name="connsiteY1" fmla="*/ 261596 h 1849891"/>
                <a:gd name="connsiteX2" fmla="*/ 892992 w 1785983"/>
                <a:gd name="connsiteY2" fmla="*/ 360758 h 1849891"/>
                <a:gd name="connsiteX3" fmla="*/ 892992 w 1785983"/>
                <a:gd name="connsiteY3" fmla="*/ 365372 h 1849891"/>
                <a:gd name="connsiteX4" fmla="*/ 940065 w 1785983"/>
                <a:gd name="connsiteY4" fmla="*/ 266212 h 1849891"/>
                <a:gd name="connsiteX5" fmla="*/ 1406106 w 1785983"/>
                <a:gd name="connsiteY5" fmla="*/ 8338 h 1849891"/>
                <a:gd name="connsiteX6" fmla="*/ 1022901 w 1785983"/>
                <a:gd name="connsiteY6" fmla="*/ 1699451 h 1849891"/>
                <a:gd name="connsiteX7" fmla="*/ 892991 w 1785983"/>
                <a:gd name="connsiteY7" fmla="*/ 1799739 h 1849891"/>
                <a:gd name="connsiteX8" fmla="*/ 838223 w 1785983"/>
                <a:gd name="connsiteY8" fmla="*/ 1849891 h 1849891"/>
                <a:gd name="connsiteX9" fmla="*/ 763082 w 1785983"/>
                <a:gd name="connsiteY9" fmla="*/ 1694835 h 1849891"/>
                <a:gd name="connsiteX10" fmla="*/ 379877 w 1785983"/>
                <a:gd name="connsiteY10" fmla="*/ 3722 h 1849891"/>
                <a:gd name="connsiteX11" fmla="*/ 440819 w 1785983"/>
                <a:gd name="connsiteY11" fmla="*/ 59 h 1849891"/>
                <a:gd name="connsiteX0" fmla="*/ 440819 w 1785983"/>
                <a:gd name="connsiteY0" fmla="*/ 59 h 1799739"/>
                <a:gd name="connsiteX1" fmla="*/ 845918 w 1785983"/>
                <a:gd name="connsiteY1" fmla="*/ 261596 h 1799739"/>
                <a:gd name="connsiteX2" fmla="*/ 892992 w 1785983"/>
                <a:gd name="connsiteY2" fmla="*/ 360758 h 1799739"/>
                <a:gd name="connsiteX3" fmla="*/ 892992 w 1785983"/>
                <a:gd name="connsiteY3" fmla="*/ 365372 h 1799739"/>
                <a:gd name="connsiteX4" fmla="*/ 940065 w 1785983"/>
                <a:gd name="connsiteY4" fmla="*/ 266212 h 1799739"/>
                <a:gd name="connsiteX5" fmla="*/ 1406106 w 1785983"/>
                <a:gd name="connsiteY5" fmla="*/ 8338 h 1799739"/>
                <a:gd name="connsiteX6" fmla="*/ 1022901 w 1785983"/>
                <a:gd name="connsiteY6" fmla="*/ 1699451 h 1799739"/>
                <a:gd name="connsiteX7" fmla="*/ 892991 w 1785983"/>
                <a:gd name="connsiteY7" fmla="*/ 1799739 h 1799739"/>
                <a:gd name="connsiteX8" fmla="*/ 763082 w 1785983"/>
                <a:gd name="connsiteY8" fmla="*/ 1694835 h 1799739"/>
                <a:gd name="connsiteX9" fmla="*/ 379877 w 1785983"/>
                <a:gd name="connsiteY9" fmla="*/ 3722 h 1799739"/>
                <a:gd name="connsiteX10" fmla="*/ 440819 w 1785983"/>
                <a:gd name="connsiteY10" fmla="*/ 59 h 1799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785983" h="1799739">
                  <a:moveTo>
                    <a:pt x="440819" y="59"/>
                  </a:moveTo>
                  <a:cubicBezTo>
                    <a:pt x="584367" y="2557"/>
                    <a:pt x="735105" y="83293"/>
                    <a:pt x="845918" y="261596"/>
                  </a:cubicBezTo>
                  <a:lnTo>
                    <a:pt x="892992" y="360758"/>
                  </a:lnTo>
                  <a:lnTo>
                    <a:pt x="892992" y="365372"/>
                  </a:lnTo>
                  <a:lnTo>
                    <a:pt x="940065" y="266212"/>
                  </a:lnTo>
                  <a:cubicBezTo>
                    <a:pt x="1066709" y="62437"/>
                    <a:pt x="1245499" y="-13903"/>
                    <a:pt x="1406106" y="8338"/>
                  </a:cubicBezTo>
                  <a:cubicBezTo>
                    <a:pt x="1827702" y="66720"/>
                    <a:pt x="2124001" y="804388"/>
                    <a:pt x="1022901" y="1699451"/>
                  </a:cubicBezTo>
                  <a:lnTo>
                    <a:pt x="892991" y="1799739"/>
                  </a:lnTo>
                  <a:lnTo>
                    <a:pt x="763082" y="1694835"/>
                  </a:lnTo>
                  <a:cubicBezTo>
                    <a:pt x="-338018" y="799772"/>
                    <a:pt x="-41719" y="62104"/>
                    <a:pt x="379877" y="3722"/>
                  </a:cubicBezTo>
                  <a:cubicBezTo>
                    <a:pt x="399953" y="942"/>
                    <a:pt x="420313" y="-298"/>
                    <a:pt x="440819" y="59"/>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latin typeface="Bell MT" panose="02020503060305020303" pitchFamily="18" charset="0"/>
              </a:endParaRPr>
            </a:p>
          </p:txBody>
        </p:sp>
        <p:sp>
          <p:nvSpPr>
            <p:cNvPr id="34" name="Rectangle 30">
              <a:extLst>
                <a:ext uri="{FF2B5EF4-FFF2-40B4-BE49-F238E27FC236}">
                  <a16:creationId xmlns:a16="http://schemas.microsoft.com/office/drawing/2014/main" id="{AF60A4C7-053A-4E00-9224-C9C9CAA542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124232" y="5447997"/>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0">
              <a:extLst>
                <a:ext uri="{FF2B5EF4-FFF2-40B4-BE49-F238E27FC236}">
                  <a16:creationId xmlns:a16="http://schemas.microsoft.com/office/drawing/2014/main" id="{C90A005E-7D6C-4543-AE86-10F5BA1C0F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315029" y="5983110"/>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37" name="Group 36">
            <a:extLst>
              <a:ext uri="{FF2B5EF4-FFF2-40B4-BE49-F238E27FC236}">
                <a16:creationId xmlns:a16="http://schemas.microsoft.com/office/drawing/2014/main" id="{BC174C2C-9AC5-4D2F-B12B-8AD9BE8773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flipV="1">
            <a:off x="473803" y="5280732"/>
            <a:ext cx="864005" cy="1032464"/>
            <a:chOff x="2207971" y="2384401"/>
            <a:chExt cx="864005" cy="1032464"/>
          </a:xfrm>
        </p:grpSpPr>
        <p:sp>
          <p:nvSpPr>
            <p:cNvPr id="38" name="Freeform: Shape 37">
              <a:extLst>
                <a:ext uri="{FF2B5EF4-FFF2-40B4-BE49-F238E27FC236}">
                  <a16:creationId xmlns:a16="http://schemas.microsoft.com/office/drawing/2014/main" id="{F2A1D572-4E75-4B18-83CD-369937018B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a:off x="2207971" y="2856305"/>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39" name="Freeform: Shape 38">
              <a:extLst>
                <a:ext uri="{FF2B5EF4-FFF2-40B4-BE49-F238E27FC236}">
                  <a16:creationId xmlns:a16="http://schemas.microsoft.com/office/drawing/2014/main" id="{A4501448-AAB4-4BDF-81E5-BF4BEF2A47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607238" y="2688467"/>
              <a:ext cx="464738" cy="464738"/>
            </a:xfrm>
            <a:custGeom>
              <a:avLst/>
              <a:gdLst>
                <a:gd name="connsiteX0" fmla="*/ 446142 w 464738"/>
                <a:gd name="connsiteY0" fmla="*/ 464738 h 464738"/>
                <a:gd name="connsiteX1" fmla="*/ 130673 w 464738"/>
                <a:gd name="connsiteY1" fmla="*/ 334066 h 464738"/>
                <a:gd name="connsiteX2" fmla="*/ 0 w 464738"/>
                <a:gd name="connsiteY2" fmla="*/ 18596 h 464738"/>
                <a:gd name="connsiteX3" fmla="*/ 836 w 464738"/>
                <a:gd name="connsiteY3" fmla="*/ 1089 h 464738"/>
                <a:gd name="connsiteX4" fmla="*/ 606 w 464738"/>
                <a:gd name="connsiteY4" fmla="*/ 859 h 464738"/>
                <a:gd name="connsiteX5" fmla="*/ 848 w 464738"/>
                <a:gd name="connsiteY5" fmla="*/ 848 h 464738"/>
                <a:gd name="connsiteX6" fmla="*/ 859 w 464738"/>
                <a:gd name="connsiteY6" fmla="*/ 606 h 464738"/>
                <a:gd name="connsiteX7" fmla="*/ 1089 w 464738"/>
                <a:gd name="connsiteY7" fmla="*/ 836 h 464738"/>
                <a:gd name="connsiteX8" fmla="*/ 18596 w 464738"/>
                <a:gd name="connsiteY8" fmla="*/ 0 h 464738"/>
                <a:gd name="connsiteX9" fmla="*/ 334066 w 464738"/>
                <a:gd name="connsiteY9" fmla="*/ 130672 h 464738"/>
                <a:gd name="connsiteX10" fmla="*/ 464738 w 464738"/>
                <a:gd name="connsiteY10" fmla="*/ 446142 h 464738"/>
                <a:gd name="connsiteX11" fmla="*/ 463902 w 464738"/>
                <a:gd name="connsiteY11" fmla="*/ 463650 h 464738"/>
                <a:gd name="connsiteX12" fmla="*/ 464132 w 464738"/>
                <a:gd name="connsiteY12" fmla="*/ 463880 h 464738"/>
                <a:gd name="connsiteX13" fmla="*/ 463891 w 464738"/>
                <a:gd name="connsiteY13" fmla="*/ 463892 h 464738"/>
                <a:gd name="connsiteX14" fmla="*/ 463879 w 464738"/>
                <a:gd name="connsiteY14" fmla="*/ 464132 h 464738"/>
                <a:gd name="connsiteX15" fmla="*/ 463650 w 464738"/>
                <a:gd name="connsiteY15" fmla="*/ 463903 h 46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8" h="464738">
                  <a:moveTo>
                    <a:pt x="446142" y="464738"/>
                  </a:moveTo>
                  <a:cubicBezTo>
                    <a:pt x="331965" y="464738"/>
                    <a:pt x="217787" y="421181"/>
                    <a:pt x="130673" y="334066"/>
                  </a:cubicBezTo>
                  <a:cubicBezTo>
                    <a:pt x="43558" y="246952"/>
                    <a:pt x="1" y="132774"/>
                    <a:pt x="0" y="18596"/>
                  </a:cubicBezTo>
                  <a:lnTo>
                    <a:pt x="836" y="1089"/>
                  </a:lnTo>
                  <a:lnTo>
                    <a:pt x="606" y="859"/>
                  </a:lnTo>
                  <a:lnTo>
                    <a:pt x="848" y="848"/>
                  </a:lnTo>
                  <a:lnTo>
                    <a:pt x="859" y="606"/>
                  </a:lnTo>
                  <a:lnTo>
                    <a:pt x="1089" y="836"/>
                  </a:lnTo>
                  <a:lnTo>
                    <a:pt x="18596" y="0"/>
                  </a:lnTo>
                  <a:cubicBezTo>
                    <a:pt x="132774" y="0"/>
                    <a:pt x="246951" y="43557"/>
                    <a:pt x="334066" y="130672"/>
                  </a:cubicBezTo>
                  <a:cubicBezTo>
                    <a:pt x="421181" y="217787"/>
                    <a:pt x="464738" y="331964"/>
                    <a:pt x="464738" y="446142"/>
                  </a:cubicBezTo>
                  <a:lnTo>
                    <a:pt x="463902" y="463650"/>
                  </a:lnTo>
                  <a:lnTo>
                    <a:pt x="464132" y="463880"/>
                  </a:lnTo>
                  <a:lnTo>
                    <a:pt x="463891" y="463892"/>
                  </a:lnTo>
                  <a:lnTo>
                    <a:pt x="463879" y="464132"/>
                  </a:lnTo>
                  <a:lnTo>
                    <a:pt x="463650" y="463903"/>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nvGrpSpPr>
            <p:cNvPr id="40" name="Group 39">
              <a:extLst>
                <a:ext uri="{FF2B5EF4-FFF2-40B4-BE49-F238E27FC236}">
                  <a16:creationId xmlns:a16="http://schemas.microsoft.com/office/drawing/2014/main" id="{DA5CA3F8-7E28-4253-9221-2849B189136E}"/>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2440769" y="2384401"/>
              <a:ext cx="313009" cy="1032464"/>
              <a:chOff x="2440769" y="2384401"/>
              <a:chExt cx="313009" cy="1032464"/>
            </a:xfrm>
          </p:grpSpPr>
          <p:cxnSp>
            <p:nvCxnSpPr>
              <p:cNvPr id="41" name="Straight Connector 40">
                <a:extLst>
                  <a:ext uri="{FF2B5EF4-FFF2-40B4-BE49-F238E27FC236}">
                    <a16:creationId xmlns:a16="http://schemas.microsoft.com/office/drawing/2014/main" id="{ABAD8F42-57F4-4A12-8B47-E199EA17416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0800000" flipH="1">
                <a:off x="2440769" y="2516865"/>
                <a:ext cx="0" cy="90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9BF509FE-DD9E-4AB3-94EE-468C868875A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8100000" flipH="1">
                <a:off x="2753778" y="2384401"/>
                <a:ext cx="0" cy="90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sp>
        <p:nvSpPr>
          <p:cNvPr id="44" name="Freeform: Shape 43">
            <a:extLst>
              <a:ext uri="{FF2B5EF4-FFF2-40B4-BE49-F238E27FC236}">
                <a16:creationId xmlns:a16="http://schemas.microsoft.com/office/drawing/2014/main" id="{A7F45189-997F-4E6B-800E-D17FF116E9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10114077" y="3690094"/>
            <a:ext cx="1785983" cy="1799739"/>
          </a:xfrm>
          <a:custGeom>
            <a:avLst/>
            <a:gdLst>
              <a:gd name="connsiteX0" fmla="*/ 440819 w 1785983"/>
              <a:gd name="connsiteY0" fmla="*/ 59 h 1799739"/>
              <a:gd name="connsiteX1" fmla="*/ 845918 w 1785983"/>
              <a:gd name="connsiteY1" fmla="*/ 261596 h 1799739"/>
              <a:gd name="connsiteX2" fmla="*/ 892992 w 1785983"/>
              <a:gd name="connsiteY2" fmla="*/ 360758 h 1799739"/>
              <a:gd name="connsiteX3" fmla="*/ 892992 w 1785983"/>
              <a:gd name="connsiteY3" fmla="*/ 365372 h 1799739"/>
              <a:gd name="connsiteX4" fmla="*/ 940065 w 1785983"/>
              <a:gd name="connsiteY4" fmla="*/ 266212 h 1799739"/>
              <a:gd name="connsiteX5" fmla="*/ 1406106 w 1785983"/>
              <a:gd name="connsiteY5" fmla="*/ 8338 h 1799739"/>
              <a:gd name="connsiteX6" fmla="*/ 1022901 w 1785983"/>
              <a:gd name="connsiteY6" fmla="*/ 1699451 h 1799739"/>
              <a:gd name="connsiteX7" fmla="*/ 892991 w 1785983"/>
              <a:gd name="connsiteY7" fmla="*/ 1799739 h 1799739"/>
              <a:gd name="connsiteX8" fmla="*/ 892991 w 1785983"/>
              <a:gd name="connsiteY8" fmla="*/ 1795123 h 1799739"/>
              <a:gd name="connsiteX9" fmla="*/ 763082 w 1785983"/>
              <a:gd name="connsiteY9" fmla="*/ 1694835 h 1799739"/>
              <a:gd name="connsiteX10" fmla="*/ 379877 w 1785983"/>
              <a:gd name="connsiteY10" fmla="*/ 3722 h 1799739"/>
              <a:gd name="connsiteX11" fmla="*/ 440819 w 1785983"/>
              <a:gd name="connsiteY11" fmla="*/ 59 h 1799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785983" h="1799739">
                <a:moveTo>
                  <a:pt x="440819" y="59"/>
                </a:moveTo>
                <a:cubicBezTo>
                  <a:pt x="584367" y="2557"/>
                  <a:pt x="735105" y="83293"/>
                  <a:pt x="845918" y="261596"/>
                </a:cubicBezTo>
                <a:lnTo>
                  <a:pt x="892992" y="360758"/>
                </a:lnTo>
                <a:lnTo>
                  <a:pt x="892992" y="365372"/>
                </a:lnTo>
                <a:lnTo>
                  <a:pt x="940065" y="266212"/>
                </a:lnTo>
                <a:cubicBezTo>
                  <a:pt x="1066709" y="62437"/>
                  <a:pt x="1245499" y="-13903"/>
                  <a:pt x="1406106" y="8338"/>
                </a:cubicBezTo>
                <a:cubicBezTo>
                  <a:pt x="1827702" y="66720"/>
                  <a:pt x="2124001" y="804388"/>
                  <a:pt x="1022901" y="1699451"/>
                </a:cubicBezTo>
                <a:lnTo>
                  <a:pt x="892991" y="1799739"/>
                </a:lnTo>
                <a:lnTo>
                  <a:pt x="892991" y="1795123"/>
                </a:lnTo>
                <a:lnTo>
                  <a:pt x="763082" y="1694835"/>
                </a:lnTo>
                <a:cubicBezTo>
                  <a:pt x="-338018" y="799772"/>
                  <a:pt x="-41719" y="62104"/>
                  <a:pt x="379877" y="3722"/>
                </a:cubicBezTo>
                <a:cubicBezTo>
                  <a:pt x="399953" y="942"/>
                  <a:pt x="420313" y="-298"/>
                  <a:pt x="440819" y="59"/>
                </a:cubicBezTo>
                <a:close/>
              </a:path>
            </a:pathLst>
          </a:custGeom>
          <a:solidFill>
            <a:schemeClr val="accent1">
              <a:alpha val="60000"/>
            </a:schemeClr>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6" name="Group 45">
            <a:extLst>
              <a:ext uri="{FF2B5EF4-FFF2-40B4-BE49-F238E27FC236}">
                <a16:creationId xmlns:a16="http://schemas.microsoft.com/office/drawing/2014/main" id="{BC214B40-3523-42BE-856A-2B90472652B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8100000" flipV="1">
            <a:off x="9049994" y="71786"/>
            <a:ext cx="2287608" cy="3673900"/>
            <a:chOff x="-6080955" y="3437416"/>
            <a:chExt cx="2287608" cy="3673900"/>
          </a:xfrm>
        </p:grpSpPr>
        <p:cxnSp>
          <p:nvCxnSpPr>
            <p:cNvPr id="47" name="Straight Connector 46">
              <a:extLst>
                <a:ext uri="{FF2B5EF4-FFF2-40B4-BE49-F238E27FC236}">
                  <a16:creationId xmlns:a16="http://schemas.microsoft.com/office/drawing/2014/main" id="{5626B876-FE3F-403F-B675-FB9415E00A0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937151" y="4754133"/>
              <a:ext cx="0" cy="2357183"/>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48" name="Freeform: Shape 47">
              <a:extLst>
                <a:ext uri="{FF2B5EF4-FFF2-40B4-BE49-F238E27FC236}">
                  <a16:creationId xmlns:a16="http://schemas.microsoft.com/office/drawing/2014/main" id="{03F8DDE7-4258-4181-9F2B-940B587EE5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flipH="1">
              <a:off x="-5226554" y="3437416"/>
              <a:ext cx="571820" cy="1316717"/>
            </a:xfrm>
            <a:custGeom>
              <a:avLst/>
              <a:gdLst>
                <a:gd name="connsiteX0" fmla="*/ 282417 w 571820"/>
                <a:gd name="connsiteY0" fmla="*/ 1316717 h 1316717"/>
                <a:gd name="connsiteX1" fmla="*/ 285910 w 571820"/>
                <a:gd name="connsiteY1" fmla="*/ 1313542 h 1316717"/>
                <a:gd name="connsiteX2" fmla="*/ 289403 w 571820"/>
                <a:gd name="connsiteY2" fmla="*/ 1316717 h 1316717"/>
                <a:gd name="connsiteX3" fmla="*/ 289403 w 571820"/>
                <a:gd name="connsiteY3" fmla="*/ 1310368 h 1316717"/>
                <a:gd name="connsiteX4" fmla="*/ 309203 w 571820"/>
                <a:gd name="connsiteY4" fmla="*/ 1292372 h 1316717"/>
                <a:gd name="connsiteX5" fmla="*/ 571820 w 571820"/>
                <a:gd name="connsiteY5" fmla="*/ 658358 h 1316717"/>
                <a:gd name="connsiteX6" fmla="*/ 309203 w 571820"/>
                <a:gd name="connsiteY6" fmla="*/ 24345 h 1316717"/>
                <a:gd name="connsiteX7" fmla="*/ 289403 w 571820"/>
                <a:gd name="connsiteY7" fmla="*/ 6349 h 1316717"/>
                <a:gd name="connsiteX8" fmla="*/ 289403 w 571820"/>
                <a:gd name="connsiteY8" fmla="*/ 0 h 1316717"/>
                <a:gd name="connsiteX9" fmla="*/ 285910 w 571820"/>
                <a:gd name="connsiteY9" fmla="*/ 3175 h 1316717"/>
                <a:gd name="connsiteX10" fmla="*/ 282417 w 571820"/>
                <a:gd name="connsiteY10" fmla="*/ 0 h 1316717"/>
                <a:gd name="connsiteX11" fmla="*/ 282417 w 571820"/>
                <a:gd name="connsiteY11" fmla="*/ 6350 h 1316717"/>
                <a:gd name="connsiteX12" fmla="*/ 262617 w 571820"/>
                <a:gd name="connsiteY12" fmla="*/ 24345 h 1316717"/>
                <a:gd name="connsiteX13" fmla="*/ 0 w 571820"/>
                <a:gd name="connsiteY13" fmla="*/ 658359 h 1316717"/>
                <a:gd name="connsiteX14" fmla="*/ 262617 w 571820"/>
                <a:gd name="connsiteY14" fmla="*/ 1292372 h 1316717"/>
                <a:gd name="connsiteX15" fmla="*/ 282417 w 571820"/>
                <a:gd name="connsiteY15" fmla="*/ 1310368 h 1316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71820" h="1316717">
                  <a:moveTo>
                    <a:pt x="282417" y="1316717"/>
                  </a:moveTo>
                  <a:lnTo>
                    <a:pt x="285910" y="1313542"/>
                  </a:lnTo>
                  <a:lnTo>
                    <a:pt x="289403" y="1316717"/>
                  </a:lnTo>
                  <a:lnTo>
                    <a:pt x="289403" y="1310368"/>
                  </a:lnTo>
                  <a:lnTo>
                    <a:pt x="309203" y="1292372"/>
                  </a:lnTo>
                  <a:cubicBezTo>
                    <a:pt x="471461" y="1130114"/>
                    <a:pt x="571820" y="905956"/>
                    <a:pt x="571820" y="658358"/>
                  </a:cubicBezTo>
                  <a:cubicBezTo>
                    <a:pt x="571820" y="410761"/>
                    <a:pt x="471461" y="186603"/>
                    <a:pt x="309203" y="24345"/>
                  </a:cubicBezTo>
                  <a:lnTo>
                    <a:pt x="289403" y="6349"/>
                  </a:lnTo>
                  <a:lnTo>
                    <a:pt x="289403" y="0"/>
                  </a:lnTo>
                  <a:lnTo>
                    <a:pt x="285910" y="3175"/>
                  </a:lnTo>
                  <a:lnTo>
                    <a:pt x="282417" y="0"/>
                  </a:lnTo>
                  <a:lnTo>
                    <a:pt x="282417" y="6350"/>
                  </a:lnTo>
                  <a:lnTo>
                    <a:pt x="262617" y="24345"/>
                  </a:lnTo>
                  <a:cubicBezTo>
                    <a:pt x="100359" y="186604"/>
                    <a:pt x="0" y="410761"/>
                    <a:pt x="0" y="658359"/>
                  </a:cubicBezTo>
                  <a:cubicBezTo>
                    <a:pt x="0" y="905956"/>
                    <a:pt x="100359" y="1130114"/>
                    <a:pt x="262617" y="1292372"/>
                  </a:cubicBezTo>
                  <a:lnTo>
                    <a:pt x="282417" y="1310368"/>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49" name="Freeform: Shape 48">
              <a:extLst>
                <a:ext uri="{FF2B5EF4-FFF2-40B4-BE49-F238E27FC236}">
                  <a16:creationId xmlns:a16="http://schemas.microsoft.com/office/drawing/2014/main" id="{4EED88FA-E654-453B-92BF-21196E32B4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955" y="4476018"/>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50" name="Freeform: Shape 49">
              <a:extLst>
                <a:ext uri="{FF2B5EF4-FFF2-40B4-BE49-F238E27FC236}">
                  <a16:creationId xmlns:a16="http://schemas.microsoft.com/office/drawing/2014/main" id="{7F3C238A-5CF1-4927-B70F-C991122990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4937151" y="4476018"/>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51" name="Freeform: Shape 50">
              <a:extLst>
                <a:ext uri="{FF2B5EF4-FFF2-40B4-BE49-F238E27FC236}">
                  <a16:creationId xmlns:a16="http://schemas.microsoft.com/office/drawing/2014/main" id="{42EAC2EE-4C33-44A6-A62B-6130E320AF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955" y="5190567"/>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52" name="Freeform: Shape 51">
              <a:extLst>
                <a:ext uri="{FF2B5EF4-FFF2-40B4-BE49-F238E27FC236}">
                  <a16:creationId xmlns:a16="http://schemas.microsoft.com/office/drawing/2014/main" id="{0F2EC395-DF39-4C41-A452-37AF723EA0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4937151" y="5190567"/>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53" name="Freeform: Shape 52">
              <a:extLst>
                <a:ext uri="{FF2B5EF4-FFF2-40B4-BE49-F238E27FC236}">
                  <a16:creationId xmlns:a16="http://schemas.microsoft.com/office/drawing/2014/main" id="{2425D947-0068-4059-B9BE-93A3B27CDA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955" y="5934581"/>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54" name="Freeform: Shape 53">
              <a:extLst>
                <a:ext uri="{FF2B5EF4-FFF2-40B4-BE49-F238E27FC236}">
                  <a16:creationId xmlns:a16="http://schemas.microsoft.com/office/drawing/2014/main" id="{80F2FE05-A04C-4860-B709-2FCBEAE879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4937151" y="5934581"/>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sp>
        <p:nvSpPr>
          <p:cNvPr id="2" name="Title 1">
            <a:extLst>
              <a:ext uri="{FF2B5EF4-FFF2-40B4-BE49-F238E27FC236}">
                <a16:creationId xmlns:a16="http://schemas.microsoft.com/office/drawing/2014/main" id="{B33829E5-8988-B71F-7A9D-658102798564}"/>
              </a:ext>
            </a:extLst>
          </p:cNvPr>
          <p:cNvSpPr>
            <a:spLocks noGrp="1"/>
          </p:cNvSpPr>
          <p:nvPr>
            <p:ph type="title"/>
          </p:nvPr>
        </p:nvSpPr>
        <p:spPr>
          <a:xfrm>
            <a:off x="3896732" y="1003719"/>
            <a:ext cx="4426782" cy="860400"/>
          </a:xfrm>
        </p:spPr>
        <p:txBody>
          <a:bodyPr anchor="b">
            <a:normAutofit/>
          </a:bodyPr>
          <a:lstStyle/>
          <a:p>
            <a:pPr algn="ctr"/>
            <a:r>
              <a:rPr lang="en-US" dirty="0"/>
              <a:t>introduction</a:t>
            </a:r>
          </a:p>
        </p:txBody>
      </p:sp>
      <p:cxnSp>
        <p:nvCxnSpPr>
          <p:cNvPr id="56" name="Straight Connector 55">
            <a:extLst>
              <a:ext uri="{FF2B5EF4-FFF2-40B4-BE49-F238E27FC236}">
                <a16:creationId xmlns:a16="http://schemas.microsoft.com/office/drawing/2014/main" id="{77C6DF49-CBE3-4038-AC78-35DE4FD7CE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26000" y="2310207"/>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239503B-5BBA-8D68-2C10-3CEC5DC7ACC3}"/>
              </a:ext>
            </a:extLst>
          </p:cNvPr>
          <p:cNvSpPr>
            <a:spLocks noGrp="1"/>
          </p:cNvSpPr>
          <p:nvPr>
            <p:ph idx="1"/>
          </p:nvPr>
        </p:nvSpPr>
        <p:spPr>
          <a:xfrm>
            <a:off x="2983820" y="2369744"/>
            <a:ext cx="6496655" cy="4183449"/>
          </a:xfrm>
        </p:spPr>
        <p:txBody>
          <a:bodyPr>
            <a:normAutofit/>
          </a:bodyPr>
          <a:lstStyle/>
          <a:p>
            <a:pPr marL="0" indent="0" algn="ctr">
              <a:lnSpc>
                <a:spcPct val="150000"/>
              </a:lnSpc>
              <a:buNone/>
            </a:pPr>
            <a:r>
              <a:rPr lang="en-US" dirty="0">
                <a:latin typeface="Calibri" panose="020F0502020204030204" pitchFamily="34" charset="0"/>
                <a:cs typeface="Calibri" panose="020F0502020204030204" pitchFamily="34" charset="0"/>
              </a:rPr>
              <a:t>This presentation includes a description and critical evaluation of children who experienced/ are experiencing ACEs and the effectiveness of forest schools and outdoor play between the ages of 3-8 /  8-12. Therefore, expressing the understanding of how these activities/interventions benefit a child with ACEs. Including evidence from statistical information from empirical studies and other empirical research. </a:t>
            </a:r>
          </a:p>
        </p:txBody>
      </p:sp>
      <p:grpSp>
        <p:nvGrpSpPr>
          <p:cNvPr id="58" name="Group 57">
            <a:extLst>
              <a:ext uri="{FF2B5EF4-FFF2-40B4-BE49-F238E27FC236}">
                <a16:creationId xmlns:a16="http://schemas.microsoft.com/office/drawing/2014/main" id="{69D14CB3-B46C-4D52-91C7-9020767C01F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3500000" flipH="1" flipV="1">
            <a:off x="10901022" y="5639014"/>
            <a:ext cx="865742" cy="628383"/>
            <a:chOff x="558167" y="958515"/>
            <a:chExt cx="865742" cy="628383"/>
          </a:xfrm>
          <a:solidFill>
            <a:schemeClr val="accent3"/>
          </a:solidFill>
        </p:grpSpPr>
        <p:sp>
          <p:nvSpPr>
            <p:cNvPr id="59" name="Freeform: Shape 58">
              <a:extLst>
                <a:ext uri="{FF2B5EF4-FFF2-40B4-BE49-F238E27FC236}">
                  <a16:creationId xmlns:a16="http://schemas.microsoft.com/office/drawing/2014/main" id="{3A77D7F4-D3A2-4801-9AC3-6626FDE157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flipH="1">
              <a:off x="558167" y="1122160"/>
              <a:ext cx="464738" cy="464738"/>
            </a:xfrm>
            <a:custGeom>
              <a:avLst/>
              <a:gdLst>
                <a:gd name="connsiteX0" fmla="*/ 446142 w 464738"/>
                <a:gd name="connsiteY0" fmla="*/ 464738 h 464738"/>
                <a:gd name="connsiteX1" fmla="*/ 130673 w 464738"/>
                <a:gd name="connsiteY1" fmla="*/ 334066 h 464738"/>
                <a:gd name="connsiteX2" fmla="*/ 0 w 464738"/>
                <a:gd name="connsiteY2" fmla="*/ 18596 h 464738"/>
                <a:gd name="connsiteX3" fmla="*/ 836 w 464738"/>
                <a:gd name="connsiteY3" fmla="*/ 1089 h 464738"/>
                <a:gd name="connsiteX4" fmla="*/ 606 w 464738"/>
                <a:gd name="connsiteY4" fmla="*/ 859 h 464738"/>
                <a:gd name="connsiteX5" fmla="*/ 848 w 464738"/>
                <a:gd name="connsiteY5" fmla="*/ 848 h 464738"/>
                <a:gd name="connsiteX6" fmla="*/ 859 w 464738"/>
                <a:gd name="connsiteY6" fmla="*/ 606 h 464738"/>
                <a:gd name="connsiteX7" fmla="*/ 1089 w 464738"/>
                <a:gd name="connsiteY7" fmla="*/ 836 h 464738"/>
                <a:gd name="connsiteX8" fmla="*/ 18596 w 464738"/>
                <a:gd name="connsiteY8" fmla="*/ 0 h 464738"/>
                <a:gd name="connsiteX9" fmla="*/ 334066 w 464738"/>
                <a:gd name="connsiteY9" fmla="*/ 130672 h 464738"/>
                <a:gd name="connsiteX10" fmla="*/ 464738 w 464738"/>
                <a:gd name="connsiteY10" fmla="*/ 446142 h 464738"/>
                <a:gd name="connsiteX11" fmla="*/ 463902 w 464738"/>
                <a:gd name="connsiteY11" fmla="*/ 463650 h 464738"/>
                <a:gd name="connsiteX12" fmla="*/ 464132 w 464738"/>
                <a:gd name="connsiteY12" fmla="*/ 463880 h 464738"/>
                <a:gd name="connsiteX13" fmla="*/ 463891 w 464738"/>
                <a:gd name="connsiteY13" fmla="*/ 463892 h 464738"/>
                <a:gd name="connsiteX14" fmla="*/ 463879 w 464738"/>
                <a:gd name="connsiteY14" fmla="*/ 464132 h 464738"/>
                <a:gd name="connsiteX15" fmla="*/ 463650 w 464738"/>
                <a:gd name="connsiteY15" fmla="*/ 463903 h 46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8" h="464738">
                  <a:moveTo>
                    <a:pt x="446142" y="464738"/>
                  </a:moveTo>
                  <a:cubicBezTo>
                    <a:pt x="331965" y="464738"/>
                    <a:pt x="217787" y="421181"/>
                    <a:pt x="130673" y="334066"/>
                  </a:cubicBezTo>
                  <a:cubicBezTo>
                    <a:pt x="43558" y="246952"/>
                    <a:pt x="1" y="132774"/>
                    <a:pt x="0" y="18596"/>
                  </a:cubicBezTo>
                  <a:lnTo>
                    <a:pt x="836" y="1089"/>
                  </a:lnTo>
                  <a:lnTo>
                    <a:pt x="606" y="859"/>
                  </a:lnTo>
                  <a:lnTo>
                    <a:pt x="848" y="848"/>
                  </a:lnTo>
                  <a:lnTo>
                    <a:pt x="859" y="606"/>
                  </a:lnTo>
                  <a:lnTo>
                    <a:pt x="1089" y="836"/>
                  </a:lnTo>
                  <a:lnTo>
                    <a:pt x="18596" y="0"/>
                  </a:lnTo>
                  <a:cubicBezTo>
                    <a:pt x="132774" y="0"/>
                    <a:pt x="246951" y="43557"/>
                    <a:pt x="334066" y="130672"/>
                  </a:cubicBezTo>
                  <a:cubicBezTo>
                    <a:pt x="421181" y="217787"/>
                    <a:pt x="464738" y="331964"/>
                    <a:pt x="464738" y="446142"/>
                  </a:cubicBezTo>
                  <a:lnTo>
                    <a:pt x="463902" y="463650"/>
                  </a:lnTo>
                  <a:lnTo>
                    <a:pt x="464132" y="463880"/>
                  </a:lnTo>
                  <a:lnTo>
                    <a:pt x="463891" y="463892"/>
                  </a:lnTo>
                  <a:lnTo>
                    <a:pt x="463879" y="464132"/>
                  </a:lnTo>
                  <a:lnTo>
                    <a:pt x="463650" y="463903"/>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60" name="Freeform: Shape 59">
              <a:extLst>
                <a:ext uri="{FF2B5EF4-FFF2-40B4-BE49-F238E27FC236}">
                  <a16:creationId xmlns:a16="http://schemas.microsoft.com/office/drawing/2014/main" id="{1E62BACE-7CE7-442A-BFFB-8BC57C446F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959170" y="958515"/>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grpSp>
      <p:grpSp>
        <p:nvGrpSpPr>
          <p:cNvPr id="62" name="Group 61">
            <a:extLst>
              <a:ext uri="{FF2B5EF4-FFF2-40B4-BE49-F238E27FC236}">
                <a16:creationId xmlns:a16="http://schemas.microsoft.com/office/drawing/2014/main" id="{695E1464-F8FF-467B-BC7A-2DB63FD7340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8900000" flipH="1">
            <a:off x="9919495" y="3291143"/>
            <a:ext cx="1785983" cy="2208479"/>
            <a:chOff x="2725201" y="4453039"/>
            <a:chExt cx="1785983" cy="2208479"/>
          </a:xfrm>
        </p:grpSpPr>
        <p:cxnSp>
          <p:nvCxnSpPr>
            <p:cNvPr id="63" name="Straight Connector 62">
              <a:extLst>
                <a:ext uri="{FF2B5EF4-FFF2-40B4-BE49-F238E27FC236}">
                  <a16:creationId xmlns:a16="http://schemas.microsoft.com/office/drawing/2014/main" id="{1D9EF77E-636A-4F91-8AC6-2926F2512CB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0800000" flipH="1">
              <a:off x="3618192" y="4453039"/>
              <a:ext cx="0" cy="2208479"/>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9F9F8CE5-DA1D-4DAF-A044-400C40169D4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2738439" y="5243393"/>
              <a:ext cx="1760933"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65" name="Freeform: Shape 64">
              <a:extLst>
                <a:ext uri="{FF2B5EF4-FFF2-40B4-BE49-F238E27FC236}">
                  <a16:creationId xmlns:a16="http://schemas.microsoft.com/office/drawing/2014/main" id="{9C47A2FE-4826-4485-B3C0-56DF9A73AE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725201" y="4861779"/>
              <a:ext cx="1785983" cy="1799739"/>
            </a:xfrm>
            <a:custGeom>
              <a:avLst/>
              <a:gdLst>
                <a:gd name="connsiteX0" fmla="*/ 440819 w 1785983"/>
                <a:gd name="connsiteY0" fmla="*/ 59 h 1799739"/>
                <a:gd name="connsiteX1" fmla="*/ 845918 w 1785983"/>
                <a:gd name="connsiteY1" fmla="*/ 261596 h 1799739"/>
                <a:gd name="connsiteX2" fmla="*/ 892992 w 1785983"/>
                <a:gd name="connsiteY2" fmla="*/ 360758 h 1799739"/>
                <a:gd name="connsiteX3" fmla="*/ 892992 w 1785983"/>
                <a:gd name="connsiteY3" fmla="*/ 365372 h 1799739"/>
                <a:gd name="connsiteX4" fmla="*/ 940065 w 1785983"/>
                <a:gd name="connsiteY4" fmla="*/ 266212 h 1799739"/>
                <a:gd name="connsiteX5" fmla="*/ 1406106 w 1785983"/>
                <a:gd name="connsiteY5" fmla="*/ 8338 h 1799739"/>
                <a:gd name="connsiteX6" fmla="*/ 1022901 w 1785983"/>
                <a:gd name="connsiteY6" fmla="*/ 1699451 h 1799739"/>
                <a:gd name="connsiteX7" fmla="*/ 892991 w 1785983"/>
                <a:gd name="connsiteY7" fmla="*/ 1799739 h 1799739"/>
                <a:gd name="connsiteX8" fmla="*/ 892991 w 1785983"/>
                <a:gd name="connsiteY8" fmla="*/ 1795123 h 1799739"/>
                <a:gd name="connsiteX9" fmla="*/ 763082 w 1785983"/>
                <a:gd name="connsiteY9" fmla="*/ 1694835 h 1799739"/>
                <a:gd name="connsiteX10" fmla="*/ 379877 w 1785983"/>
                <a:gd name="connsiteY10" fmla="*/ 3722 h 1799739"/>
                <a:gd name="connsiteX11" fmla="*/ 440819 w 1785983"/>
                <a:gd name="connsiteY11" fmla="*/ 59 h 1799739"/>
                <a:gd name="connsiteX0" fmla="*/ 440819 w 1785983"/>
                <a:gd name="connsiteY0" fmla="*/ 59 h 1849891"/>
                <a:gd name="connsiteX1" fmla="*/ 845918 w 1785983"/>
                <a:gd name="connsiteY1" fmla="*/ 261596 h 1849891"/>
                <a:gd name="connsiteX2" fmla="*/ 892992 w 1785983"/>
                <a:gd name="connsiteY2" fmla="*/ 360758 h 1849891"/>
                <a:gd name="connsiteX3" fmla="*/ 892992 w 1785983"/>
                <a:gd name="connsiteY3" fmla="*/ 365372 h 1849891"/>
                <a:gd name="connsiteX4" fmla="*/ 940065 w 1785983"/>
                <a:gd name="connsiteY4" fmla="*/ 266212 h 1849891"/>
                <a:gd name="connsiteX5" fmla="*/ 1406106 w 1785983"/>
                <a:gd name="connsiteY5" fmla="*/ 8338 h 1849891"/>
                <a:gd name="connsiteX6" fmla="*/ 1022901 w 1785983"/>
                <a:gd name="connsiteY6" fmla="*/ 1699451 h 1849891"/>
                <a:gd name="connsiteX7" fmla="*/ 892991 w 1785983"/>
                <a:gd name="connsiteY7" fmla="*/ 1799739 h 1849891"/>
                <a:gd name="connsiteX8" fmla="*/ 838223 w 1785983"/>
                <a:gd name="connsiteY8" fmla="*/ 1849891 h 1849891"/>
                <a:gd name="connsiteX9" fmla="*/ 763082 w 1785983"/>
                <a:gd name="connsiteY9" fmla="*/ 1694835 h 1849891"/>
                <a:gd name="connsiteX10" fmla="*/ 379877 w 1785983"/>
                <a:gd name="connsiteY10" fmla="*/ 3722 h 1849891"/>
                <a:gd name="connsiteX11" fmla="*/ 440819 w 1785983"/>
                <a:gd name="connsiteY11" fmla="*/ 59 h 1849891"/>
                <a:gd name="connsiteX0" fmla="*/ 440819 w 1785983"/>
                <a:gd name="connsiteY0" fmla="*/ 59 h 1799739"/>
                <a:gd name="connsiteX1" fmla="*/ 845918 w 1785983"/>
                <a:gd name="connsiteY1" fmla="*/ 261596 h 1799739"/>
                <a:gd name="connsiteX2" fmla="*/ 892992 w 1785983"/>
                <a:gd name="connsiteY2" fmla="*/ 360758 h 1799739"/>
                <a:gd name="connsiteX3" fmla="*/ 892992 w 1785983"/>
                <a:gd name="connsiteY3" fmla="*/ 365372 h 1799739"/>
                <a:gd name="connsiteX4" fmla="*/ 940065 w 1785983"/>
                <a:gd name="connsiteY4" fmla="*/ 266212 h 1799739"/>
                <a:gd name="connsiteX5" fmla="*/ 1406106 w 1785983"/>
                <a:gd name="connsiteY5" fmla="*/ 8338 h 1799739"/>
                <a:gd name="connsiteX6" fmla="*/ 1022901 w 1785983"/>
                <a:gd name="connsiteY6" fmla="*/ 1699451 h 1799739"/>
                <a:gd name="connsiteX7" fmla="*/ 892991 w 1785983"/>
                <a:gd name="connsiteY7" fmla="*/ 1799739 h 1799739"/>
                <a:gd name="connsiteX8" fmla="*/ 763082 w 1785983"/>
                <a:gd name="connsiteY8" fmla="*/ 1694835 h 1799739"/>
                <a:gd name="connsiteX9" fmla="*/ 379877 w 1785983"/>
                <a:gd name="connsiteY9" fmla="*/ 3722 h 1799739"/>
                <a:gd name="connsiteX10" fmla="*/ 440819 w 1785983"/>
                <a:gd name="connsiteY10" fmla="*/ 59 h 1799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785983" h="1799739">
                  <a:moveTo>
                    <a:pt x="440819" y="59"/>
                  </a:moveTo>
                  <a:cubicBezTo>
                    <a:pt x="584367" y="2557"/>
                    <a:pt x="735105" y="83293"/>
                    <a:pt x="845918" y="261596"/>
                  </a:cubicBezTo>
                  <a:lnTo>
                    <a:pt x="892992" y="360758"/>
                  </a:lnTo>
                  <a:lnTo>
                    <a:pt x="892992" y="365372"/>
                  </a:lnTo>
                  <a:lnTo>
                    <a:pt x="940065" y="266212"/>
                  </a:lnTo>
                  <a:cubicBezTo>
                    <a:pt x="1066709" y="62437"/>
                    <a:pt x="1245499" y="-13903"/>
                    <a:pt x="1406106" y="8338"/>
                  </a:cubicBezTo>
                  <a:cubicBezTo>
                    <a:pt x="1827702" y="66720"/>
                    <a:pt x="2124001" y="804388"/>
                    <a:pt x="1022901" y="1699451"/>
                  </a:cubicBezTo>
                  <a:lnTo>
                    <a:pt x="892991" y="1799739"/>
                  </a:lnTo>
                  <a:lnTo>
                    <a:pt x="763082" y="1694835"/>
                  </a:lnTo>
                  <a:cubicBezTo>
                    <a:pt x="-338018" y="799772"/>
                    <a:pt x="-41719" y="62104"/>
                    <a:pt x="379877" y="3722"/>
                  </a:cubicBezTo>
                  <a:cubicBezTo>
                    <a:pt x="399953" y="942"/>
                    <a:pt x="420313" y="-298"/>
                    <a:pt x="440819" y="59"/>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latin typeface="Bell MT" panose="02020503060305020303" pitchFamily="18" charset="0"/>
              </a:endParaRPr>
            </a:p>
          </p:txBody>
        </p:sp>
        <p:sp>
          <p:nvSpPr>
            <p:cNvPr id="66" name="Rectangle 30">
              <a:extLst>
                <a:ext uri="{FF2B5EF4-FFF2-40B4-BE49-F238E27FC236}">
                  <a16:creationId xmlns:a16="http://schemas.microsoft.com/office/drawing/2014/main" id="{A9D0A0EF-4934-4E46-A33A-95E5D932DF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124232" y="5447997"/>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Rectangle 30">
              <a:extLst>
                <a:ext uri="{FF2B5EF4-FFF2-40B4-BE49-F238E27FC236}">
                  <a16:creationId xmlns:a16="http://schemas.microsoft.com/office/drawing/2014/main" id="{EA389321-1892-4D9B-9F10-CA83BC15FE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315029" y="5983110"/>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69" name="Group 68">
            <a:extLst>
              <a:ext uri="{FF2B5EF4-FFF2-40B4-BE49-F238E27FC236}">
                <a16:creationId xmlns:a16="http://schemas.microsoft.com/office/drawing/2014/main" id="{D9F93B70-A436-473C-A7CE-540999A5963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V="1">
            <a:off x="10854193" y="5280732"/>
            <a:ext cx="864005" cy="1032464"/>
            <a:chOff x="2207971" y="2384401"/>
            <a:chExt cx="864005" cy="1032464"/>
          </a:xfrm>
        </p:grpSpPr>
        <p:sp>
          <p:nvSpPr>
            <p:cNvPr id="70" name="Freeform: Shape 69">
              <a:extLst>
                <a:ext uri="{FF2B5EF4-FFF2-40B4-BE49-F238E27FC236}">
                  <a16:creationId xmlns:a16="http://schemas.microsoft.com/office/drawing/2014/main" id="{C78ABD64-1B50-4D55-BC1F-146CC4D6EB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a:off x="2207971" y="2856305"/>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71" name="Freeform: Shape 70">
              <a:extLst>
                <a:ext uri="{FF2B5EF4-FFF2-40B4-BE49-F238E27FC236}">
                  <a16:creationId xmlns:a16="http://schemas.microsoft.com/office/drawing/2014/main" id="{57FC7EAA-9D36-4047-8A25-796E944D16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607238" y="2688467"/>
              <a:ext cx="464738" cy="464738"/>
            </a:xfrm>
            <a:custGeom>
              <a:avLst/>
              <a:gdLst>
                <a:gd name="connsiteX0" fmla="*/ 446142 w 464738"/>
                <a:gd name="connsiteY0" fmla="*/ 464738 h 464738"/>
                <a:gd name="connsiteX1" fmla="*/ 130673 w 464738"/>
                <a:gd name="connsiteY1" fmla="*/ 334066 h 464738"/>
                <a:gd name="connsiteX2" fmla="*/ 0 w 464738"/>
                <a:gd name="connsiteY2" fmla="*/ 18596 h 464738"/>
                <a:gd name="connsiteX3" fmla="*/ 836 w 464738"/>
                <a:gd name="connsiteY3" fmla="*/ 1089 h 464738"/>
                <a:gd name="connsiteX4" fmla="*/ 606 w 464738"/>
                <a:gd name="connsiteY4" fmla="*/ 859 h 464738"/>
                <a:gd name="connsiteX5" fmla="*/ 848 w 464738"/>
                <a:gd name="connsiteY5" fmla="*/ 848 h 464738"/>
                <a:gd name="connsiteX6" fmla="*/ 859 w 464738"/>
                <a:gd name="connsiteY6" fmla="*/ 606 h 464738"/>
                <a:gd name="connsiteX7" fmla="*/ 1089 w 464738"/>
                <a:gd name="connsiteY7" fmla="*/ 836 h 464738"/>
                <a:gd name="connsiteX8" fmla="*/ 18596 w 464738"/>
                <a:gd name="connsiteY8" fmla="*/ 0 h 464738"/>
                <a:gd name="connsiteX9" fmla="*/ 334066 w 464738"/>
                <a:gd name="connsiteY9" fmla="*/ 130672 h 464738"/>
                <a:gd name="connsiteX10" fmla="*/ 464738 w 464738"/>
                <a:gd name="connsiteY10" fmla="*/ 446142 h 464738"/>
                <a:gd name="connsiteX11" fmla="*/ 463902 w 464738"/>
                <a:gd name="connsiteY11" fmla="*/ 463650 h 464738"/>
                <a:gd name="connsiteX12" fmla="*/ 464132 w 464738"/>
                <a:gd name="connsiteY12" fmla="*/ 463880 h 464738"/>
                <a:gd name="connsiteX13" fmla="*/ 463891 w 464738"/>
                <a:gd name="connsiteY13" fmla="*/ 463892 h 464738"/>
                <a:gd name="connsiteX14" fmla="*/ 463879 w 464738"/>
                <a:gd name="connsiteY14" fmla="*/ 464132 h 464738"/>
                <a:gd name="connsiteX15" fmla="*/ 463650 w 464738"/>
                <a:gd name="connsiteY15" fmla="*/ 463903 h 46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8" h="464738">
                  <a:moveTo>
                    <a:pt x="446142" y="464738"/>
                  </a:moveTo>
                  <a:cubicBezTo>
                    <a:pt x="331965" y="464738"/>
                    <a:pt x="217787" y="421181"/>
                    <a:pt x="130673" y="334066"/>
                  </a:cubicBezTo>
                  <a:cubicBezTo>
                    <a:pt x="43558" y="246952"/>
                    <a:pt x="1" y="132774"/>
                    <a:pt x="0" y="18596"/>
                  </a:cubicBezTo>
                  <a:lnTo>
                    <a:pt x="836" y="1089"/>
                  </a:lnTo>
                  <a:lnTo>
                    <a:pt x="606" y="859"/>
                  </a:lnTo>
                  <a:lnTo>
                    <a:pt x="848" y="848"/>
                  </a:lnTo>
                  <a:lnTo>
                    <a:pt x="859" y="606"/>
                  </a:lnTo>
                  <a:lnTo>
                    <a:pt x="1089" y="836"/>
                  </a:lnTo>
                  <a:lnTo>
                    <a:pt x="18596" y="0"/>
                  </a:lnTo>
                  <a:cubicBezTo>
                    <a:pt x="132774" y="0"/>
                    <a:pt x="246951" y="43557"/>
                    <a:pt x="334066" y="130672"/>
                  </a:cubicBezTo>
                  <a:cubicBezTo>
                    <a:pt x="421181" y="217787"/>
                    <a:pt x="464738" y="331964"/>
                    <a:pt x="464738" y="446142"/>
                  </a:cubicBezTo>
                  <a:lnTo>
                    <a:pt x="463902" y="463650"/>
                  </a:lnTo>
                  <a:lnTo>
                    <a:pt x="464132" y="463880"/>
                  </a:lnTo>
                  <a:lnTo>
                    <a:pt x="463891" y="463892"/>
                  </a:lnTo>
                  <a:lnTo>
                    <a:pt x="463879" y="464132"/>
                  </a:lnTo>
                  <a:lnTo>
                    <a:pt x="463650" y="463903"/>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nvGrpSpPr>
            <p:cNvPr id="72" name="Group 71">
              <a:extLst>
                <a:ext uri="{FF2B5EF4-FFF2-40B4-BE49-F238E27FC236}">
                  <a16:creationId xmlns:a16="http://schemas.microsoft.com/office/drawing/2014/main" id="{0C72E6B1-2CDE-4B76-BB57-54923A35BC51}"/>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2440769" y="2384401"/>
              <a:ext cx="313009" cy="1032464"/>
              <a:chOff x="2440769" y="2384401"/>
              <a:chExt cx="313009" cy="1032464"/>
            </a:xfrm>
          </p:grpSpPr>
          <p:cxnSp>
            <p:nvCxnSpPr>
              <p:cNvPr id="73" name="Straight Connector 72">
                <a:extLst>
                  <a:ext uri="{FF2B5EF4-FFF2-40B4-BE49-F238E27FC236}">
                    <a16:creationId xmlns:a16="http://schemas.microsoft.com/office/drawing/2014/main" id="{0A618DA4-FD3B-435B-9077-6643BD6C938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0800000" flipH="1">
                <a:off x="2440769" y="2516865"/>
                <a:ext cx="0" cy="90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4" name="Straight Connector 73">
                <a:extLst>
                  <a:ext uri="{FF2B5EF4-FFF2-40B4-BE49-F238E27FC236}">
                    <a16:creationId xmlns:a16="http://schemas.microsoft.com/office/drawing/2014/main" id="{6579CD8F-9756-4DC0-A735-0CA77A8734C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8100000" flipH="1">
                <a:off x="2753778" y="2384401"/>
                <a:ext cx="0" cy="90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spTree>
    <p:extLst>
      <p:ext uri="{BB962C8B-B14F-4D97-AF65-F5344CB8AC3E}">
        <p14:creationId xmlns:p14="http://schemas.microsoft.com/office/powerpoint/2010/main" val="32533032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5DCFBD7-5612-480F-BED3-7820176A50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CD78DAA-FB9D-3E0A-CEED-E7D414763CFD}"/>
              </a:ext>
            </a:extLst>
          </p:cNvPr>
          <p:cNvSpPr>
            <a:spLocks noGrp="1"/>
          </p:cNvSpPr>
          <p:nvPr>
            <p:ph type="title"/>
          </p:nvPr>
        </p:nvSpPr>
        <p:spPr>
          <a:xfrm>
            <a:off x="1016478" y="1597087"/>
            <a:ext cx="3395018" cy="951635"/>
          </a:xfrm>
        </p:spPr>
        <p:txBody>
          <a:bodyPr anchor="ctr">
            <a:normAutofit/>
          </a:bodyPr>
          <a:lstStyle/>
          <a:p>
            <a:pPr algn="ctr"/>
            <a:r>
              <a:rPr lang="en-US" dirty="0"/>
              <a:t>Background information</a:t>
            </a:r>
          </a:p>
        </p:txBody>
      </p:sp>
      <p:grpSp>
        <p:nvGrpSpPr>
          <p:cNvPr id="10" name="Group 9">
            <a:extLst>
              <a:ext uri="{FF2B5EF4-FFF2-40B4-BE49-F238E27FC236}">
                <a16:creationId xmlns:a16="http://schemas.microsoft.com/office/drawing/2014/main" id="{263531A3-FAAF-4F5C-AF87-91646005308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70671" y="408462"/>
            <a:ext cx="913428" cy="1032464"/>
            <a:chOff x="999771" y="932104"/>
            <a:chExt cx="913428" cy="1032464"/>
          </a:xfrm>
        </p:grpSpPr>
        <p:grpSp>
          <p:nvGrpSpPr>
            <p:cNvPr id="11" name="Group 10">
              <a:extLst>
                <a:ext uri="{FF2B5EF4-FFF2-40B4-BE49-F238E27FC236}">
                  <a16:creationId xmlns:a16="http://schemas.microsoft.com/office/drawing/2014/main" id="{F09EC0F0-36F6-475A-B313-91019F46E4B0}"/>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8100000" flipV="1">
              <a:off x="1047457" y="1290386"/>
              <a:ext cx="865742" cy="628383"/>
              <a:chOff x="558167" y="958515"/>
              <a:chExt cx="865742" cy="628383"/>
            </a:xfrm>
            <a:solidFill>
              <a:schemeClr val="accent3"/>
            </a:solidFill>
          </p:grpSpPr>
          <p:sp>
            <p:nvSpPr>
              <p:cNvPr id="18" name="Freeform: Shape 17">
                <a:extLst>
                  <a:ext uri="{FF2B5EF4-FFF2-40B4-BE49-F238E27FC236}">
                    <a16:creationId xmlns:a16="http://schemas.microsoft.com/office/drawing/2014/main" id="{3E720176-168D-4875-B380-1FFAD166CC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flipH="1">
                <a:off x="558167" y="1122160"/>
                <a:ext cx="464738" cy="464738"/>
              </a:xfrm>
              <a:custGeom>
                <a:avLst/>
                <a:gdLst>
                  <a:gd name="connsiteX0" fmla="*/ 446142 w 464738"/>
                  <a:gd name="connsiteY0" fmla="*/ 464738 h 464738"/>
                  <a:gd name="connsiteX1" fmla="*/ 130673 w 464738"/>
                  <a:gd name="connsiteY1" fmla="*/ 334066 h 464738"/>
                  <a:gd name="connsiteX2" fmla="*/ 0 w 464738"/>
                  <a:gd name="connsiteY2" fmla="*/ 18596 h 464738"/>
                  <a:gd name="connsiteX3" fmla="*/ 836 w 464738"/>
                  <a:gd name="connsiteY3" fmla="*/ 1089 h 464738"/>
                  <a:gd name="connsiteX4" fmla="*/ 606 w 464738"/>
                  <a:gd name="connsiteY4" fmla="*/ 859 h 464738"/>
                  <a:gd name="connsiteX5" fmla="*/ 848 w 464738"/>
                  <a:gd name="connsiteY5" fmla="*/ 848 h 464738"/>
                  <a:gd name="connsiteX6" fmla="*/ 859 w 464738"/>
                  <a:gd name="connsiteY6" fmla="*/ 606 h 464738"/>
                  <a:gd name="connsiteX7" fmla="*/ 1089 w 464738"/>
                  <a:gd name="connsiteY7" fmla="*/ 836 h 464738"/>
                  <a:gd name="connsiteX8" fmla="*/ 18596 w 464738"/>
                  <a:gd name="connsiteY8" fmla="*/ 0 h 464738"/>
                  <a:gd name="connsiteX9" fmla="*/ 334066 w 464738"/>
                  <a:gd name="connsiteY9" fmla="*/ 130672 h 464738"/>
                  <a:gd name="connsiteX10" fmla="*/ 464738 w 464738"/>
                  <a:gd name="connsiteY10" fmla="*/ 446142 h 464738"/>
                  <a:gd name="connsiteX11" fmla="*/ 463902 w 464738"/>
                  <a:gd name="connsiteY11" fmla="*/ 463650 h 464738"/>
                  <a:gd name="connsiteX12" fmla="*/ 464132 w 464738"/>
                  <a:gd name="connsiteY12" fmla="*/ 463880 h 464738"/>
                  <a:gd name="connsiteX13" fmla="*/ 463891 w 464738"/>
                  <a:gd name="connsiteY13" fmla="*/ 463892 h 464738"/>
                  <a:gd name="connsiteX14" fmla="*/ 463879 w 464738"/>
                  <a:gd name="connsiteY14" fmla="*/ 464132 h 464738"/>
                  <a:gd name="connsiteX15" fmla="*/ 463650 w 464738"/>
                  <a:gd name="connsiteY15" fmla="*/ 463903 h 46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8" h="464738">
                    <a:moveTo>
                      <a:pt x="446142" y="464738"/>
                    </a:moveTo>
                    <a:cubicBezTo>
                      <a:pt x="331965" y="464738"/>
                      <a:pt x="217787" y="421181"/>
                      <a:pt x="130673" y="334066"/>
                    </a:cubicBezTo>
                    <a:cubicBezTo>
                      <a:pt x="43558" y="246952"/>
                      <a:pt x="1" y="132774"/>
                      <a:pt x="0" y="18596"/>
                    </a:cubicBezTo>
                    <a:lnTo>
                      <a:pt x="836" y="1089"/>
                    </a:lnTo>
                    <a:lnTo>
                      <a:pt x="606" y="859"/>
                    </a:lnTo>
                    <a:lnTo>
                      <a:pt x="848" y="848"/>
                    </a:lnTo>
                    <a:lnTo>
                      <a:pt x="859" y="606"/>
                    </a:lnTo>
                    <a:lnTo>
                      <a:pt x="1089" y="836"/>
                    </a:lnTo>
                    <a:lnTo>
                      <a:pt x="18596" y="0"/>
                    </a:lnTo>
                    <a:cubicBezTo>
                      <a:pt x="132774" y="0"/>
                      <a:pt x="246951" y="43557"/>
                      <a:pt x="334066" y="130672"/>
                    </a:cubicBezTo>
                    <a:cubicBezTo>
                      <a:pt x="421181" y="217787"/>
                      <a:pt x="464738" y="331964"/>
                      <a:pt x="464738" y="446142"/>
                    </a:cubicBezTo>
                    <a:lnTo>
                      <a:pt x="463902" y="463650"/>
                    </a:lnTo>
                    <a:lnTo>
                      <a:pt x="464132" y="463880"/>
                    </a:lnTo>
                    <a:lnTo>
                      <a:pt x="463891" y="463892"/>
                    </a:lnTo>
                    <a:lnTo>
                      <a:pt x="463879" y="464132"/>
                    </a:lnTo>
                    <a:lnTo>
                      <a:pt x="463650" y="463903"/>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9" name="Freeform: Shape 18">
                <a:extLst>
                  <a:ext uri="{FF2B5EF4-FFF2-40B4-BE49-F238E27FC236}">
                    <a16:creationId xmlns:a16="http://schemas.microsoft.com/office/drawing/2014/main" id="{6C3DF9F2-65C8-4063-9164-2DBD90E2A1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959170" y="958515"/>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grpSp>
        <p:grpSp>
          <p:nvGrpSpPr>
            <p:cNvPr id="12" name="Group 11">
              <a:extLst>
                <a:ext uri="{FF2B5EF4-FFF2-40B4-BE49-F238E27FC236}">
                  <a16:creationId xmlns:a16="http://schemas.microsoft.com/office/drawing/2014/main" id="{1DB23F83-9229-4C60-938A-F2CF20C27F4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0800000" flipH="1" flipV="1">
              <a:off x="999771" y="932104"/>
              <a:ext cx="864005" cy="1032464"/>
              <a:chOff x="2207971" y="2384401"/>
              <a:chExt cx="864005" cy="1032464"/>
            </a:xfrm>
          </p:grpSpPr>
          <p:sp>
            <p:nvSpPr>
              <p:cNvPr id="13" name="Freeform: Shape 12">
                <a:extLst>
                  <a:ext uri="{FF2B5EF4-FFF2-40B4-BE49-F238E27FC236}">
                    <a16:creationId xmlns:a16="http://schemas.microsoft.com/office/drawing/2014/main" id="{1ED4C557-D730-47E9-AC8A-884190A4E8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a:off x="2207971" y="2856305"/>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4" name="Freeform: Shape 13">
                <a:extLst>
                  <a:ext uri="{FF2B5EF4-FFF2-40B4-BE49-F238E27FC236}">
                    <a16:creationId xmlns:a16="http://schemas.microsoft.com/office/drawing/2014/main" id="{8AA1D3F0-72CD-4C7B-8C03-2A50531F98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607238" y="2688467"/>
                <a:ext cx="464738" cy="464738"/>
              </a:xfrm>
              <a:custGeom>
                <a:avLst/>
                <a:gdLst>
                  <a:gd name="connsiteX0" fmla="*/ 446142 w 464738"/>
                  <a:gd name="connsiteY0" fmla="*/ 464738 h 464738"/>
                  <a:gd name="connsiteX1" fmla="*/ 130673 w 464738"/>
                  <a:gd name="connsiteY1" fmla="*/ 334066 h 464738"/>
                  <a:gd name="connsiteX2" fmla="*/ 0 w 464738"/>
                  <a:gd name="connsiteY2" fmla="*/ 18596 h 464738"/>
                  <a:gd name="connsiteX3" fmla="*/ 836 w 464738"/>
                  <a:gd name="connsiteY3" fmla="*/ 1089 h 464738"/>
                  <a:gd name="connsiteX4" fmla="*/ 606 w 464738"/>
                  <a:gd name="connsiteY4" fmla="*/ 859 h 464738"/>
                  <a:gd name="connsiteX5" fmla="*/ 848 w 464738"/>
                  <a:gd name="connsiteY5" fmla="*/ 848 h 464738"/>
                  <a:gd name="connsiteX6" fmla="*/ 859 w 464738"/>
                  <a:gd name="connsiteY6" fmla="*/ 606 h 464738"/>
                  <a:gd name="connsiteX7" fmla="*/ 1089 w 464738"/>
                  <a:gd name="connsiteY7" fmla="*/ 836 h 464738"/>
                  <a:gd name="connsiteX8" fmla="*/ 18596 w 464738"/>
                  <a:gd name="connsiteY8" fmla="*/ 0 h 464738"/>
                  <a:gd name="connsiteX9" fmla="*/ 334066 w 464738"/>
                  <a:gd name="connsiteY9" fmla="*/ 130672 h 464738"/>
                  <a:gd name="connsiteX10" fmla="*/ 464738 w 464738"/>
                  <a:gd name="connsiteY10" fmla="*/ 446142 h 464738"/>
                  <a:gd name="connsiteX11" fmla="*/ 463902 w 464738"/>
                  <a:gd name="connsiteY11" fmla="*/ 463650 h 464738"/>
                  <a:gd name="connsiteX12" fmla="*/ 464132 w 464738"/>
                  <a:gd name="connsiteY12" fmla="*/ 463880 h 464738"/>
                  <a:gd name="connsiteX13" fmla="*/ 463891 w 464738"/>
                  <a:gd name="connsiteY13" fmla="*/ 463892 h 464738"/>
                  <a:gd name="connsiteX14" fmla="*/ 463879 w 464738"/>
                  <a:gd name="connsiteY14" fmla="*/ 464132 h 464738"/>
                  <a:gd name="connsiteX15" fmla="*/ 463650 w 464738"/>
                  <a:gd name="connsiteY15" fmla="*/ 463903 h 46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8" h="464738">
                    <a:moveTo>
                      <a:pt x="446142" y="464738"/>
                    </a:moveTo>
                    <a:cubicBezTo>
                      <a:pt x="331965" y="464738"/>
                      <a:pt x="217787" y="421181"/>
                      <a:pt x="130673" y="334066"/>
                    </a:cubicBezTo>
                    <a:cubicBezTo>
                      <a:pt x="43558" y="246952"/>
                      <a:pt x="1" y="132774"/>
                      <a:pt x="0" y="18596"/>
                    </a:cubicBezTo>
                    <a:lnTo>
                      <a:pt x="836" y="1089"/>
                    </a:lnTo>
                    <a:lnTo>
                      <a:pt x="606" y="859"/>
                    </a:lnTo>
                    <a:lnTo>
                      <a:pt x="848" y="848"/>
                    </a:lnTo>
                    <a:lnTo>
                      <a:pt x="859" y="606"/>
                    </a:lnTo>
                    <a:lnTo>
                      <a:pt x="1089" y="836"/>
                    </a:lnTo>
                    <a:lnTo>
                      <a:pt x="18596" y="0"/>
                    </a:lnTo>
                    <a:cubicBezTo>
                      <a:pt x="132774" y="0"/>
                      <a:pt x="246951" y="43557"/>
                      <a:pt x="334066" y="130672"/>
                    </a:cubicBezTo>
                    <a:cubicBezTo>
                      <a:pt x="421181" y="217787"/>
                      <a:pt x="464738" y="331964"/>
                      <a:pt x="464738" y="446142"/>
                    </a:cubicBezTo>
                    <a:lnTo>
                      <a:pt x="463902" y="463650"/>
                    </a:lnTo>
                    <a:lnTo>
                      <a:pt x="464132" y="463880"/>
                    </a:lnTo>
                    <a:lnTo>
                      <a:pt x="463891" y="463892"/>
                    </a:lnTo>
                    <a:lnTo>
                      <a:pt x="463879" y="464132"/>
                    </a:lnTo>
                    <a:lnTo>
                      <a:pt x="463650" y="463903"/>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nvGrpSpPr>
              <p:cNvPr id="15" name="Group 14">
                <a:extLst>
                  <a:ext uri="{FF2B5EF4-FFF2-40B4-BE49-F238E27FC236}">
                    <a16:creationId xmlns:a16="http://schemas.microsoft.com/office/drawing/2014/main" id="{129409EB-5515-4925-83E4-F7C979ED0B25}"/>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2440769" y="2384401"/>
                <a:ext cx="313009" cy="1032464"/>
                <a:chOff x="2440769" y="2384401"/>
                <a:chExt cx="313009" cy="1032464"/>
              </a:xfrm>
            </p:grpSpPr>
            <p:cxnSp>
              <p:nvCxnSpPr>
                <p:cNvPr id="16" name="Straight Connector 15">
                  <a:extLst>
                    <a:ext uri="{FF2B5EF4-FFF2-40B4-BE49-F238E27FC236}">
                      <a16:creationId xmlns:a16="http://schemas.microsoft.com/office/drawing/2014/main" id="{2E18C444-B7B2-4918-AD29-D6CD204E585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0800000" flipH="1">
                  <a:off x="2440769" y="2516865"/>
                  <a:ext cx="0" cy="90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BB974E9A-69BC-4453-9A9D-6036790B372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8100000" flipH="1">
                  <a:off x="2753778" y="2384401"/>
                  <a:ext cx="0" cy="90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grpSp>
      <p:sp>
        <p:nvSpPr>
          <p:cNvPr id="3" name="Content Placeholder 2">
            <a:extLst>
              <a:ext uri="{FF2B5EF4-FFF2-40B4-BE49-F238E27FC236}">
                <a16:creationId xmlns:a16="http://schemas.microsoft.com/office/drawing/2014/main" id="{63D415CC-99A3-C22D-BB68-0E1A387BDC17}"/>
              </a:ext>
            </a:extLst>
          </p:cNvPr>
          <p:cNvSpPr>
            <a:spLocks noGrp="1"/>
          </p:cNvSpPr>
          <p:nvPr>
            <p:ph idx="1"/>
          </p:nvPr>
        </p:nvSpPr>
        <p:spPr>
          <a:xfrm>
            <a:off x="5327953" y="1039092"/>
            <a:ext cx="6441072" cy="5354474"/>
          </a:xfrm>
        </p:spPr>
        <p:txBody>
          <a:bodyPr anchor="ctr">
            <a:normAutofit fontScale="85000" lnSpcReduction="20000"/>
          </a:bodyPr>
          <a:lstStyle/>
          <a:p>
            <a:pPr>
              <a:lnSpc>
                <a:spcPct val="150000"/>
              </a:lnSpc>
            </a:pPr>
            <a:r>
              <a:rPr lang="en-US" dirty="0">
                <a:latin typeface="Calibri" panose="020F0502020204030204" pitchFamily="34" charset="0"/>
                <a:cs typeface="Calibri" panose="020F0502020204030204" pitchFamily="34" charset="0"/>
              </a:rPr>
              <a:t>Starting with ACEs, defined as Adverse Childhood Experiences. ACEs are used to simplify many forms of traumatic experiences witnessed throughout childhood.</a:t>
            </a:r>
          </a:p>
          <a:p>
            <a:pPr>
              <a:lnSpc>
                <a:spcPct val="150000"/>
              </a:lnSpc>
            </a:pPr>
            <a:r>
              <a:rPr lang="en-US" dirty="0">
                <a:latin typeface="Calibri" panose="020F0502020204030204" pitchFamily="34" charset="0"/>
                <a:cs typeface="Calibri" panose="020F0502020204030204" pitchFamily="34" charset="0"/>
              </a:rPr>
              <a:t> Interventions such as forest schools and outdoor play activities placed within school or local communities and government schemes have become popular throughout England and Wales over recent years. </a:t>
            </a:r>
          </a:p>
          <a:p>
            <a:pPr>
              <a:lnSpc>
                <a:spcPct val="150000"/>
              </a:lnSpc>
            </a:pPr>
            <a:r>
              <a:rPr lang="en-US" dirty="0">
                <a:latin typeface="Calibri" panose="020F0502020204030204" pitchFamily="34" charset="0"/>
                <a:cs typeface="Calibri" panose="020F0502020204030204" pitchFamily="34" charset="0"/>
              </a:rPr>
              <a:t>Forest school and outdoor play/activity schemes have been shown to improve many beneficial characteristics and factors towards  children alone with ACEs</a:t>
            </a:r>
          </a:p>
          <a:p>
            <a:pPr marL="0" indent="0">
              <a:buNone/>
            </a:pPr>
            <a:endParaRPr lang="en-US" dirty="0">
              <a:latin typeface="Calibri" panose="020F0502020204030204" pitchFamily="34" charset="0"/>
              <a:cs typeface="Calibri" panose="020F0502020204030204" pitchFamily="34" charset="0"/>
            </a:endParaRPr>
          </a:p>
          <a:p>
            <a:pPr marL="0" indent="0">
              <a:buNone/>
            </a:pPr>
            <a:endParaRPr lang="en-US" dirty="0"/>
          </a:p>
          <a:p>
            <a:pPr marL="0" indent="0">
              <a:buNone/>
            </a:pPr>
            <a:endParaRPr lang="en-US" dirty="0"/>
          </a:p>
          <a:p>
            <a:pPr marL="0" indent="0">
              <a:buNone/>
            </a:pPr>
            <a:r>
              <a:rPr lang="en-US" dirty="0" err="1"/>
              <a:t>i</a:t>
            </a:r>
            <a:endParaRPr lang="en-US" dirty="0"/>
          </a:p>
        </p:txBody>
      </p:sp>
      <p:grpSp>
        <p:nvGrpSpPr>
          <p:cNvPr id="21" name="Group 20">
            <a:extLst>
              <a:ext uri="{FF2B5EF4-FFF2-40B4-BE49-F238E27FC236}">
                <a16:creationId xmlns:a16="http://schemas.microsoft.com/office/drawing/2014/main" id="{F73511A5-69DC-406F-AFE1-A7248A4CEA9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327954" y="5402020"/>
            <a:ext cx="912571" cy="1032464"/>
            <a:chOff x="5329995" y="4868671"/>
            <a:chExt cx="912571" cy="1032464"/>
          </a:xfrm>
        </p:grpSpPr>
        <p:grpSp>
          <p:nvGrpSpPr>
            <p:cNvPr id="22" name="Group 21">
              <a:extLst>
                <a:ext uri="{FF2B5EF4-FFF2-40B4-BE49-F238E27FC236}">
                  <a16:creationId xmlns:a16="http://schemas.microsoft.com/office/drawing/2014/main" id="{8D1B5CB3-BCAF-4109-B9F9-5FC34D383C0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8900000" flipV="1">
              <a:off x="5376824" y="5010722"/>
              <a:ext cx="865742" cy="628383"/>
              <a:chOff x="558167" y="958515"/>
              <a:chExt cx="865742" cy="628383"/>
            </a:xfrm>
            <a:solidFill>
              <a:schemeClr val="accent3"/>
            </a:solidFill>
          </p:grpSpPr>
          <p:sp>
            <p:nvSpPr>
              <p:cNvPr id="29" name="Freeform: Shape 28">
                <a:extLst>
                  <a:ext uri="{FF2B5EF4-FFF2-40B4-BE49-F238E27FC236}">
                    <a16:creationId xmlns:a16="http://schemas.microsoft.com/office/drawing/2014/main" id="{1A1D338F-12B9-476D-9D9C-E55E41236E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flipH="1">
                <a:off x="558167" y="1122160"/>
                <a:ext cx="464738" cy="464738"/>
              </a:xfrm>
              <a:custGeom>
                <a:avLst/>
                <a:gdLst>
                  <a:gd name="connsiteX0" fmla="*/ 446142 w 464738"/>
                  <a:gd name="connsiteY0" fmla="*/ 464738 h 464738"/>
                  <a:gd name="connsiteX1" fmla="*/ 130673 w 464738"/>
                  <a:gd name="connsiteY1" fmla="*/ 334066 h 464738"/>
                  <a:gd name="connsiteX2" fmla="*/ 0 w 464738"/>
                  <a:gd name="connsiteY2" fmla="*/ 18596 h 464738"/>
                  <a:gd name="connsiteX3" fmla="*/ 836 w 464738"/>
                  <a:gd name="connsiteY3" fmla="*/ 1089 h 464738"/>
                  <a:gd name="connsiteX4" fmla="*/ 606 w 464738"/>
                  <a:gd name="connsiteY4" fmla="*/ 859 h 464738"/>
                  <a:gd name="connsiteX5" fmla="*/ 848 w 464738"/>
                  <a:gd name="connsiteY5" fmla="*/ 848 h 464738"/>
                  <a:gd name="connsiteX6" fmla="*/ 859 w 464738"/>
                  <a:gd name="connsiteY6" fmla="*/ 606 h 464738"/>
                  <a:gd name="connsiteX7" fmla="*/ 1089 w 464738"/>
                  <a:gd name="connsiteY7" fmla="*/ 836 h 464738"/>
                  <a:gd name="connsiteX8" fmla="*/ 18596 w 464738"/>
                  <a:gd name="connsiteY8" fmla="*/ 0 h 464738"/>
                  <a:gd name="connsiteX9" fmla="*/ 334066 w 464738"/>
                  <a:gd name="connsiteY9" fmla="*/ 130672 h 464738"/>
                  <a:gd name="connsiteX10" fmla="*/ 464738 w 464738"/>
                  <a:gd name="connsiteY10" fmla="*/ 446142 h 464738"/>
                  <a:gd name="connsiteX11" fmla="*/ 463902 w 464738"/>
                  <a:gd name="connsiteY11" fmla="*/ 463650 h 464738"/>
                  <a:gd name="connsiteX12" fmla="*/ 464132 w 464738"/>
                  <a:gd name="connsiteY12" fmla="*/ 463880 h 464738"/>
                  <a:gd name="connsiteX13" fmla="*/ 463891 w 464738"/>
                  <a:gd name="connsiteY13" fmla="*/ 463892 h 464738"/>
                  <a:gd name="connsiteX14" fmla="*/ 463879 w 464738"/>
                  <a:gd name="connsiteY14" fmla="*/ 464132 h 464738"/>
                  <a:gd name="connsiteX15" fmla="*/ 463650 w 464738"/>
                  <a:gd name="connsiteY15" fmla="*/ 463903 h 46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8" h="464738">
                    <a:moveTo>
                      <a:pt x="446142" y="464738"/>
                    </a:moveTo>
                    <a:cubicBezTo>
                      <a:pt x="331965" y="464738"/>
                      <a:pt x="217787" y="421181"/>
                      <a:pt x="130673" y="334066"/>
                    </a:cubicBezTo>
                    <a:cubicBezTo>
                      <a:pt x="43558" y="246952"/>
                      <a:pt x="1" y="132774"/>
                      <a:pt x="0" y="18596"/>
                    </a:cubicBezTo>
                    <a:lnTo>
                      <a:pt x="836" y="1089"/>
                    </a:lnTo>
                    <a:lnTo>
                      <a:pt x="606" y="859"/>
                    </a:lnTo>
                    <a:lnTo>
                      <a:pt x="848" y="848"/>
                    </a:lnTo>
                    <a:lnTo>
                      <a:pt x="859" y="606"/>
                    </a:lnTo>
                    <a:lnTo>
                      <a:pt x="1089" y="836"/>
                    </a:lnTo>
                    <a:lnTo>
                      <a:pt x="18596" y="0"/>
                    </a:lnTo>
                    <a:cubicBezTo>
                      <a:pt x="132774" y="0"/>
                      <a:pt x="246951" y="43557"/>
                      <a:pt x="334066" y="130672"/>
                    </a:cubicBezTo>
                    <a:cubicBezTo>
                      <a:pt x="421181" y="217787"/>
                      <a:pt x="464738" y="331964"/>
                      <a:pt x="464738" y="446142"/>
                    </a:cubicBezTo>
                    <a:lnTo>
                      <a:pt x="463902" y="463650"/>
                    </a:lnTo>
                    <a:lnTo>
                      <a:pt x="464132" y="463880"/>
                    </a:lnTo>
                    <a:lnTo>
                      <a:pt x="463891" y="463892"/>
                    </a:lnTo>
                    <a:lnTo>
                      <a:pt x="463879" y="464132"/>
                    </a:lnTo>
                    <a:lnTo>
                      <a:pt x="463650" y="463903"/>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0" name="Freeform: Shape 29">
                <a:extLst>
                  <a:ext uri="{FF2B5EF4-FFF2-40B4-BE49-F238E27FC236}">
                    <a16:creationId xmlns:a16="http://schemas.microsoft.com/office/drawing/2014/main" id="{65EF7F9B-7A42-4B15-8511-C2968A4FE0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959170" y="958515"/>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grpSp>
        <p:grpSp>
          <p:nvGrpSpPr>
            <p:cNvPr id="23" name="Group 22">
              <a:extLst>
                <a:ext uri="{FF2B5EF4-FFF2-40B4-BE49-F238E27FC236}">
                  <a16:creationId xmlns:a16="http://schemas.microsoft.com/office/drawing/2014/main" id="{B1952DB7-91C4-4C9C-AEC9-7DBA47F2F545}"/>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flipH="1" flipV="1">
              <a:off x="5329995" y="4868671"/>
              <a:ext cx="864005" cy="1032464"/>
              <a:chOff x="2207971" y="2384401"/>
              <a:chExt cx="864005" cy="1032464"/>
            </a:xfrm>
          </p:grpSpPr>
          <p:sp>
            <p:nvSpPr>
              <p:cNvPr id="24" name="Freeform: Shape 23">
                <a:extLst>
                  <a:ext uri="{FF2B5EF4-FFF2-40B4-BE49-F238E27FC236}">
                    <a16:creationId xmlns:a16="http://schemas.microsoft.com/office/drawing/2014/main" id="{1C2A575A-5190-4DE4-9DFE-F5974353EF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a:off x="2207971" y="2856305"/>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5" name="Freeform: Shape 24">
                <a:extLst>
                  <a:ext uri="{FF2B5EF4-FFF2-40B4-BE49-F238E27FC236}">
                    <a16:creationId xmlns:a16="http://schemas.microsoft.com/office/drawing/2014/main" id="{3C7150A2-FFA7-4F7C-81C9-2FA3803FA8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607238" y="2688467"/>
                <a:ext cx="464738" cy="464738"/>
              </a:xfrm>
              <a:custGeom>
                <a:avLst/>
                <a:gdLst>
                  <a:gd name="connsiteX0" fmla="*/ 446142 w 464738"/>
                  <a:gd name="connsiteY0" fmla="*/ 464738 h 464738"/>
                  <a:gd name="connsiteX1" fmla="*/ 130673 w 464738"/>
                  <a:gd name="connsiteY1" fmla="*/ 334066 h 464738"/>
                  <a:gd name="connsiteX2" fmla="*/ 0 w 464738"/>
                  <a:gd name="connsiteY2" fmla="*/ 18596 h 464738"/>
                  <a:gd name="connsiteX3" fmla="*/ 836 w 464738"/>
                  <a:gd name="connsiteY3" fmla="*/ 1089 h 464738"/>
                  <a:gd name="connsiteX4" fmla="*/ 606 w 464738"/>
                  <a:gd name="connsiteY4" fmla="*/ 859 h 464738"/>
                  <a:gd name="connsiteX5" fmla="*/ 848 w 464738"/>
                  <a:gd name="connsiteY5" fmla="*/ 848 h 464738"/>
                  <a:gd name="connsiteX6" fmla="*/ 859 w 464738"/>
                  <a:gd name="connsiteY6" fmla="*/ 606 h 464738"/>
                  <a:gd name="connsiteX7" fmla="*/ 1089 w 464738"/>
                  <a:gd name="connsiteY7" fmla="*/ 836 h 464738"/>
                  <a:gd name="connsiteX8" fmla="*/ 18596 w 464738"/>
                  <a:gd name="connsiteY8" fmla="*/ 0 h 464738"/>
                  <a:gd name="connsiteX9" fmla="*/ 334066 w 464738"/>
                  <a:gd name="connsiteY9" fmla="*/ 130672 h 464738"/>
                  <a:gd name="connsiteX10" fmla="*/ 464738 w 464738"/>
                  <a:gd name="connsiteY10" fmla="*/ 446142 h 464738"/>
                  <a:gd name="connsiteX11" fmla="*/ 463902 w 464738"/>
                  <a:gd name="connsiteY11" fmla="*/ 463650 h 464738"/>
                  <a:gd name="connsiteX12" fmla="*/ 464132 w 464738"/>
                  <a:gd name="connsiteY12" fmla="*/ 463880 h 464738"/>
                  <a:gd name="connsiteX13" fmla="*/ 463891 w 464738"/>
                  <a:gd name="connsiteY13" fmla="*/ 463892 h 464738"/>
                  <a:gd name="connsiteX14" fmla="*/ 463879 w 464738"/>
                  <a:gd name="connsiteY14" fmla="*/ 464132 h 464738"/>
                  <a:gd name="connsiteX15" fmla="*/ 463650 w 464738"/>
                  <a:gd name="connsiteY15" fmla="*/ 463903 h 46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8" h="464738">
                    <a:moveTo>
                      <a:pt x="446142" y="464738"/>
                    </a:moveTo>
                    <a:cubicBezTo>
                      <a:pt x="331965" y="464738"/>
                      <a:pt x="217787" y="421181"/>
                      <a:pt x="130673" y="334066"/>
                    </a:cubicBezTo>
                    <a:cubicBezTo>
                      <a:pt x="43558" y="246952"/>
                      <a:pt x="1" y="132774"/>
                      <a:pt x="0" y="18596"/>
                    </a:cubicBezTo>
                    <a:lnTo>
                      <a:pt x="836" y="1089"/>
                    </a:lnTo>
                    <a:lnTo>
                      <a:pt x="606" y="859"/>
                    </a:lnTo>
                    <a:lnTo>
                      <a:pt x="848" y="848"/>
                    </a:lnTo>
                    <a:lnTo>
                      <a:pt x="859" y="606"/>
                    </a:lnTo>
                    <a:lnTo>
                      <a:pt x="1089" y="836"/>
                    </a:lnTo>
                    <a:lnTo>
                      <a:pt x="18596" y="0"/>
                    </a:lnTo>
                    <a:cubicBezTo>
                      <a:pt x="132774" y="0"/>
                      <a:pt x="246951" y="43557"/>
                      <a:pt x="334066" y="130672"/>
                    </a:cubicBezTo>
                    <a:cubicBezTo>
                      <a:pt x="421181" y="217787"/>
                      <a:pt x="464738" y="331964"/>
                      <a:pt x="464738" y="446142"/>
                    </a:cubicBezTo>
                    <a:lnTo>
                      <a:pt x="463902" y="463650"/>
                    </a:lnTo>
                    <a:lnTo>
                      <a:pt x="464132" y="463880"/>
                    </a:lnTo>
                    <a:lnTo>
                      <a:pt x="463891" y="463892"/>
                    </a:lnTo>
                    <a:lnTo>
                      <a:pt x="463879" y="464132"/>
                    </a:lnTo>
                    <a:lnTo>
                      <a:pt x="463650" y="463903"/>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nvGrpSpPr>
              <p:cNvPr id="26" name="Group 25">
                <a:extLst>
                  <a:ext uri="{FF2B5EF4-FFF2-40B4-BE49-F238E27FC236}">
                    <a16:creationId xmlns:a16="http://schemas.microsoft.com/office/drawing/2014/main" id="{A7E7BC8E-8EF0-45B0-AE3F-6A6B7316C0D9}"/>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2440769" y="2384401"/>
                <a:ext cx="313009" cy="1032464"/>
                <a:chOff x="2440769" y="2384401"/>
                <a:chExt cx="313009" cy="1032464"/>
              </a:xfrm>
            </p:grpSpPr>
            <p:cxnSp>
              <p:nvCxnSpPr>
                <p:cNvPr id="27" name="Straight Connector 26">
                  <a:extLst>
                    <a:ext uri="{FF2B5EF4-FFF2-40B4-BE49-F238E27FC236}">
                      <a16:creationId xmlns:a16="http://schemas.microsoft.com/office/drawing/2014/main" id="{B8E09A32-931A-4C38-A558-274FA30070D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0800000" flipH="1">
                  <a:off x="2440769" y="2516865"/>
                  <a:ext cx="0" cy="90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A0988A58-B96D-4381-A625-6822161B21B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8100000" flipH="1">
                  <a:off x="2753778" y="2384401"/>
                  <a:ext cx="0" cy="90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grpSp>
      <p:pic>
        <p:nvPicPr>
          <p:cNvPr id="20" name="Picture 19" descr="Cute girl holding tiny pumpkin">
            <a:extLst>
              <a:ext uri="{FF2B5EF4-FFF2-40B4-BE49-F238E27FC236}">
                <a16:creationId xmlns:a16="http://schemas.microsoft.com/office/drawing/2014/main" id="{50B23178-2CEE-C25E-925D-0B1B9F0DE010}"/>
              </a:ext>
            </a:extLst>
          </p:cNvPr>
          <p:cNvPicPr>
            <a:picLocks noChangeAspect="1"/>
          </p:cNvPicPr>
          <p:nvPr/>
        </p:nvPicPr>
        <p:blipFill>
          <a:blip r:embed="rId3"/>
          <a:stretch>
            <a:fillRect/>
          </a:stretch>
        </p:blipFill>
        <p:spPr>
          <a:xfrm>
            <a:off x="233374" y="2756572"/>
            <a:ext cx="4859840" cy="3389402"/>
          </a:xfrm>
          <a:prstGeom prst="rect">
            <a:avLst/>
          </a:prstGeom>
        </p:spPr>
      </p:pic>
    </p:spTree>
    <p:extLst>
      <p:ext uri="{BB962C8B-B14F-4D97-AF65-F5344CB8AC3E}">
        <p14:creationId xmlns:p14="http://schemas.microsoft.com/office/powerpoint/2010/main" val="33641740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2" name="Rectangle 16">
            <a:extLst>
              <a:ext uri="{FF2B5EF4-FFF2-40B4-BE49-F238E27FC236}">
                <a16:creationId xmlns:a16="http://schemas.microsoft.com/office/drawing/2014/main" id="{DB66C9CD-6BF4-44CA-8078-0BB819080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7D0882-0AAF-6FEA-3913-DBE25EB3E97C}"/>
              </a:ext>
            </a:extLst>
          </p:cNvPr>
          <p:cNvSpPr>
            <a:spLocks noGrp="1"/>
          </p:cNvSpPr>
          <p:nvPr>
            <p:ph type="title"/>
          </p:nvPr>
        </p:nvSpPr>
        <p:spPr>
          <a:xfrm>
            <a:off x="1450409" y="1108069"/>
            <a:ext cx="3685964" cy="548991"/>
          </a:xfrm>
        </p:spPr>
        <p:txBody>
          <a:bodyPr anchor="b">
            <a:normAutofit fontScale="90000"/>
          </a:bodyPr>
          <a:lstStyle/>
          <a:p>
            <a:pPr algn="ctr"/>
            <a:r>
              <a:rPr lang="en-US" dirty="0"/>
              <a:t>Continuing on…</a:t>
            </a:r>
          </a:p>
        </p:txBody>
      </p:sp>
      <p:cxnSp>
        <p:nvCxnSpPr>
          <p:cNvPr id="24" name="Straight Connector 18">
            <a:extLst>
              <a:ext uri="{FF2B5EF4-FFF2-40B4-BE49-F238E27FC236}">
                <a16:creationId xmlns:a16="http://schemas.microsoft.com/office/drawing/2014/main" id="{77C6DF49-CBE3-4038-AC78-35DE4FD7CE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023391" y="2310207"/>
            <a:ext cx="540000" cy="0"/>
          </a:xfrm>
          <a:prstGeom prst="line">
            <a:avLst/>
          </a:prstGeom>
          <a:ln w="10160">
            <a:solidFill>
              <a:schemeClr val="tx1"/>
            </a:solidFill>
          </a:ln>
        </p:spPr>
        <p:style>
          <a:lnRef idx="1">
            <a:schemeClr val="accent1"/>
          </a:lnRef>
          <a:fillRef idx="0">
            <a:schemeClr val="accent1"/>
          </a:fillRef>
          <a:effectRef idx="0">
            <a:schemeClr val="accent1"/>
          </a:effectRef>
          <a:fontRef idx="minor">
            <a:schemeClr val="tx1"/>
          </a:fontRef>
        </p:style>
      </p:cxnSp>
      <p:sp>
        <p:nvSpPr>
          <p:cNvPr id="26" name="Content Placeholder 13">
            <a:extLst>
              <a:ext uri="{FF2B5EF4-FFF2-40B4-BE49-F238E27FC236}">
                <a16:creationId xmlns:a16="http://schemas.microsoft.com/office/drawing/2014/main" id="{CA43BBB3-7E0F-5CC7-8630-2F593210680E}"/>
              </a:ext>
            </a:extLst>
          </p:cNvPr>
          <p:cNvSpPr>
            <a:spLocks noGrp="1"/>
          </p:cNvSpPr>
          <p:nvPr>
            <p:ph idx="1"/>
          </p:nvPr>
        </p:nvSpPr>
        <p:spPr>
          <a:xfrm>
            <a:off x="0" y="2310207"/>
            <a:ext cx="6449152" cy="4298387"/>
          </a:xfrm>
        </p:spPr>
        <p:txBody>
          <a:bodyPr>
            <a:normAutofit/>
          </a:bodyPr>
          <a:lstStyle/>
          <a:p>
            <a:pPr marL="0" indent="0">
              <a:buNone/>
            </a:pPr>
            <a:r>
              <a:rPr lang="en-US" dirty="0">
                <a:latin typeface="Calibri" panose="020F0502020204030204" pitchFamily="34" charset="0"/>
                <a:cs typeface="Calibri" panose="020F0502020204030204" pitchFamily="34" charset="0"/>
              </a:rPr>
              <a:t>Research into ACEs consistently presents a set of adverse experiences within childhood with an associated increase of poor health and problems following in adulthood. Governments have placed many forms of interventions/ early interventions and types of therapies and schemes to support and prevent any long-term life issues or further experience with Ace’s (</a:t>
            </a:r>
            <a:r>
              <a:rPr lang="en-US" dirty="0" err="1">
                <a:latin typeface="Calibri" panose="020F0502020204030204" pitchFamily="34" charset="0"/>
                <a:cs typeface="Calibri" panose="020F0502020204030204" pitchFamily="34" charset="0"/>
              </a:rPr>
              <a:t>Asmussen</a:t>
            </a:r>
            <a:r>
              <a:rPr lang="en-US" dirty="0">
                <a:latin typeface="Calibri" panose="020F0502020204030204" pitchFamily="34" charset="0"/>
                <a:cs typeface="Calibri" panose="020F0502020204030204" pitchFamily="34" charset="0"/>
              </a:rPr>
              <a:t>., 2020). </a:t>
            </a:r>
          </a:p>
          <a:p>
            <a:r>
              <a:rPr lang="en-US" dirty="0">
                <a:latin typeface="Calibri" panose="020F0502020204030204" pitchFamily="34" charset="0"/>
                <a:cs typeface="Calibri" panose="020F0502020204030204" pitchFamily="34" charset="0"/>
              </a:rPr>
              <a:t>One of those intervention schemes is forest schools and outdoor activities. </a:t>
            </a:r>
          </a:p>
        </p:txBody>
      </p:sp>
      <p:sp>
        <p:nvSpPr>
          <p:cNvPr id="21" name="Rectangle 5">
            <a:extLst>
              <a:ext uri="{FF2B5EF4-FFF2-40B4-BE49-F238E27FC236}">
                <a16:creationId xmlns:a16="http://schemas.microsoft.com/office/drawing/2014/main" id="{B3E4F30C-F711-4B5B-BF39-0F71A2E8A8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6555282" y="443194"/>
            <a:ext cx="4989600" cy="5760000"/>
          </a:xfrm>
          <a:custGeom>
            <a:avLst/>
            <a:gdLst>
              <a:gd name="connsiteX0" fmla="*/ 0 w 6660000"/>
              <a:gd name="connsiteY0" fmla="*/ 0 h 5760000"/>
              <a:gd name="connsiteX1" fmla="*/ 6660000 w 6660000"/>
              <a:gd name="connsiteY1" fmla="*/ 0 h 5760000"/>
              <a:gd name="connsiteX2" fmla="*/ 6660000 w 6660000"/>
              <a:gd name="connsiteY2" fmla="*/ 5760000 h 5760000"/>
              <a:gd name="connsiteX3" fmla="*/ 0 w 6660000"/>
              <a:gd name="connsiteY3" fmla="*/ 5760000 h 5760000"/>
              <a:gd name="connsiteX4" fmla="*/ 0 w 6660000"/>
              <a:gd name="connsiteY4" fmla="*/ 0 h 5760000"/>
              <a:gd name="connsiteX0" fmla="*/ 6660000 w 6751440"/>
              <a:gd name="connsiteY0" fmla="*/ 0 h 5760000"/>
              <a:gd name="connsiteX1" fmla="*/ 6660000 w 6751440"/>
              <a:gd name="connsiteY1" fmla="*/ 5760000 h 5760000"/>
              <a:gd name="connsiteX2" fmla="*/ 0 w 6751440"/>
              <a:gd name="connsiteY2" fmla="*/ 5760000 h 5760000"/>
              <a:gd name="connsiteX3" fmla="*/ 0 w 6751440"/>
              <a:gd name="connsiteY3" fmla="*/ 0 h 5760000"/>
              <a:gd name="connsiteX4" fmla="*/ 6751440 w 6751440"/>
              <a:gd name="connsiteY4" fmla="*/ 91440 h 5760000"/>
              <a:gd name="connsiteX0" fmla="*/ 6660000 w 6660000"/>
              <a:gd name="connsiteY0" fmla="*/ 0 h 5760000"/>
              <a:gd name="connsiteX1" fmla="*/ 6660000 w 6660000"/>
              <a:gd name="connsiteY1" fmla="*/ 5760000 h 5760000"/>
              <a:gd name="connsiteX2" fmla="*/ 0 w 6660000"/>
              <a:gd name="connsiteY2" fmla="*/ 5760000 h 5760000"/>
              <a:gd name="connsiteX3" fmla="*/ 0 w 6660000"/>
              <a:gd name="connsiteY3" fmla="*/ 0 h 5760000"/>
              <a:gd name="connsiteX4" fmla="*/ 5068690 w 6660000"/>
              <a:gd name="connsiteY4" fmla="*/ 224790 h 5760000"/>
              <a:gd name="connsiteX0" fmla="*/ 6660000 w 6660000"/>
              <a:gd name="connsiteY0" fmla="*/ 0 h 5760000"/>
              <a:gd name="connsiteX1" fmla="*/ 6660000 w 6660000"/>
              <a:gd name="connsiteY1" fmla="*/ 5760000 h 5760000"/>
              <a:gd name="connsiteX2" fmla="*/ 0 w 6660000"/>
              <a:gd name="connsiteY2" fmla="*/ 5760000 h 5760000"/>
              <a:gd name="connsiteX3" fmla="*/ 0 w 6660000"/>
              <a:gd name="connsiteY3" fmla="*/ 0 h 5760000"/>
              <a:gd name="connsiteX0" fmla="*/ 6660000 w 6660000"/>
              <a:gd name="connsiteY0" fmla="*/ 5760000 h 5760000"/>
              <a:gd name="connsiteX1" fmla="*/ 0 w 6660000"/>
              <a:gd name="connsiteY1" fmla="*/ 5760000 h 5760000"/>
              <a:gd name="connsiteX2" fmla="*/ 0 w 6660000"/>
              <a:gd name="connsiteY2" fmla="*/ 0 h 5760000"/>
            </a:gdLst>
            <a:ahLst/>
            <a:cxnLst>
              <a:cxn ang="0">
                <a:pos x="connsiteX0" y="connsiteY0"/>
              </a:cxn>
              <a:cxn ang="0">
                <a:pos x="connsiteX1" y="connsiteY1"/>
              </a:cxn>
              <a:cxn ang="0">
                <a:pos x="connsiteX2" y="connsiteY2"/>
              </a:cxn>
            </a:cxnLst>
            <a:rect l="l" t="t" r="r" b="b"/>
            <a:pathLst>
              <a:path w="6660000" h="5760000">
                <a:moveTo>
                  <a:pt x="6660000" y="5760000"/>
                </a:moveTo>
                <a:lnTo>
                  <a:pt x="0" y="5760000"/>
                </a:lnTo>
                <a:lnTo>
                  <a:pt x="0" y="0"/>
                </a:lnTo>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Child playing on a platform">
            <a:extLst>
              <a:ext uri="{FF2B5EF4-FFF2-40B4-BE49-F238E27FC236}">
                <a16:creationId xmlns:a16="http://schemas.microsoft.com/office/drawing/2014/main" id="{B9799E76-D5E3-E8E8-8C13-91D79B5231C9}"/>
              </a:ext>
            </a:extLst>
          </p:cNvPr>
          <p:cNvPicPr>
            <a:picLocks noChangeAspect="1"/>
          </p:cNvPicPr>
          <p:nvPr/>
        </p:nvPicPr>
        <p:blipFill rotWithShape="1">
          <a:blip r:embed="rId3"/>
          <a:srcRect l="24002" r="18251" b="-1"/>
          <a:stretch/>
        </p:blipFill>
        <p:spPr>
          <a:xfrm>
            <a:off x="6548670" y="443194"/>
            <a:ext cx="4996212" cy="5775279"/>
          </a:xfrm>
          <a:prstGeom prst="rect">
            <a:avLst/>
          </a:prstGeom>
        </p:spPr>
      </p:pic>
      <p:sp>
        <p:nvSpPr>
          <p:cNvPr id="23" name="Rectangle 5">
            <a:extLst>
              <a:ext uri="{FF2B5EF4-FFF2-40B4-BE49-F238E27FC236}">
                <a16:creationId xmlns:a16="http://schemas.microsoft.com/office/drawing/2014/main" id="{2772F870-D2E8-4E62-8E21-7C7E9AB44F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6555282" y="6203194"/>
            <a:ext cx="4989600" cy="0"/>
          </a:xfrm>
          <a:custGeom>
            <a:avLst/>
            <a:gdLst>
              <a:gd name="connsiteX0" fmla="*/ 0 w 6660000"/>
              <a:gd name="connsiteY0" fmla="*/ 0 h 5760000"/>
              <a:gd name="connsiteX1" fmla="*/ 6660000 w 6660000"/>
              <a:gd name="connsiteY1" fmla="*/ 0 h 5760000"/>
              <a:gd name="connsiteX2" fmla="*/ 6660000 w 6660000"/>
              <a:gd name="connsiteY2" fmla="*/ 5760000 h 5760000"/>
              <a:gd name="connsiteX3" fmla="*/ 0 w 6660000"/>
              <a:gd name="connsiteY3" fmla="*/ 5760000 h 5760000"/>
              <a:gd name="connsiteX4" fmla="*/ 0 w 6660000"/>
              <a:gd name="connsiteY4" fmla="*/ 0 h 5760000"/>
              <a:gd name="connsiteX0" fmla="*/ 6660000 w 6751440"/>
              <a:gd name="connsiteY0" fmla="*/ 0 h 5760000"/>
              <a:gd name="connsiteX1" fmla="*/ 6660000 w 6751440"/>
              <a:gd name="connsiteY1" fmla="*/ 5760000 h 5760000"/>
              <a:gd name="connsiteX2" fmla="*/ 0 w 6751440"/>
              <a:gd name="connsiteY2" fmla="*/ 5760000 h 5760000"/>
              <a:gd name="connsiteX3" fmla="*/ 0 w 6751440"/>
              <a:gd name="connsiteY3" fmla="*/ 0 h 5760000"/>
              <a:gd name="connsiteX4" fmla="*/ 6751440 w 6751440"/>
              <a:gd name="connsiteY4" fmla="*/ 91440 h 5760000"/>
              <a:gd name="connsiteX0" fmla="*/ 6660000 w 6660000"/>
              <a:gd name="connsiteY0" fmla="*/ 0 h 5760000"/>
              <a:gd name="connsiteX1" fmla="*/ 6660000 w 6660000"/>
              <a:gd name="connsiteY1" fmla="*/ 5760000 h 5760000"/>
              <a:gd name="connsiteX2" fmla="*/ 0 w 6660000"/>
              <a:gd name="connsiteY2" fmla="*/ 5760000 h 5760000"/>
              <a:gd name="connsiteX3" fmla="*/ 0 w 6660000"/>
              <a:gd name="connsiteY3" fmla="*/ 0 h 5760000"/>
              <a:gd name="connsiteX4" fmla="*/ 5068690 w 6660000"/>
              <a:gd name="connsiteY4" fmla="*/ 224790 h 5760000"/>
              <a:gd name="connsiteX0" fmla="*/ 6660000 w 6660000"/>
              <a:gd name="connsiteY0" fmla="*/ 0 h 5760000"/>
              <a:gd name="connsiteX1" fmla="*/ 6660000 w 6660000"/>
              <a:gd name="connsiteY1" fmla="*/ 5760000 h 5760000"/>
              <a:gd name="connsiteX2" fmla="*/ 0 w 6660000"/>
              <a:gd name="connsiteY2" fmla="*/ 5760000 h 5760000"/>
              <a:gd name="connsiteX3" fmla="*/ 0 w 6660000"/>
              <a:gd name="connsiteY3" fmla="*/ 0 h 5760000"/>
              <a:gd name="connsiteX0" fmla="*/ 6660000 w 6660000"/>
              <a:gd name="connsiteY0" fmla="*/ 5760000 h 5760000"/>
              <a:gd name="connsiteX1" fmla="*/ 0 w 6660000"/>
              <a:gd name="connsiteY1" fmla="*/ 5760000 h 5760000"/>
              <a:gd name="connsiteX2" fmla="*/ 0 w 6660000"/>
              <a:gd name="connsiteY2" fmla="*/ 0 h 5760000"/>
              <a:gd name="connsiteX0" fmla="*/ 6660000 w 6660000"/>
              <a:gd name="connsiteY0" fmla="*/ 0 h 0"/>
              <a:gd name="connsiteX1" fmla="*/ 0 w 6660000"/>
              <a:gd name="connsiteY1" fmla="*/ 0 h 0"/>
            </a:gdLst>
            <a:ahLst/>
            <a:cxnLst>
              <a:cxn ang="0">
                <a:pos x="connsiteX0" y="connsiteY0"/>
              </a:cxn>
              <a:cxn ang="0">
                <a:pos x="connsiteX1" y="connsiteY1"/>
              </a:cxn>
            </a:cxnLst>
            <a:rect l="l" t="t" r="r" b="b"/>
            <a:pathLst>
              <a:path w="6660000">
                <a:moveTo>
                  <a:pt x="6660000" y="0"/>
                </a:moveTo>
                <a:lnTo>
                  <a:pt x="0" y="0"/>
                </a:lnTo>
              </a:path>
            </a:pathLst>
          </a:custGeom>
          <a:solidFill>
            <a:schemeClr val="tx2">
              <a:alpha val="80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5">
            <a:extLst>
              <a:ext uri="{FF2B5EF4-FFF2-40B4-BE49-F238E27FC236}">
                <a16:creationId xmlns:a16="http://schemas.microsoft.com/office/drawing/2014/main" id="{A6E1E5C3-7E0A-4EFE-9FD9-A8CA2FDCC5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11544882" y="443194"/>
            <a:ext cx="0" cy="5760000"/>
          </a:xfrm>
          <a:custGeom>
            <a:avLst/>
            <a:gdLst>
              <a:gd name="connsiteX0" fmla="*/ 0 w 6660000"/>
              <a:gd name="connsiteY0" fmla="*/ 0 h 5760000"/>
              <a:gd name="connsiteX1" fmla="*/ 6660000 w 6660000"/>
              <a:gd name="connsiteY1" fmla="*/ 0 h 5760000"/>
              <a:gd name="connsiteX2" fmla="*/ 6660000 w 6660000"/>
              <a:gd name="connsiteY2" fmla="*/ 5760000 h 5760000"/>
              <a:gd name="connsiteX3" fmla="*/ 0 w 6660000"/>
              <a:gd name="connsiteY3" fmla="*/ 5760000 h 5760000"/>
              <a:gd name="connsiteX4" fmla="*/ 0 w 6660000"/>
              <a:gd name="connsiteY4" fmla="*/ 0 h 5760000"/>
              <a:gd name="connsiteX0" fmla="*/ 6660000 w 6751440"/>
              <a:gd name="connsiteY0" fmla="*/ 0 h 5760000"/>
              <a:gd name="connsiteX1" fmla="*/ 6660000 w 6751440"/>
              <a:gd name="connsiteY1" fmla="*/ 5760000 h 5760000"/>
              <a:gd name="connsiteX2" fmla="*/ 0 w 6751440"/>
              <a:gd name="connsiteY2" fmla="*/ 5760000 h 5760000"/>
              <a:gd name="connsiteX3" fmla="*/ 0 w 6751440"/>
              <a:gd name="connsiteY3" fmla="*/ 0 h 5760000"/>
              <a:gd name="connsiteX4" fmla="*/ 6751440 w 6751440"/>
              <a:gd name="connsiteY4" fmla="*/ 91440 h 5760000"/>
              <a:gd name="connsiteX0" fmla="*/ 6660000 w 6660000"/>
              <a:gd name="connsiteY0" fmla="*/ 0 h 5760000"/>
              <a:gd name="connsiteX1" fmla="*/ 6660000 w 6660000"/>
              <a:gd name="connsiteY1" fmla="*/ 5760000 h 5760000"/>
              <a:gd name="connsiteX2" fmla="*/ 0 w 6660000"/>
              <a:gd name="connsiteY2" fmla="*/ 5760000 h 5760000"/>
              <a:gd name="connsiteX3" fmla="*/ 0 w 6660000"/>
              <a:gd name="connsiteY3" fmla="*/ 0 h 5760000"/>
              <a:gd name="connsiteX4" fmla="*/ 5068690 w 6660000"/>
              <a:gd name="connsiteY4" fmla="*/ 224790 h 5760000"/>
              <a:gd name="connsiteX0" fmla="*/ 6660000 w 6660000"/>
              <a:gd name="connsiteY0" fmla="*/ 0 h 5760000"/>
              <a:gd name="connsiteX1" fmla="*/ 6660000 w 6660000"/>
              <a:gd name="connsiteY1" fmla="*/ 5760000 h 5760000"/>
              <a:gd name="connsiteX2" fmla="*/ 0 w 6660000"/>
              <a:gd name="connsiteY2" fmla="*/ 5760000 h 5760000"/>
              <a:gd name="connsiteX3" fmla="*/ 0 w 6660000"/>
              <a:gd name="connsiteY3" fmla="*/ 0 h 5760000"/>
              <a:gd name="connsiteX0" fmla="*/ 6660000 w 6660000"/>
              <a:gd name="connsiteY0" fmla="*/ 5760000 h 5760000"/>
              <a:gd name="connsiteX1" fmla="*/ 0 w 6660000"/>
              <a:gd name="connsiteY1" fmla="*/ 5760000 h 5760000"/>
              <a:gd name="connsiteX2" fmla="*/ 0 w 6660000"/>
              <a:gd name="connsiteY2" fmla="*/ 0 h 5760000"/>
              <a:gd name="connsiteX0" fmla="*/ 0 w 0"/>
              <a:gd name="connsiteY0" fmla="*/ 5760000 h 5760000"/>
              <a:gd name="connsiteX1" fmla="*/ 0 w 0"/>
              <a:gd name="connsiteY1" fmla="*/ 0 h 5760000"/>
            </a:gdLst>
            <a:ahLst/>
            <a:cxnLst>
              <a:cxn ang="0">
                <a:pos x="connsiteX0" y="connsiteY0"/>
              </a:cxn>
              <a:cxn ang="0">
                <a:pos x="connsiteX1" y="connsiteY1"/>
              </a:cxn>
            </a:cxnLst>
            <a:rect l="l" t="t" r="r" b="b"/>
            <a:pathLst>
              <a:path h="5760000">
                <a:moveTo>
                  <a:pt x="0" y="5760000"/>
                </a:moveTo>
                <a:lnTo>
                  <a:pt x="0" y="0"/>
                </a:lnTo>
              </a:path>
            </a:pathLst>
          </a:custGeom>
          <a:solidFill>
            <a:schemeClr val="tx2">
              <a:alpha val="80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77971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56" name="Rectangle 55">
            <a:extLst>
              <a:ext uri="{FF2B5EF4-FFF2-40B4-BE49-F238E27FC236}">
                <a16:creationId xmlns:a16="http://schemas.microsoft.com/office/drawing/2014/main" id="{EEE96A74-B62B-4642-AB22-7776A5F48C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48FBB2E-4E1F-11D2-F1BD-4A8BBC154E07}"/>
              </a:ext>
            </a:extLst>
          </p:cNvPr>
          <p:cNvSpPr>
            <a:spLocks noGrp="1"/>
          </p:cNvSpPr>
          <p:nvPr>
            <p:ph type="title"/>
          </p:nvPr>
        </p:nvSpPr>
        <p:spPr>
          <a:xfrm>
            <a:off x="924508" y="540000"/>
            <a:ext cx="3345950" cy="2303213"/>
          </a:xfrm>
        </p:spPr>
        <p:txBody>
          <a:bodyPr vert="horz" lIns="0" tIns="0" rIns="0" bIns="0" rtlCol="0" anchor="ctr" anchorCtr="0">
            <a:normAutofit/>
          </a:bodyPr>
          <a:lstStyle/>
          <a:p>
            <a:pPr algn="ctr"/>
            <a:r>
              <a:rPr lang="en-US" dirty="0"/>
              <a:t>Forest schools?</a:t>
            </a:r>
          </a:p>
        </p:txBody>
      </p:sp>
      <p:cxnSp>
        <p:nvCxnSpPr>
          <p:cNvPr id="58" name="Straight Connector 57">
            <a:extLst>
              <a:ext uri="{FF2B5EF4-FFF2-40B4-BE49-F238E27FC236}">
                <a16:creationId xmlns:a16="http://schemas.microsoft.com/office/drawing/2014/main" id="{3A513CAD-9784-4D35-BAF9-1F7DDD697BD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5400000">
            <a:off x="4714750" y="1691606"/>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53" name="Content Placeholder 52">
            <a:extLst>
              <a:ext uri="{FF2B5EF4-FFF2-40B4-BE49-F238E27FC236}">
                <a16:creationId xmlns:a16="http://schemas.microsoft.com/office/drawing/2014/main" id="{7C33FC88-4F41-B94A-83C3-5448D386E49B}"/>
              </a:ext>
            </a:extLst>
          </p:cNvPr>
          <p:cNvSpPr>
            <a:spLocks noGrp="1"/>
          </p:cNvSpPr>
          <p:nvPr>
            <p:ph idx="1"/>
          </p:nvPr>
        </p:nvSpPr>
        <p:spPr>
          <a:xfrm>
            <a:off x="4984750" y="0"/>
            <a:ext cx="7207250" cy="6858000"/>
          </a:xfrm>
        </p:spPr>
        <p:txBody>
          <a:bodyPr anchor="ctr">
            <a:normAutofit/>
          </a:bodyPr>
          <a:lstStyle/>
          <a:p>
            <a:pPr marL="0" indent="0">
              <a:lnSpc>
                <a:spcPct val="150000"/>
              </a:lnSpc>
              <a:buNone/>
            </a:pPr>
            <a:r>
              <a:rPr lang="en-US" sz="1600" dirty="0">
                <a:latin typeface="Calibri" panose="020F0502020204030204" pitchFamily="34" charset="0"/>
                <a:cs typeface="Calibri" panose="020F0502020204030204" pitchFamily="34" charset="0"/>
              </a:rPr>
              <a:t>Forest schools have seen a rise in interest in society over previous years. Forest schools range from multiple outdoor activities such as learning about the environment, and nature also including an understanding of the types of plants and other useful outdoor skills.  According to (Liz O’Brien, 2018), forest school students use the outdoors as their classroom. (NEF) The New Economics Foundation evaluated two schools focusing on children in class who do not present so well. The key findings from this research show that there was an increase on; </a:t>
            </a:r>
          </a:p>
          <a:p>
            <a:pPr>
              <a:buFont typeface="Wingdings" pitchFamily="2" charset="2"/>
              <a:buChar char="v"/>
            </a:pPr>
            <a:r>
              <a:rPr lang="en-US" sz="1700" dirty="0">
                <a:latin typeface="Calibri" panose="020F0502020204030204" pitchFamily="34" charset="0"/>
                <a:cs typeface="Calibri" panose="020F0502020204030204" pitchFamily="34" charset="0"/>
              </a:rPr>
              <a:t>Confidence</a:t>
            </a:r>
          </a:p>
          <a:p>
            <a:pPr>
              <a:buFont typeface="Wingdings" pitchFamily="2" charset="2"/>
              <a:buChar char="v"/>
            </a:pPr>
            <a:r>
              <a:rPr lang="en-US" sz="1700" dirty="0">
                <a:latin typeface="Calibri" panose="020F0502020204030204" pitchFamily="34" charset="0"/>
                <a:cs typeface="Calibri" panose="020F0502020204030204" pitchFamily="34" charset="0"/>
              </a:rPr>
              <a:t>Social skills</a:t>
            </a:r>
          </a:p>
          <a:p>
            <a:pPr>
              <a:buFont typeface="Wingdings" pitchFamily="2" charset="2"/>
              <a:buChar char="v"/>
            </a:pPr>
            <a:r>
              <a:rPr lang="en-US" sz="1700" dirty="0">
                <a:latin typeface="Calibri" panose="020F0502020204030204" pitchFamily="34" charset="0"/>
                <a:cs typeface="Calibri" panose="020F0502020204030204" pitchFamily="34" charset="0"/>
              </a:rPr>
              <a:t>Communication</a:t>
            </a:r>
          </a:p>
          <a:p>
            <a:pPr>
              <a:buFont typeface="Wingdings" pitchFamily="2" charset="2"/>
              <a:buChar char="v"/>
            </a:pPr>
            <a:r>
              <a:rPr lang="en-US" sz="1700" dirty="0">
                <a:latin typeface="Calibri" panose="020F0502020204030204" pitchFamily="34" charset="0"/>
                <a:cs typeface="Calibri" panose="020F0502020204030204" pitchFamily="34" charset="0"/>
              </a:rPr>
              <a:t>Motivation</a:t>
            </a:r>
          </a:p>
          <a:p>
            <a:pPr>
              <a:buFont typeface="Wingdings" pitchFamily="2" charset="2"/>
              <a:buChar char="v"/>
            </a:pPr>
            <a:r>
              <a:rPr lang="en-US" sz="1700" dirty="0">
                <a:latin typeface="Calibri" panose="020F0502020204030204" pitchFamily="34" charset="0"/>
                <a:cs typeface="Calibri" panose="020F0502020204030204" pitchFamily="34" charset="0"/>
              </a:rPr>
              <a:t>Physical skills</a:t>
            </a:r>
          </a:p>
          <a:p>
            <a:pPr>
              <a:buFont typeface="Wingdings" pitchFamily="2" charset="2"/>
              <a:buChar char="v"/>
            </a:pPr>
            <a:r>
              <a:rPr lang="en-US" sz="1700" dirty="0">
                <a:latin typeface="Calibri" panose="020F0502020204030204" pitchFamily="34" charset="0"/>
                <a:cs typeface="Calibri" panose="020F0502020204030204" pitchFamily="34" charset="0"/>
              </a:rPr>
              <a:t>Knowledge and understanding</a:t>
            </a:r>
          </a:p>
          <a:p>
            <a:endParaRPr lang="en-US" sz="1700" dirty="0"/>
          </a:p>
          <a:p>
            <a:endParaRPr lang="en-US" sz="1700" dirty="0"/>
          </a:p>
          <a:p>
            <a:endParaRPr lang="en-US" dirty="0"/>
          </a:p>
        </p:txBody>
      </p:sp>
      <p:pic>
        <p:nvPicPr>
          <p:cNvPr id="5" name="Content Placeholder 4" descr="Father standing with child on shoulders outdoors, looking across water in bay">
            <a:extLst>
              <a:ext uri="{FF2B5EF4-FFF2-40B4-BE49-F238E27FC236}">
                <a16:creationId xmlns:a16="http://schemas.microsoft.com/office/drawing/2014/main" id="{7C8E273F-9B7A-F20E-DB0F-7DCEC6FB8A39}"/>
              </a:ext>
            </a:extLst>
          </p:cNvPr>
          <p:cNvPicPr>
            <a:picLocks noChangeAspect="1"/>
          </p:cNvPicPr>
          <p:nvPr/>
        </p:nvPicPr>
        <p:blipFill rotWithShape="1">
          <a:blip r:embed="rId3"/>
          <a:srcRect r="-2" b="1670"/>
          <a:stretch/>
        </p:blipFill>
        <p:spPr>
          <a:xfrm>
            <a:off x="320405" y="3074932"/>
            <a:ext cx="4397620" cy="2886332"/>
          </a:xfrm>
          <a:prstGeom prst="rect">
            <a:avLst/>
          </a:prstGeom>
        </p:spPr>
      </p:pic>
      <p:pic>
        <p:nvPicPr>
          <p:cNvPr id="7" name="Content Placeholder 6" descr="Fir tree outline">
            <a:extLst>
              <a:ext uri="{FF2B5EF4-FFF2-40B4-BE49-F238E27FC236}">
                <a16:creationId xmlns:a16="http://schemas.microsoft.com/office/drawing/2014/main" id="{F3180B73-8B28-8ADA-D208-64A1C099B4C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8700655" y="2843213"/>
            <a:ext cx="3569613" cy="3903953"/>
          </a:xfrm>
          <a:prstGeom prst="rect">
            <a:avLst/>
          </a:prstGeom>
        </p:spPr>
      </p:pic>
    </p:spTree>
    <p:extLst>
      <p:ext uri="{BB962C8B-B14F-4D97-AF65-F5344CB8AC3E}">
        <p14:creationId xmlns:p14="http://schemas.microsoft.com/office/powerpoint/2010/main" val="15179085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DB66C9CD-6BF4-44CA-8078-0BB819080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B07734-4338-1BAB-012A-B0934D8F46D0}"/>
              </a:ext>
            </a:extLst>
          </p:cNvPr>
          <p:cNvSpPr>
            <a:spLocks noGrp="1"/>
          </p:cNvSpPr>
          <p:nvPr>
            <p:ph type="title"/>
          </p:nvPr>
        </p:nvSpPr>
        <p:spPr>
          <a:xfrm>
            <a:off x="1080000" y="-395445"/>
            <a:ext cx="6120000" cy="1331637"/>
          </a:xfrm>
        </p:spPr>
        <p:txBody>
          <a:bodyPr anchor="b">
            <a:normAutofit/>
          </a:bodyPr>
          <a:lstStyle/>
          <a:p>
            <a:pPr algn="ctr"/>
            <a:r>
              <a:rPr lang="en-US" dirty="0"/>
              <a:t>Outdoor play and activities! </a:t>
            </a:r>
          </a:p>
        </p:txBody>
      </p:sp>
      <p:cxnSp>
        <p:nvCxnSpPr>
          <p:cNvPr id="42" name="Straight Connector 41">
            <a:extLst>
              <a:ext uri="{FF2B5EF4-FFF2-40B4-BE49-F238E27FC236}">
                <a16:creationId xmlns:a16="http://schemas.microsoft.com/office/drawing/2014/main" id="{77C6DF49-CBE3-4038-AC78-35DE4FD7CE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870000" y="2310207"/>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Content Placeholder 15">
            <a:extLst>
              <a:ext uri="{FF2B5EF4-FFF2-40B4-BE49-F238E27FC236}">
                <a16:creationId xmlns:a16="http://schemas.microsoft.com/office/drawing/2014/main" id="{F373D0DE-7736-259E-1867-E0BCB0EADDB7}"/>
              </a:ext>
            </a:extLst>
          </p:cNvPr>
          <p:cNvSpPr>
            <a:spLocks noGrp="1"/>
          </p:cNvSpPr>
          <p:nvPr>
            <p:ph idx="1"/>
          </p:nvPr>
        </p:nvSpPr>
        <p:spPr>
          <a:xfrm>
            <a:off x="11444" y="936191"/>
            <a:ext cx="8321690" cy="5797117"/>
          </a:xfrm>
        </p:spPr>
        <p:txBody>
          <a:bodyPr>
            <a:noAutofit/>
          </a:bodyPr>
          <a:lstStyle/>
          <a:p>
            <a:pPr marL="0" indent="0">
              <a:lnSpc>
                <a:spcPct val="115000"/>
              </a:lnSpc>
              <a:buNone/>
            </a:pPr>
            <a:r>
              <a:rPr lang="en-US" sz="1600" dirty="0">
                <a:latin typeface="Calibri" panose="020F0502020204030204" pitchFamily="34" charset="0"/>
                <a:cs typeface="Calibri" panose="020F0502020204030204" pitchFamily="34" charset="0"/>
              </a:rPr>
              <a:t>Within previous years there has been an increase in individuals and children experiencing mental health. This could be a following factor from experiencing lockdown.</a:t>
            </a:r>
          </a:p>
          <a:p>
            <a:pPr marL="0" indent="0">
              <a:lnSpc>
                <a:spcPct val="115000"/>
              </a:lnSpc>
              <a:buNone/>
            </a:pPr>
            <a:r>
              <a:rPr lang="en-US" sz="1600" dirty="0">
                <a:latin typeface="Calibri" panose="020F0502020204030204" pitchFamily="34" charset="0"/>
                <a:cs typeface="Calibri" panose="020F0502020204030204" pitchFamily="34" charset="0"/>
              </a:rPr>
              <a:t> Outdoor use become more present and useful within those time periods and still has a great impact now with individuals balancing outdoor activities and busy lifestyles more. Related health physical health benefits are;</a:t>
            </a:r>
          </a:p>
          <a:p>
            <a:pPr>
              <a:lnSpc>
                <a:spcPct val="115000"/>
              </a:lnSpc>
              <a:buFont typeface="Wingdings" pitchFamily="2" charset="2"/>
              <a:buChar char="v"/>
            </a:pPr>
            <a:r>
              <a:rPr lang="en-US" sz="1600" dirty="0">
                <a:latin typeface="Calibri" panose="020F0502020204030204" pitchFamily="34" charset="0"/>
                <a:cs typeface="Calibri" panose="020F0502020204030204" pitchFamily="34" charset="0"/>
              </a:rPr>
              <a:t>Reduced cortisol</a:t>
            </a:r>
          </a:p>
          <a:p>
            <a:pPr>
              <a:lnSpc>
                <a:spcPct val="115000"/>
              </a:lnSpc>
              <a:buFont typeface="Wingdings" pitchFamily="2" charset="2"/>
              <a:buChar char="v"/>
            </a:pPr>
            <a:r>
              <a:rPr lang="en-US" sz="1600" dirty="0">
                <a:latin typeface="Calibri" panose="020F0502020204030204" pitchFamily="34" charset="0"/>
                <a:cs typeface="Calibri" panose="020F0502020204030204" pitchFamily="34" charset="0"/>
              </a:rPr>
              <a:t>Reduced blood pressure and heart rate</a:t>
            </a:r>
          </a:p>
          <a:p>
            <a:pPr>
              <a:lnSpc>
                <a:spcPct val="115000"/>
              </a:lnSpc>
              <a:buFont typeface="Wingdings" pitchFamily="2" charset="2"/>
              <a:buChar char="v"/>
            </a:pPr>
            <a:r>
              <a:rPr lang="en-US" sz="1600" dirty="0">
                <a:latin typeface="Calibri" panose="020F0502020204030204" pitchFamily="34" charset="0"/>
                <a:cs typeface="Calibri" panose="020F0502020204030204" pitchFamily="34" charset="0"/>
              </a:rPr>
              <a:t>Increase better sleeping pattern</a:t>
            </a:r>
          </a:p>
          <a:p>
            <a:pPr>
              <a:lnSpc>
                <a:spcPct val="115000"/>
              </a:lnSpc>
              <a:buFont typeface="Wingdings" pitchFamily="2" charset="2"/>
              <a:buChar char="v"/>
            </a:pPr>
            <a:r>
              <a:rPr lang="en-US" sz="1600" dirty="0">
                <a:latin typeface="Calibri" panose="020F0502020204030204" pitchFamily="34" charset="0"/>
                <a:cs typeface="Calibri" panose="020F0502020204030204" pitchFamily="34" charset="0"/>
              </a:rPr>
              <a:t>Overall improved well-being</a:t>
            </a:r>
          </a:p>
          <a:p>
            <a:pPr>
              <a:lnSpc>
                <a:spcPct val="115000"/>
              </a:lnSpc>
              <a:buFont typeface="Wingdings" pitchFamily="2" charset="2"/>
              <a:buChar char="v"/>
            </a:pPr>
            <a:r>
              <a:rPr lang="en-US" sz="1600" dirty="0">
                <a:latin typeface="Calibri" panose="020F0502020204030204" pitchFamily="34" charset="0"/>
                <a:cs typeface="Calibri" panose="020F0502020204030204" pitchFamily="34" charset="0"/>
              </a:rPr>
              <a:t>Increased vitamin D</a:t>
            </a:r>
          </a:p>
          <a:p>
            <a:pPr marL="0" indent="0">
              <a:lnSpc>
                <a:spcPct val="115000"/>
              </a:lnSpc>
              <a:buNone/>
            </a:pPr>
            <a:r>
              <a:rPr lang="en-US" sz="1600" dirty="0">
                <a:latin typeface="Calibri" panose="020F0502020204030204" pitchFamily="34" charset="0"/>
                <a:cs typeface="Calibri" panose="020F0502020204030204" pitchFamily="34" charset="0"/>
              </a:rPr>
              <a:t>All these beneficial factors can help improve mental health issues that are existing. </a:t>
            </a:r>
          </a:p>
          <a:p>
            <a:pPr marL="0" indent="0">
              <a:lnSpc>
                <a:spcPct val="115000"/>
              </a:lnSpc>
              <a:buNone/>
            </a:pPr>
            <a:r>
              <a:rPr lang="en-US" sz="1600" dirty="0">
                <a:latin typeface="Calibri" panose="020F0502020204030204" pitchFamily="34" charset="0"/>
                <a:cs typeface="Calibri" panose="020F0502020204030204" pitchFamily="34" charset="0"/>
              </a:rPr>
              <a:t>(</a:t>
            </a:r>
            <a:r>
              <a:rPr lang="en-US" sz="1600" dirty="0" err="1">
                <a:latin typeface="Calibri" panose="020F0502020204030204" pitchFamily="34" charset="0"/>
                <a:cs typeface="Calibri" panose="020F0502020204030204" pitchFamily="34" charset="0"/>
              </a:rPr>
              <a:t>Garone</a:t>
            </a:r>
            <a:r>
              <a:rPr lang="en-US" sz="1600" dirty="0">
                <a:latin typeface="Calibri" panose="020F0502020204030204" pitchFamily="34" charset="0"/>
                <a:cs typeface="Calibri" panose="020F0502020204030204" pitchFamily="34" charset="0"/>
              </a:rPr>
              <a:t>, 2022).</a:t>
            </a:r>
          </a:p>
          <a:p>
            <a:pPr marL="0" indent="0">
              <a:lnSpc>
                <a:spcPct val="115000"/>
              </a:lnSpc>
              <a:buNone/>
            </a:pPr>
            <a:r>
              <a:rPr lang="en-US" sz="1600" dirty="0">
                <a:latin typeface="Calibri" panose="020F0502020204030204" pitchFamily="34" charset="0"/>
                <a:cs typeface="Calibri" panose="020F0502020204030204" pitchFamily="34" charset="0"/>
              </a:rPr>
              <a:t>A study based on a group of 14 children from early childhood ages 36 months to 15 years old.  (Bento &amp; Diaz, 2017) Focused on bringing indoor activities into the outdoor environment. They found that there is an importance in promoting outdoor play within society and education. Also effective with communication, healthy lifestyle understanding and how to deal with risks. </a:t>
            </a:r>
          </a:p>
        </p:txBody>
      </p:sp>
      <p:sp>
        <p:nvSpPr>
          <p:cNvPr id="44" name="Rectangle 43">
            <a:extLst>
              <a:ext uri="{FF2B5EF4-FFF2-40B4-BE49-F238E27FC236}">
                <a16:creationId xmlns:a16="http://schemas.microsoft.com/office/drawing/2014/main" id="{0BE97E3E-84E1-40AD-BDF4-00B29D57FD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24850" y="0"/>
            <a:ext cx="3867150" cy="6858000"/>
          </a:xfrm>
          <a:prstGeom prst="rect">
            <a:avLst/>
          </a:prstGeom>
          <a:solidFill>
            <a:schemeClr val="bg1">
              <a:alpha val="2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alpha val="20000"/>
                </a:schemeClr>
              </a:solidFill>
            </a:endParaRPr>
          </a:p>
        </p:txBody>
      </p:sp>
      <p:pic>
        <p:nvPicPr>
          <p:cNvPr id="5" name="Content Placeholder 4" descr="Forest scene outline">
            <a:extLst>
              <a:ext uri="{FF2B5EF4-FFF2-40B4-BE49-F238E27FC236}">
                <a16:creationId xmlns:a16="http://schemas.microsoft.com/office/drawing/2014/main" id="{DAF04A73-5BCD-9966-FF02-470C0DB522EF}"/>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885567" y="540000"/>
            <a:ext cx="2754000" cy="2754000"/>
          </a:xfrm>
          <a:prstGeom prst="rect">
            <a:avLst/>
          </a:prstGeom>
        </p:spPr>
      </p:pic>
      <p:pic>
        <p:nvPicPr>
          <p:cNvPr id="7" name="Content Placeholder 6" descr="Children running outside">
            <a:extLst>
              <a:ext uri="{FF2B5EF4-FFF2-40B4-BE49-F238E27FC236}">
                <a16:creationId xmlns:a16="http://schemas.microsoft.com/office/drawing/2014/main" id="{E18BE5C0-5009-6A84-F440-6B0BA4EA2E31}"/>
              </a:ext>
            </a:extLst>
          </p:cNvPr>
          <p:cNvPicPr>
            <a:picLocks noChangeAspect="1"/>
          </p:cNvPicPr>
          <p:nvPr/>
        </p:nvPicPr>
        <p:blipFill>
          <a:blip r:embed="rId5"/>
          <a:stretch>
            <a:fillRect/>
          </a:stretch>
        </p:blipFill>
        <p:spPr>
          <a:xfrm>
            <a:off x="8874124" y="4139174"/>
            <a:ext cx="2776887" cy="1603652"/>
          </a:xfrm>
          <a:prstGeom prst="rect">
            <a:avLst/>
          </a:prstGeom>
        </p:spPr>
      </p:pic>
    </p:spTree>
    <p:extLst>
      <p:ext uri="{BB962C8B-B14F-4D97-AF65-F5344CB8AC3E}">
        <p14:creationId xmlns:p14="http://schemas.microsoft.com/office/powerpoint/2010/main" val="14504289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369F5FE0-EBCF-4A14-AF3D-1ADCD6443E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7DB4E24-7BFA-0A3D-DA39-150BCBDC6820}"/>
              </a:ext>
            </a:extLst>
          </p:cNvPr>
          <p:cNvSpPr>
            <a:spLocks noGrp="1"/>
          </p:cNvSpPr>
          <p:nvPr>
            <p:ph type="title"/>
          </p:nvPr>
        </p:nvSpPr>
        <p:spPr>
          <a:xfrm>
            <a:off x="245877" y="203562"/>
            <a:ext cx="2699441" cy="632982"/>
          </a:xfrm>
        </p:spPr>
        <p:txBody>
          <a:bodyPr anchor="t">
            <a:normAutofit/>
          </a:bodyPr>
          <a:lstStyle/>
          <a:p>
            <a:r>
              <a:rPr lang="en-US" dirty="0"/>
              <a:t>statistics</a:t>
            </a:r>
          </a:p>
        </p:txBody>
      </p:sp>
      <p:pic>
        <p:nvPicPr>
          <p:cNvPr id="27" name="Graphic 26" descr="Statistics">
            <a:extLst>
              <a:ext uri="{FF2B5EF4-FFF2-40B4-BE49-F238E27FC236}">
                <a16:creationId xmlns:a16="http://schemas.microsoft.com/office/drawing/2014/main" id="{882A615D-5332-840A-CFFA-425E7B7CA6FF}"/>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12017" y="1779265"/>
            <a:ext cx="2925762" cy="2925762"/>
          </a:xfrm>
          <a:prstGeom prst="rect">
            <a:avLst/>
          </a:prstGeom>
        </p:spPr>
      </p:pic>
      <p:sp>
        <p:nvSpPr>
          <p:cNvPr id="3" name="Content Placeholder 2">
            <a:extLst>
              <a:ext uri="{FF2B5EF4-FFF2-40B4-BE49-F238E27FC236}">
                <a16:creationId xmlns:a16="http://schemas.microsoft.com/office/drawing/2014/main" id="{B3C0D0E4-04E2-24C0-EDD7-E65CF4126B61}"/>
              </a:ext>
            </a:extLst>
          </p:cNvPr>
          <p:cNvSpPr>
            <a:spLocks noGrp="1"/>
          </p:cNvSpPr>
          <p:nvPr>
            <p:ph idx="1"/>
          </p:nvPr>
        </p:nvSpPr>
        <p:spPr>
          <a:xfrm>
            <a:off x="3090836" y="138545"/>
            <a:ext cx="9101163" cy="6719455"/>
          </a:xfrm>
        </p:spPr>
        <p:txBody>
          <a:bodyPr>
            <a:normAutofit fontScale="92500"/>
          </a:bodyPr>
          <a:lstStyle/>
          <a:p>
            <a:pPr marL="0" indent="0">
              <a:buNone/>
            </a:pPr>
            <a:r>
              <a:rPr lang="en-US" sz="1700" dirty="0">
                <a:latin typeface="Calibri" panose="020F0502020204030204" pitchFamily="34" charset="0"/>
                <a:cs typeface="Calibri" panose="020F0502020204030204" pitchFamily="34" charset="0"/>
              </a:rPr>
              <a:t>ACEs statistics: (NHS, 2021</a:t>
            </a:r>
            <a:r>
              <a:rPr lang="en-US" sz="1700" dirty="0"/>
              <a:t>)</a:t>
            </a:r>
          </a:p>
          <a:p>
            <a:pPr>
              <a:buFont typeface="Courier New" panose="02070309020205020404" pitchFamily="49" charset="0"/>
              <a:buChar char="o"/>
            </a:pPr>
            <a:r>
              <a:rPr lang="en-US" sz="1900" dirty="0">
                <a:latin typeface="Calibri" panose="020F0502020204030204" pitchFamily="34" charset="0"/>
                <a:cs typeface="Calibri" panose="020F0502020204030204" pitchFamily="34" charset="0"/>
              </a:rPr>
              <a:t>In 2014 a British study on ACEs found that 47% of people have experienced at least one ACE in their life and that 9% of the population experienced more than 4 ACEs (Bellis et al, 2014).</a:t>
            </a:r>
          </a:p>
          <a:p>
            <a:pPr>
              <a:buFont typeface="Courier New" panose="02070309020205020404" pitchFamily="49" charset="0"/>
              <a:buChar char="o"/>
            </a:pPr>
            <a:r>
              <a:rPr lang="en-US" sz="1900" dirty="0">
                <a:latin typeface="Calibri" panose="020F0502020204030204" pitchFamily="34" charset="0"/>
                <a:cs typeface="Calibri" panose="020F0502020204030204" pitchFamily="34" charset="0"/>
              </a:rPr>
              <a:t>1-3 diagnosed mental health related to ACEs within childhood.</a:t>
            </a:r>
          </a:p>
          <a:p>
            <a:pPr>
              <a:buFont typeface="Courier New" panose="02070309020205020404" pitchFamily="49" charset="0"/>
              <a:buChar char="o"/>
            </a:pPr>
            <a:r>
              <a:rPr lang="en-US" sz="1900" dirty="0">
                <a:latin typeface="Calibri" panose="020F0502020204030204" pitchFamily="34" charset="0"/>
                <a:cs typeface="Calibri" panose="020F0502020204030204" pitchFamily="34" charset="0"/>
              </a:rPr>
              <a:t>The longer an individual experiences an ACE the more ACEs can become more common.</a:t>
            </a:r>
          </a:p>
          <a:p>
            <a:pPr marL="0" indent="0">
              <a:buNone/>
            </a:pPr>
            <a:r>
              <a:rPr lang="en-US" sz="1900" dirty="0">
                <a:latin typeface="Calibri" panose="020F0502020204030204" pitchFamily="34" charset="0"/>
                <a:cs typeface="Calibri" panose="020F0502020204030204" pitchFamily="34" charset="0"/>
              </a:rPr>
              <a:t> </a:t>
            </a:r>
          </a:p>
          <a:p>
            <a:pPr marL="0" indent="0">
              <a:buNone/>
            </a:pPr>
            <a:r>
              <a:rPr lang="en-US" sz="1900" dirty="0">
                <a:latin typeface="Calibri" panose="020F0502020204030204" pitchFamily="34" charset="0"/>
                <a:cs typeface="Calibri" panose="020F0502020204030204" pitchFamily="34" charset="0"/>
              </a:rPr>
              <a:t>Forest school statistics: (Sella et al .,2023) a systematic review of 190 articles on forest school studies. </a:t>
            </a:r>
          </a:p>
          <a:p>
            <a:pPr>
              <a:buFont typeface="Wingdings" pitchFamily="2" charset="2"/>
              <a:buChar char="§"/>
            </a:pPr>
            <a:r>
              <a:rPr lang="en-US" sz="1900" dirty="0">
                <a:latin typeface="Calibri" panose="020F0502020204030204" pitchFamily="34" charset="0"/>
                <a:cs typeface="Calibri" panose="020F0502020204030204" pitchFamily="34" charset="0"/>
              </a:rPr>
              <a:t> Children that attend forest schools state there is an increase in balance, coordination, health and well-being and cognitive function compared to children in an indoor setting environment. </a:t>
            </a:r>
          </a:p>
          <a:p>
            <a:pPr marL="0" indent="0">
              <a:buNone/>
            </a:pPr>
            <a:endParaRPr lang="en-US" sz="1900" dirty="0">
              <a:latin typeface="Calibri" panose="020F0502020204030204" pitchFamily="34" charset="0"/>
              <a:cs typeface="Calibri" panose="020F0502020204030204" pitchFamily="34" charset="0"/>
            </a:endParaRPr>
          </a:p>
          <a:p>
            <a:pPr marL="0" indent="0">
              <a:buNone/>
            </a:pPr>
            <a:r>
              <a:rPr lang="en-US" sz="1900" dirty="0">
                <a:latin typeface="Calibri" panose="020F0502020204030204" pitchFamily="34" charset="0"/>
                <a:cs typeface="Calibri" panose="020F0502020204030204" pitchFamily="34" charset="0"/>
              </a:rPr>
              <a:t>Outdoor play statistics: (</a:t>
            </a:r>
            <a:r>
              <a:rPr lang="en-US" sz="1900" dirty="0" err="1">
                <a:latin typeface="Calibri" panose="020F0502020204030204" pitchFamily="34" charset="0"/>
                <a:cs typeface="Calibri" panose="020F0502020204030204" pitchFamily="34" charset="0"/>
              </a:rPr>
              <a:t>Prins</a:t>
            </a:r>
            <a:r>
              <a:rPr lang="en-US" sz="1900" dirty="0">
                <a:latin typeface="Calibri" panose="020F0502020204030204" pitchFamily="34" charset="0"/>
                <a:cs typeface="Calibri" panose="020F0502020204030204" pitchFamily="34" charset="0"/>
              </a:rPr>
              <a:t> et al.,2022) qualitative systematic review on previous research.</a:t>
            </a:r>
          </a:p>
          <a:p>
            <a:pPr>
              <a:buFont typeface="Wingdings" pitchFamily="2" charset="2"/>
              <a:buChar char="q"/>
            </a:pPr>
            <a:r>
              <a:rPr lang="en-US" sz="1900" dirty="0">
                <a:latin typeface="Calibri" panose="020F0502020204030204" pitchFamily="34" charset="0"/>
                <a:cs typeface="Calibri" panose="020F0502020204030204" pitchFamily="34" charset="0"/>
              </a:rPr>
              <a:t>Outdoor play can improve a child's motor skills such as physical development, balancing and hand-eye coordination. </a:t>
            </a:r>
          </a:p>
          <a:p>
            <a:pPr>
              <a:buFont typeface="Wingdings" pitchFamily="2" charset="2"/>
              <a:buChar char="q"/>
            </a:pPr>
            <a:r>
              <a:rPr lang="en-US" sz="1900" dirty="0">
                <a:latin typeface="Calibri" panose="020F0502020204030204" pitchFamily="34" charset="0"/>
                <a:cs typeface="Calibri" panose="020F0502020204030204" pitchFamily="34" charset="0"/>
              </a:rPr>
              <a:t>Outdoor play can also benefit social/emotional motors by improving social skills and regulating emotions. </a:t>
            </a:r>
          </a:p>
          <a:p>
            <a:pPr marL="0" indent="0">
              <a:buNone/>
            </a:pPr>
            <a:endParaRPr lang="en-US" dirty="0"/>
          </a:p>
          <a:p>
            <a:pPr marL="0" indent="0">
              <a:buNone/>
            </a:pPr>
            <a:endParaRPr lang="en-US" dirty="0"/>
          </a:p>
          <a:p>
            <a:pPr marL="0" indent="0">
              <a:buNone/>
            </a:pPr>
            <a:endParaRPr lang="en-US" dirty="0"/>
          </a:p>
          <a:p>
            <a:pPr marL="0" indent="0">
              <a:buNone/>
            </a:pPr>
            <a:endParaRPr lang="en-US" dirty="0"/>
          </a:p>
        </p:txBody>
      </p:sp>
    </p:spTree>
    <p:extLst>
      <p:ext uri="{BB962C8B-B14F-4D97-AF65-F5344CB8AC3E}">
        <p14:creationId xmlns:p14="http://schemas.microsoft.com/office/powerpoint/2010/main" val="14256577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DB66C9CD-6BF4-44CA-8078-0BB819080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6420B1-D995-8FF7-1026-E0AE3B053898}"/>
              </a:ext>
            </a:extLst>
          </p:cNvPr>
          <p:cNvSpPr>
            <a:spLocks noGrp="1"/>
          </p:cNvSpPr>
          <p:nvPr>
            <p:ph type="title"/>
          </p:nvPr>
        </p:nvSpPr>
        <p:spPr>
          <a:xfrm>
            <a:off x="1078100" y="542671"/>
            <a:ext cx="10026650" cy="1124202"/>
          </a:xfrm>
        </p:spPr>
        <p:txBody>
          <a:bodyPr wrap="square" anchor="ctr">
            <a:normAutofit/>
          </a:bodyPr>
          <a:lstStyle/>
          <a:p>
            <a:pPr algn="ctr"/>
            <a:r>
              <a:rPr lang="en-US" dirty="0"/>
              <a:t>Significant Studies….</a:t>
            </a:r>
          </a:p>
        </p:txBody>
      </p:sp>
      <p:sp useBgFill="1">
        <p:nvSpPr>
          <p:cNvPr id="31" name="Rectangle 30">
            <a:extLst>
              <a:ext uri="{FF2B5EF4-FFF2-40B4-BE49-F238E27FC236}">
                <a16:creationId xmlns:a16="http://schemas.microsoft.com/office/drawing/2014/main" id="{F883A8D1-ED1B-47A1-AA44-289C080EDD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52664"/>
            <a:ext cx="12192000" cy="4605336"/>
          </a:xfrm>
          <a:prstGeom prst="rect">
            <a:avLst/>
          </a:prstGeom>
          <a:solidFill>
            <a:schemeClr val="bg1">
              <a:alpha val="2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alpha val="20000"/>
                </a:schemeClr>
              </a:solidFill>
            </a:endParaRPr>
          </a:p>
        </p:txBody>
      </p:sp>
      <p:graphicFrame>
        <p:nvGraphicFramePr>
          <p:cNvPr id="25" name="Content Placeholder 2">
            <a:extLst>
              <a:ext uri="{FF2B5EF4-FFF2-40B4-BE49-F238E27FC236}">
                <a16:creationId xmlns:a16="http://schemas.microsoft.com/office/drawing/2014/main" id="{489EB9C2-456A-4499-8D29-88DB688B2A94}"/>
              </a:ext>
            </a:extLst>
          </p:cNvPr>
          <p:cNvGraphicFramePr>
            <a:graphicFrameLocks noGrp="1"/>
          </p:cNvGraphicFramePr>
          <p:nvPr>
            <p:ph idx="1"/>
            <p:extLst>
              <p:ext uri="{D42A27DB-BD31-4B8C-83A1-F6EECF244321}">
                <p14:modId xmlns:p14="http://schemas.microsoft.com/office/powerpoint/2010/main" val="4030796049"/>
              </p:ext>
            </p:extLst>
          </p:nvPr>
        </p:nvGraphicFramePr>
        <p:xfrm>
          <a:off x="541338" y="2843212"/>
          <a:ext cx="11109674" cy="347211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948063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DB66C9CD-6BF4-44CA-8078-0BB819080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1BC795-9EEE-4B16-FEC9-D43093D17A6B}"/>
              </a:ext>
            </a:extLst>
          </p:cNvPr>
          <p:cNvSpPr>
            <a:spLocks noGrp="1"/>
          </p:cNvSpPr>
          <p:nvPr>
            <p:ph type="title"/>
          </p:nvPr>
        </p:nvSpPr>
        <p:spPr>
          <a:xfrm>
            <a:off x="1080000" y="540000"/>
            <a:ext cx="6120000" cy="1331637"/>
          </a:xfrm>
        </p:spPr>
        <p:txBody>
          <a:bodyPr anchor="b">
            <a:normAutofit/>
          </a:bodyPr>
          <a:lstStyle/>
          <a:p>
            <a:pPr algn="ctr"/>
            <a:r>
              <a:rPr lang="en-US" dirty="0"/>
              <a:t> following on…</a:t>
            </a:r>
          </a:p>
        </p:txBody>
      </p:sp>
      <p:cxnSp>
        <p:nvCxnSpPr>
          <p:cNvPr id="44" name="Straight Connector 43">
            <a:extLst>
              <a:ext uri="{FF2B5EF4-FFF2-40B4-BE49-F238E27FC236}">
                <a16:creationId xmlns:a16="http://schemas.microsoft.com/office/drawing/2014/main" id="{77C6DF49-CBE3-4038-AC78-35DE4FD7CE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870000" y="2310207"/>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46" name="Rectangle 45">
            <a:extLst>
              <a:ext uri="{FF2B5EF4-FFF2-40B4-BE49-F238E27FC236}">
                <a16:creationId xmlns:a16="http://schemas.microsoft.com/office/drawing/2014/main" id="{0BE97E3E-84E1-40AD-BDF4-00B29D57FD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24850" y="0"/>
            <a:ext cx="3867150" cy="6858000"/>
          </a:xfrm>
          <a:prstGeom prst="rect">
            <a:avLst/>
          </a:prstGeom>
          <a:solidFill>
            <a:schemeClr val="bg1">
              <a:alpha val="2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alpha val="20000"/>
                </a:schemeClr>
              </a:solidFill>
            </a:endParaRPr>
          </a:p>
        </p:txBody>
      </p:sp>
      <p:pic>
        <p:nvPicPr>
          <p:cNvPr id="21" name="Graphic 20" descr="Books">
            <a:extLst>
              <a:ext uri="{FF2B5EF4-FFF2-40B4-BE49-F238E27FC236}">
                <a16:creationId xmlns:a16="http://schemas.microsoft.com/office/drawing/2014/main" id="{48F6B543-2AA1-BC67-DC0F-C6BAA42FF569}"/>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885567" y="540000"/>
            <a:ext cx="2754000" cy="2754000"/>
          </a:xfrm>
          <a:prstGeom prst="rect">
            <a:avLst/>
          </a:prstGeom>
        </p:spPr>
      </p:pic>
      <p:pic>
        <p:nvPicPr>
          <p:cNvPr id="5" name="Content Placeholder 4" descr="Newlyweds by stream">
            <a:extLst>
              <a:ext uri="{FF2B5EF4-FFF2-40B4-BE49-F238E27FC236}">
                <a16:creationId xmlns:a16="http://schemas.microsoft.com/office/drawing/2014/main" id="{850E4874-E20D-88A8-D7EA-F12B562C7CA0}"/>
              </a:ext>
            </a:extLst>
          </p:cNvPr>
          <p:cNvPicPr>
            <a:picLocks noChangeAspect="1"/>
          </p:cNvPicPr>
          <p:nvPr/>
        </p:nvPicPr>
        <p:blipFill>
          <a:blip r:embed="rId5"/>
          <a:stretch>
            <a:fillRect/>
          </a:stretch>
        </p:blipFill>
        <p:spPr>
          <a:xfrm>
            <a:off x="8874124" y="4014214"/>
            <a:ext cx="2776887" cy="1853572"/>
          </a:xfrm>
          <a:prstGeom prst="rect">
            <a:avLst/>
          </a:prstGeom>
        </p:spPr>
      </p:pic>
      <p:graphicFrame>
        <p:nvGraphicFramePr>
          <p:cNvPr id="37" name="Content Placeholder 27">
            <a:extLst>
              <a:ext uri="{FF2B5EF4-FFF2-40B4-BE49-F238E27FC236}">
                <a16:creationId xmlns:a16="http://schemas.microsoft.com/office/drawing/2014/main" id="{CE1FFACD-39F9-AAA7-6609-A029BE989027}"/>
              </a:ext>
            </a:extLst>
          </p:cNvPr>
          <p:cNvGraphicFramePr>
            <a:graphicFrameLocks noGrp="1"/>
          </p:cNvGraphicFramePr>
          <p:nvPr>
            <p:ph idx="1"/>
            <p:extLst>
              <p:ext uri="{D42A27DB-BD31-4B8C-83A1-F6EECF244321}">
                <p14:modId xmlns:p14="http://schemas.microsoft.com/office/powerpoint/2010/main" val="2711632327"/>
              </p:ext>
            </p:extLst>
          </p:nvPr>
        </p:nvGraphicFramePr>
        <p:xfrm>
          <a:off x="165389" y="2197055"/>
          <a:ext cx="7994072" cy="4335526"/>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41884001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2" name="Rectangle 22">
            <a:extLst>
              <a:ext uri="{FF2B5EF4-FFF2-40B4-BE49-F238E27FC236}">
                <a16:creationId xmlns:a16="http://schemas.microsoft.com/office/drawing/2014/main" id="{EEE96A74-B62B-4642-AB22-7776A5F48C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668DF40-BB5E-E808-6809-6EF9246D02F5}"/>
              </a:ext>
            </a:extLst>
          </p:cNvPr>
          <p:cNvSpPr>
            <a:spLocks noGrp="1"/>
          </p:cNvSpPr>
          <p:nvPr>
            <p:ph type="title"/>
          </p:nvPr>
        </p:nvSpPr>
        <p:spPr>
          <a:xfrm>
            <a:off x="541338" y="1079500"/>
            <a:ext cx="3322637" cy="4689475"/>
          </a:xfrm>
        </p:spPr>
        <p:txBody>
          <a:bodyPr anchor="ctr">
            <a:normAutofit/>
          </a:bodyPr>
          <a:lstStyle/>
          <a:p>
            <a:pPr algn="ctr"/>
            <a:r>
              <a:rPr lang="en-US" sz="2600"/>
              <a:t>Further information-</a:t>
            </a:r>
          </a:p>
        </p:txBody>
      </p:sp>
      <p:sp>
        <p:nvSpPr>
          <p:cNvPr id="33" name="Rectangle 24">
            <a:extLst>
              <a:ext uri="{FF2B5EF4-FFF2-40B4-BE49-F238E27FC236}">
                <a16:creationId xmlns:a16="http://schemas.microsoft.com/office/drawing/2014/main" id="{8576A6EA-4B09-480F-BB03-961602723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5950" y="-1"/>
            <a:ext cx="7766050" cy="6857993"/>
          </a:xfrm>
          <a:prstGeom prst="rect">
            <a:avLst/>
          </a:prstGeom>
          <a:solidFill>
            <a:schemeClr val="bg1">
              <a:alpha val="2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19" name="Content Placeholder 2">
            <a:extLst>
              <a:ext uri="{FF2B5EF4-FFF2-40B4-BE49-F238E27FC236}">
                <a16:creationId xmlns:a16="http://schemas.microsoft.com/office/drawing/2014/main" id="{FE03A188-6C7A-5812-5982-DBCC7C203676}"/>
              </a:ext>
            </a:extLst>
          </p:cNvPr>
          <p:cNvGraphicFramePr>
            <a:graphicFrameLocks noGrp="1"/>
          </p:cNvGraphicFramePr>
          <p:nvPr>
            <p:ph idx="1"/>
            <p:extLst>
              <p:ext uri="{D42A27DB-BD31-4B8C-83A1-F6EECF244321}">
                <p14:modId xmlns:p14="http://schemas.microsoft.com/office/powerpoint/2010/main" val="1243335057"/>
              </p:ext>
            </p:extLst>
          </p:nvPr>
        </p:nvGraphicFramePr>
        <p:xfrm>
          <a:off x="4981575" y="540000"/>
          <a:ext cx="6669431" cy="5778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4900775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369F5FE0-EBCF-4A14-AF3D-1ADCD6443E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9926370-CAAE-7811-300E-29A5A72A8EA0}"/>
              </a:ext>
            </a:extLst>
          </p:cNvPr>
          <p:cNvSpPr>
            <a:spLocks noGrp="1"/>
          </p:cNvSpPr>
          <p:nvPr>
            <p:ph type="title"/>
          </p:nvPr>
        </p:nvSpPr>
        <p:spPr>
          <a:xfrm>
            <a:off x="1080000" y="1011236"/>
            <a:ext cx="4426782" cy="1292662"/>
          </a:xfrm>
        </p:spPr>
        <p:txBody>
          <a:bodyPr vert="horz" lIns="0" tIns="0" rIns="0" bIns="0" rtlCol="0" anchor="t" anchorCtr="0">
            <a:normAutofit/>
          </a:bodyPr>
          <a:lstStyle/>
          <a:p>
            <a:r>
              <a:rPr lang="en-US"/>
              <a:t> interventions </a:t>
            </a:r>
          </a:p>
        </p:txBody>
      </p:sp>
      <p:pic>
        <p:nvPicPr>
          <p:cNvPr id="6" name="Picture 5" descr="Pool of colorful balls">
            <a:extLst>
              <a:ext uri="{FF2B5EF4-FFF2-40B4-BE49-F238E27FC236}">
                <a16:creationId xmlns:a16="http://schemas.microsoft.com/office/drawing/2014/main" id="{448FD273-8942-6756-577E-80F9FB2C5AFE}"/>
              </a:ext>
            </a:extLst>
          </p:cNvPr>
          <p:cNvPicPr>
            <a:picLocks noChangeAspect="1"/>
          </p:cNvPicPr>
          <p:nvPr/>
        </p:nvPicPr>
        <p:blipFill rotWithShape="1">
          <a:blip r:embed="rId3"/>
          <a:srcRect r="-2" b="1300"/>
          <a:stretch/>
        </p:blipFill>
        <p:spPr>
          <a:xfrm>
            <a:off x="1115170" y="2303898"/>
            <a:ext cx="3865659" cy="2537182"/>
          </a:xfrm>
          <a:prstGeom prst="rect">
            <a:avLst/>
          </a:prstGeom>
        </p:spPr>
      </p:pic>
      <p:graphicFrame>
        <p:nvGraphicFramePr>
          <p:cNvPr id="26" name="TextBox 3">
            <a:extLst>
              <a:ext uri="{FF2B5EF4-FFF2-40B4-BE49-F238E27FC236}">
                <a16:creationId xmlns:a16="http://schemas.microsoft.com/office/drawing/2014/main" id="{DA2299A8-A7C1-60F3-54C6-A4081261B448}"/>
              </a:ext>
            </a:extLst>
          </p:cNvPr>
          <p:cNvGraphicFramePr/>
          <p:nvPr>
            <p:extLst>
              <p:ext uri="{D42A27DB-BD31-4B8C-83A1-F6EECF244321}">
                <p14:modId xmlns:p14="http://schemas.microsoft.com/office/powerpoint/2010/main" val="1405847978"/>
              </p:ext>
            </p:extLst>
          </p:nvPr>
        </p:nvGraphicFramePr>
        <p:xfrm>
          <a:off x="6095999" y="138544"/>
          <a:ext cx="6096001" cy="671945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5941069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50" name="Rectangle 46">
            <a:extLst>
              <a:ext uri="{FF2B5EF4-FFF2-40B4-BE49-F238E27FC236}">
                <a16:creationId xmlns:a16="http://schemas.microsoft.com/office/drawing/2014/main" id="{1AEB7F98-32EC-40D3-89EE-C843302316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79310C4-1B39-CF0D-407B-9D6910EEC95F}"/>
              </a:ext>
            </a:extLst>
          </p:cNvPr>
          <p:cNvSpPr>
            <a:spLocks noGrp="1"/>
          </p:cNvSpPr>
          <p:nvPr>
            <p:ph type="title"/>
          </p:nvPr>
        </p:nvSpPr>
        <p:spPr>
          <a:xfrm>
            <a:off x="540988" y="540033"/>
            <a:ext cx="3884962" cy="1331604"/>
          </a:xfrm>
        </p:spPr>
        <p:txBody>
          <a:bodyPr vert="horz" lIns="0" tIns="0" rIns="0" bIns="0" rtlCol="0" anchor="b" anchorCtr="0">
            <a:normAutofit/>
          </a:bodyPr>
          <a:lstStyle/>
          <a:p>
            <a:pPr algn="ctr"/>
            <a:r>
              <a:rPr lang="en-US" dirty="0"/>
              <a:t> evaluation  </a:t>
            </a:r>
          </a:p>
        </p:txBody>
      </p:sp>
      <p:cxnSp>
        <p:nvCxnSpPr>
          <p:cNvPr id="49" name="Straight Connector 48">
            <a:extLst>
              <a:ext uri="{FF2B5EF4-FFF2-40B4-BE49-F238E27FC236}">
                <a16:creationId xmlns:a16="http://schemas.microsoft.com/office/drawing/2014/main" id="{77C6DF49-CBE3-4038-AC78-35DE4FD7CE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13469" y="2310207"/>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0542E831-C846-086C-4E72-670D48450D6E}"/>
              </a:ext>
            </a:extLst>
          </p:cNvPr>
          <p:cNvSpPr txBox="1"/>
          <p:nvPr/>
        </p:nvSpPr>
        <p:spPr>
          <a:xfrm>
            <a:off x="0" y="2310207"/>
            <a:ext cx="5292435" cy="4547793"/>
          </a:xfrm>
          <a:prstGeom prst="rect">
            <a:avLst/>
          </a:prstGeom>
        </p:spPr>
        <p:txBody>
          <a:bodyPr vert="horz" lIns="0" tIns="0" rIns="0" bIns="0" rtlCol="0" anchor="t" anchorCtr="0">
            <a:noAutofit/>
          </a:bodyPr>
          <a:lstStyle/>
          <a:p>
            <a:pPr>
              <a:lnSpc>
                <a:spcPct val="150000"/>
              </a:lnSpc>
              <a:spcAft>
                <a:spcPts val="600"/>
              </a:spcAft>
              <a:buClr>
                <a:schemeClr val="accent1">
                  <a:lumMod val="60000"/>
                  <a:lumOff val="40000"/>
                </a:schemeClr>
              </a:buClr>
            </a:pPr>
            <a:r>
              <a:rPr lang="en-US" dirty="0">
                <a:solidFill>
                  <a:schemeClr val="tx1">
                    <a:alpha val="70000"/>
                  </a:schemeClr>
                </a:solidFill>
                <a:latin typeface="Calibri" panose="020F0502020204030204" pitchFamily="34" charset="0"/>
                <a:cs typeface="Calibri" panose="020F0502020204030204" pitchFamily="34" charset="0"/>
              </a:rPr>
              <a:t>Overall, </a:t>
            </a:r>
            <a:r>
              <a:rPr lang="en-US" dirty="0" err="1">
                <a:solidFill>
                  <a:schemeClr val="tx1">
                    <a:alpha val="70000"/>
                  </a:schemeClr>
                </a:solidFill>
                <a:latin typeface="Calibri" panose="020F0502020204030204" pitchFamily="34" charset="0"/>
                <a:cs typeface="Calibri" panose="020F0502020204030204" pitchFamily="34" charset="0"/>
              </a:rPr>
              <a:t>summarising</a:t>
            </a:r>
            <a:r>
              <a:rPr lang="en-US" dirty="0">
                <a:solidFill>
                  <a:schemeClr val="tx1">
                    <a:alpha val="70000"/>
                  </a:schemeClr>
                </a:solidFill>
                <a:latin typeface="Calibri" panose="020F0502020204030204" pitchFamily="34" charset="0"/>
                <a:cs typeface="Calibri" panose="020F0502020204030204" pitchFamily="34" charset="0"/>
              </a:rPr>
              <a:t> recently mentioned and explained statistics, studies, interventions and journal articles shows that outdoor play can impact a child positively and beneficially. Especially focusing on children that experience/ experienced ACEs, and how nature close by can influence development and promote a strong/ healthy lifestyle and well-being. Outdoor play should always be balanced and considered to be for children towards all ages. This presentation promotes the importance of forest schools, nature and outdoor play for children now and upcoming generations. </a:t>
            </a:r>
          </a:p>
        </p:txBody>
      </p:sp>
      <p:sp>
        <p:nvSpPr>
          <p:cNvPr id="51" name="Rectangle 50">
            <a:extLst>
              <a:ext uri="{FF2B5EF4-FFF2-40B4-BE49-F238E27FC236}">
                <a16:creationId xmlns:a16="http://schemas.microsoft.com/office/drawing/2014/main" id="{DAD9000E-708C-464D-A86F-4ABE391B6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6337" y="0"/>
            <a:ext cx="7205663" cy="6858000"/>
          </a:xfrm>
          <a:prstGeom prst="rect">
            <a:avLst/>
          </a:prstGeom>
          <a:solidFill>
            <a:schemeClr val="bg1">
              <a:alpha val="2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alpha val="20000"/>
                </a:schemeClr>
              </a:solidFill>
            </a:endParaRPr>
          </a:p>
        </p:txBody>
      </p:sp>
      <p:pic>
        <p:nvPicPr>
          <p:cNvPr id="6" name="Graphic 5" descr="Handprint with solid fill">
            <a:extLst>
              <a:ext uri="{FF2B5EF4-FFF2-40B4-BE49-F238E27FC236}">
                <a16:creationId xmlns:a16="http://schemas.microsoft.com/office/drawing/2014/main" id="{DD91B8FE-6209-C68F-EA31-76CA033A8F42}"/>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706466" y="540033"/>
            <a:ext cx="5775279" cy="5775279"/>
          </a:xfrm>
          <a:prstGeom prst="rect">
            <a:avLst/>
          </a:prstGeom>
        </p:spPr>
      </p:pic>
    </p:spTree>
    <p:extLst>
      <p:ext uri="{BB962C8B-B14F-4D97-AF65-F5344CB8AC3E}">
        <p14:creationId xmlns:p14="http://schemas.microsoft.com/office/powerpoint/2010/main" val="7262522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9" name="Rectangle 78">
            <a:extLst>
              <a:ext uri="{FF2B5EF4-FFF2-40B4-BE49-F238E27FC236}">
                <a16:creationId xmlns:a16="http://schemas.microsoft.com/office/drawing/2014/main" id="{DB66C9CD-6BF4-44CA-8078-0BB819080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00BA3C-82EB-1CE1-6198-C519CA034F0C}"/>
              </a:ext>
            </a:extLst>
          </p:cNvPr>
          <p:cNvSpPr>
            <a:spLocks noGrp="1"/>
          </p:cNvSpPr>
          <p:nvPr>
            <p:ph type="title"/>
          </p:nvPr>
        </p:nvSpPr>
        <p:spPr>
          <a:xfrm>
            <a:off x="4984749" y="279098"/>
            <a:ext cx="6120000" cy="860400"/>
          </a:xfrm>
        </p:spPr>
        <p:txBody>
          <a:bodyPr anchor="b">
            <a:normAutofit/>
          </a:bodyPr>
          <a:lstStyle/>
          <a:p>
            <a:pPr algn="ctr"/>
            <a:r>
              <a:rPr lang="en-US" dirty="0"/>
              <a:t>Critical evaluation </a:t>
            </a:r>
          </a:p>
        </p:txBody>
      </p:sp>
      <p:pic>
        <p:nvPicPr>
          <p:cNvPr id="75" name="Picture 74" descr="A hand touching a small plant">
            <a:extLst>
              <a:ext uri="{FF2B5EF4-FFF2-40B4-BE49-F238E27FC236}">
                <a16:creationId xmlns:a16="http://schemas.microsoft.com/office/drawing/2014/main" id="{653DF632-E471-1CEF-8C36-51896FB2BF7F}"/>
              </a:ext>
            </a:extLst>
          </p:cNvPr>
          <p:cNvPicPr>
            <a:picLocks noChangeAspect="1"/>
          </p:cNvPicPr>
          <p:nvPr/>
        </p:nvPicPr>
        <p:blipFill rotWithShape="1">
          <a:blip r:embed="rId3"/>
          <a:srcRect l="58777" r="3546" b="-1"/>
          <a:stretch/>
        </p:blipFill>
        <p:spPr>
          <a:xfrm>
            <a:off x="20" y="10"/>
            <a:ext cx="3870969" cy="6857990"/>
          </a:xfrm>
          <a:prstGeom prst="rect">
            <a:avLst/>
          </a:prstGeom>
        </p:spPr>
      </p:pic>
      <p:cxnSp>
        <p:nvCxnSpPr>
          <p:cNvPr id="81" name="Straight Connector 80">
            <a:extLst>
              <a:ext uri="{FF2B5EF4-FFF2-40B4-BE49-F238E27FC236}">
                <a16:creationId xmlns:a16="http://schemas.microsoft.com/office/drawing/2014/main" id="{77C6DF49-CBE3-4038-AC78-35DE4FD7CE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774750" y="2310207"/>
            <a:ext cx="540000" cy="0"/>
          </a:xfrm>
          <a:prstGeom prst="line">
            <a:avLst/>
          </a:prstGeom>
          <a:ln w="1016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AB807BD-7C63-3C40-325A-073345100F11}"/>
              </a:ext>
            </a:extLst>
          </p:cNvPr>
          <p:cNvSpPr>
            <a:spLocks noGrp="1"/>
          </p:cNvSpPr>
          <p:nvPr>
            <p:ph idx="1"/>
          </p:nvPr>
        </p:nvSpPr>
        <p:spPr>
          <a:xfrm>
            <a:off x="4142511" y="2309792"/>
            <a:ext cx="8049489" cy="3814256"/>
          </a:xfrm>
        </p:spPr>
        <p:txBody>
          <a:bodyPr>
            <a:noAutofit/>
          </a:bodyPr>
          <a:lstStyle/>
          <a:p>
            <a:pPr marL="0" indent="0">
              <a:lnSpc>
                <a:spcPct val="150000"/>
              </a:lnSpc>
              <a:buNone/>
            </a:pPr>
            <a:r>
              <a:rPr lang="en-US" sz="1600" dirty="0">
                <a:latin typeface="Calibri" panose="020F0502020204030204" pitchFamily="34" charset="0"/>
                <a:cs typeface="Calibri" panose="020F0502020204030204" pitchFamily="34" charset="0"/>
              </a:rPr>
              <a:t>From previously evaluating in the recent slide, moving on critically on the other hand there are still gaps to be mentioned within this topic and intervention. For example, a higher target aim towards teenagers 13-18 and young adults. This would be a positive influence and promote the next generations to understand nature and the environment. Having parents included in forest sessions or outdoor play can help build relationships and promote better attitudes and </a:t>
            </a:r>
            <a:r>
              <a:rPr lang="en-US" sz="1600" dirty="0" err="1">
                <a:latin typeface="Calibri" panose="020F0502020204030204" pitchFamily="34" charset="0"/>
                <a:cs typeface="Calibri" panose="020F0502020204030204" pitchFamily="34" charset="0"/>
              </a:rPr>
              <a:t>behaviour</a:t>
            </a:r>
            <a:r>
              <a:rPr lang="en-US" sz="1600" dirty="0">
                <a:latin typeface="Calibri" panose="020F0502020204030204" pitchFamily="34" charset="0"/>
                <a:cs typeface="Calibri" panose="020F0502020204030204" pitchFamily="34" charset="0"/>
              </a:rPr>
              <a:t> toward the outdoor environment with their child. This may be easier and more comfortable with some children and promote effective faster understanding with communication between adults to impact their </a:t>
            </a:r>
            <a:r>
              <a:rPr lang="en-US" sz="1600" dirty="0" err="1">
                <a:latin typeface="Calibri" panose="020F0502020204030204" pitchFamily="34" charset="0"/>
                <a:cs typeface="Calibri" panose="020F0502020204030204" pitchFamily="34" charset="0"/>
              </a:rPr>
              <a:t>socialising</a:t>
            </a:r>
            <a:r>
              <a:rPr lang="en-US" sz="1600" dirty="0">
                <a:latin typeface="Calibri" panose="020F0502020204030204" pitchFamily="34" charset="0"/>
                <a:cs typeface="Calibri" panose="020F0502020204030204" pitchFamily="34" charset="0"/>
              </a:rPr>
              <a:t> skills and confidence but also their connection to their parents through nature. A positive impact on the child to become motivated and excited to learn. Forest school and outdoor play interventions to also be aim targeted towards disadvantaged areas and children. </a:t>
            </a:r>
          </a:p>
        </p:txBody>
      </p:sp>
    </p:spTree>
    <p:extLst>
      <p:ext uri="{BB962C8B-B14F-4D97-AF65-F5344CB8AC3E}">
        <p14:creationId xmlns:p14="http://schemas.microsoft.com/office/powerpoint/2010/main" val="354545232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9" name="Rectangle 98">
            <a:extLst>
              <a:ext uri="{FF2B5EF4-FFF2-40B4-BE49-F238E27FC236}">
                <a16:creationId xmlns:a16="http://schemas.microsoft.com/office/drawing/2014/main" id="{061C99D7-FEBB-404D-9467-2655CFB442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7B0A3D-C5DA-D950-677F-D3F6F8D7E1E0}"/>
              </a:ext>
            </a:extLst>
          </p:cNvPr>
          <p:cNvSpPr>
            <a:spLocks noGrp="1"/>
          </p:cNvSpPr>
          <p:nvPr>
            <p:ph type="title"/>
          </p:nvPr>
        </p:nvSpPr>
        <p:spPr>
          <a:xfrm>
            <a:off x="1080000" y="2252663"/>
            <a:ext cx="4457200" cy="2349500"/>
          </a:xfrm>
        </p:spPr>
        <p:txBody>
          <a:bodyPr anchor="ctr">
            <a:normAutofit/>
          </a:bodyPr>
          <a:lstStyle/>
          <a:p>
            <a:pPr algn="ctr"/>
            <a:r>
              <a:rPr lang="en-US" dirty="0"/>
              <a:t>Conclusion/ wrap up</a:t>
            </a:r>
          </a:p>
        </p:txBody>
      </p:sp>
      <p:grpSp>
        <p:nvGrpSpPr>
          <p:cNvPr id="101" name="Group 100">
            <a:extLst>
              <a:ext uri="{FF2B5EF4-FFF2-40B4-BE49-F238E27FC236}">
                <a16:creationId xmlns:a16="http://schemas.microsoft.com/office/drawing/2014/main" id="{DBBBD066-A04F-463E-9842-8CAD7AC569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724538" y="944341"/>
            <a:ext cx="864005" cy="1105345"/>
            <a:chOff x="5283338" y="944341"/>
            <a:chExt cx="864005" cy="1105345"/>
          </a:xfrm>
        </p:grpSpPr>
        <p:grpSp>
          <p:nvGrpSpPr>
            <p:cNvPr id="102" name="Group 101">
              <a:extLst>
                <a:ext uri="{FF2B5EF4-FFF2-40B4-BE49-F238E27FC236}">
                  <a16:creationId xmlns:a16="http://schemas.microsoft.com/office/drawing/2014/main" id="{76088591-D239-4ED6-A550-44FFEF0F1619}"/>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3500000" flipH="1" flipV="1">
              <a:off x="5330167" y="1302623"/>
              <a:ext cx="865742" cy="628383"/>
              <a:chOff x="558167" y="958515"/>
              <a:chExt cx="865742" cy="628383"/>
            </a:xfrm>
            <a:solidFill>
              <a:schemeClr val="accent3"/>
            </a:solidFill>
          </p:grpSpPr>
          <p:sp>
            <p:nvSpPr>
              <p:cNvPr id="109" name="Freeform: Shape 108">
                <a:extLst>
                  <a:ext uri="{FF2B5EF4-FFF2-40B4-BE49-F238E27FC236}">
                    <a16:creationId xmlns:a16="http://schemas.microsoft.com/office/drawing/2014/main" id="{DCD2C47D-2B0F-4F3D-BDD0-C8AAF4DD3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flipH="1">
                <a:off x="558167" y="1122160"/>
                <a:ext cx="464738" cy="464738"/>
              </a:xfrm>
              <a:custGeom>
                <a:avLst/>
                <a:gdLst>
                  <a:gd name="connsiteX0" fmla="*/ 446142 w 464738"/>
                  <a:gd name="connsiteY0" fmla="*/ 464738 h 464738"/>
                  <a:gd name="connsiteX1" fmla="*/ 130673 w 464738"/>
                  <a:gd name="connsiteY1" fmla="*/ 334066 h 464738"/>
                  <a:gd name="connsiteX2" fmla="*/ 0 w 464738"/>
                  <a:gd name="connsiteY2" fmla="*/ 18596 h 464738"/>
                  <a:gd name="connsiteX3" fmla="*/ 836 w 464738"/>
                  <a:gd name="connsiteY3" fmla="*/ 1089 h 464738"/>
                  <a:gd name="connsiteX4" fmla="*/ 606 w 464738"/>
                  <a:gd name="connsiteY4" fmla="*/ 859 h 464738"/>
                  <a:gd name="connsiteX5" fmla="*/ 848 w 464738"/>
                  <a:gd name="connsiteY5" fmla="*/ 848 h 464738"/>
                  <a:gd name="connsiteX6" fmla="*/ 859 w 464738"/>
                  <a:gd name="connsiteY6" fmla="*/ 606 h 464738"/>
                  <a:gd name="connsiteX7" fmla="*/ 1089 w 464738"/>
                  <a:gd name="connsiteY7" fmla="*/ 836 h 464738"/>
                  <a:gd name="connsiteX8" fmla="*/ 18596 w 464738"/>
                  <a:gd name="connsiteY8" fmla="*/ 0 h 464738"/>
                  <a:gd name="connsiteX9" fmla="*/ 334066 w 464738"/>
                  <a:gd name="connsiteY9" fmla="*/ 130672 h 464738"/>
                  <a:gd name="connsiteX10" fmla="*/ 464738 w 464738"/>
                  <a:gd name="connsiteY10" fmla="*/ 446142 h 464738"/>
                  <a:gd name="connsiteX11" fmla="*/ 463902 w 464738"/>
                  <a:gd name="connsiteY11" fmla="*/ 463650 h 464738"/>
                  <a:gd name="connsiteX12" fmla="*/ 464132 w 464738"/>
                  <a:gd name="connsiteY12" fmla="*/ 463880 h 464738"/>
                  <a:gd name="connsiteX13" fmla="*/ 463891 w 464738"/>
                  <a:gd name="connsiteY13" fmla="*/ 463892 h 464738"/>
                  <a:gd name="connsiteX14" fmla="*/ 463879 w 464738"/>
                  <a:gd name="connsiteY14" fmla="*/ 464132 h 464738"/>
                  <a:gd name="connsiteX15" fmla="*/ 463650 w 464738"/>
                  <a:gd name="connsiteY15" fmla="*/ 463903 h 46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8" h="464738">
                    <a:moveTo>
                      <a:pt x="446142" y="464738"/>
                    </a:moveTo>
                    <a:cubicBezTo>
                      <a:pt x="331965" y="464738"/>
                      <a:pt x="217787" y="421181"/>
                      <a:pt x="130673" y="334066"/>
                    </a:cubicBezTo>
                    <a:cubicBezTo>
                      <a:pt x="43558" y="246952"/>
                      <a:pt x="1" y="132774"/>
                      <a:pt x="0" y="18596"/>
                    </a:cubicBezTo>
                    <a:lnTo>
                      <a:pt x="836" y="1089"/>
                    </a:lnTo>
                    <a:lnTo>
                      <a:pt x="606" y="859"/>
                    </a:lnTo>
                    <a:lnTo>
                      <a:pt x="848" y="848"/>
                    </a:lnTo>
                    <a:lnTo>
                      <a:pt x="859" y="606"/>
                    </a:lnTo>
                    <a:lnTo>
                      <a:pt x="1089" y="836"/>
                    </a:lnTo>
                    <a:lnTo>
                      <a:pt x="18596" y="0"/>
                    </a:lnTo>
                    <a:cubicBezTo>
                      <a:pt x="132774" y="0"/>
                      <a:pt x="246951" y="43557"/>
                      <a:pt x="334066" y="130672"/>
                    </a:cubicBezTo>
                    <a:cubicBezTo>
                      <a:pt x="421181" y="217787"/>
                      <a:pt x="464738" y="331964"/>
                      <a:pt x="464738" y="446142"/>
                    </a:cubicBezTo>
                    <a:lnTo>
                      <a:pt x="463902" y="463650"/>
                    </a:lnTo>
                    <a:lnTo>
                      <a:pt x="464132" y="463880"/>
                    </a:lnTo>
                    <a:lnTo>
                      <a:pt x="463891" y="463892"/>
                    </a:lnTo>
                    <a:lnTo>
                      <a:pt x="463879" y="464132"/>
                    </a:lnTo>
                    <a:lnTo>
                      <a:pt x="463650" y="463903"/>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10" name="Freeform: Shape 109">
                <a:extLst>
                  <a:ext uri="{FF2B5EF4-FFF2-40B4-BE49-F238E27FC236}">
                    <a16:creationId xmlns:a16="http://schemas.microsoft.com/office/drawing/2014/main" id="{B5609BB9-F037-46FF-88F3-9B11331086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959170" y="958515"/>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grpSp>
        <p:grpSp>
          <p:nvGrpSpPr>
            <p:cNvPr id="103" name="Group 102">
              <a:extLst>
                <a:ext uri="{FF2B5EF4-FFF2-40B4-BE49-F238E27FC236}">
                  <a16:creationId xmlns:a16="http://schemas.microsoft.com/office/drawing/2014/main" id="{CCCAF9DC-AA3F-4174-ABE4-2FB2114EFE27}"/>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0800000" flipV="1">
              <a:off x="5283338" y="944341"/>
              <a:ext cx="864005" cy="1032464"/>
              <a:chOff x="2207971" y="2384401"/>
              <a:chExt cx="864005" cy="1032464"/>
            </a:xfrm>
          </p:grpSpPr>
          <p:sp>
            <p:nvSpPr>
              <p:cNvPr id="104" name="Freeform: Shape 103">
                <a:extLst>
                  <a:ext uri="{FF2B5EF4-FFF2-40B4-BE49-F238E27FC236}">
                    <a16:creationId xmlns:a16="http://schemas.microsoft.com/office/drawing/2014/main" id="{C750E4FA-6809-46D8-B99E-6722FA2B16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a:off x="2207971" y="2856305"/>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05" name="Freeform: Shape 104">
                <a:extLst>
                  <a:ext uri="{FF2B5EF4-FFF2-40B4-BE49-F238E27FC236}">
                    <a16:creationId xmlns:a16="http://schemas.microsoft.com/office/drawing/2014/main" id="{A8B007AA-8D8C-440F-A7EA-66760703AD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607238" y="2688467"/>
                <a:ext cx="464738" cy="464738"/>
              </a:xfrm>
              <a:custGeom>
                <a:avLst/>
                <a:gdLst>
                  <a:gd name="connsiteX0" fmla="*/ 446142 w 464738"/>
                  <a:gd name="connsiteY0" fmla="*/ 464738 h 464738"/>
                  <a:gd name="connsiteX1" fmla="*/ 130673 w 464738"/>
                  <a:gd name="connsiteY1" fmla="*/ 334066 h 464738"/>
                  <a:gd name="connsiteX2" fmla="*/ 0 w 464738"/>
                  <a:gd name="connsiteY2" fmla="*/ 18596 h 464738"/>
                  <a:gd name="connsiteX3" fmla="*/ 836 w 464738"/>
                  <a:gd name="connsiteY3" fmla="*/ 1089 h 464738"/>
                  <a:gd name="connsiteX4" fmla="*/ 606 w 464738"/>
                  <a:gd name="connsiteY4" fmla="*/ 859 h 464738"/>
                  <a:gd name="connsiteX5" fmla="*/ 848 w 464738"/>
                  <a:gd name="connsiteY5" fmla="*/ 848 h 464738"/>
                  <a:gd name="connsiteX6" fmla="*/ 859 w 464738"/>
                  <a:gd name="connsiteY6" fmla="*/ 606 h 464738"/>
                  <a:gd name="connsiteX7" fmla="*/ 1089 w 464738"/>
                  <a:gd name="connsiteY7" fmla="*/ 836 h 464738"/>
                  <a:gd name="connsiteX8" fmla="*/ 18596 w 464738"/>
                  <a:gd name="connsiteY8" fmla="*/ 0 h 464738"/>
                  <a:gd name="connsiteX9" fmla="*/ 334066 w 464738"/>
                  <a:gd name="connsiteY9" fmla="*/ 130672 h 464738"/>
                  <a:gd name="connsiteX10" fmla="*/ 464738 w 464738"/>
                  <a:gd name="connsiteY10" fmla="*/ 446142 h 464738"/>
                  <a:gd name="connsiteX11" fmla="*/ 463902 w 464738"/>
                  <a:gd name="connsiteY11" fmla="*/ 463650 h 464738"/>
                  <a:gd name="connsiteX12" fmla="*/ 464132 w 464738"/>
                  <a:gd name="connsiteY12" fmla="*/ 463880 h 464738"/>
                  <a:gd name="connsiteX13" fmla="*/ 463891 w 464738"/>
                  <a:gd name="connsiteY13" fmla="*/ 463892 h 464738"/>
                  <a:gd name="connsiteX14" fmla="*/ 463879 w 464738"/>
                  <a:gd name="connsiteY14" fmla="*/ 464132 h 464738"/>
                  <a:gd name="connsiteX15" fmla="*/ 463650 w 464738"/>
                  <a:gd name="connsiteY15" fmla="*/ 463903 h 46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8" h="464738">
                    <a:moveTo>
                      <a:pt x="446142" y="464738"/>
                    </a:moveTo>
                    <a:cubicBezTo>
                      <a:pt x="331965" y="464738"/>
                      <a:pt x="217787" y="421181"/>
                      <a:pt x="130673" y="334066"/>
                    </a:cubicBezTo>
                    <a:cubicBezTo>
                      <a:pt x="43558" y="246952"/>
                      <a:pt x="1" y="132774"/>
                      <a:pt x="0" y="18596"/>
                    </a:cubicBezTo>
                    <a:lnTo>
                      <a:pt x="836" y="1089"/>
                    </a:lnTo>
                    <a:lnTo>
                      <a:pt x="606" y="859"/>
                    </a:lnTo>
                    <a:lnTo>
                      <a:pt x="848" y="848"/>
                    </a:lnTo>
                    <a:lnTo>
                      <a:pt x="859" y="606"/>
                    </a:lnTo>
                    <a:lnTo>
                      <a:pt x="1089" y="836"/>
                    </a:lnTo>
                    <a:lnTo>
                      <a:pt x="18596" y="0"/>
                    </a:lnTo>
                    <a:cubicBezTo>
                      <a:pt x="132774" y="0"/>
                      <a:pt x="246951" y="43557"/>
                      <a:pt x="334066" y="130672"/>
                    </a:cubicBezTo>
                    <a:cubicBezTo>
                      <a:pt x="421181" y="217787"/>
                      <a:pt x="464738" y="331964"/>
                      <a:pt x="464738" y="446142"/>
                    </a:cubicBezTo>
                    <a:lnTo>
                      <a:pt x="463902" y="463650"/>
                    </a:lnTo>
                    <a:lnTo>
                      <a:pt x="464132" y="463880"/>
                    </a:lnTo>
                    <a:lnTo>
                      <a:pt x="463891" y="463892"/>
                    </a:lnTo>
                    <a:lnTo>
                      <a:pt x="463879" y="464132"/>
                    </a:lnTo>
                    <a:lnTo>
                      <a:pt x="463650" y="463903"/>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nvGrpSpPr>
              <p:cNvPr id="106" name="Group 105">
                <a:extLst>
                  <a:ext uri="{FF2B5EF4-FFF2-40B4-BE49-F238E27FC236}">
                    <a16:creationId xmlns:a16="http://schemas.microsoft.com/office/drawing/2014/main" id="{37FC6DDE-29AD-4117-A81C-282D47143908}"/>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2440769" y="2384401"/>
                <a:ext cx="313009" cy="1032464"/>
                <a:chOff x="2440769" y="2384401"/>
                <a:chExt cx="313009" cy="1032464"/>
              </a:xfrm>
            </p:grpSpPr>
            <p:cxnSp>
              <p:nvCxnSpPr>
                <p:cNvPr id="107" name="Straight Connector 106">
                  <a:extLst>
                    <a:ext uri="{FF2B5EF4-FFF2-40B4-BE49-F238E27FC236}">
                      <a16:creationId xmlns:a16="http://schemas.microsoft.com/office/drawing/2014/main" id="{0B1E8C43-EE88-493A-8296-A7B32019572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0800000" flipH="1">
                  <a:off x="2440769" y="2516865"/>
                  <a:ext cx="0" cy="90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8" name="Straight Connector 107">
                  <a:extLst>
                    <a:ext uri="{FF2B5EF4-FFF2-40B4-BE49-F238E27FC236}">
                      <a16:creationId xmlns:a16="http://schemas.microsoft.com/office/drawing/2014/main" id="{530E88D7-127F-4EC4-B802-C96E419698F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8100000" flipH="1">
                  <a:off x="2753778" y="2384401"/>
                  <a:ext cx="0" cy="90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grpSp>
      <p:grpSp>
        <p:nvGrpSpPr>
          <p:cNvPr id="112" name="Group 111">
            <a:extLst>
              <a:ext uri="{FF2B5EF4-FFF2-40B4-BE49-F238E27FC236}">
                <a16:creationId xmlns:a16="http://schemas.microsoft.com/office/drawing/2014/main" id="{91046B5C-4FD5-4C36-B468-E7C110961B6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9501" y="5440856"/>
            <a:ext cx="388541" cy="388541"/>
            <a:chOff x="1079501" y="5440856"/>
            <a:chExt cx="388541" cy="388541"/>
          </a:xfrm>
        </p:grpSpPr>
        <p:sp>
          <p:nvSpPr>
            <p:cNvPr id="113" name="Oval 112">
              <a:extLst>
                <a:ext uri="{FF2B5EF4-FFF2-40B4-BE49-F238E27FC236}">
                  <a16:creationId xmlns:a16="http://schemas.microsoft.com/office/drawing/2014/main" id="{254833BC-CB3A-40E6-8945-357629DAF3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127627" y="5488982"/>
              <a:ext cx="340415" cy="340415"/>
            </a:xfrm>
            <a:prstGeom prst="ellipse">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14" name="Oval 113">
              <a:extLst>
                <a:ext uri="{FF2B5EF4-FFF2-40B4-BE49-F238E27FC236}">
                  <a16:creationId xmlns:a16="http://schemas.microsoft.com/office/drawing/2014/main" id="{3794329C-6345-421E-AAD0-12C25E8CF5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9501" y="5440856"/>
              <a:ext cx="340415" cy="340415"/>
            </a:xfrm>
            <a:prstGeom prst="ellipse">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sp>
        <p:nvSpPr>
          <p:cNvPr id="3" name="Content Placeholder 2">
            <a:extLst>
              <a:ext uri="{FF2B5EF4-FFF2-40B4-BE49-F238E27FC236}">
                <a16:creationId xmlns:a16="http://schemas.microsoft.com/office/drawing/2014/main" id="{DFA327FD-943E-487D-5BF8-F8D164406060}"/>
              </a:ext>
            </a:extLst>
          </p:cNvPr>
          <p:cNvSpPr>
            <a:spLocks noGrp="1"/>
          </p:cNvSpPr>
          <p:nvPr>
            <p:ph idx="1"/>
          </p:nvPr>
        </p:nvSpPr>
        <p:spPr>
          <a:xfrm>
            <a:off x="5732490" y="789709"/>
            <a:ext cx="6348665" cy="5680364"/>
          </a:xfrm>
        </p:spPr>
        <p:txBody>
          <a:bodyPr anchor="ctr">
            <a:normAutofit/>
          </a:bodyPr>
          <a:lstStyle/>
          <a:p>
            <a:pPr marL="0" indent="0">
              <a:lnSpc>
                <a:spcPct val="115000"/>
              </a:lnSpc>
              <a:buNone/>
            </a:pPr>
            <a:r>
              <a:rPr lang="en-US" sz="1800" dirty="0">
                <a:latin typeface="Calibri" panose="020F0502020204030204" pitchFamily="34" charset="0"/>
                <a:cs typeface="Calibri" panose="020F0502020204030204" pitchFamily="34" charset="0"/>
              </a:rPr>
              <a:t>Within this presentation, there are many points and factors from studies and other literature that have been discussed to explain how forest schools and outdoor play are effective for children with ACEs. For example, increased mental, emotional, social and physical benefits. </a:t>
            </a:r>
          </a:p>
          <a:p>
            <a:pPr marL="0" indent="0">
              <a:lnSpc>
                <a:spcPct val="115000"/>
              </a:lnSpc>
              <a:buNone/>
            </a:pPr>
            <a:endParaRPr lang="en-US" sz="1800" dirty="0">
              <a:latin typeface="Calibri" panose="020F0502020204030204" pitchFamily="34" charset="0"/>
              <a:cs typeface="Calibri" panose="020F0502020204030204" pitchFamily="34" charset="0"/>
            </a:endParaRPr>
          </a:p>
          <a:p>
            <a:pPr marL="0" indent="0">
              <a:lnSpc>
                <a:spcPct val="115000"/>
              </a:lnSpc>
              <a:buNone/>
            </a:pPr>
            <a:r>
              <a:rPr lang="en-US" sz="1800" dirty="0">
                <a:latin typeface="Calibri" panose="020F0502020204030204" pitchFamily="34" charset="0"/>
                <a:cs typeface="Calibri" panose="020F0502020204030204" pitchFamily="34" charset="0"/>
              </a:rPr>
              <a:t>Furthermore, mentioning identified gaps that are present within the topic. Shows that forest schools and outdoor play are great for children in need of early intervention. It can help decrease ACEs symptoms into positive ones by previous results of motivation, confidence, being socially aware, healthier, emotional regulation control, and other environmental factors which can positively impact their </a:t>
            </a:r>
            <a:r>
              <a:rPr lang="en-US" sz="1800" dirty="0" err="1">
                <a:latin typeface="Calibri" panose="020F0502020204030204" pitchFamily="34" charset="0"/>
                <a:cs typeface="Calibri" panose="020F0502020204030204" pitchFamily="34" charset="0"/>
              </a:rPr>
              <a:t>behaviour</a:t>
            </a:r>
            <a:r>
              <a:rPr lang="en-US" sz="1800" dirty="0">
                <a:latin typeface="Calibri" panose="020F0502020204030204" pitchFamily="34" charset="0"/>
                <a:cs typeface="Calibri" panose="020F0502020204030204" pitchFamily="34" charset="0"/>
              </a:rPr>
              <a:t> and influence attitude. Therefore, this intervention type should be promoted regularly to become more accessible and available for all children. </a:t>
            </a:r>
          </a:p>
        </p:txBody>
      </p:sp>
    </p:spTree>
    <p:extLst>
      <p:ext uri="{BB962C8B-B14F-4D97-AF65-F5344CB8AC3E}">
        <p14:creationId xmlns:p14="http://schemas.microsoft.com/office/powerpoint/2010/main" val="342825406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cxnSp>
        <p:nvCxnSpPr>
          <p:cNvPr id="36" name="Straight Connector 35">
            <a:extLst>
              <a:ext uri="{FF2B5EF4-FFF2-40B4-BE49-F238E27FC236}">
                <a16:creationId xmlns:a16="http://schemas.microsoft.com/office/drawing/2014/main" id="{701C0CAB-6A03-4C6A-9FAA-21984775362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26000" y="3690871"/>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nvGrpSpPr>
          <p:cNvPr id="38" name="Group 37">
            <a:extLst>
              <a:ext uri="{FF2B5EF4-FFF2-40B4-BE49-F238E27FC236}">
                <a16:creationId xmlns:a16="http://schemas.microsoft.com/office/drawing/2014/main" id="{F982E0B2-AA9C-441C-A08E-A9DF9CF121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728046" y="4869342"/>
            <a:ext cx="1623711" cy="630920"/>
            <a:chOff x="9588346" y="4824892"/>
            <a:chExt cx="1623711" cy="630920"/>
          </a:xfrm>
        </p:grpSpPr>
        <p:sp>
          <p:nvSpPr>
            <p:cNvPr id="39" name="Freeform: Shape 38">
              <a:extLst>
                <a:ext uri="{FF2B5EF4-FFF2-40B4-BE49-F238E27FC236}">
                  <a16:creationId xmlns:a16="http://schemas.microsoft.com/office/drawing/2014/main" id="{A4A2E074-C10D-4C57-AB72-B631E4D771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flipH="1">
              <a:off x="10267789" y="4452443"/>
              <a:ext cx="571820" cy="1316717"/>
            </a:xfrm>
            <a:custGeom>
              <a:avLst/>
              <a:gdLst>
                <a:gd name="connsiteX0" fmla="*/ 282417 w 571820"/>
                <a:gd name="connsiteY0" fmla="*/ 0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71820" h="1316717">
                  <a:moveTo>
                    <a:pt x="282417" y="0"/>
                  </a:moveTo>
                  <a:lnTo>
                    <a:pt x="285910" y="3175"/>
                  </a:lnTo>
                  <a:lnTo>
                    <a:pt x="287393" y="1827"/>
                  </a:lnTo>
                  <a:lnTo>
                    <a:pt x="289403" y="0"/>
                  </a:lnTo>
                  <a:lnTo>
                    <a:pt x="289403" y="6349"/>
                  </a:lnTo>
                  <a:lnTo>
                    <a:pt x="309203" y="24345"/>
                  </a:lnTo>
                  <a:cubicBezTo>
                    <a:pt x="471461" y="186603"/>
                    <a:pt x="571820" y="410761"/>
                    <a:pt x="571820" y="658359"/>
                  </a:cubicBezTo>
                  <a:cubicBezTo>
                    <a:pt x="571820" y="905956"/>
                    <a:pt x="471461" y="1130114"/>
                    <a:pt x="309203" y="1292372"/>
                  </a:cubicBezTo>
                  <a:lnTo>
                    <a:pt x="289403" y="1310368"/>
                  </a:lnTo>
                  <a:lnTo>
                    <a:pt x="289403" y="1316717"/>
                  </a:lnTo>
                  <a:lnTo>
                    <a:pt x="287393" y="1314890"/>
                  </a:lnTo>
                  <a:lnTo>
                    <a:pt x="285910" y="1313542"/>
                  </a:lnTo>
                  <a:lnTo>
                    <a:pt x="282417" y="1316717"/>
                  </a:lnTo>
                  <a:lnTo>
                    <a:pt x="282417" y="1310367"/>
                  </a:lnTo>
                  <a:lnTo>
                    <a:pt x="262617" y="1292372"/>
                  </a:lnTo>
                  <a:cubicBezTo>
                    <a:pt x="100359" y="1130113"/>
                    <a:pt x="0" y="905956"/>
                    <a:pt x="0" y="658358"/>
                  </a:cubicBezTo>
                  <a:cubicBezTo>
                    <a:pt x="0" y="410761"/>
                    <a:pt x="100359" y="186603"/>
                    <a:pt x="262617" y="24345"/>
                  </a:cubicBezTo>
                  <a:lnTo>
                    <a:pt x="282417" y="6349"/>
                  </a:lnTo>
                  <a:close/>
                </a:path>
              </a:pathLst>
            </a:custGeom>
            <a:solidFill>
              <a:schemeClr val="accent4">
                <a:alpha val="40000"/>
              </a:schemeClr>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0" name="Group 39">
              <a:extLst>
                <a:ext uri="{FF2B5EF4-FFF2-40B4-BE49-F238E27FC236}">
                  <a16:creationId xmlns:a16="http://schemas.microsoft.com/office/drawing/2014/main" id="{0B037EB3-1772-4BA8-A95A-E5DBDFEA32B0}"/>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2700000" flipH="1">
              <a:off x="10112436" y="4359902"/>
              <a:ext cx="571820" cy="1620000"/>
              <a:chOff x="8482785" y="4330454"/>
              <a:chExt cx="571820" cy="1620000"/>
            </a:xfrm>
          </p:grpSpPr>
          <p:sp>
            <p:nvSpPr>
              <p:cNvPr id="41" name="Freeform: Shape 40">
                <a:extLst>
                  <a:ext uri="{FF2B5EF4-FFF2-40B4-BE49-F238E27FC236}">
                    <a16:creationId xmlns:a16="http://schemas.microsoft.com/office/drawing/2014/main" id="{A1F47AC1-63D0-47F3-9728-1A0A054349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482785" y="4333632"/>
                <a:ext cx="571820" cy="1311956"/>
              </a:xfrm>
              <a:custGeom>
                <a:avLst/>
                <a:gdLst>
                  <a:gd name="connsiteX0" fmla="*/ 282417 w 571820"/>
                  <a:gd name="connsiteY0" fmla="*/ 0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 name="connsiteX0" fmla="*/ 282417 w 571820"/>
                  <a:gd name="connsiteY0" fmla="*/ 6349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 name="connsiteX0" fmla="*/ 262617 w 571820"/>
                  <a:gd name="connsiteY0" fmla="*/ 24345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0" fmla="*/ 262617 w 571820"/>
                  <a:gd name="connsiteY0" fmla="*/ 24345 h 1316717"/>
                  <a:gd name="connsiteX1" fmla="*/ 285910 w 571820"/>
                  <a:gd name="connsiteY1" fmla="*/ 3175 h 1316717"/>
                  <a:gd name="connsiteX2" fmla="*/ 287393 w 571820"/>
                  <a:gd name="connsiteY2" fmla="*/ 1827 h 1316717"/>
                  <a:gd name="connsiteX3" fmla="*/ 289403 w 571820"/>
                  <a:gd name="connsiteY3" fmla="*/ 0 h 1316717"/>
                  <a:gd name="connsiteX4" fmla="*/ 309203 w 571820"/>
                  <a:gd name="connsiteY4" fmla="*/ 24345 h 1316717"/>
                  <a:gd name="connsiteX5" fmla="*/ 571820 w 571820"/>
                  <a:gd name="connsiteY5" fmla="*/ 658359 h 1316717"/>
                  <a:gd name="connsiteX6" fmla="*/ 309203 w 571820"/>
                  <a:gd name="connsiteY6" fmla="*/ 1292372 h 1316717"/>
                  <a:gd name="connsiteX7" fmla="*/ 289403 w 571820"/>
                  <a:gd name="connsiteY7" fmla="*/ 1310368 h 1316717"/>
                  <a:gd name="connsiteX8" fmla="*/ 289403 w 571820"/>
                  <a:gd name="connsiteY8" fmla="*/ 1316717 h 1316717"/>
                  <a:gd name="connsiteX9" fmla="*/ 287393 w 571820"/>
                  <a:gd name="connsiteY9" fmla="*/ 1314890 h 1316717"/>
                  <a:gd name="connsiteX10" fmla="*/ 285910 w 571820"/>
                  <a:gd name="connsiteY10" fmla="*/ 1313542 h 1316717"/>
                  <a:gd name="connsiteX11" fmla="*/ 282417 w 571820"/>
                  <a:gd name="connsiteY11" fmla="*/ 1316717 h 1316717"/>
                  <a:gd name="connsiteX12" fmla="*/ 282417 w 571820"/>
                  <a:gd name="connsiteY12" fmla="*/ 1310367 h 1316717"/>
                  <a:gd name="connsiteX13" fmla="*/ 262617 w 571820"/>
                  <a:gd name="connsiteY13" fmla="*/ 1292372 h 1316717"/>
                  <a:gd name="connsiteX14" fmla="*/ 0 w 571820"/>
                  <a:gd name="connsiteY14" fmla="*/ 658358 h 1316717"/>
                  <a:gd name="connsiteX15" fmla="*/ 262617 w 571820"/>
                  <a:gd name="connsiteY15" fmla="*/ 24345 h 1316717"/>
                  <a:gd name="connsiteX0" fmla="*/ 262617 w 571820"/>
                  <a:gd name="connsiteY0" fmla="*/ 22518 h 1314890"/>
                  <a:gd name="connsiteX1" fmla="*/ 285910 w 571820"/>
                  <a:gd name="connsiteY1" fmla="*/ 1348 h 1314890"/>
                  <a:gd name="connsiteX2" fmla="*/ 287393 w 571820"/>
                  <a:gd name="connsiteY2" fmla="*/ 0 h 1314890"/>
                  <a:gd name="connsiteX3" fmla="*/ 309203 w 571820"/>
                  <a:gd name="connsiteY3" fmla="*/ 22518 h 1314890"/>
                  <a:gd name="connsiteX4" fmla="*/ 571820 w 571820"/>
                  <a:gd name="connsiteY4" fmla="*/ 656532 h 1314890"/>
                  <a:gd name="connsiteX5" fmla="*/ 309203 w 571820"/>
                  <a:gd name="connsiteY5" fmla="*/ 1290545 h 1314890"/>
                  <a:gd name="connsiteX6" fmla="*/ 289403 w 571820"/>
                  <a:gd name="connsiteY6" fmla="*/ 1308541 h 1314890"/>
                  <a:gd name="connsiteX7" fmla="*/ 289403 w 571820"/>
                  <a:gd name="connsiteY7" fmla="*/ 1314890 h 1314890"/>
                  <a:gd name="connsiteX8" fmla="*/ 287393 w 571820"/>
                  <a:gd name="connsiteY8" fmla="*/ 1313063 h 1314890"/>
                  <a:gd name="connsiteX9" fmla="*/ 285910 w 571820"/>
                  <a:gd name="connsiteY9" fmla="*/ 1311715 h 1314890"/>
                  <a:gd name="connsiteX10" fmla="*/ 282417 w 571820"/>
                  <a:gd name="connsiteY10" fmla="*/ 1314890 h 1314890"/>
                  <a:gd name="connsiteX11" fmla="*/ 282417 w 571820"/>
                  <a:gd name="connsiteY11" fmla="*/ 1308540 h 1314890"/>
                  <a:gd name="connsiteX12" fmla="*/ 262617 w 571820"/>
                  <a:gd name="connsiteY12" fmla="*/ 1290545 h 1314890"/>
                  <a:gd name="connsiteX13" fmla="*/ 0 w 571820"/>
                  <a:gd name="connsiteY13" fmla="*/ 656531 h 1314890"/>
                  <a:gd name="connsiteX14" fmla="*/ 262617 w 571820"/>
                  <a:gd name="connsiteY14" fmla="*/ 22518 h 1314890"/>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82417 w 571820"/>
                  <a:gd name="connsiteY9" fmla="*/ 1313542 h 1313542"/>
                  <a:gd name="connsiteX10" fmla="*/ 282417 w 571820"/>
                  <a:gd name="connsiteY10" fmla="*/ 1307192 h 1313542"/>
                  <a:gd name="connsiteX11" fmla="*/ 262617 w 571820"/>
                  <a:gd name="connsiteY11" fmla="*/ 1289197 h 1313542"/>
                  <a:gd name="connsiteX12" fmla="*/ 0 w 571820"/>
                  <a:gd name="connsiteY12" fmla="*/ 655183 h 1313542"/>
                  <a:gd name="connsiteX13" fmla="*/ 262617 w 571820"/>
                  <a:gd name="connsiteY13"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82417 w 571820"/>
                  <a:gd name="connsiteY9" fmla="*/ 1313542 h 1313542"/>
                  <a:gd name="connsiteX10" fmla="*/ 262617 w 571820"/>
                  <a:gd name="connsiteY10" fmla="*/ 1289197 h 1313542"/>
                  <a:gd name="connsiteX11" fmla="*/ 0 w 571820"/>
                  <a:gd name="connsiteY11" fmla="*/ 655183 h 1313542"/>
                  <a:gd name="connsiteX12" fmla="*/ 262617 w 571820"/>
                  <a:gd name="connsiteY12"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62617 w 571820"/>
                  <a:gd name="connsiteY9" fmla="*/ 1289197 h 1313542"/>
                  <a:gd name="connsiteX10" fmla="*/ 0 w 571820"/>
                  <a:gd name="connsiteY10" fmla="*/ 655183 h 1313542"/>
                  <a:gd name="connsiteX11" fmla="*/ 262617 w 571820"/>
                  <a:gd name="connsiteY11"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62617 w 571820"/>
                  <a:gd name="connsiteY8" fmla="*/ 1289197 h 1313542"/>
                  <a:gd name="connsiteX9" fmla="*/ 0 w 571820"/>
                  <a:gd name="connsiteY9" fmla="*/ 655183 h 1313542"/>
                  <a:gd name="connsiteX10" fmla="*/ 262617 w 571820"/>
                  <a:gd name="connsiteY10"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62617 w 571820"/>
                  <a:gd name="connsiteY7" fmla="*/ 1289197 h 1313542"/>
                  <a:gd name="connsiteX8" fmla="*/ 0 w 571820"/>
                  <a:gd name="connsiteY8" fmla="*/ 655183 h 1313542"/>
                  <a:gd name="connsiteX9" fmla="*/ 262617 w 571820"/>
                  <a:gd name="connsiteY9" fmla="*/ 21170 h 1313542"/>
                  <a:gd name="connsiteX0" fmla="*/ 262617 w 571820"/>
                  <a:gd name="connsiteY0" fmla="*/ 21170 h 1364739"/>
                  <a:gd name="connsiteX1" fmla="*/ 285910 w 571820"/>
                  <a:gd name="connsiteY1" fmla="*/ 0 h 1364739"/>
                  <a:gd name="connsiteX2" fmla="*/ 309203 w 571820"/>
                  <a:gd name="connsiteY2" fmla="*/ 21170 h 1364739"/>
                  <a:gd name="connsiteX3" fmla="*/ 571820 w 571820"/>
                  <a:gd name="connsiteY3" fmla="*/ 655184 h 1364739"/>
                  <a:gd name="connsiteX4" fmla="*/ 309203 w 571820"/>
                  <a:gd name="connsiteY4" fmla="*/ 1289197 h 1364739"/>
                  <a:gd name="connsiteX5" fmla="*/ 289403 w 571820"/>
                  <a:gd name="connsiteY5" fmla="*/ 1307193 h 1364739"/>
                  <a:gd name="connsiteX6" fmla="*/ 177485 w 571820"/>
                  <a:gd name="connsiteY6" fmla="*/ 1364739 h 1364739"/>
                  <a:gd name="connsiteX7" fmla="*/ 262617 w 571820"/>
                  <a:gd name="connsiteY7" fmla="*/ 1289197 h 1364739"/>
                  <a:gd name="connsiteX8" fmla="*/ 0 w 571820"/>
                  <a:gd name="connsiteY8" fmla="*/ 655183 h 1364739"/>
                  <a:gd name="connsiteX9" fmla="*/ 262617 w 571820"/>
                  <a:gd name="connsiteY9" fmla="*/ 21170 h 1364739"/>
                  <a:gd name="connsiteX0" fmla="*/ 262617 w 571820"/>
                  <a:gd name="connsiteY0" fmla="*/ 21170 h 1364739"/>
                  <a:gd name="connsiteX1" fmla="*/ 285910 w 571820"/>
                  <a:gd name="connsiteY1" fmla="*/ 0 h 1364739"/>
                  <a:gd name="connsiteX2" fmla="*/ 309203 w 571820"/>
                  <a:gd name="connsiteY2" fmla="*/ 21170 h 1364739"/>
                  <a:gd name="connsiteX3" fmla="*/ 571820 w 571820"/>
                  <a:gd name="connsiteY3" fmla="*/ 655184 h 1364739"/>
                  <a:gd name="connsiteX4" fmla="*/ 309203 w 571820"/>
                  <a:gd name="connsiteY4" fmla="*/ 1289197 h 1364739"/>
                  <a:gd name="connsiteX5" fmla="*/ 285832 w 571820"/>
                  <a:gd name="connsiteY5" fmla="*/ 1311956 h 1364739"/>
                  <a:gd name="connsiteX6" fmla="*/ 177485 w 571820"/>
                  <a:gd name="connsiteY6" fmla="*/ 1364739 h 1364739"/>
                  <a:gd name="connsiteX7" fmla="*/ 262617 w 571820"/>
                  <a:gd name="connsiteY7" fmla="*/ 1289197 h 1364739"/>
                  <a:gd name="connsiteX8" fmla="*/ 0 w 571820"/>
                  <a:gd name="connsiteY8" fmla="*/ 655183 h 1364739"/>
                  <a:gd name="connsiteX9" fmla="*/ 262617 w 571820"/>
                  <a:gd name="connsiteY9" fmla="*/ 21170 h 1364739"/>
                  <a:gd name="connsiteX0" fmla="*/ 262617 w 571820"/>
                  <a:gd name="connsiteY0" fmla="*/ 21170 h 1311956"/>
                  <a:gd name="connsiteX1" fmla="*/ 285910 w 571820"/>
                  <a:gd name="connsiteY1" fmla="*/ 0 h 1311956"/>
                  <a:gd name="connsiteX2" fmla="*/ 309203 w 571820"/>
                  <a:gd name="connsiteY2" fmla="*/ 21170 h 1311956"/>
                  <a:gd name="connsiteX3" fmla="*/ 571820 w 571820"/>
                  <a:gd name="connsiteY3" fmla="*/ 655184 h 1311956"/>
                  <a:gd name="connsiteX4" fmla="*/ 309203 w 571820"/>
                  <a:gd name="connsiteY4" fmla="*/ 1289197 h 1311956"/>
                  <a:gd name="connsiteX5" fmla="*/ 285832 w 571820"/>
                  <a:gd name="connsiteY5" fmla="*/ 1311956 h 1311956"/>
                  <a:gd name="connsiteX6" fmla="*/ 262617 w 571820"/>
                  <a:gd name="connsiteY6" fmla="*/ 1289197 h 1311956"/>
                  <a:gd name="connsiteX7" fmla="*/ 0 w 571820"/>
                  <a:gd name="connsiteY7" fmla="*/ 655183 h 1311956"/>
                  <a:gd name="connsiteX8" fmla="*/ 262617 w 571820"/>
                  <a:gd name="connsiteY8" fmla="*/ 21170 h 1311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1820" h="1311956">
                    <a:moveTo>
                      <a:pt x="262617" y="21170"/>
                    </a:moveTo>
                    <a:lnTo>
                      <a:pt x="285910" y="0"/>
                    </a:lnTo>
                    <a:lnTo>
                      <a:pt x="309203" y="21170"/>
                    </a:lnTo>
                    <a:cubicBezTo>
                      <a:pt x="471461" y="183428"/>
                      <a:pt x="571820" y="407586"/>
                      <a:pt x="571820" y="655184"/>
                    </a:cubicBezTo>
                    <a:cubicBezTo>
                      <a:pt x="571820" y="902781"/>
                      <a:pt x="471461" y="1126939"/>
                      <a:pt x="309203" y="1289197"/>
                    </a:cubicBezTo>
                    <a:lnTo>
                      <a:pt x="285832" y="1311956"/>
                    </a:lnTo>
                    <a:lnTo>
                      <a:pt x="262617" y="1289197"/>
                    </a:lnTo>
                    <a:cubicBezTo>
                      <a:pt x="100359" y="1126938"/>
                      <a:pt x="0" y="902781"/>
                      <a:pt x="0" y="655183"/>
                    </a:cubicBezTo>
                    <a:cubicBezTo>
                      <a:pt x="0" y="407586"/>
                      <a:pt x="100359" y="183428"/>
                      <a:pt x="262617" y="21170"/>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cxnSp>
            <p:nvCxnSpPr>
              <p:cNvPr id="42" name="Straight Connector 41">
                <a:extLst>
                  <a:ext uri="{FF2B5EF4-FFF2-40B4-BE49-F238E27FC236}">
                    <a16:creationId xmlns:a16="http://schemas.microsoft.com/office/drawing/2014/main" id="{803A57D6-0C36-4560-A08A-16768551EF6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768695" y="4330454"/>
                <a:ext cx="0" cy="162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sp useBgFill="1">
        <p:nvSpPr>
          <p:cNvPr id="44" name="Rectangle 43">
            <a:extLst>
              <a:ext uri="{FF2B5EF4-FFF2-40B4-BE49-F238E27FC236}">
                <a16:creationId xmlns:a16="http://schemas.microsoft.com/office/drawing/2014/main" id="{3011B0B3-5679-4759-90B8-3B908C4CBD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4860D45-7104-2BDB-83F8-48B7C4874F72}"/>
              </a:ext>
            </a:extLst>
          </p:cNvPr>
          <p:cNvSpPr>
            <a:spLocks noGrp="1"/>
          </p:cNvSpPr>
          <p:nvPr>
            <p:ph type="title"/>
          </p:nvPr>
        </p:nvSpPr>
        <p:spPr>
          <a:xfrm>
            <a:off x="2197101" y="1089025"/>
            <a:ext cx="7797799" cy="1532951"/>
          </a:xfrm>
        </p:spPr>
        <p:txBody>
          <a:bodyPr vert="horz" lIns="0" tIns="0" rIns="0" bIns="0" rtlCol="0" anchor="b" anchorCtr="0">
            <a:normAutofit/>
          </a:bodyPr>
          <a:lstStyle/>
          <a:p>
            <a:pPr algn="ctr"/>
            <a:r>
              <a:rPr lang="en-US" dirty="0"/>
              <a:t>Thank you for listening!</a:t>
            </a:r>
          </a:p>
        </p:txBody>
      </p:sp>
      <p:grpSp>
        <p:nvGrpSpPr>
          <p:cNvPr id="46" name="Group 45">
            <a:extLst>
              <a:ext uri="{FF2B5EF4-FFF2-40B4-BE49-F238E27FC236}">
                <a16:creationId xmlns:a16="http://schemas.microsoft.com/office/drawing/2014/main" id="{49E013D9-9421-47E7-9080-30F6E544BE4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987925" y="2840038"/>
            <a:ext cx="2216150" cy="1177924"/>
            <a:chOff x="4987925" y="2840038"/>
            <a:chExt cx="2216150" cy="1177924"/>
          </a:xfrm>
        </p:grpSpPr>
        <p:sp>
          <p:nvSpPr>
            <p:cNvPr id="47" name="Rectangle 46">
              <a:extLst>
                <a:ext uri="{FF2B5EF4-FFF2-40B4-BE49-F238E27FC236}">
                  <a16:creationId xmlns:a16="http://schemas.microsoft.com/office/drawing/2014/main" id="{9109F7CF-3139-48B9-AF7B-9BD2941A8D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87925" y="2840038"/>
              <a:ext cx="2216150" cy="1177924"/>
            </a:xfrm>
            <a:prstGeom prst="rect">
              <a:avLst/>
            </a:prstGeom>
            <a:solidFill>
              <a:schemeClr val="bg2">
                <a:alpha val="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Rectangle 47">
              <a:extLst>
                <a:ext uri="{FF2B5EF4-FFF2-40B4-BE49-F238E27FC236}">
                  <a16:creationId xmlns:a16="http://schemas.microsoft.com/office/drawing/2014/main" id="{15A838F8-C7B5-4988-81A9-B02E6C8F9B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50208" y="2992877"/>
              <a:ext cx="972458" cy="919518"/>
            </a:xfrm>
            <a:prstGeom prst="rect">
              <a:avLst/>
            </a:prstGeom>
            <a:no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9" name="Rectangle 48">
              <a:extLst>
                <a:ext uri="{FF2B5EF4-FFF2-40B4-BE49-F238E27FC236}">
                  <a16:creationId xmlns:a16="http://schemas.microsoft.com/office/drawing/2014/main" id="{85B86A1A-402F-4AE2-B5E6-B8A5FB16CD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5469335" y="2992877"/>
              <a:ext cx="972458" cy="919518"/>
            </a:xfrm>
            <a:prstGeom prst="rect">
              <a:avLst/>
            </a:prstGeom>
            <a:no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50" name="Group 49">
              <a:extLst>
                <a:ext uri="{FF2B5EF4-FFF2-40B4-BE49-F238E27FC236}">
                  <a16:creationId xmlns:a16="http://schemas.microsoft.com/office/drawing/2014/main" id="{44A0542D-9B1C-46B1-82B5-54470B697F17}"/>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614944" y="3117662"/>
              <a:ext cx="1009280" cy="464739"/>
              <a:chOff x="4432859" y="3200647"/>
              <a:chExt cx="1009280" cy="464739"/>
            </a:xfrm>
          </p:grpSpPr>
          <p:sp>
            <p:nvSpPr>
              <p:cNvPr id="58" name="Freeform: Shape 57">
                <a:extLst>
                  <a:ext uri="{FF2B5EF4-FFF2-40B4-BE49-F238E27FC236}">
                    <a16:creationId xmlns:a16="http://schemas.microsoft.com/office/drawing/2014/main" id="{F3AFD408-F48C-4C50-8D5E-5DD6271799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flipV="1">
                <a:off x="4977400" y="3200647"/>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59" name="Freeform: Shape 58">
                <a:extLst>
                  <a:ext uri="{FF2B5EF4-FFF2-40B4-BE49-F238E27FC236}">
                    <a16:creationId xmlns:a16="http://schemas.microsoft.com/office/drawing/2014/main" id="{9C45F007-BD45-43C0-8579-5601F9CA78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V="1">
                <a:off x="4432859" y="3200647"/>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grpSp>
        <p:grpSp>
          <p:nvGrpSpPr>
            <p:cNvPr id="51" name="Group 50">
              <a:extLst>
                <a:ext uri="{FF2B5EF4-FFF2-40B4-BE49-F238E27FC236}">
                  <a16:creationId xmlns:a16="http://schemas.microsoft.com/office/drawing/2014/main" id="{97131E1B-CE62-4AB1-A2D9-02E823C9B32D}"/>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679979" y="2915338"/>
              <a:ext cx="1080000" cy="1080000"/>
              <a:chOff x="4497894" y="2998323"/>
              <a:chExt cx="1080000" cy="1080000"/>
            </a:xfrm>
          </p:grpSpPr>
          <p:grpSp>
            <p:nvGrpSpPr>
              <p:cNvPr id="52" name="Group 51">
                <a:extLst>
                  <a:ext uri="{FF2B5EF4-FFF2-40B4-BE49-F238E27FC236}">
                    <a16:creationId xmlns:a16="http://schemas.microsoft.com/office/drawing/2014/main" id="{745E8D88-C0BB-4D1C-B240-D441BBA6F7A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3500000">
                <a:off x="4805524" y="2998323"/>
                <a:ext cx="464739" cy="1080000"/>
                <a:chOff x="4511184" y="2470620"/>
                <a:chExt cx="464739" cy="1080000"/>
              </a:xfrm>
            </p:grpSpPr>
            <p:sp>
              <p:nvSpPr>
                <p:cNvPr id="56" name="Freeform: Shape 55">
                  <a:extLst>
                    <a:ext uri="{FF2B5EF4-FFF2-40B4-BE49-F238E27FC236}">
                      <a16:creationId xmlns:a16="http://schemas.microsoft.com/office/drawing/2014/main" id="{AAB960BE-12F5-4ADA-AA9E-0EC5425641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flipH="1" flipV="1">
                  <a:off x="4511184" y="2990814"/>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cxnSp>
              <p:nvCxnSpPr>
                <p:cNvPr id="57" name="Straight Connector 56">
                  <a:extLst>
                    <a:ext uri="{FF2B5EF4-FFF2-40B4-BE49-F238E27FC236}">
                      <a16:creationId xmlns:a16="http://schemas.microsoft.com/office/drawing/2014/main" id="{7E9BB9F7-7101-4BF3-9191-5893E4C582A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V="1">
                  <a:off x="4742369" y="2470620"/>
                  <a:ext cx="0" cy="108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53" name="Group 52">
                <a:extLst>
                  <a:ext uri="{FF2B5EF4-FFF2-40B4-BE49-F238E27FC236}">
                    <a16:creationId xmlns:a16="http://schemas.microsoft.com/office/drawing/2014/main" id="{D0710A9C-48A5-404F-9EC4-D486FCDFDAB1}"/>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8100000" flipH="1">
                <a:off x="4542572" y="2998323"/>
                <a:ext cx="464739" cy="1080000"/>
                <a:chOff x="4511184" y="2470620"/>
                <a:chExt cx="464739" cy="1080000"/>
              </a:xfrm>
            </p:grpSpPr>
            <p:sp>
              <p:nvSpPr>
                <p:cNvPr id="54" name="Freeform: Shape 53">
                  <a:extLst>
                    <a:ext uri="{FF2B5EF4-FFF2-40B4-BE49-F238E27FC236}">
                      <a16:creationId xmlns:a16="http://schemas.microsoft.com/office/drawing/2014/main" id="{5111EC00-4B3D-478C-AD25-F35644013E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flipH="1" flipV="1">
                  <a:off x="4511184" y="2990814"/>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cxnSp>
              <p:nvCxnSpPr>
                <p:cNvPr id="55" name="Straight Connector 54">
                  <a:extLst>
                    <a:ext uri="{FF2B5EF4-FFF2-40B4-BE49-F238E27FC236}">
                      <a16:creationId xmlns:a16="http://schemas.microsoft.com/office/drawing/2014/main" id="{350412DA-ED08-4AFA-AED3-DFB42655D4B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V="1">
                  <a:off x="4742369" y="2470620"/>
                  <a:ext cx="0" cy="108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grpSp>
    </p:spTree>
    <p:extLst>
      <p:ext uri="{BB962C8B-B14F-4D97-AF65-F5344CB8AC3E}">
        <p14:creationId xmlns:p14="http://schemas.microsoft.com/office/powerpoint/2010/main" val="38838888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1"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circle(in)">
                                      <p:cBhvr>
                                        <p:cTn id="12" dur="2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 grpId="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0454AB-BA11-44AC-9BEE-3AE08C910CC5}"/>
              </a:ext>
            </a:extLst>
          </p:cNvPr>
          <p:cNvSpPr>
            <a:spLocks noGrp="1"/>
          </p:cNvSpPr>
          <p:nvPr>
            <p:ph type="title"/>
          </p:nvPr>
        </p:nvSpPr>
        <p:spPr>
          <a:xfrm>
            <a:off x="3449782" y="110837"/>
            <a:ext cx="4461164" cy="655637"/>
          </a:xfrm>
        </p:spPr>
        <p:txBody>
          <a:bodyPr/>
          <a:lstStyle/>
          <a:p>
            <a:r>
              <a:rPr lang="en-US" sz="2000" dirty="0"/>
              <a:t>Citations/ references</a:t>
            </a:r>
            <a:endParaRPr lang="en-US" dirty="0"/>
          </a:p>
        </p:txBody>
      </p:sp>
      <p:sp>
        <p:nvSpPr>
          <p:cNvPr id="3" name="Content Placeholder 2">
            <a:extLst>
              <a:ext uri="{FF2B5EF4-FFF2-40B4-BE49-F238E27FC236}">
                <a16:creationId xmlns:a16="http://schemas.microsoft.com/office/drawing/2014/main" id="{91E0C6F7-F4F2-5DCE-4815-572FA43C1087}"/>
              </a:ext>
            </a:extLst>
          </p:cNvPr>
          <p:cNvSpPr>
            <a:spLocks noGrp="1"/>
          </p:cNvSpPr>
          <p:nvPr>
            <p:ph idx="1"/>
          </p:nvPr>
        </p:nvSpPr>
        <p:spPr>
          <a:xfrm>
            <a:off x="0" y="332509"/>
            <a:ext cx="12192000" cy="6414653"/>
          </a:xfrm>
        </p:spPr>
        <p:txBody>
          <a:bodyPr>
            <a:normAutofit fontScale="25000" lnSpcReduction="20000"/>
          </a:bodyPr>
          <a:lstStyle/>
          <a:p>
            <a:pPr algn="ctr"/>
            <a:r>
              <a:rPr lang="en-GB" sz="1800" b="1" i="0" u="none" strike="noStrike" dirty="0">
                <a:solidFill>
                  <a:srgbClr val="000000"/>
                </a:solidFill>
                <a:effectLst/>
                <a:latin typeface="Times New Roman" panose="02020603050405020304" pitchFamily="18" charset="0"/>
              </a:rPr>
              <a:t>References</a:t>
            </a:r>
          </a:p>
          <a:p>
            <a:pPr marL="0" indent="0" algn="l">
              <a:buNone/>
            </a:pPr>
            <a:r>
              <a:rPr lang="en-GB" sz="4400" b="0" i="0" u="none" strike="noStrike" dirty="0" err="1">
                <a:solidFill>
                  <a:schemeClr val="tx1"/>
                </a:solidFill>
                <a:effectLst/>
                <a:latin typeface="Times New Roman" panose="02020603050405020304" pitchFamily="18" charset="0"/>
              </a:rPr>
              <a:t>Asmussen</a:t>
            </a:r>
            <a:r>
              <a:rPr lang="en-GB" sz="4400" b="0" i="0" u="none" strike="noStrike" dirty="0">
                <a:solidFill>
                  <a:schemeClr val="tx1"/>
                </a:solidFill>
                <a:effectLst/>
                <a:latin typeface="Times New Roman" panose="02020603050405020304" pitchFamily="18" charset="0"/>
              </a:rPr>
              <a:t>, K., Fischer, F., Drayton, E., &amp; McBride, T. (2020, January 28). </a:t>
            </a:r>
            <a:r>
              <a:rPr lang="en-GB" sz="4400" b="0" i="1" u="none" strike="noStrike" dirty="0">
                <a:solidFill>
                  <a:schemeClr val="tx1"/>
                </a:solidFill>
                <a:effectLst/>
                <a:latin typeface="Times New Roman" panose="02020603050405020304" pitchFamily="18" charset="0"/>
              </a:rPr>
              <a:t>Adverse childhood experiences: What we know, what we don’t know, and what should happen next</a:t>
            </a:r>
            <a:r>
              <a:rPr lang="en-GB" sz="4400" b="0" i="0" u="none" strike="noStrike" dirty="0">
                <a:solidFill>
                  <a:schemeClr val="tx1"/>
                </a:solidFill>
                <a:effectLst/>
                <a:latin typeface="Times New Roman" panose="02020603050405020304" pitchFamily="18" charset="0"/>
              </a:rPr>
              <a:t>. Early Intervention Foundation. https://</a:t>
            </a:r>
            <a:r>
              <a:rPr lang="en-GB" sz="4400" b="0" i="0" u="none" strike="noStrike" dirty="0" err="1">
                <a:solidFill>
                  <a:schemeClr val="tx1"/>
                </a:solidFill>
                <a:effectLst/>
                <a:latin typeface="Times New Roman" panose="02020603050405020304" pitchFamily="18" charset="0"/>
              </a:rPr>
              <a:t>www.eif.org.uk</a:t>
            </a:r>
            <a:r>
              <a:rPr lang="en-GB" sz="4400" b="0" i="0" u="none" strike="noStrike" dirty="0">
                <a:solidFill>
                  <a:schemeClr val="tx1"/>
                </a:solidFill>
                <a:effectLst/>
                <a:latin typeface="Times New Roman" panose="02020603050405020304" pitchFamily="18" charset="0"/>
              </a:rPr>
              <a:t>/report/adverse-childhood-experiences-what-we-know-what-we-dont-know-and-what-should-happen-next</a:t>
            </a:r>
          </a:p>
          <a:p>
            <a:pPr marL="0" indent="0" algn="l">
              <a:buNone/>
            </a:pPr>
            <a:r>
              <a:rPr lang="en-GB" sz="4400" b="0" i="0" u="none" strike="noStrike" dirty="0">
                <a:solidFill>
                  <a:schemeClr val="tx1"/>
                </a:solidFill>
                <a:effectLst/>
                <a:latin typeface="Times New Roman" panose="02020603050405020304" pitchFamily="18" charset="0"/>
              </a:rPr>
              <a:t>Bento, G., &amp; Dias, G. (2017). The Importance of Outdoor Play for Young </a:t>
            </a:r>
            <a:r>
              <a:rPr lang="en-GB" sz="4400" b="0" i="0" u="none" strike="noStrike" dirty="0" err="1">
                <a:solidFill>
                  <a:schemeClr val="tx1"/>
                </a:solidFill>
                <a:effectLst/>
                <a:latin typeface="Times New Roman" panose="02020603050405020304" pitchFamily="18" charset="0"/>
              </a:rPr>
              <a:t>Childrenʼs</a:t>
            </a:r>
            <a:r>
              <a:rPr lang="en-GB" sz="4400" b="0" i="0" u="none" strike="noStrike" dirty="0">
                <a:solidFill>
                  <a:schemeClr val="tx1"/>
                </a:solidFill>
                <a:effectLst/>
                <a:latin typeface="Times New Roman" panose="02020603050405020304" pitchFamily="18" charset="0"/>
              </a:rPr>
              <a:t> Healthy Development. </a:t>
            </a:r>
            <a:r>
              <a:rPr lang="en-GB" sz="4400" b="0" i="1" u="none" strike="noStrike" dirty="0">
                <a:solidFill>
                  <a:schemeClr val="tx1"/>
                </a:solidFill>
                <a:effectLst/>
                <a:latin typeface="Times New Roman" panose="02020603050405020304" pitchFamily="18" charset="0"/>
              </a:rPr>
              <a:t>Porto Biomedical Journal</a:t>
            </a:r>
            <a:r>
              <a:rPr lang="en-GB" sz="4400" b="0" i="0" u="none" strike="noStrike" dirty="0">
                <a:solidFill>
                  <a:schemeClr val="tx1"/>
                </a:solidFill>
                <a:effectLst/>
                <a:latin typeface="Times New Roman" panose="02020603050405020304" pitchFamily="18" charset="0"/>
              </a:rPr>
              <a:t>, </a:t>
            </a:r>
            <a:r>
              <a:rPr lang="en-GB" sz="4400" b="0" i="1" u="none" strike="noStrike" dirty="0">
                <a:solidFill>
                  <a:schemeClr val="tx1"/>
                </a:solidFill>
                <a:effectLst/>
                <a:latin typeface="Times New Roman" panose="02020603050405020304" pitchFamily="18" charset="0"/>
              </a:rPr>
              <a:t>2</a:t>
            </a:r>
            <a:r>
              <a:rPr lang="en-GB" sz="4400" b="0" i="0" u="none" strike="noStrike" dirty="0">
                <a:solidFill>
                  <a:schemeClr val="tx1"/>
                </a:solidFill>
                <a:effectLst/>
                <a:latin typeface="Times New Roman" panose="02020603050405020304" pitchFamily="18" charset="0"/>
              </a:rPr>
              <a:t>(5), 157–160. https://</a:t>
            </a:r>
            <a:r>
              <a:rPr lang="en-GB" sz="4400" b="0" i="0" u="none" strike="noStrike" dirty="0" err="1">
                <a:solidFill>
                  <a:schemeClr val="tx1"/>
                </a:solidFill>
                <a:effectLst/>
                <a:latin typeface="Times New Roman" panose="02020603050405020304" pitchFamily="18" charset="0"/>
              </a:rPr>
              <a:t>doi.org</a:t>
            </a:r>
            <a:r>
              <a:rPr lang="en-GB" sz="4400" b="0" i="0" u="none" strike="noStrike" dirty="0">
                <a:solidFill>
                  <a:schemeClr val="tx1"/>
                </a:solidFill>
                <a:effectLst/>
                <a:latin typeface="Times New Roman" panose="02020603050405020304" pitchFamily="18" charset="0"/>
              </a:rPr>
              <a:t>/10.1016/j.pbj.2017.03.003</a:t>
            </a:r>
          </a:p>
          <a:p>
            <a:pPr marL="0" indent="0" algn="l">
              <a:buNone/>
            </a:pPr>
            <a:r>
              <a:rPr lang="en-GB" sz="4400" b="0" i="0" u="none" strike="noStrike" dirty="0">
                <a:solidFill>
                  <a:schemeClr val="tx1"/>
                </a:solidFill>
                <a:effectLst/>
                <a:latin typeface="Times New Roman" panose="02020603050405020304" pitchFamily="18" charset="0"/>
              </a:rPr>
              <a:t>Brooks, D. (2019). </a:t>
            </a:r>
            <a:r>
              <a:rPr lang="en-GB" sz="4400" b="0" i="1" u="none" strike="noStrike" dirty="0">
                <a:solidFill>
                  <a:schemeClr val="tx1"/>
                </a:solidFill>
                <a:effectLst/>
                <a:latin typeface="Times New Roman" panose="02020603050405020304" pitchFamily="18" charset="0"/>
              </a:rPr>
              <a:t>New Research – A Longitudinal Study on Forest School | Forest School Association</a:t>
            </a:r>
            <a:r>
              <a:rPr lang="en-GB" sz="4400" b="0" i="0" u="none" strike="noStrike" dirty="0">
                <a:solidFill>
                  <a:schemeClr val="tx1"/>
                </a:solidFill>
                <a:effectLst/>
                <a:latin typeface="Times New Roman" panose="02020603050405020304" pitchFamily="18" charset="0"/>
              </a:rPr>
              <a:t>. </a:t>
            </a:r>
            <a:r>
              <a:rPr lang="en-GB" sz="4400" b="0" i="0" u="none" strike="noStrike" dirty="0" err="1">
                <a:solidFill>
                  <a:schemeClr val="tx1"/>
                </a:solidFill>
                <a:effectLst/>
                <a:latin typeface="Times New Roman" panose="02020603050405020304" pitchFamily="18" charset="0"/>
              </a:rPr>
              <a:t>Forestschoolassociation.org</a:t>
            </a:r>
            <a:r>
              <a:rPr lang="en-GB" sz="4400" b="0" i="0" u="none" strike="noStrike" dirty="0">
                <a:solidFill>
                  <a:schemeClr val="tx1"/>
                </a:solidFill>
                <a:effectLst/>
                <a:latin typeface="Times New Roman" panose="02020603050405020304" pitchFamily="18" charset="0"/>
              </a:rPr>
              <a:t>. https://</a:t>
            </a:r>
            <a:r>
              <a:rPr lang="en-GB" sz="4400" b="0" i="0" u="none" strike="noStrike" dirty="0" err="1">
                <a:solidFill>
                  <a:schemeClr val="tx1"/>
                </a:solidFill>
                <a:effectLst/>
                <a:latin typeface="Times New Roman" panose="02020603050405020304" pitchFamily="18" charset="0"/>
              </a:rPr>
              <a:t>forestschoolassociation.org</a:t>
            </a:r>
            <a:r>
              <a:rPr lang="en-GB" sz="4400" b="0" i="0" u="none" strike="noStrike" dirty="0">
                <a:solidFill>
                  <a:schemeClr val="tx1"/>
                </a:solidFill>
                <a:effectLst/>
                <a:latin typeface="Times New Roman" panose="02020603050405020304" pitchFamily="18" charset="0"/>
              </a:rPr>
              <a:t>/new-research-a-longitudinal-study-on-forest-school/</a:t>
            </a:r>
          </a:p>
          <a:p>
            <a:pPr marL="0" indent="0" algn="l">
              <a:buNone/>
            </a:pPr>
            <a:r>
              <a:rPr lang="en-GB" sz="4400" b="0" i="0" u="none" strike="noStrike" dirty="0">
                <a:solidFill>
                  <a:schemeClr val="tx1"/>
                </a:solidFill>
                <a:effectLst/>
                <a:latin typeface="Times New Roman" panose="02020603050405020304" pitchFamily="18" charset="0"/>
              </a:rPr>
              <a:t>Bryant, M. (2021, October 31). </a:t>
            </a:r>
            <a:r>
              <a:rPr lang="en-GB" sz="4400" b="0" i="1" u="none" strike="noStrike" dirty="0">
                <a:solidFill>
                  <a:schemeClr val="tx1"/>
                </a:solidFill>
                <a:effectLst/>
                <a:latin typeface="Times New Roman" panose="02020603050405020304" pitchFamily="18" charset="0"/>
              </a:rPr>
              <a:t>Forest schools flourish as youngsters log off and learn from nature</a:t>
            </a:r>
            <a:r>
              <a:rPr lang="en-GB" sz="4400" b="0" i="0" u="none" strike="noStrike" dirty="0">
                <a:solidFill>
                  <a:schemeClr val="tx1"/>
                </a:solidFill>
                <a:effectLst/>
                <a:latin typeface="Times New Roman" panose="02020603050405020304" pitchFamily="18" charset="0"/>
              </a:rPr>
              <a:t>. The Guardian. https://</a:t>
            </a:r>
            <a:r>
              <a:rPr lang="en-GB" sz="4400" b="0" i="0" u="none" strike="noStrike" dirty="0" err="1">
                <a:solidFill>
                  <a:schemeClr val="tx1"/>
                </a:solidFill>
                <a:effectLst/>
                <a:latin typeface="Times New Roman" panose="02020603050405020304" pitchFamily="18" charset="0"/>
              </a:rPr>
              <a:t>www.theguardian.com</a:t>
            </a:r>
            <a:r>
              <a:rPr lang="en-GB" sz="4400" b="0" i="0" u="none" strike="noStrike" dirty="0">
                <a:solidFill>
                  <a:schemeClr val="tx1"/>
                </a:solidFill>
                <a:effectLst/>
                <a:latin typeface="Times New Roman" panose="02020603050405020304" pitchFamily="18" charset="0"/>
              </a:rPr>
              <a:t>/education/2021/oct/31/forest-schools-flourish-as-youngsters-log-off-and-learn-from-nature</a:t>
            </a:r>
          </a:p>
          <a:p>
            <a:pPr marL="0" indent="0" algn="l">
              <a:buNone/>
            </a:pPr>
            <a:r>
              <a:rPr lang="en-GB" sz="4400" b="0" i="0" u="none" strike="noStrike" dirty="0" err="1">
                <a:solidFill>
                  <a:schemeClr val="tx1"/>
                </a:solidFill>
                <a:effectLst/>
                <a:latin typeface="Times New Roman" panose="02020603050405020304" pitchFamily="18" charset="0"/>
              </a:rPr>
              <a:t>Garone</a:t>
            </a:r>
            <a:r>
              <a:rPr lang="en-GB" sz="4400" b="0" i="0" u="none" strike="noStrike" dirty="0">
                <a:solidFill>
                  <a:schemeClr val="tx1"/>
                </a:solidFill>
                <a:effectLst/>
                <a:latin typeface="Times New Roman" panose="02020603050405020304" pitchFamily="18" charset="0"/>
              </a:rPr>
              <a:t>, S. (2022, April 25). </a:t>
            </a:r>
            <a:r>
              <a:rPr lang="en-GB" sz="4400" b="0" i="1" u="none" strike="noStrike" dirty="0">
                <a:solidFill>
                  <a:schemeClr val="tx1"/>
                </a:solidFill>
                <a:effectLst/>
                <a:latin typeface="Times New Roman" panose="02020603050405020304" pitchFamily="18" charset="0"/>
              </a:rPr>
              <a:t>8 Ways Kids Get a Mental Health Boost from Playing Outside</a:t>
            </a:r>
            <a:r>
              <a:rPr lang="en-GB" sz="4400" b="0" i="0" u="none" strike="noStrike" dirty="0">
                <a:solidFill>
                  <a:schemeClr val="tx1"/>
                </a:solidFill>
                <a:effectLst/>
                <a:latin typeface="Times New Roman" panose="02020603050405020304" pitchFamily="18" charset="0"/>
              </a:rPr>
              <a:t>. Healthline. https://</a:t>
            </a:r>
            <a:r>
              <a:rPr lang="en-GB" sz="4400" b="0" i="0" u="none" strike="noStrike" dirty="0" err="1">
                <a:solidFill>
                  <a:schemeClr val="tx1"/>
                </a:solidFill>
                <a:effectLst/>
                <a:latin typeface="Times New Roman" panose="02020603050405020304" pitchFamily="18" charset="0"/>
              </a:rPr>
              <a:t>www.healthline.com</a:t>
            </a:r>
            <a:r>
              <a:rPr lang="en-GB" sz="4400" b="0" i="0" u="none" strike="noStrike" dirty="0">
                <a:solidFill>
                  <a:schemeClr val="tx1"/>
                </a:solidFill>
                <a:effectLst/>
                <a:latin typeface="Times New Roman" panose="02020603050405020304" pitchFamily="18" charset="0"/>
              </a:rPr>
              <a:t>/health/mental-health/why-getting-outside-can-boost-mental-health-for-kids-and-parents</a:t>
            </a:r>
          </a:p>
          <a:p>
            <a:pPr marL="0" indent="0" algn="l">
              <a:buNone/>
            </a:pPr>
            <a:r>
              <a:rPr lang="en-GB" sz="4400" b="0" i="0" u="none" strike="noStrike" dirty="0">
                <a:solidFill>
                  <a:schemeClr val="tx1"/>
                </a:solidFill>
                <a:effectLst/>
                <a:latin typeface="Times New Roman" panose="02020603050405020304" pitchFamily="18" charset="0"/>
              </a:rPr>
              <a:t>Homan, E. (2018, March 5). </a:t>
            </a:r>
            <a:r>
              <a:rPr lang="en-GB" sz="4400" b="0" i="1" u="none" strike="noStrike" dirty="0">
                <a:solidFill>
                  <a:schemeClr val="tx1"/>
                </a:solidFill>
                <a:effectLst/>
                <a:latin typeface="Times New Roman" panose="02020603050405020304" pitchFamily="18" charset="0"/>
              </a:rPr>
              <a:t>How Outdoor Play Improves Mental Health and Wellbeing</a:t>
            </a:r>
            <a:r>
              <a:rPr lang="en-GB" sz="4400" b="0" i="0" u="none" strike="noStrike" dirty="0">
                <a:solidFill>
                  <a:schemeClr val="tx1"/>
                </a:solidFill>
                <a:effectLst/>
                <a:latin typeface="Times New Roman" panose="02020603050405020304" pitchFamily="18" charset="0"/>
              </a:rPr>
              <a:t>. Pentagon Play. https://</a:t>
            </a:r>
            <a:r>
              <a:rPr lang="en-GB" sz="4400" b="0" i="0" u="none" strike="noStrike" dirty="0" err="1">
                <a:solidFill>
                  <a:schemeClr val="tx1"/>
                </a:solidFill>
                <a:effectLst/>
                <a:latin typeface="Times New Roman" panose="02020603050405020304" pitchFamily="18" charset="0"/>
              </a:rPr>
              <a:t>www.pentagonplay.co.uk</a:t>
            </a:r>
            <a:r>
              <a:rPr lang="en-GB" sz="4400" b="0" i="0" u="none" strike="noStrike" dirty="0">
                <a:solidFill>
                  <a:schemeClr val="tx1"/>
                </a:solidFill>
                <a:effectLst/>
                <a:latin typeface="Times New Roman" panose="02020603050405020304" pitchFamily="18" charset="0"/>
              </a:rPr>
              <a:t>/news-and-info/outdoor-play-improves-mental-health</a:t>
            </a:r>
          </a:p>
          <a:p>
            <a:pPr marL="0" indent="0" algn="l">
              <a:buNone/>
            </a:pPr>
            <a:r>
              <a:rPr lang="en-GB" sz="4400" b="0" i="0" u="none" strike="noStrike" dirty="0">
                <a:solidFill>
                  <a:schemeClr val="tx1"/>
                </a:solidFill>
                <a:effectLst/>
                <a:latin typeface="Times New Roman" panose="02020603050405020304" pitchFamily="18" charset="0"/>
              </a:rPr>
              <a:t>Lee, C. (2022, January 24). </a:t>
            </a:r>
            <a:r>
              <a:rPr lang="en-GB" sz="4400" b="0" i="1" u="none" strike="noStrike" dirty="0">
                <a:solidFill>
                  <a:schemeClr val="tx1"/>
                </a:solidFill>
                <a:effectLst/>
                <a:latin typeface="Times New Roman" panose="02020603050405020304" pitchFamily="18" charset="0"/>
              </a:rPr>
              <a:t>Do children learn better in forest schools?</a:t>
            </a:r>
            <a:r>
              <a:rPr lang="en-GB" sz="4400" b="0" i="0" u="none" strike="noStrike" dirty="0">
                <a:solidFill>
                  <a:schemeClr val="tx1"/>
                </a:solidFill>
                <a:effectLst/>
                <a:latin typeface="Times New Roman" panose="02020603050405020304" pitchFamily="18" charset="0"/>
              </a:rPr>
              <a:t> </a:t>
            </a:r>
            <a:r>
              <a:rPr lang="en-GB" sz="4400" b="0" i="0" u="none" strike="noStrike" dirty="0" err="1">
                <a:solidFill>
                  <a:schemeClr val="tx1"/>
                </a:solidFill>
                <a:effectLst/>
                <a:latin typeface="Times New Roman" panose="02020603050405020304" pitchFamily="18" charset="0"/>
              </a:rPr>
              <a:t>Www.bbc.com</a:t>
            </a:r>
            <a:r>
              <a:rPr lang="en-GB" sz="4400" b="0" i="0" u="none" strike="noStrike" dirty="0">
                <a:solidFill>
                  <a:schemeClr val="tx1"/>
                </a:solidFill>
                <a:effectLst/>
                <a:latin typeface="Times New Roman" panose="02020603050405020304" pitchFamily="18" charset="0"/>
              </a:rPr>
              <a:t>. https://</a:t>
            </a:r>
            <a:r>
              <a:rPr lang="en-GB" sz="4400" b="0" i="0" u="none" strike="noStrike" dirty="0" err="1">
                <a:solidFill>
                  <a:schemeClr val="tx1"/>
                </a:solidFill>
                <a:effectLst/>
                <a:latin typeface="Times New Roman" panose="02020603050405020304" pitchFamily="18" charset="0"/>
              </a:rPr>
              <a:t>www.bbc.com</a:t>
            </a:r>
            <a:r>
              <a:rPr lang="en-GB" sz="4400" b="0" i="0" u="none" strike="noStrike" dirty="0">
                <a:solidFill>
                  <a:schemeClr val="tx1"/>
                </a:solidFill>
                <a:effectLst/>
                <a:latin typeface="Times New Roman" panose="02020603050405020304" pitchFamily="18" charset="0"/>
              </a:rPr>
              <a:t>/future/article/20220105-how-asia-fell-in-love-with-forest-schools</a:t>
            </a:r>
          </a:p>
          <a:p>
            <a:pPr marL="0" indent="0" algn="l">
              <a:buNone/>
            </a:pPr>
            <a:r>
              <a:rPr lang="en-GB" sz="4400" b="0" i="0" u="none" strike="noStrike" dirty="0">
                <a:solidFill>
                  <a:schemeClr val="tx1"/>
                </a:solidFill>
                <a:effectLst/>
                <a:latin typeface="Times New Roman" panose="02020603050405020304" pitchFamily="18" charset="0"/>
              </a:rPr>
              <a:t>Lee, E.-Y., Bains, A., Hunter, S., Ament, A., </a:t>
            </a:r>
            <a:r>
              <a:rPr lang="en-GB" sz="4400" b="0" i="0" u="none" strike="noStrike" dirty="0" err="1">
                <a:solidFill>
                  <a:schemeClr val="tx1"/>
                </a:solidFill>
                <a:effectLst/>
                <a:latin typeface="Times New Roman" panose="02020603050405020304" pitchFamily="18" charset="0"/>
              </a:rPr>
              <a:t>Brazo-Sayavera</a:t>
            </a:r>
            <a:r>
              <a:rPr lang="en-GB" sz="4400" b="0" i="0" u="none" strike="noStrike" dirty="0">
                <a:solidFill>
                  <a:schemeClr val="tx1"/>
                </a:solidFill>
                <a:effectLst/>
                <a:latin typeface="Times New Roman" panose="02020603050405020304" pitchFamily="18" charset="0"/>
              </a:rPr>
              <a:t>, J., Carson, V., Hakimi, S., Huang, W. Y., Janssen, I., Lee, M., Lim, H., Silva, D. A. S., &amp; Tremblay, M. S. (2021). Systematic Review of the Correlates of Outdoor Play and Time among Children Aged 3-12 years. </a:t>
            </a:r>
            <a:r>
              <a:rPr lang="en-GB" sz="4400" b="0" i="1" u="none" strike="noStrike" dirty="0">
                <a:solidFill>
                  <a:schemeClr val="tx1"/>
                </a:solidFill>
                <a:effectLst/>
                <a:latin typeface="Times New Roman" panose="02020603050405020304" pitchFamily="18" charset="0"/>
              </a:rPr>
              <a:t>International Journal of </a:t>
            </a:r>
            <a:r>
              <a:rPr lang="en-GB" sz="4400" b="0" i="1" u="none" strike="noStrike" dirty="0" err="1">
                <a:solidFill>
                  <a:schemeClr val="tx1"/>
                </a:solidFill>
                <a:effectLst/>
                <a:latin typeface="Times New Roman" panose="02020603050405020304" pitchFamily="18" charset="0"/>
              </a:rPr>
              <a:t>Behavioral</a:t>
            </a:r>
            <a:r>
              <a:rPr lang="en-GB" sz="4400" b="0" i="1" u="none" strike="noStrike" dirty="0">
                <a:solidFill>
                  <a:schemeClr val="tx1"/>
                </a:solidFill>
                <a:effectLst/>
                <a:latin typeface="Times New Roman" panose="02020603050405020304" pitchFamily="18" charset="0"/>
              </a:rPr>
              <a:t> Nutrition and Physical Activity</a:t>
            </a:r>
            <a:r>
              <a:rPr lang="en-GB" sz="4400" b="0" i="0" u="none" strike="noStrike" dirty="0">
                <a:solidFill>
                  <a:schemeClr val="tx1"/>
                </a:solidFill>
                <a:effectLst/>
                <a:latin typeface="Times New Roman" panose="02020603050405020304" pitchFamily="18" charset="0"/>
              </a:rPr>
              <a:t>, </a:t>
            </a:r>
            <a:r>
              <a:rPr lang="en-GB" sz="4400" b="0" i="1" u="none" strike="noStrike" dirty="0">
                <a:solidFill>
                  <a:schemeClr val="tx1"/>
                </a:solidFill>
                <a:effectLst/>
                <a:latin typeface="Times New Roman" panose="02020603050405020304" pitchFamily="18" charset="0"/>
              </a:rPr>
              <a:t>18</a:t>
            </a:r>
            <a:r>
              <a:rPr lang="en-GB" sz="4400" b="0" i="0" u="none" strike="noStrike" dirty="0">
                <a:solidFill>
                  <a:schemeClr val="tx1"/>
                </a:solidFill>
                <a:effectLst/>
                <a:latin typeface="Times New Roman" panose="02020603050405020304" pitchFamily="18" charset="0"/>
              </a:rPr>
              <a:t>(1). https://</a:t>
            </a:r>
            <a:r>
              <a:rPr lang="en-GB" sz="4400" b="0" i="0" u="none" strike="noStrike" dirty="0" err="1">
                <a:solidFill>
                  <a:schemeClr val="tx1"/>
                </a:solidFill>
                <a:effectLst/>
                <a:latin typeface="Times New Roman" panose="02020603050405020304" pitchFamily="18" charset="0"/>
              </a:rPr>
              <a:t>doi.org</a:t>
            </a:r>
            <a:r>
              <a:rPr lang="en-GB" sz="4400" b="0" i="0" u="none" strike="noStrike" dirty="0">
                <a:solidFill>
                  <a:schemeClr val="tx1"/>
                </a:solidFill>
                <a:effectLst/>
                <a:latin typeface="Times New Roman" panose="02020603050405020304" pitchFamily="18" charset="0"/>
              </a:rPr>
              <a:t>/10.1186/s12966-021-01097-9</a:t>
            </a:r>
          </a:p>
          <a:p>
            <a:pPr marL="0" indent="0" algn="l">
              <a:buNone/>
            </a:pPr>
            <a:r>
              <a:rPr lang="en-GB" sz="4400" b="0" i="0" u="none" strike="noStrike" dirty="0">
                <a:solidFill>
                  <a:schemeClr val="tx1"/>
                </a:solidFill>
                <a:effectLst/>
                <a:latin typeface="Times New Roman" panose="02020603050405020304" pitchFamily="18" charset="0"/>
              </a:rPr>
              <a:t>Liz O'Brien. (2018, May 17). </a:t>
            </a:r>
            <a:r>
              <a:rPr lang="en-GB" sz="4400" b="0" i="1" u="none" strike="noStrike" dirty="0">
                <a:solidFill>
                  <a:schemeClr val="tx1"/>
                </a:solidFill>
                <a:effectLst/>
                <a:latin typeface="Times New Roman" panose="02020603050405020304" pitchFamily="18" charset="0"/>
              </a:rPr>
              <a:t>Forest Schools: impact on young children in England and Wales - Forest Research</a:t>
            </a:r>
            <a:r>
              <a:rPr lang="en-GB" sz="4400" b="0" i="0" u="none" strike="noStrike" dirty="0">
                <a:solidFill>
                  <a:schemeClr val="tx1"/>
                </a:solidFill>
                <a:effectLst/>
                <a:latin typeface="Times New Roman" panose="02020603050405020304" pitchFamily="18" charset="0"/>
              </a:rPr>
              <a:t>. Forest Research. https://</a:t>
            </a:r>
            <a:r>
              <a:rPr lang="en-GB" sz="4400" b="0" i="0" u="none" strike="noStrike" dirty="0" err="1">
                <a:solidFill>
                  <a:schemeClr val="tx1"/>
                </a:solidFill>
                <a:effectLst/>
                <a:latin typeface="Times New Roman" panose="02020603050405020304" pitchFamily="18" charset="0"/>
              </a:rPr>
              <a:t>www.forestresearch.gov.uk</a:t>
            </a:r>
            <a:r>
              <a:rPr lang="en-GB" sz="4400" b="0" i="0" u="none" strike="noStrike" dirty="0">
                <a:solidFill>
                  <a:schemeClr val="tx1"/>
                </a:solidFill>
                <a:effectLst/>
                <a:latin typeface="Times New Roman" panose="02020603050405020304" pitchFamily="18" charset="0"/>
              </a:rPr>
              <a:t>/research/forest-schools-impact-on-young-children-in-</a:t>
            </a:r>
            <a:r>
              <a:rPr lang="en-GB" sz="4400" b="0" i="0" u="none" strike="noStrike" dirty="0" err="1">
                <a:solidFill>
                  <a:schemeClr val="tx1"/>
                </a:solidFill>
                <a:effectLst/>
                <a:latin typeface="Times New Roman" panose="02020603050405020304" pitchFamily="18" charset="0"/>
              </a:rPr>
              <a:t>england</a:t>
            </a:r>
            <a:r>
              <a:rPr lang="en-GB" sz="4400" b="0" i="0" u="none" strike="noStrike" dirty="0">
                <a:solidFill>
                  <a:schemeClr val="tx1"/>
                </a:solidFill>
                <a:effectLst/>
                <a:latin typeface="Times New Roman" panose="02020603050405020304" pitchFamily="18" charset="0"/>
              </a:rPr>
              <a:t>-and-</a:t>
            </a:r>
            <a:r>
              <a:rPr lang="en-GB" sz="4400" b="0" i="0" u="none" strike="noStrike" dirty="0" err="1">
                <a:solidFill>
                  <a:schemeClr val="tx1"/>
                </a:solidFill>
                <a:effectLst/>
                <a:latin typeface="Times New Roman" panose="02020603050405020304" pitchFamily="18" charset="0"/>
              </a:rPr>
              <a:t>wales</a:t>
            </a:r>
            <a:r>
              <a:rPr lang="en-GB" sz="4400" b="0" i="0" u="none" strike="noStrike" dirty="0">
                <a:solidFill>
                  <a:schemeClr val="tx1"/>
                </a:solidFill>
                <a:effectLst/>
                <a:latin typeface="Times New Roman" panose="02020603050405020304" pitchFamily="18" charset="0"/>
              </a:rPr>
              <a:t>/</a:t>
            </a:r>
          </a:p>
          <a:p>
            <a:pPr marL="0" indent="0" algn="l">
              <a:buNone/>
            </a:pPr>
            <a:r>
              <a:rPr lang="en-GB" sz="4400" b="0" i="0" u="none" strike="noStrike" dirty="0">
                <a:solidFill>
                  <a:schemeClr val="tx1"/>
                </a:solidFill>
                <a:effectLst/>
                <a:latin typeface="Times New Roman" panose="02020603050405020304" pitchFamily="18" charset="0"/>
              </a:rPr>
              <a:t>NHS. (2021). </a:t>
            </a:r>
            <a:r>
              <a:rPr lang="en-GB" sz="4400" b="0" i="1" u="none" strike="noStrike" dirty="0">
                <a:solidFill>
                  <a:schemeClr val="tx1"/>
                </a:solidFill>
                <a:effectLst/>
                <a:latin typeface="Times New Roman" panose="02020603050405020304" pitchFamily="18" charset="0"/>
              </a:rPr>
              <a:t>Adverse Childhood Experiences (ACEs) and Attachment</a:t>
            </a:r>
            <a:r>
              <a:rPr lang="en-GB" sz="4400" b="0" i="0" u="none" strike="noStrike" dirty="0">
                <a:solidFill>
                  <a:schemeClr val="tx1"/>
                </a:solidFill>
                <a:effectLst/>
                <a:latin typeface="Times New Roman" panose="02020603050405020304" pitchFamily="18" charset="0"/>
              </a:rPr>
              <a:t>. NHS; NHS. https://</a:t>
            </a:r>
            <a:r>
              <a:rPr lang="en-GB" sz="4400" b="0" i="0" u="none" strike="noStrike" dirty="0" err="1">
                <a:solidFill>
                  <a:schemeClr val="tx1"/>
                </a:solidFill>
                <a:effectLst/>
                <a:latin typeface="Times New Roman" panose="02020603050405020304" pitchFamily="18" charset="0"/>
              </a:rPr>
              <a:t>mft.nhs.uk</a:t>
            </a:r>
            <a:r>
              <a:rPr lang="en-GB" sz="4400" b="0" i="0" u="none" strike="noStrike" dirty="0">
                <a:solidFill>
                  <a:schemeClr val="tx1"/>
                </a:solidFill>
                <a:effectLst/>
                <a:latin typeface="Times New Roman" panose="02020603050405020304" pitchFamily="18" charset="0"/>
              </a:rPr>
              <a:t>/</a:t>
            </a:r>
            <a:r>
              <a:rPr lang="en-GB" sz="4400" b="0" i="0" u="none" strike="noStrike" dirty="0" err="1">
                <a:solidFill>
                  <a:schemeClr val="tx1"/>
                </a:solidFill>
                <a:effectLst/>
                <a:latin typeface="Times New Roman" panose="02020603050405020304" pitchFamily="18" charset="0"/>
              </a:rPr>
              <a:t>rmch</a:t>
            </a:r>
            <a:r>
              <a:rPr lang="en-GB" sz="4400" b="0" i="0" u="none" strike="noStrike" dirty="0">
                <a:solidFill>
                  <a:schemeClr val="tx1"/>
                </a:solidFill>
                <a:effectLst/>
                <a:latin typeface="Times New Roman" panose="02020603050405020304" pitchFamily="18" charset="0"/>
              </a:rPr>
              <a:t>/services/</a:t>
            </a:r>
            <a:r>
              <a:rPr lang="en-GB" sz="4400" b="0" i="0" u="none" strike="noStrike" dirty="0" err="1">
                <a:solidFill>
                  <a:schemeClr val="tx1"/>
                </a:solidFill>
                <a:effectLst/>
                <a:latin typeface="Times New Roman" panose="02020603050405020304" pitchFamily="18" charset="0"/>
              </a:rPr>
              <a:t>camhs</a:t>
            </a:r>
            <a:r>
              <a:rPr lang="en-GB" sz="4400" b="0" i="0" u="none" strike="noStrike" dirty="0">
                <a:solidFill>
                  <a:schemeClr val="tx1"/>
                </a:solidFill>
                <a:effectLst/>
                <a:latin typeface="Times New Roman" panose="02020603050405020304" pitchFamily="18" charset="0"/>
              </a:rPr>
              <a:t>/young-people/adverse-childhood-experiences-aces-and-attachment/</a:t>
            </a:r>
          </a:p>
          <a:p>
            <a:pPr marL="0" indent="0" algn="l">
              <a:buNone/>
            </a:pPr>
            <a:r>
              <a:rPr lang="en-GB" sz="4400" b="0" i="0" u="none" strike="noStrike" dirty="0">
                <a:solidFill>
                  <a:schemeClr val="tx1"/>
                </a:solidFill>
                <a:effectLst/>
                <a:latin typeface="Times New Roman" panose="02020603050405020304" pitchFamily="18" charset="0"/>
              </a:rPr>
              <a:t>Parliament UK. (2017). </a:t>
            </a:r>
            <a:r>
              <a:rPr lang="en-GB" sz="4400" b="0" i="1" u="none" strike="noStrike" dirty="0">
                <a:solidFill>
                  <a:schemeClr val="tx1"/>
                </a:solidFill>
                <a:effectLst/>
                <a:latin typeface="Times New Roman" panose="02020603050405020304" pitchFamily="18" charset="0"/>
              </a:rPr>
              <a:t>Evidence-based early years intervention - Science and Technology Committee - House of Commons</a:t>
            </a:r>
            <a:r>
              <a:rPr lang="en-GB" sz="4400" b="0" i="0" u="none" strike="noStrike" dirty="0">
                <a:solidFill>
                  <a:schemeClr val="tx1"/>
                </a:solidFill>
                <a:effectLst/>
                <a:latin typeface="Times New Roman" panose="02020603050405020304" pitchFamily="18" charset="0"/>
              </a:rPr>
              <a:t>. </a:t>
            </a:r>
            <a:r>
              <a:rPr lang="en-GB" sz="4400" b="0" i="0" u="none" strike="noStrike" dirty="0" err="1">
                <a:solidFill>
                  <a:schemeClr val="tx1"/>
                </a:solidFill>
                <a:effectLst/>
                <a:latin typeface="Times New Roman" panose="02020603050405020304" pitchFamily="18" charset="0"/>
              </a:rPr>
              <a:t>Parliament.uk</a:t>
            </a:r>
            <a:r>
              <a:rPr lang="en-GB" sz="4400" b="0" i="0" u="none" strike="noStrike" dirty="0">
                <a:solidFill>
                  <a:schemeClr val="tx1"/>
                </a:solidFill>
                <a:effectLst/>
                <a:latin typeface="Times New Roman" panose="02020603050405020304" pitchFamily="18" charset="0"/>
              </a:rPr>
              <a:t>. https://</a:t>
            </a:r>
            <a:r>
              <a:rPr lang="en-GB" sz="4400" b="0" i="0" u="none" strike="noStrike" dirty="0" err="1">
                <a:solidFill>
                  <a:schemeClr val="tx1"/>
                </a:solidFill>
                <a:effectLst/>
                <a:latin typeface="Times New Roman" panose="02020603050405020304" pitchFamily="18" charset="0"/>
              </a:rPr>
              <a:t>publications.parliament.uk</a:t>
            </a:r>
            <a:r>
              <a:rPr lang="en-GB" sz="4400" b="0" i="0" u="none" strike="noStrike" dirty="0">
                <a:solidFill>
                  <a:schemeClr val="tx1"/>
                </a:solidFill>
                <a:effectLst/>
                <a:latin typeface="Times New Roman" panose="02020603050405020304" pitchFamily="18" charset="0"/>
              </a:rPr>
              <a:t>/pa/cm201719/</a:t>
            </a:r>
            <a:r>
              <a:rPr lang="en-GB" sz="4400" b="0" i="0" u="none" strike="noStrike" dirty="0" err="1">
                <a:solidFill>
                  <a:schemeClr val="tx1"/>
                </a:solidFill>
                <a:effectLst/>
                <a:latin typeface="Times New Roman" panose="02020603050405020304" pitchFamily="18" charset="0"/>
              </a:rPr>
              <a:t>cmselect</a:t>
            </a:r>
            <a:r>
              <a:rPr lang="en-GB" sz="4400" b="0" i="0" u="none" strike="noStrike" dirty="0">
                <a:solidFill>
                  <a:schemeClr val="tx1"/>
                </a:solidFill>
                <a:effectLst/>
                <a:latin typeface="Times New Roman" panose="02020603050405020304" pitchFamily="18" charset="0"/>
              </a:rPr>
              <a:t>/</a:t>
            </a:r>
            <a:r>
              <a:rPr lang="en-GB" sz="4400" b="0" i="0" u="none" strike="noStrike" dirty="0" err="1">
                <a:solidFill>
                  <a:schemeClr val="tx1"/>
                </a:solidFill>
                <a:effectLst/>
                <a:latin typeface="Times New Roman" panose="02020603050405020304" pitchFamily="18" charset="0"/>
              </a:rPr>
              <a:t>cmsctech</a:t>
            </a:r>
            <a:r>
              <a:rPr lang="en-GB" sz="4400" b="0" i="0" u="none" strike="noStrike" dirty="0">
                <a:solidFill>
                  <a:schemeClr val="tx1"/>
                </a:solidFill>
                <a:effectLst/>
                <a:latin typeface="Times New Roman" panose="02020603050405020304" pitchFamily="18" charset="0"/>
              </a:rPr>
              <a:t>/506/50605.htm</a:t>
            </a:r>
          </a:p>
          <a:p>
            <a:pPr marL="0" indent="0" algn="l">
              <a:buNone/>
            </a:pPr>
            <a:r>
              <a:rPr lang="en-GB" sz="4400" b="0" i="0" u="none" strike="noStrike" dirty="0" err="1">
                <a:solidFill>
                  <a:schemeClr val="tx1"/>
                </a:solidFill>
                <a:effectLst/>
                <a:latin typeface="Times New Roman" panose="02020603050405020304" pitchFamily="18" charset="0"/>
              </a:rPr>
              <a:t>Prins</a:t>
            </a:r>
            <a:r>
              <a:rPr lang="en-GB" sz="4400" b="0" i="0" u="none" strike="noStrike" dirty="0">
                <a:solidFill>
                  <a:schemeClr val="tx1"/>
                </a:solidFill>
                <a:effectLst/>
                <a:latin typeface="Times New Roman" panose="02020603050405020304" pitchFamily="18" charset="0"/>
              </a:rPr>
              <a:t>, J., van der Wilt, F., van der Veen, C., &amp; </a:t>
            </a:r>
            <a:r>
              <a:rPr lang="en-GB" sz="4400" b="0" i="0" u="none" strike="noStrike" dirty="0" err="1">
                <a:solidFill>
                  <a:schemeClr val="tx1"/>
                </a:solidFill>
                <a:effectLst/>
                <a:latin typeface="Times New Roman" panose="02020603050405020304" pitchFamily="18" charset="0"/>
              </a:rPr>
              <a:t>Hovinga</a:t>
            </a:r>
            <a:r>
              <a:rPr lang="en-GB" sz="4400" b="0" i="0" u="none" strike="noStrike" dirty="0">
                <a:solidFill>
                  <a:schemeClr val="tx1"/>
                </a:solidFill>
                <a:effectLst/>
                <a:latin typeface="Times New Roman" panose="02020603050405020304" pitchFamily="18" charset="0"/>
              </a:rPr>
              <a:t>, D. (2022). Nature play in early childhood education: A systematic review and meta ethnography of qualitative research. </a:t>
            </a:r>
            <a:r>
              <a:rPr lang="en-GB" sz="4400" b="0" i="1" u="none" strike="noStrike" dirty="0">
                <a:solidFill>
                  <a:schemeClr val="tx1"/>
                </a:solidFill>
                <a:effectLst/>
                <a:latin typeface="Times New Roman" panose="02020603050405020304" pitchFamily="18" charset="0"/>
              </a:rPr>
              <a:t>Frontiers in Psychology</a:t>
            </a:r>
            <a:r>
              <a:rPr lang="en-GB" sz="4400" b="0" i="0" u="none" strike="noStrike" dirty="0">
                <a:solidFill>
                  <a:schemeClr val="tx1"/>
                </a:solidFill>
                <a:effectLst/>
                <a:latin typeface="Times New Roman" panose="02020603050405020304" pitchFamily="18" charset="0"/>
              </a:rPr>
              <a:t>, </a:t>
            </a:r>
            <a:r>
              <a:rPr lang="en-GB" sz="4400" b="0" i="1" u="none" strike="noStrike" dirty="0">
                <a:solidFill>
                  <a:schemeClr val="tx1"/>
                </a:solidFill>
                <a:effectLst/>
                <a:latin typeface="Times New Roman" panose="02020603050405020304" pitchFamily="18" charset="0"/>
              </a:rPr>
              <a:t>13</a:t>
            </a:r>
            <a:r>
              <a:rPr lang="en-GB" sz="4400" b="0" i="0" u="none" strike="noStrike" dirty="0">
                <a:solidFill>
                  <a:schemeClr val="tx1"/>
                </a:solidFill>
                <a:effectLst/>
                <a:latin typeface="Times New Roman" panose="02020603050405020304" pitchFamily="18" charset="0"/>
              </a:rPr>
              <a:t>. https://</a:t>
            </a:r>
            <a:r>
              <a:rPr lang="en-GB" sz="4400" b="0" i="0" u="none" strike="noStrike" dirty="0" err="1">
                <a:solidFill>
                  <a:schemeClr val="tx1"/>
                </a:solidFill>
                <a:effectLst/>
                <a:latin typeface="Times New Roman" panose="02020603050405020304" pitchFamily="18" charset="0"/>
              </a:rPr>
              <a:t>doi.org</a:t>
            </a:r>
            <a:r>
              <a:rPr lang="en-GB" sz="4400" b="0" i="0" u="none" strike="noStrike" dirty="0">
                <a:solidFill>
                  <a:schemeClr val="tx1"/>
                </a:solidFill>
                <a:effectLst/>
                <a:latin typeface="Times New Roman" panose="02020603050405020304" pitchFamily="18" charset="0"/>
              </a:rPr>
              <a:t>/10.3389/fpsyg.2022.995164</a:t>
            </a:r>
          </a:p>
          <a:p>
            <a:pPr marL="0" indent="0" algn="l">
              <a:buNone/>
            </a:pPr>
            <a:r>
              <a:rPr lang="en-GB" sz="4400" b="0" i="0" u="none" strike="noStrike" dirty="0">
                <a:solidFill>
                  <a:schemeClr val="tx1"/>
                </a:solidFill>
                <a:effectLst/>
                <a:latin typeface="Times New Roman" panose="02020603050405020304" pitchFamily="18" charset="0"/>
              </a:rPr>
              <a:t>Sella, E., </a:t>
            </a:r>
            <a:r>
              <a:rPr lang="en-GB" sz="4400" b="0" i="0" u="none" strike="noStrike" dirty="0" err="1">
                <a:solidFill>
                  <a:schemeClr val="tx1"/>
                </a:solidFill>
                <a:effectLst/>
                <a:latin typeface="Times New Roman" panose="02020603050405020304" pitchFamily="18" charset="0"/>
              </a:rPr>
              <a:t>Bolognesi</a:t>
            </a:r>
            <a:r>
              <a:rPr lang="en-GB" sz="4400" b="0" i="0" u="none" strike="noStrike" dirty="0">
                <a:solidFill>
                  <a:schemeClr val="tx1"/>
                </a:solidFill>
                <a:effectLst/>
                <a:latin typeface="Times New Roman" panose="02020603050405020304" pitchFamily="18" charset="0"/>
              </a:rPr>
              <a:t>, M., </a:t>
            </a:r>
            <a:r>
              <a:rPr lang="en-GB" sz="4400" b="0" i="0" u="none" strike="noStrike" dirty="0" err="1">
                <a:solidFill>
                  <a:schemeClr val="tx1"/>
                </a:solidFill>
                <a:effectLst/>
                <a:latin typeface="Times New Roman" panose="02020603050405020304" pitchFamily="18" charset="0"/>
              </a:rPr>
              <a:t>Bergamini</a:t>
            </a:r>
            <a:r>
              <a:rPr lang="en-GB" sz="4400" b="0" i="0" u="none" strike="noStrike" dirty="0">
                <a:solidFill>
                  <a:schemeClr val="tx1"/>
                </a:solidFill>
                <a:effectLst/>
                <a:latin typeface="Times New Roman" panose="02020603050405020304" pitchFamily="18" charset="0"/>
              </a:rPr>
              <a:t>, E., Mason, L., &amp; </a:t>
            </a:r>
            <a:r>
              <a:rPr lang="en-GB" sz="4400" b="0" i="0" u="none" strike="noStrike" dirty="0" err="1">
                <a:solidFill>
                  <a:schemeClr val="tx1"/>
                </a:solidFill>
                <a:effectLst/>
                <a:latin typeface="Times New Roman" panose="02020603050405020304" pitchFamily="18" charset="0"/>
              </a:rPr>
              <a:t>Pazzaglia</a:t>
            </a:r>
            <a:r>
              <a:rPr lang="en-GB" sz="4400" b="0" i="0" u="none" strike="noStrike" dirty="0">
                <a:solidFill>
                  <a:schemeClr val="tx1"/>
                </a:solidFill>
                <a:effectLst/>
                <a:latin typeface="Times New Roman" panose="02020603050405020304" pitchFamily="18" charset="0"/>
              </a:rPr>
              <a:t>, F. (2023). Psychological Benefits of Attending Forest School for Preschool Children: a Systematic Review. </a:t>
            </a:r>
            <a:r>
              <a:rPr lang="en-GB" sz="4400" b="0" i="1" u="none" strike="noStrike" dirty="0">
                <a:solidFill>
                  <a:schemeClr val="tx1"/>
                </a:solidFill>
                <a:effectLst/>
                <a:latin typeface="Times New Roman" panose="02020603050405020304" pitchFamily="18" charset="0"/>
              </a:rPr>
              <a:t>Educational Psychology Review</a:t>
            </a:r>
            <a:r>
              <a:rPr lang="en-GB" sz="4400" b="0" i="0" u="none" strike="noStrike" dirty="0">
                <a:solidFill>
                  <a:schemeClr val="tx1"/>
                </a:solidFill>
                <a:effectLst/>
                <a:latin typeface="Times New Roman" panose="02020603050405020304" pitchFamily="18" charset="0"/>
              </a:rPr>
              <a:t>, </a:t>
            </a:r>
            <a:r>
              <a:rPr lang="en-GB" sz="4400" b="0" i="1" u="none" strike="noStrike" dirty="0">
                <a:solidFill>
                  <a:schemeClr val="tx1"/>
                </a:solidFill>
                <a:effectLst/>
                <a:latin typeface="Times New Roman" panose="02020603050405020304" pitchFamily="18" charset="0"/>
              </a:rPr>
              <a:t>35</a:t>
            </a:r>
            <a:r>
              <a:rPr lang="en-GB" sz="4400" b="0" i="0" u="none" strike="noStrike" dirty="0">
                <a:solidFill>
                  <a:schemeClr val="tx1"/>
                </a:solidFill>
                <a:effectLst/>
                <a:latin typeface="Times New Roman" panose="02020603050405020304" pitchFamily="18" charset="0"/>
              </a:rPr>
              <a:t>(1). https://</a:t>
            </a:r>
            <a:r>
              <a:rPr lang="en-GB" sz="4400" b="0" i="0" u="none" strike="noStrike" dirty="0" err="1">
                <a:solidFill>
                  <a:schemeClr val="tx1"/>
                </a:solidFill>
                <a:effectLst/>
                <a:latin typeface="Times New Roman" panose="02020603050405020304" pitchFamily="18" charset="0"/>
              </a:rPr>
              <a:t>doi.org</a:t>
            </a:r>
            <a:r>
              <a:rPr lang="en-GB" sz="4400" b="0" i="0" u="none" strike="noStrike" dirty="0">
                <a:solidFill>
                  <a:schemeClr val="tx1"/>
                </a:solidFill>
                <a:effectLst/>
                <a:latin typeface="Times New Roman" panose="02020603050405020304" pitchFamily="18" charset="0"/>
              </a:rPr>
              <a:t>/10.1007/s10648-023-09750-4</a:t>
            </a:r>
          </a:p>
          <a:p>
            <a:pPr marL="0" indent="0" algn="l">
              <a:buNone/>
            </a:pPr>
            <a:r>
              <a:rPr lang="en-GB" sz="4400" b="0" i="0" u="none" strike="noStrike" dirty="0">
                <a:solidFill>
                  <a:schemeClr val="tx1"/>
                </a:solidFill>
                <a:effectLst/>
                <a:latin typeface="Times New Roman" panose="02020603050405020304" pitchFamily="18" charset="0"/>
              </a:rPr>
              <a:t>Spencer-Milnes, X. (2021, January 8). </a:t>
            </a:r>
            <a:r>
              <a:rPr lang="en-GB" sz="4400" b="0" i="1" u="none" strike="noStrike" dirty="0">
                <a:solidFill>
                  <a:schemeClr val="tx1"/>
                </a:solidFill>
                <a:effectLst/>
                <a:latin typeface="Times New Roman" panose="02020603050405020304" pitchFamily="18" charset="0"/>
              </a:rPr>
              <a:t>Forest School: What Is It and What Are the Benefits?</a:t>
            </a:r>
            <a:r>
              <a:rPr lang="en-GB" sz="4400" b="0" i="0" u="none" strike="noStrike" dirty="0">
                <a:solidFill>
                  <a:schemeClr val="tx1"/>
                </a:solidFill>
                <a:effectLst/>
                <a:latin typeface="Times New Roman" panose="02020603050405020304" pitchFamily="18" charset="0"/>
              </a:rPr>
              <a:t> The Hub | High Speed Training. https://</a:t>
            </a:r>
            <a:r>
              <a:rPr lang="en-GB" sz="4400" b="0" i="0" u="none" strike="noStrike" dirty="0" err="1">
                <a:solidFill>
                  <a:schemeClr val="tx1"/>
                </a:solidFill>
                <a:effectLst/>
                <a:latin typeface="Times New Roman" panose="02020603050405020304" pitchFamily="18" charset="0"/>
              </a:rPr>
              <a:t>www.highspeedtraining.co.uk</a:t>
            </a:r>
            <a:r>
              <a:rPr lang="en-GB" sz="4400" b="0" i="0" u="none" strike="noStrike" dirty="0">
                <a:solidFill>
                  <a:schemeClr val="tx1"/>
                </a:solidFill>
                <a:effectLst/>
                <a:latin typeface="Times New Roman" panose="02020603050405020304" pitchFamily="18" charset="0"/>
              </a:rPr>
              <a:t>/hub/what-is-a-forest-school/#:~:text=Forest%20School%20as%20Intervention.</a:t>
            </a:r>
          </a:p>
          <a:p>
            <a:pPr marL="0" indent="0" algn="l">
              <a:buNone/>
            </a:pPr>
            <a:r>
              <a:rPr lang="en-GB" sz="4400" b="0" i="0" u="none" strike="noStrike" dirty="0">
                <a:solidFill>
                  <a:schemeClr val="tx1"/>
                </a:solidFill>
                <a:effectLst/>
                <a:latin typeface="Times New Roman" panose="02020603050405020304" pitchFamily="18" charset="0"/>
              </a:rPr>
              <a:t>Weir, K. (2020, April 1). Nurtured by nature. </a:t>
            </a:r>
            <a:r>
              <a:rPr lang="en-GB" sz="4400" b="0" i="1" u="none" strike="noStrike" dirty="0">
                <a:solidFill>
                  <a:schemeClr val="tx1"/>
                </a:solidFill>
                <a:effectLst/>
                <a:latin typeface="Times New Roman" panose="02020603050405020304" pitchFamily="18" charset="0"/>
              </a:rPr>
              <a:t>American Psychological Association</a:t>
            </a:r>
            <a:r>
              <a:rPr lang="en-GB" sz="4400" b="0" i="0" u="none" strike="noStrike" dirty="0">
                <a:solidFill>
                  <a:schemeClr val="tx1"/>
                </a:solidFill>
                <a:effectLst/>
                <a:latin typeface="Times New Roman" panose="02020603050405020304" pitchFamily="18" charset="0"/>
              </a:rPr>
              <a:t>, </a:t>
            </a:r>
            <a:r>
              <a:rPr lang="en-GB" sz="4400" b="0" i="1" u="none" strike="noStrike" dirty="0">
                <a:solidFill>
                  <a:schemeClr val="tx1"/>
                </a:solidFill>
                <a:effectLst/>
                <a:latin typeface="Times New Roman" panose="02020603050405020304" pitchFamily="18" charset="0"/>
              </a:rPr>
              <a:t>51</a:t>
            </a:r>
            <a:r>
              <a:rPr lang="en-GB" sz="4400" b="0" i="0" u="none" strike="noStrike" dirty="0">
                <a:solidFill>
                  <a:schemeClr val="tx1"/>
                </a:solidFill>
                <a:effectLst/>
                <a:latin typeface="Times New Roman" panose="02020603050405020304" pitchFamily="18" charset="0"/>
              </a:rPr>
              <a:t>(3). https://</a:t>
            </a:r>
            <a:r>
              <a:rPr lang="en-GB" sz="4400" b="0" i="0" u="none" strike="noStrike" dirty="0" err="1">
                <a:solidFill>
                  <a:schemeClr val="tx1"/>
                </a:solidFill>
                <a:effectLst/>
                <a:latin typeface="Times New Roman" panose="02020603050405020304" pitchFamily="18" charset="0"/>
              </a:rPr>
              <a:t>www.apa.org</a:t>
            </a:r>
            <a:r>
              <a:rPr lang="en-GB" sz="4400" b="0" i="0" u="none" strike="noStrike" dirty="0">
                <a:solidFill>
                  <a:schemeClr val="tx1"/>
                </a:solidFill>
                <a:effectLst/>
                <a:latin typeface="Times New Roman" panose="02020603050405020304" pitchFamily="18" charset="0"/>
              </a:rPr>
              <a:t>/monitor/2020/04/nurtured-nature</a:t>
            </a:r>
          </a:p>
          <a:p>
            <a:endParaRPr lang="en-US" dirty="0"/>
          </a:p>
        </p:txBody>
      </p:sp>
    </p:spTree>
    <p:extLst>
      <p:ext uri="{BB962C8B-B14F-4D97-AF65-F5344CB8AC3E}">
        <p14:creationId xmlns:p14="http://schemas.microsoft.com/office/powerpoint/2010/main" val="3402547895"/>
      </p:ext>
    </p:extLst>
  </p:cSld>
  <p:clrMapOvr>
    <a:masterClrMapping/>
  </p:clrMapOvr>
</p:sld>
</file>

<file path=ppt/theme/theme1.xml><?xml version="1.0" encoding="utf-8"?>
<a:theme xmlns:a="http://schemas.openxmlformats.org/drawingml/2006/main" name="LeafVTI">
  <a:themeElements>
    <a:clrScheme name="AnalogousFromRegularSeedLeftStep">
      <a:dk1>
        <a:srgbClr val="000000"/>
      </a:dk1>
      <a:lt1>
        <a:srgbClr val="FFFFFF"/>
      </a:lt1>
      <a:dk2>
        <a:srgbClr val="1E1835"/>
      </a:dk2>
      <a:lt2>
        <a:srgbClr val="F1F0F3"/>
      </a:lt2>
      <a:accent1>
        <a:srgbClr val="7EAE36"/>
      </a:accent1>
      <a:accent2>
        <a:srgbClr val="A8A62A"/>
      </a:accent2>
      <a:accent3>
        <a:srgbClr val="CF9241"/>
      </a:accent3>
      <a:accent4>
        <a:srgbClr val="BD452F"/>
      </a:accent4>
      <a:accent5>
        <a:srgbClr val="CF4166"/>
      </a:accent5>
      <a:accent6>
        <a:srgbClr val="BD2F90"/>
      </a:accent6>
      <a:hlink>
        <a:srgbClr val="7D4EC4"/>
      </a:hlink>
      <a:folHlink>
        <a:srgbClr val="7F7F7F"/>
      </a:folHlink>
    </a:clrScheme>
    <a:fontScheme name="Leaf">
      <a:majorFont>
        <a:latin typeface="Rockwell Nova Light"/>
        <a:ea typeface=""/>
        <a:cs typeface=""/>
      </a:majorFont>
      <a:minorFont>
        <a:latin typeface="Avenir Next LT Pro Light"/>
        <a:ea typeface=""/>
        <a:cs typeface=""/>
      </a:minorFont>
    </a:fontScheme>
    <a:fmtScheme name="Subtle Solids">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LeafVTI" id="{AD13D32C-3873-4EF1-A28C-5D0E64FF0913}" vid="{0D2E0FD0-9C17-4337-BD21-33917FC300A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8220</TotalTime>
  <Words>4026</Words>
  <Application>Microsoft Macintosh PowerPoint</Application>
  <PresentationFormat>Widescreen</PresentationFormat>
  <Paragraphs>195</Paragraphs>
  <Slides>17</Slides>
  <Notes>17</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17</vt:i4>
      </vt:variant>
    </vt:vector>
  </HeadingPairs>
  <TitlesOfParts>
    <vt:vector size="26" baseType="lpstr">
      <vt:lpstr>Arial</vt:lpstr>
      <vt:lpstr>Avenir Next LT Pro Light</vt:lpstr>
      <vt:lpstr>Bell MT</vt:lpstr>
      <vt:lpstr>Calibri</vt:lpstr>
      <vt:lpstr>Courier New</vt:lpstr>
      <vt:lpstr>Rockwell Nova Light</vt:lpstr>
      <vt:lpstr>Times New Roman</vt:lpstr>
      <vt:lpstr>Wingdings</vt:lpstr>
      <vt:lpstr>LeafVTI</vt:lpstr>
      <vt:lpstr>Mental health in children and young people</vt:lpstr>
      <vt:lpstr>Forest schools and outdoor activities and how these are effective towards children Ace’s….</vt:lpstr>
      <vt:lpstr>introduction</vt:lpstr>
      <vt:lpstr>Background information</vt:lpstr>
      <vt:lpstr>Continuing on…</vt:lpstr>
      <vt:lpstr>Forest schools?</vt:lpstr>
      <vt:lpstr>Outdoor play and activities! </vt:lpstr>
      <vt:lpstr>statistics</vt:lpstr>
      <vt:lpstr>Significant Studies….</vt:lpstr>
      <vt:lpstr> following on…</vt:lpstr>
      <vt:lpstr>Further information-</vt:lpstr>
      <vt:lpstr> interventions </vt:lpstr>
      <vt:lpstr> evaluation  </vt:lpstr>
      <vt:lpstr>Critical evaluation </vt:lpstr>
      <vt:lpstr>Conclusion/ wrap up</vt:lpstr>
      <vt:lpstr>Thank you for listening!</vt:lpstr>
      <vt:lpstr>Citations/ 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carys summerhayes</dc:creator>
  <cp:lastModifiedBy>carys summerhayes</cp:lastModifiedBy>
  <cp:revision>6</cp:revision>
  <dcterms:created xsi:type="dcterms:W3CDTF">2024-05-01T19:05:28Z</dcterms:created>
  <dcterms:modified xsi:type="dcterms:W3CDTF">2024-05-07T12:05:34Z</dcterms:modified>
</cp:coreProperties>
</file>