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493" r:id="rId2"/>
    <p:sldId id="278" r:id="rId3"/>
    <p:sldId id="495" r:id="rId4"/>
    <p:sldId id="519" r:id="rId5"/>
    <p:sldId id="496" r:id="rId6"/>
    <p:sldId id="497" r:id="rId7"/>
    <p:sldId id="530" r:id="rId8"/>
    <p:sldId id="499" r:id="rId9"/>
    <p:sldId id="498" r:id="rId10"/>
    <p:sldId id="500" r:id="rId11"/>
    <p:sldId id="520" r:id="rId12"/>
    <p:sldId id="487" r:id="rId13"/>
    <p:sldId id="537" r:id="rId14"/>
    <p:sldId id="515" r:id="rId15"/>
    <p:sldId id="502" r:id="rId16"/>
    <p:sldId id="538" r:id="rId17"/>
    <p:sldId id="539" r:id="rId18"/>
    <p:sldId id="540" r:id="rId19"/>
    <p:sldId id="541" r:id="rId20"/>
    <p:sldId id="545" r:id="rId21"/>
    <p:sldId id="542" r:id="rId22"/>
    <p:sldId id="543" r:id="rId23"/>
    <p:sldId id="513" r:id="rId24"/>
    <p:sldId id="544" r:id="rId25"/>
    <p:sldId id="341" r:id="rId26"/>
    <p:sldId id="512"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000" autoAdjust="0"/>
    <p:restoredTop sz="91422" autoAdjust="0"/>
  </p:normalViewPr>
  <p:slideViewPr>
    <p:cSldViewPr>
      <p:cViewPr varScale="1">
        <p:scale>
          <a:sx n="88" d="100"/>
          <a:sy n="88" d="100"/>
        </p:scale>
        <p:origin x="725"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E8BE4-922A-4C22-AC8B-2887F3405C8D}" type="slidenum">
              <a:rPr lang="en-US"/>
              <a:pPr/>
              <a:t>12</a:t>
            </a:fld>
            <a:endParaRPr lang="en-US"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1805099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24/09/2024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24/09/2024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24/09/2024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24/09/2024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24/09/2024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24/09/2024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24/09/2024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24/09/2024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24/09/2024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24/09/2024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24/09/2024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24/09/2024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AHR_7jFCMe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dirty="0"/>
              <a:t>Week 3: Session 2: </a:t>
            </a:r>
            <a:br>
              <a:rPr lang="en-GB" altLang="en-US" sz="2200" b="1" dirty="0"/>
            </a:br>
            <a:r>
              <a:rPr lang="en-GB" altLang="en-US" sz="2200" b="1" dirty="0"/>
              <a:t>Data Warehousing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LCBB5000</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24/09/2024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3877985"/>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Definition of Data Warehouse</a:t>
            </a:r>
          </a:p>
          <a:p>
            <a:pPr marL="342900" indent="-342900" eaLnBrk="1" hangingPunct="1">
              <a:buFont typeface="Arial" panose="020B0604020202020204" pitchFamily="34" charset="0"/>
              <a:buChar char="•"/>
              <a:defRPr/>
            </a:pPr>
            <a:r>
              <a:rPr lang="en-GB" sz="2200" dirty="0">
                <a:latin typeface="+mn-lt"/>
              </a:rPr>
              <a:t>Components of DW</a:t>
            </a:r>
          </a:p>
          <a:p>
            <a:pPr marL="342900" indent="-342900" eaLnBrk="1" hangingPunct="1">
              <a:buFont typeface="Arial" panose="020B0604020202020204" pitchFamily="34" charset="0"/>
              <a:buChar char="•"/>
              <a:defRPr/>
            </a:pPr>
            <a:r>
              <a:rPr lang="en-GB" sz="2200" dirty="0">
                <a:latin typeface="+mn-lt"/>
              </a:rPr>
              <a:t>Development Approach of DW</a:t>
            </a:r>
          </a:p>
          <a:p>
            <a:pPr marL="342900" indent="-342900" eaLnBrk="1" hangingPunct="1">
              <a:buFont typeface="Arial" panose="020B0604020202020204" pitchFamily="34" charset="0"/>
              <a:buChar char="•"/>
              <a:defRPr/>
            </a:pPr>
            <a:r>
              <a:rPr lang="en-GB" sz="2200" dirty="0">
                <a:latin typeface="+mn-lt"/>
              </a:rPr>
              <a:t>Architecture &amp; Function of DW </a:t>
            </a:r>
          </a:p>
          <a:p>
            <a:pPr marL="342900" indent="-342900" eaLnBrk="1" hangingPunct="1">
              <a:buFont typeface="Arial" panose="020B0604020202020204" pitchFamily="34" charset="0"/>
              <a:buChar char="•"/>
              <a:defRPr/>
            </a:pPr>
            <a:r>
              <a:rPr lang="en-GB" sz="2200" dirty="0">
                <a:latin typeface="+mn-lt"/>
              </a:rPr>
              <a:t>Extraction, Transformation and Load (ETL) Process</a:t>
            </a:r>
          </a:p>
          <a:p>
            <a:pPr marL="342900" indent="-342900" eaLnBrk="1" hangingPunct="1">
              <a:buFont typeface="Arial" panose="020B0604020202020204" pitchFamily="34" charset="0"/>
              <a:buChar char="•"/>
              <a:defRPr/>
            </a:pPr>
            <a:r>
              <a:rPr lang="en-GB" sz="2200" dirty="0">
                <a:latin typeface="+mn-lt"/>
              </a:rPr>
              <a:t>Representation of Data in DW</a:t>
            </a:r>
          </a:p>
          <a:p>
            <a:pPr marL="342900" indent="-342900" eaLnBrk="1" hangingPunct="1">
              <a:buFont typeface="Arial" panose="020B0604020202020204" pitchFamily="34" charset="0"/>
              <a:buChar char="•"/>
              <a:defRPr/>
            </a:pPr>
            <a:r>
              <a:rPr lang="en-GB" sz="2200" dirty="0">
                <a:latin typeface="+mn-lt"/>
              </a:rPr>
              <a:t>Analysis of Data in DW</a:t>
            </a:r>
          </a:p>
          <a:p>
            <a:pPr marL="342900" indent="-342900" eaLnBrk="1" hangingPunct="1">
              <a:buFont typeface="Arial" panose="020B0604020202020204" pitchFamily="34" charset="0"/>
              <a:buChar char="•"/>
              <a:defRPr/>
            </a:pPr>
            <a:r>
              <a:rPr lang="en-GB" sz="2200" dirty="0">
                <a:latin typeface="+mn-lt"/>
              </a:rPr>
              <a:t>DW implementation Issues</a:t>
            </a: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Data Warehouse</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832092"/>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A data warehouse (DW) is an organised collection of integrated, subject-oriented databases designed to support decision support functions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Data warehouse is physically and functionally separate from an operational and transactional database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A data warehouse is the foremost repository for the data available for developing business intelligence architectures and decision support systems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term data warehousing indicates the whole set of interrelated activities involved in designing, implementing and using a data warehouse </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Data Warehouse</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708981"/>
          </a:xfrm>
          <a:prstGeom prst="rect">
            <a:avLst/>
          </a:prstGeom>
        </p:spPr>
        <p:txBody>
          <a:bodyPr>
            <a:spAutoFit/>
          </a:bodyPr>
          <a:lstStyle/>
          <a:p>
            <a:pPr marL="342900" indent="-342900" algn="just">
              <a:buFont typeface="Arial" panose="020B0604020202020204" pitchFamily="34" charset="0"/>
              <a:buChar char="•"/>
            </a:pPr>
            <a:r>
              <a:rPr lang="en-GB" sz="2000" dirty="0">
                <a:latin typeface="+mn-lt"/>
              </a:rPr>
              <a:t>It is possible to identify three main categories of data feeding into a data warehouse: </a:t>
            </a:r>
            <a:r>
              <a:rPr lang="en-GB" sz="2000" b="1" i="1" dirty="0">
                <a:latin typeface="+mn-lt"/>
              </a:rPr>
              <a:t>internal data, external data and personal data </a:t>
            </a:r>
          </a:p>
          <a:p>
            <a:pPr marL="342900" indent="-342900" algn="just">
              <a:buFont typeface="Arial" panose="020B0604020202020204" pitchFamily="34" charset="0"/>
              <a:buChar char="•"/>
            </a:pPr>
            <a:endParaRPr lang="en-GB" sz="2000" b="1" i="1" dirty="0">
              <a:latin typeface="+mn-lt"/>
            </a:endParaRPr>
          </a:p>
          <a:p>
            <a:pPr marL="342900" indent="-342900" algn="just">
              <a:buFont typeface="Arial" panose="020B0604020202020204" pitchFamily="34" charset="0"/>
              <a:buChar char="•"/>
            </a:pPr>
            <a:r>
              <a:rPr lang="en-GB" sz="2000" b="1" dirty="0">
                <a:latin typeface="+mn-lt"/>
              </a:rPr>
              <a:t>Internal data: </a:t>
            </a:r>
            <a:r>
              <a:rPr lang="en-GB" sz="2000" dirty="0">
                <a:latin typeface="+mn-lt"/>
              </a:rPr>
              <a:t>Internal data are stored for the most part in the databases, referred to as transactional systems or operational systems, that are the backbone of an enterprise information system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b="1" dirty="0">
                <a:latin typeface="+mn-lt"/>
              </a:rPr>
              <a:t>External data: </a:t>
            </a:r>
            <a:r>
              <a:rPr lang="en-GB" sz="2000" dirty="0">
                <a:latin typeface="+mn-lt"/>
              </a:rPr>
              <a:t>There are several sources of external data that may be used to extend the wealth of information stored in the internal databases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Personal data: </a:t>
            </a:r>
            <a:r>
              <a:rPr lang="en-GB" sz="2000" dirty="0">
                <a:latin typeface="+mn-lt"/>
              </a:rPr>
              <a:t>In most cases, decision makers performing a BI analysis also rely on information and personal assessments stored inside worksheets or local databases located in their computers </a:t>
            </a:r>
            <a:endParaRPr lang="en-GB" sz="2000" b="1" dirty="0">
              <a:latin typeface="+mn-lt"/>
            </a:endParaRPr>
          </a:p>
        </p:txBody>
      </p:sp>
    </p:spTree>
    <p:extLst>
      <p:ext uri="{BB962C8B-B14F-4D97-AF65-F5344CB8AC3E}">
        <p14:creationId xmlns:p14="http://schemas.microsoft.com/office/powerpoint/2010/main" val="1961067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539750" y="391763"/>
            <a:ext cx="7596981"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Design Consideration/Components of DW</a:t>
            </a:r>
          </a:p>
        </p:txBody>
      </p:sp>
      <p:sp>
        <p:nvSpPr>
          <p:cNvPr id="8" name="Rectangle 7">
            <a:extLst>
              <a:ext uri="{FF2B5EF4-FFF2-40B4-BE49-F238E27FC236}">
                <a16:creationId xmlns:a16="http://schemas.microsoft.com/office/drawing/2014/main" id="{4415AEA1-74AA-E04E-8907-71788471B3BB}"/>
              </a:ext>
            </a:extLst>
          </p:cNvPr>
          <p:cNvSpPr/>
          <p:nvPr/>
        </p:nvSpPr>
        <p:spPr>
          <a:xfrm>
            <a:off x="539750" y="1454038"/>
            <a:ext cx="8064500" cy="4293483"/>
          </a:xfrm>
          <a:prstGeom prst="rect">
            <a:avLst/>
          </a:prstGeom>
        </p:spPr>
        <p:txBody>
          <a:bodyPr>
            <a:spAutoFit/>
          </a:bodyPr>
          <a:lstStyle/>
          <a:p>
            <a:pPr algn="just"/>
            <a:r>
              <a:rPr lang="en-GB" sz="2100" dirty="0">
                <a:latin typeface="+mn-lt"/>
              </a:rPr>
              <a:t>The objective of DW is to provide business knowledge to support decision making. For DW to serve its objective, it should be aligned around those decisions. It should be comprehensive, easy to access, and up-to-date. Some requirements for a good DW are: </a:t>
            </a:r>
          </a:p>
          <a:p>
            <a:pPr algn="just"/>
            <a:r>
              <a:rPr lang="en-GB" sz="2100" i="1" dirty="0">
                <a:latin typeface="+mn-lt"/>
                <a:hlinkClick r:id="rId2"/>
              </a:rPr>
              <a:t>https://www.youtube.com/watch?v=AHR_7jFCMeY</a:t>
            </a:r>
            <a:r>
              <a:rPr lang="en-GB" sz="2100" i="1" dirty="0">
                <a:latin typeface="+mn-lt"/>
              </a:rPr>
              <a:t> </a:t>
            </a:r>
          </a:p>
          <a:p>
            <a:pPr marL="342900" indent="-342900" algn="just">
              <a:buFont typeface="Arial" panose="020B0604020202020204" pitchFamily="34" charset="0"/>
              <a:buChar char="•"/>
            </a:pPr>
            <a:endParaRPr lang="en-GB" sz="2100" dirty="0">
              <a:latin typeface="+mn-lt"/>
            </a:endParaRPr>
          </a:p>
          <a:p>
            <a:pPr marL="342900" indent="-342900" algn="just">
              <a:buFont typeface="Arial" panose="020B0604020202020204" pitchFamily="34" charset="0"/>
              <a:buChar char="•"/>
            </a:pPr>
            <a:r>
              <a:rPr lang="en-GB" sz="2100" i="1" dirty="0">
                <a:latin typeface="+mn-lt"/>
              </a:rPr>
              <a:t>Subject-oriented </a:t>
            </a:r>
          </a:p>
          <a:p>
            <a:pPr marL="342900" indent="-342900" algn="just">
              <a:buFont typeface="Arial" panose="020B0604020202020204" pitchFamily="34" charset="0"/>
              <a:buChar char="•"/>
            </a:pPr>
            <a:r>
              <a:rPr lang="en-GB" sz="2100" i="1" dirty="0">
                <a:latin typeface="+mn-lt"/>
              </a:rPr>
              <a:t>Integrated </a:t>
            </a:r>
          </a:p>
          <a:p>
            <a:pPr marL="342900" indent="-342900" algn="just">
              <a:buFont typeface="Arial" panose="020B0604020202020204" pitchFamily="34" charset="0"/>
              <a:buChar char="•"/>
            </a:pPr>
            <a:r>
              <a:rPr lang="en-GB" sz="2100" i="1" dirty="0">
                <a:latin typeface="+mn-lt"/>
              </a:rPr>
              <a:t>Time-variant (time series) Non-volatile</a:t>
            </a:r>
          </a:p>
          <a:p>
            <a:pPr marL="342900" indent="-342900" algn="just">
              <a:buFont typeface="Arial" panose="020B0604020202020204" pitchFamily="34" charset="0"/>
              <a:buChar char="•"/>
            </a:pPr>
            <a:r>
              <a:rPr lang="en-GB" sz="2100" i="1" dirty="0">
                <a:latin typeface="+mn-lt"/>
              </a:rPr>
              <a:t>Summarised </a:t>
            </a:r>
          </a:p>
          <a:p>
            <a:pPr marL="342900" indent="-342900" algn="just">
              <a:buFont typeface="Arial" panose="020B0604020202020204" pitchFamily="34" charset="0"/>
              <a:buChar char="•"/>
            </a:pPr>
            <a:r>
              <a:rPr lang="en-GB" sz="2100" i="1" dirty="0">
                <a:latin typeface="+mn-lt"/>
              </a:rPr>
              <a:t>Not normalised </a:t>
            </a:r>
          </a:p>
          <a:p>
            <a:pPr marL="342900" indent="-342900" algn="just">
              <a:buFont typeface="Arial" panose="020B0604020202020204" pitchFamily="34" charset="0"/>
              <a:buChar char="•"/>
            </a:pPr>
            <a:r>
              <a:rPr lang="en-GB" sz="2100" i="1" dirty="0">
                <a:latin typeface="+mn-lt"/>
              </a:rPr>
              <a:t>Metadata </a:t>
            </a:r>
          </a:p>
          <a:p>
            <a:pPr marL="342900" indent="-342900" algn="just">
              <a:buFont typeface="Arial" panose="020B0604020202020204" pitchFamily="34" charset="0"/>
              <a:buChar char="•"/>
            </a:pPr>
            <a:r>
              <a:rPr lang="en-GB" sz="2100" i="1" dirty="0">
                <a:latin typeface="+mn-lt"/>
              </a:rPr>
              <a:t>Near real-time and/or right –time  (active) </a:t>
            </a:r>
          </a:p>
        </p:txBody>
      </p:sp>
    </p:spTree>
    <p:extLst>
      <p:ext uri="{BB962C8B-B14F-4D97-AF65-F5344CB8AC3E}">
        <p14:creationId xmlns:p14="http://schemas.microsoft.com/office/powerpoint/2010/main" val="477358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Approach of DW</a:t>
            </a:r>
          </a:p>
        </p:txBody>
      </p:sp>
      <p:sp>
        <p:nvSpPr>
          <p:cNvPr id="7" name="Rectangle 6">
            <a:extLst>
              <a:ext uri="{FF2B5EF4-FFF2-40B4-BE49-F238E27FC236}">
                <a16:creationId xmlns:a16="http://schemas.microsoft.com/office/drawing/2014/main" id="{16FB2E30-C234-EC4F-8DB4-C7F1221385C7}"/>
              </a:ext>
            </a:extLst>
          </p:cNvPr>
          <p:cNvSpPr/>
          <p:nvPr/>
        </p:nvSpPr>
        <p:spPr>
          <a:xfrm>
            <a:off x="575655" y="1290818"/>
            <a:ext cx="7992690" cy="3816429"/>
          </a:xfrm>
          <a:prstGeom prst="rect">
            <a:avLst/>
          </a:prstGeom>
        </p:spPr>
        <p:txBody>
          <a:bodyPr wrap="square">
            <a:spAutoFit/>
          </a:bodyPr>
          <a:lstStyle/>
          <a:p>
            <a:pPr marL="342900" indent="-342900" algn="just">
              <a:buFont typeface="Arial" panose="020B0604020202020204" pitchFamily="34" charset="0"/>
              <a:buChar char="•"/>
            </a:pPr>
            <a:r>
              <a:rPr lang="en-GB" sz="2200" dirty="0">
                <a:latin typeface="+mn-lt"/>
              </a:rPr>
              <a:t>There are two fundamentally different approaches to developing DW: </a:t>
            </a:r>
            <a:r>
              <a:rPr lang="en-GB" sz="2200" b="1" i="1" dirty="0">
                <a:latin typeface="+mn-lt"/>
              </a:rPr>
              <a:t>top down and bottom up</a:t>
            </a:r>
          </a:p>
          <a:p>
            <a:pPr marL="342900" indent="-342900" algn="just">
              <a:buFont typeface="Arial" panose="020B0604020202020204" pitchFamily="34" charset="0"/>
              <a:buChar char="•"/>
            </a:pPr>
            <a:endParaRPr lang="en-GB" sz="2200" b="1" i="1" dirty="0">
              <a:latin typeface="+mn-lt"/>
            </a:endParaRPr>
          </a:p>
          <a:p>
            <a:pPr marL="342900" indent="-342900" algn="just">
              <a:buFont typeface="Arial" panose="020B0604020202020204" pitchFamily="34" charset="0"/>
              <a:buChar char="•"/>
            </a:pPr>
            <a:r>
              <a:rPr lang="en-GB" sz="2200" b="1" dirty="0">
                <a:latin typeface="+mn-lt"/>
              </a:rPr>
              <a:t>Top down approach: </a:t>
            </a:r>
            <a:r>
              <a:rPr lang="en-GB" sz="2200" dirty="0">
                <a:latin typeface="+mn-lt"/>
              </a:rPr>
              <a:t>This approach is to make a comprehensive DW that covers all the reporting needs of the enterprise. It provides consistency but takes time and resources</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b="1" dirty="0">
                <a:latin typeface="+mn-lt"/>
              </a:rPr>
              <a:t>Bottom up approach: </a:t>
            </a:r>
            <a:r>
              <a:rPr lang="en-GB" sz="2200" dirty="0">
                <a:latin typeface="+mn-lt"/>
              </a:rPr>
              <a:t>The bottom up approach is to produce small data marts, for the reporting needs of different departments or functions, as needed. The bottom up approach leads to healthy local ownership and maintainability of data. </a:t>
            </a:r>
            <a:endParaRPr lang="el-GR" sz="2200" b="1"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Data Mart</a:t>
            </a:r>
          </a:p>
        </p:txBody>
      </p:sp>
      <p:sp>
        <p:nvSpPr>
          <p:cNvPr id="3" name="Content Placeholder 2"/>
          <p:cNvSpPr>
            <a:spLocks noGrp="1"/>
          </p:cNvSpPr>
          <p:nvPr>
            <p:ph idx="1"/>
          </p:nvPr>
        </p:nvSpPr>
        <p:spPr/>
        <p:txBody>
          <a:bodyPr>
            <a:normAutofit/>
          </a:bodyPr>
          <a:lstStyle/>
          <a:p>
            <a:pPr algn="just">
              <a:lnSpc>
                <a:spcPct val="90000"/>
              </a:lnSpc>
              <a:buFontTx/>
              <a:buNone/>
            </a:pPr>
            <a:r>
              <a:rPr lang="en-US" altLang="ja-JP" sz="2400" dirty="0">
                <a:ea typeface="ＭＳ Ｐゴシック" charset="-128"/>
              </a:rPr>
              <a:t>A departmental small-scale “DW” that stores only limited/relevant data </a:t>
            </a:r>
          </a:p>
          <a:p>
            <a:pPr lvl="5" algn="just">
              <a:lnSpc>
                <a:spcPct val="90000"/>
              </a:lnSpc>
            </a:pPr>
            <a:endParaRPr lang="en-US" sz="2400" b="1" dirty="0"/>
          </a:p>
          <a:p>
            <a:pPr lvl="1" algn="just">
              <a:lnSpc>
                <a:spcPct val="90000"/>
              </a:lnSpc>
            </a:pPr>
            <a:r>
              <a:rPr lang="en-US" sz="2400" b="1" dirty="0"/>
              <a:t>Dependent data mart </a:t>
            </a:r>
          </a:p>
          <a:p>
            <a:pPr lvl="1" algn="just">
              <a:lnSpc>
                <a:spcPct val="90000"/>
              </a:lnSpc>
              <a:buFontTx/>
              <a:buNone/>
            </a:pPr>
            <a:r>
              <a:rPr lang="en-US" sz="2400" dirty="0"/>
              <a:t>	A subset that is created directly from a data warehouse </a:t>
            </a:r>
          </a:p>
          <a:p>
            <a:pPr lvl="5" algn="just">
              <a:lnSpc>
                <a:spcPct val="90000"/>
              </a:lnSpc>
            </a:pPr>
            <a:endParaRPr lang="en-US" sz="2400" dirty="0"/>
          </a:p>
          <a:p>
            <a:pPr lvl="1" algn="just">
              <a:lnSpc>
                <a:spcPct val="90000"/>
              </a:lnSpc>
            </a:pPr>
            <a:r>
              <a:rPr lang="en-US" sz="2400" b="1" dirty="0"/>
              <a:t>Independent data mart</a:t>
            </a:r>
          </a:p>
          <a:p>
            <a:pPr lvl="1" algn="just">
              <a:lnSpc>
                <a:spcPct val="90000"/>
              </a:lnSpc>
              <a:buFontTx/>
              <a:buNone/>
            </a:pPr>
            <a:r>
              <a:rPr lang="en-US" sz="2400" dirty="0"/>
              <a:t>	A small data warehouse designed for a strategic business unit or a department </a:t>
            </a:r>
          </a:p>
          <a:p>
            <a:pPr algn="just"/>
            <a:endParaRPr lang="en-US" sz="2400" dirty="0"/>
          </a:p>
        </p:txBody>
      </p:sp>
    </p:spTree>
    <p:extLst>
      <p:ext uri="{BB962C8B-B14F-4D97-AF65-F5344CB8AC3E}">
        <p14:creationId xmlns:p14="http://schemas.microsoft.com/office/powerpoint/2010/main" val="2054512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99592" y="332656"/>
            <a:ext cx="7679531"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Comparisons between Data Mart and DW</a:t>
            </a:r>
          </a:p>
        </p:txBody>
      </p:sp>
      <p:pic>
        <p:nvPicPr>
          <p:cNvPr id="4" name="Picture 3">
            <a:extLst>
              <a:ext uri="{FF2B5EF4-FFF2-40B4-BE49-F238E27FC236}">
                <a16:creationId xmlns:a16="http://schemas.microsoft.com/office/drawing/2014/main" id="{57CDCDE7-C515-6344-9A11-271679554DB5}"/>
              </a:ext>
            </a:extLst>
          </p:cNvPr>
          <p:cNvPicPr>
            <a:picLocks noChangeAspect="1"/>
          </p:cNvPicPr>
          <p:nvPr/>
        </p:nvPicPr>
        <p:blipFill>
          <a:blip r:embed="rId2"/>
          <a:stretch>
            <a:fillRect/>
          </a:stretch>
        </p:blipFill>
        <p:spPr>
          <a:xfrm>
            <a:off x="755577" y="1340768"/>
            <a:ext cx="7823546" cy="4322192"/>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of DW</a:t>
            </a:r>
          </a:p>
        </p:txBody>
      </p:sp>
      <p:pic>
        <p:nvPicPr>
          <p:cNvPr id="2" name="Picture 1">
            <a:extLst>
              <a:ext uri="{FF2B5EF4-FFF2-40B4-BE49-F238E27FC236}">
                <a16:creationId xmlns:a16="http://schemas.microsoft.com/office/drawing/2014/main" id="{6D2D189D-E239-F44E-A4D9-51B6807A4B4E}"/>
              </a:ext>
            </a:extLst>
          </p:cNvPr>
          <p:cNvPicPr>
            <a:picLocks noChangeAspect="1"/>
          </p:cNvPicPr>
          <p:nvPr/>
        </p:nvPicPr>
        <p:blipFill>
          <a:blip r:embed="rId2"/>
          <a:stretch>
            <a:fillRect/>
          </a:stretch>
        </p:blipFill>
        <p:spPr>
          <a:xfrm>
            <a:off x="755576" y="1196752"/>
            <a:ext cx="7704856" cy="3960440"/>
          </a:xfrm>
          <a:prstGeom prst="rect">
            <a:avLst/>
          </a:prstGeom>
        </p:spPr>
      </p:pic>
    </p:spTree>
    <p:extLst>
      <p:ext uri="{BB962C8B-B14F-4D97-AF65-F5344CB8AC3E}">
        <p14:creationId xmlns:p14="http://schemas.microsoft.com/office/powerpoint/2010/main" val="187029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606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of DW</a:t>
            </a:r>
          </a:p>
        </p:txBody>
      </p:sp>
      <p:sp>
        <p:nvSpPr>
          <p:cNvPr id="8" name="Rectangle 7">
            <a:extLst>
              <a:ext uri="{FF2B5EF4-FFF2-40B4-BE49-F238E27FC236}">
                <a16:creationId xmlns:a16="http://schemas.microsoft.com/office/drawing/2014/main" id="{75F3E73C-A6D8-D248-BACC-43E9271729AA}"/>
              </a:ext>
            </a:extLst>
          </p:cNvPr>
          <p:cNvSpPr/>
          <p:nvPr/>
        </p:nvSpPr>
        <p:spPr>
          <a:xfrm>
            <a:off x="457201" y="908720"/>
            <a:ext cx="8229600" cy="4939814"/>
          </a:xfrm>
          <a:prstGeom prst="rect">
            <a:avLst/>
          </a:prstGeom>
        </p:spPr>
        <p:txBody>
          <a:bodyPr wrap="square">
            <a:spAutoFit/>
          </a:bodyPr>
          <a:lstStyle/>
          <a:p>
            <a:pPr marL="342900" indent="-342900" algn="just">
              <a:buFont typeface="Arial" panose="020B0604020202020204" pitchFamily="34" charset="0"/>
              <a:buChar char="•"/>
            </a:pPr>
            <a:r>
              <a:rPr lang="en-GB" sz="2100" b="1" dirty="0">
                <a:latin typeface="+mn-lt"/>
              </a:rPr>
              <a:t>Data Sources: </a:t>
            </a:r>
            <a:r>
              <a:rPr lang="en-GB" sz="2100" dirty="0">
                <a:latin typeface="+mn-lt"/>
              </a:rPr>
              <a:t>Data sources provide the raw data. DWs ae created from structured data sources. Unstructured data, such as text data, would need to be structured before inserted into DW </a:t>
            </a:r>
          </a:p>
          <a:p>
            <a:pPr marL="342900" indent="-342900" algn="just">
              <a:buFont typeface="Arial" panose="020B0604020202020204" pitchFamily="34" charset="0"/>
              <a:buChar char="•"/>
            </a:pPr>
            <a:endParaRPr lang="en-GB" sz="2100" b="1" dirty="0">
              <a:latin typeface="+mn-lt"/>
            </a:endParaRPr>
          </a:p>
          <a:p>
            <a:pPr marL="342900" indent="-342900" algn="just">
              <a:buFont typeface="Arial" panose="020B0604020202020204" pitchFamily="34" charset="0"/>
              <a:buChar char="•"/>
            </a:pPr>
            <a:r>
              <a:rPr lang="en-GB" sz="2100" b="1" dirty="0">
                <a:latin typeface="+mn-lt"/>
              </a:rPr>
              <a:t>Data Transformation: </a:t>
            </a:r>
            <a:r>
              <a:rPr lang="en-GB" sz="2100" dirty="0">
                <a:latin typeface="+mn-lt"/>
              </a:rPr>
              <a:t>Is the process of transforming data to meet the decision needs. The heart of a useful DW is the processes to populate the DW with good quality data, which is called “</a:t>
            </a:r>
            <a:r>
              <a:rPr lang="en-GB" sz="2100" b="1" dirty="0">
                <a:latin typeface="+mn-lt"/>
              </a:rPr>
              <a:t>extract-transform-load (ETL) cycle” </a:t>
            </a:r>
          </a:p>
          <a:p>
            <a:pPr marL="342900" indent="-342900" algn="just">
              <a:buFont typeface="Arial" panose="020B0604020202020204" pitchFamily="34" charset="0"/>
              <a:buChar char="•"/>
            </a:pPr>
            <a:endParaRPr lang="en-GB" sz="2100" b="1" dirty="0">
              <a:latin typeface="+mn-lt"/>
            </a:endParaRPr>
          </a:p>
          <a:p>
            <a:pPr marL="342900" indent="-342900" algn="just">
              <a:buFont typeface="Arial" panose="020B0604020202020204" pitchFamily="34" charset="0"/>
              <a:buChar char="•"/>
            </a:pPr>
            <a:r>
              <a:rPr lang="en-GB" sz="2100" b="1" dirty="0">
                <a:latin typeface="+mn-lt"/>
              </a:rPr>
              <a:t>Data Mart/Warehouse: </a:t>
            </a:r>
            <a:r>
              <a:rPr lang="en-GB" sz="2100" dirty="0">
                <a:latin typeface="+mn-lt"/>
              </a:rPr>
              <a:t>This is the methods of regularly and accurately loading of that data into EDW or data marts </a:t>
            </a:r>
          </a:p>
          <a:p>
            <a:pPr marL="342900" indent="-342900" algn="just">
              <a:buFont typeface="Arial" panose="020B0604020202020204" pitchFamily="34" charset="0"/>
              <a:buChar char="•"/>
            </a:pPr>
            <a:endParaRPr lang="en-GB" sz="2100" b="1" dirty="0">
              <a:latin typeface="+mn-lt"/>
            </a:endParaRPr>
          </a:p>
          <a:p>
            <a:pPr marL="342900" indent="-342900" algn="just">
              <a:buFont typeface="Arial" panose="020B0604020202020204" pitchFamily="34" charset="0"/>
              <a:buChar char="•"/>
            </a:pPr>
            <a:r>
              <a:rPr lang="en-GB" sz="2100" b="1" dirty="0">
                <a:latin typeface="+mn-lt"/>
              </a:rPr>
              <a:t>Data Access: </a:t>
            </a:r>
            <a:r>
              <a:rPr lang="en-GB" sz="2100" dirty="0">
                <a:latin typeface="+mn-lt"/>
              </a:rPr>
              <a:t>The fourth element is the data access and analysis part, where devices and applications use the data from DW to deliver insights and other benefits to users </a:t>
            </a:r>
            <a:endParaRPr lang="en-GB" sz="2100" b="1" dirty="0">
              <a:latin typeface="+mn-lt"/>
            </a:endParaRPr>
          </a:p>
        </p:txBody>
      </p:sp>
    </p:spTree>
    <p:extLst>
      <p:ext uri="{BB962C8B-B14F-4D97-AF65-F5344CB8AC3E}">
        <p14:creationId xmlns:p14="http://schemas.microsoft.com/office/powerpoint/2010/main" val="2285296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606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&amp; Functions of DW</a:t>
            </a:r>
          </a:p>
        </p:txBody>
      </p:sp>
      <p:pic>
        <p:nvPicPr>
          <p:cNvPr id="2" name="Picture 1">
            <a:extLst>
              <a:ext uri="{FF2B5EF4-FFF2-40B4-BE49-F238E27FC236}">
                <a16:creationId xmlns:a16="http://schemas.microsoft.com/office/drawing/2014/main" id="{4BE00E14-C894-6241-B84E-1CF8C3F9A4F4}"/>
              </a:ext>
            </a:extLst>
          </p:cNvPr>
          <p:cNvPicPr>
            <a:picLocks noChangeAspect="1"/>
          </p:cNvPicPr>
          <p:nvPr/>
        </p:nvPicPr>
        <p:blipFill>
          <a:blip r:embed="rId2"/>
          <a:stretch>
            <a:fillRect/>
          </a:stretch>
        </p:blipFill>
        <p:spPr>
          <a:xfrm>
            <a:off x="730250" y="1124744"/>
            <a:ext cx="7956550" cy="4126706"/>
          </a:xfrm>
          <a:prstGeom prst="rect">
            <a:avLst/>
          </a:prstGeom>
        </p:spPr>
      </p:pic>
    </p:spTree>
    <p:extLst>
      <p:ext uri="{BB962C8B-B14F-4D97-AF65-F5344CB8AC3E}">
        <p14:creationId xmlns:p14="http://schemas.microsoft.com/office/powerpoint/2010/main" val="237217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p:cNvSpPr>
            <a:spLocks noGrp="1" noChangeArrowheads="1"/>
          </p:cNvSpPr>
          <p:nvPr>
            <p:ph type="title"/>
          </p:nvPr>
        </p:nvSpPr>
        <p:spPr>
          <a:xfrm>
            <a:off x="457200" y="274638"/>
            <a:ext cx="8229600" cy="562074"/>
          </a:xfrm>
        </p:spPr>
        <p:txBody>
          <a:bodyPr/>
          <a:lstStyle/>
          <a:p>
            <a:r>
              <a:rPr lang="en-US" sz="3200" b="1" dirty="0"/>
              <a:t>A Generic DW Framework</a:t>
            </a:r>
          </a:p>
        </p:txBody>
      </p:sp>
      <p:pic>
        <p:nvPicPr>
          <p:cNvPr id="4" name="Picture 3"/>
          <p:cNvPicPr>
            <a:picLocks noChangeAspect="1"/>
          </p:cNvPicPr>
          <p:nvPr/>
        </p:nvPicPr>
        <p:blipFill>
          <a:blip r:embed="rId3" cstate="print"/>
          <a:srcRect/>
          <a:stretch>
            <a:fillRect/>
          </a:stretch>
        </p:blipFill>
        <p:spPr bwMode="auto">
          <a:xfrm>
            <a:off x="648991" y="836712"/>
            <a:ext cx="8037809" cy="4594205"/>
          </a:xfrm>
          <a:prstGeom prst="rect">
            <a:avLst/>
          </a:prstGeom>
          <a:noFill/>
          <a:ln w="9525">
            <a:noFill/>
            <a:miter lim="800000"/>
            <a:headEnd/>
            <a:tailEnd/>
          </a:ln>
        </p:spPr>
      </p:pic>
    </p:spTree>
    <p:extLst>
      <p:ext uri="{BB962C8B-B14F-4D97-AF65-F5344CB8AC3E}">
        <p14:creationId xmlns:p14="http://schemas.microsoft.com/office/powerpoint/2010/main" val="1653570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Data Integration and the Extraction, Transformation, and Load (ETL) Process</a:t>
            </a:r>
          </a:p>
        </p:txBody>
      </p:sp>
      <p:pic>
        <p:nvPicPr>
          <p:cNvPr id="5" name="Picture 4"/>
          <p:cNvPicPr>
            <a:picLocks noChangeAspect="1"/>
          </p:cNvPicPr>
          <p:nvPr/>
        </p:nvPicPr>
        <p:blipFill>
          <a:blip r:embed="rId2" cstate="print"/>
          <a:srcRect/>
          <a:stretch>
            <a:fillRect/>
          </a:stretch>
        </p:blipFill>
        <p:spPr bwMode="auto">
          <a:xfrm>
            <a:off x="457200" y="1637110"/>
            <a:ext cx="8305800" cy="3583780"/>
          </a:xfrm>
          <a:prstGeom prst="rect">
            <a:avLst/>
          </a:prstGeom>
          <a:noFill/>
          <a:ln w="9525">
            <a:noFill/>
            <a:miter lim="800000"/>
            <a:headEnd/>
            <a:tailEnd/>
          </a:ln>
        </p:spPr>
      </p:pic>
    </p:spTree>
    <p:extLst>
      <p:ext uri="{BB962C8B-B14F-4D97-AF65-F5344CB8AC3E}">
        <p14:creationId xmlns:p14="http://schemas.microsoft.com/office/powerpoint/2010/main" val="375656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606388" y="333375"/>
            <a:ext cx="7931223" cy="1077218"/>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b="1" dirty="0"/>
              <a:t>Data Integration and the Extraction, Transformation, and Load (ETL) Process</a:t>
            </a:r>
            <a:endParaRPr lang="en-US" altLang="en-US" b="1" dirty="0">
              <a:latin typeface="+mj-lt"/>
            </a:endParaRPr>
          </a:p>
        </p:txBody>
      </p:sp>
      <p:sp>
        <p:nvSpPr>
          <p:cNvPr id="6" name="Content Placeholder 2">
            <a:extLst>
              <a:ext uri="{FF2B5EF4-FFF2-40B4-BE49-F238E27FC236}">
                <a16:creationId xmlns:a16="http://schemas.microsoft.com/office/drawing/2014/main" id="{1FE7D616-BE55-9D48-98E5-C62F1ED2ACA5}"/>
              </a:ext>
            </a:extLst>
          </p:cNvPr>
          <p:cNvSpPr>
            <a:spLocks noGrp="1"/>
          </p:cNvSpPr>
          <p:nvPr>
            <p:ph idx="1"/>
          </p:nvPr>
        </p:nvSpPr>
        <p:spPr>
          <a:xfrm>
            <a:off x="457200" y="1470484"/>
            <a:ext cx="8229600" cy="3917032"/>
          </a:xfrm>
        </p:spPr>
        <p:txBody>
          <a:bodyPr>
            <a:noAutofit/>
          </a:bodyPr>
          <a:lstStyle/>
          <a:p>
            <a:pPr algn="just"/>
            <a:r>
              <a:rPr lang="en-US" sz="2200" dirty="0">
                <a:solidFill>
                  <a:srgbClr val="FF0000"/>
                </a:solidFill>
              </a:rPr>
              <a:t>ETL = E</a:t>
            </a:r>
            <a:r>
              <a:rPr lang="en-US" sz="2200" dirty="0"/>
              <a:t>xtract</a:t>
            </a:r>
            <a:r>
              <a:rPr lang="en-US" sz="2200" dirty="0">
                <a:solidFill>
                  <a:srgbClr val="FF0000"/>
                </a:solidFill>
              </a:rPr>
              <a:t> T</a:t>
            </a:r>
            <a:r>
              <a:rPr lang="en-US" sz="2200" dirty="0"/>
              <a:t>ransform</a:t>
            </a:r>
            <a:r>
              <a:rPr lang="en-US" sz="2200" dirty="0">
                <a:solidFill>
                  <a:srgbClr val="FF0000"/>
                </a:solidFill>
              </a:rPr>
              <a:t> L</a:t>
            </a:r>
            <a:r>
              <a:rPr lang="en-US" sz="2200" dirty="0"/>
              <a:t>oad</a:t>
            </a:r>
          </a:p>
          <a:p>
            <a:pPr algn="just"/>
            <a:r>
              <a:rPr lang="en-US" sz="2200" b="1" dirty="0"/>
              <a:t>Data integration </a:t>
            </a:r>
          </a:p>
          <a:p>
            <a:pPr algn="just">
              <a:buFontTx/>
              <a:buNone/>
            </a:pPr>
            <a:r>
              <a:rPr lang="en-US" sz="2200" dirty="0"/>
              <a:t>	Integration that comprises three major processes: data access, data federation, and change capture. </a:t>
            </a:r>
          </a:p>
          <a:p>
            <a:pPr algn="just"/>
            <a:r>
              <a:rPr lang="en-US" sz="2200" b="1" dirty="0"/>
              <a:t>Enterprise application integration (EAI)</a:t>
            </a:r>
          </a:p>
          <a:p>
            <a:pPr algn="just">
              <a:buFontTx/>
              <a:buNone/>
            </a:pPr>
            <a:r>
              <a:rPr lang="en-US" sz="2200" dirty="0"/>
              <a:t>	A technology that</a:t>
            </a:r>
            <a:r>
              <a:rPr lang="en-US" sz="2200" b="1" dirty="0"/>
              <a:t> </a:t>
            </a:r>
            <a:r>
              <a:rPr lang="en-US" sz="2200" dirty="0"/>
              <a:t>provides a vehicle for pushing data from source systems into a data warehouse </a:t>
            </a:r>
          </a:p>
          <a:p>
            <a:pPr algn="just"/>
            <a:r>
              <a:rPr lang="en-US" sz="2200" b="1" dirty="0"/>
              <a:t>Enterprise information integration (EII) </a:t>
            </a:r>
          </a:p>
          <a:p>
            <a:pPr algn="just">
              <a:buFontTx/>
              <a:buNone/>
            </a:pPr>
            <a:r>
              <a:rPr lang="en-US" sz="2200" dirty="0"/>
              <a:t>	An evolving tool space that promises real-time data integration from a variety of sources, such as relational or multidimensional databases, Web services, etc.</a:t>
            </a:r>
          </a:p>
        </p:txBody>
      </p:sp>
    </p:spTree>
    <p:extLst>
      <p:ext uri="{BB962C8B-B14F-4D97-AF65-F5344CB8AC3E}">
        <p14:creationId xmlns:p14="http://schemas.microsoft.com/office/powerpoint/2010/main" val="206968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0" y="391763"/>
            <a:ext cx="9144000" cy="523220"/>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9552" y="1196752"/>
            <a:ext cx="8147247" cy="4801314"/>
          </a:xfrm>
          <a:prstGeom prst="rect">
            <a:avLst/>
          </a:prstGeom>
        </p:spPr>
        <p:txBody>
          <a:bodyPr wrap="square">
            <a:spAutoFit/>
          </a:bodyPr>
          <a:lstStyle/>
          <a:p>
            <a:pPr marL="342900" indent="-342900" algn="just">
              <a:buFont typeface="Arial" panose="020B0604020202020204" pitchFamily="34" charset="0"/>
              <a:buChar char="•"/>
            </a:pPr>
            <a:r>
              <a:rPr lang="en-US" b="1" dirty="0">
                <a:latin typeface="+mn-lt"/>
              </a:rPr>
              <a:t>Dimensional Modeling: </a:t>
            </a:r>
            <a:r>
              <a:rPr lang="en-US" dirty="0">
                <a:latin typeface="+mn-lt"/>
              </a:rPr>
              <a:t>A retrieval-based system that supports high-volume query access. The multidimensional representation is based on a </a:t>
            </a:r>
            <a:r>
              <a:rPr lang="en-US" b="1" i="1" dirty="0">
                <a:latin typeface="+mn-lt"/>
              </a:rPr>
              <a:t>Star Schema, </a:t>
            </a:r>
            <a:r>
              <a:rPr lang="en-US" dirty="0">
                <a:latin typeface="+mn-lt"/>
              </a:rPr>
              <a:t>which contains two types of data tables: </a:t>
            </a:r>
            <a:r>
              <a:rPr lang="en-US" b="1" i="1" dirty="0">
                <a:latin typeface="+mn-lt"/>
              </a:rPr>
              <a:t>dimension tables and fact tables</a:t>
            </a:r>
            <a:endParaRPr lang="en-US" dirty="0">
              <a:latin typeface="+mn-lt"/>
            </a:endParaRPr>
          </a:p>
          <a:p>
            <a:pPr marL="342900" indent="-342900" algn="just">
              <a:buFont typeface="Arial" panose="020B0604020202020204" pitchFamily="34" charset="0"/>
              <a:buChar char="•"/>
            </a:pPr>
            <a:endParaRPr lang="en-US" dirty="0">
              <a:latin typeface="+mn-lt"/>
            </a:endParaRPr>
          </a:p>
          <a:p>
            <a:pPr marL="800100" lvl="1" indent="-342900" algn="just">
              <a:buFont typeface="Arial" panose="020B0604020202020204" pitchFamily="34" charset="0"/>
              <a:buChar char="•"/>
            </a:pPr>
            <a:r>
              <a:rPr lang="en-US" b="1" dirty="0">
                <a:latin typeface="+mn-lt"/>
              </a:rPr>
              <a:t>Dimension tables: </a:t>
            </a:r>
            <a:r>
              <a:rPr lang="en-US" dirty="0">
                <a:latin typeface="+mn-lt"/>
              </a:rPr>
              <a:t>Dimensions are associated </a:t>
            </a:r>
          </a:p>
          <a:p>
            <a:pPr lvl="1" algn="just"/>
            <a:r>
              <a:rPr lang="en-US" dirty="0">
                <a:latin typeface="+mn-lt"/>
              </a:rPr>
              <a:t>	with the entities around which the process of </a:t>
            </a:r>
          </a:p>
          <a:p>
            <a:pPr lvl="1" algn="just"/>
            <a:r>
              <a:rPr lang="en-US" dirty="0">
                <a:latin typeface="+mn-lt"/>
              </a:rPr>
              <a:t>	an organization revolve. </a:t>
            </a: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r>
              <a:rPr lang="en-US" b="1" dirty="0">
                <a:latin typeface="+mn-lt"/>
              </a:rPr>
              <a:t>Fact tables: </a:t>
            </a:r>
            <a:r>
              <a:rPr lang="en-US" dirty="0">
                <a:latin typeface="+mn-lt"/>
              </a:rPr>
              <a:t>Fact tables usually refer to transactions and contains two types of data: links to dimension tables and numerical values of the attributes </a:t>
            </a: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p:txBody>
      </p:sp>
      <p:pic>
        <p:nvPicPr>
          <p:cNvPr id="3" name="Picture 2">
            <a:extLst>
              <a:ext uri="{FF2B5EF4-FFF2-40B4-BE49-F238E27FC236}">
                <a16:creationId xmlns:a16="http://schemas.microsoft.com/office/drawing/2014/main" id="{A14DFDA4-0180-5E4C-A8B2-13B4E46354E2}"/>
              </a:ext>
            </a:extLst>
          </p:cNvPr>
          <p:cNvPicPr>
            <a:picLocks noChangeAspect="1"/>
          </p:cNvPicPr>
          <p:nvPr/>
        </p:nvPicPr>
        <p:blipFill>
          <a:blip r:embed="rId2"/>
          <a:stretch>
            <a:fillRect/>
          </a:stretch>
        </p:blipFill>
        <p:spPr>
          <a:xfrm>
            <a:off x="1475656" y="4869160"/>
            <a:ext cx="6616700" cy="685800"/>
          </a:xfrm>
          <a:prstGeom prst="rect">
            <a:avLst/>
          </a:prstGeom>
        </p:spPr>
      </p:pic>
      <p:pic>
        <p:nvPicPr>
          <p:cNvPr id="4" name="Picture 3">
            <a:extLst>
              <a:ext uri="{FF2B5EF4-FFF2-40B4-BE49-F238E27FC236}">
                <a16:creationId xmlns:a16="http://schemas.microsoft.com/office/drawing/2014/main" id="{0EB9C3CF-1FEB-D24D-88BA-DBB53AEB9B49}"/>
              </a:ext>
            </a:extLst>
          </p:cNvPr>
          <p:cNvPicPr>
            <a:picLocks noChangeAspect="1"/>
          </p:cNvPicPr>
          <p:nvPr/>
        </p:nvPicPr>
        <p:blipFill>
          <a:blip r:embed="rId3"/>
          <a:stretch>
            <a:fillRect/>
          </a:stretch>
        </p:blipFill>
        <p:spPr>
          <a:xfrm>
            <a:off x="6156176" y="2132856"/>
            <a:ext cx="2448272" cy="1872208"/>
          </a:xfrm>
          <a:prstGeom prst="rect">
            <a:avLst/>
          </a:prstGeom>
        </p:spPr>
      </p:pic>
    </p:spTree>
    <p:extLst>
      <p:ext uri="{BB962C8B-B14F-4D97-AF65-F5344CB8AC3E}">
        <p14:creationId xmlns:p14="http://schemas.microsoft.com/office/powerpoint/2010/main" val="560290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250824" y="391763"/>
            <a:ext cx="8569647"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US" altLang="en-US"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4380" y="976538"/>
            <a:ext cx="8075239" cy="769441"/>
          </a:xfrm>
          <a:prstGeom prst="rect">
            <a:avLst/>
          </a:prstGeom>
        </p:spPr>
        <p:txBody>
          <a:bodyPr wrap="square">
            <a:spAutoFit/>
          </a:bodyPr>
          <a:lstStyle/>
          <a:p>
            <a:pPr lvl="1"/>
            <a:r>
              <a:rPr lang="en-US" sz="2200" b="1" dirty="0">
                <a:latin typeface="+mn-lt"/>
              </a:rPr>
              <a:t>Star Schema: </a:t>
            </a:r>
            <a:r>
              <a:rPr lang="en-US" sz="2200" dirty="0">
                <a:latin typeface="+mn-lt"/>
              </a:rPr>
              <a:t>The most used and the simplest style of dimensional modeling. </a:t>
            </a:r>
            <a:endParaRPr lang="en-US" sz="2000" b="1" dirty="0">
              <a:latin typeface="+mn-lt"/>
            </a:endParaRPr>
          </a:p>
        </p:txBody>
      </p:sp>
      <p:pic>
        <p:nvPicPr>
          <p:cNvPr id="4" name="Picture 3">
            <a:extLst>
              <a:ext uri="{FF2B5EF4-FFF2-40B4-BE49-F238E27FC236}">
                <a16:creationId xmlns:a16="http://schemas.microsoft.com/office/drawing/2014/main" id="{7EBBFF79-D6BB-5D4A-8C7A-D29B0FC80868}"/>
              </a:ext>
            </a:extLst>
          </p:cNvPr>
          <p:cNvPicPr>
            <a:picLocks noChangeAspect="1"/>
          </p:cNvPicPr>
          <p:nvPr/>
        </p:nvPicPr>
        <p:blipFill>
          <a:blip r:embed="rId2"/>
          <a:stretch>
            <a:fillRect/>
          </a:stretch>
        </p:blipFill>
        <p:spPr>
          <a:xfrm>
            <a:off x="534380" y="1745980"/>
            <a:ext cx="8075239" cy="3866330"/>
          </a:xfrm>
          <a:prstGeom prst="rect">
            <a:avLst/>
          </a:prstGeom>
        </p:spPr>
      </p:pic>
    </p:spTree>
    <p:extLst>
      <p:ext uri="{BB962C8B-B14F-4D97-AF65-F5344CB8AC3E}">
        <p14:creationId xmlns:p14="http://schemas.microsoft.com/office/powerpoint/2010/main" val="4169908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250824" y="391763"/>
            <a:ext cx="8569647"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US" altLang="en-US"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4380" y="976538"/>
            <a:ext cx="8075239" cy="1046440"/>
          </a:xfrm>
          <a:prstGeom prst="rect">
            <a:avLst/>
          </a:prstGeom>
        </p:spPr>
        <p:txBody>
          <a:bodyPr wrap="square">
            <a:spAutoFit/>
          </a:bodyPr>
          <a:lstStyle/>
          <a:p>
            <a:pPr lvl="1" algn="just"/>
            <a:r>
              <a:rPr lang="en-US" sz="2200" b="1" dirty="0">
                <a:latin typeface="+mn-lt"/>
              </a:rPr>
              <a:t>Snowflake Schema: </a:t>
            </a:r>
            <a:r>
              <a:rPr lang="en-US" sz="2000" dirty="0">
                <a:latin typeface="+mn-lt"/>
              </a:rPr>
              <a:t>An extension of star schema where the diagram resembles a snowflake in shape</a:t>
            </a:r>
          </a:p>
          <a:p>
            <a:pPr lvl="1"/>
            <a:endParaRPr lang="en-US" sz="2000" b="1" dirty="0">
              <a:latin typeface="+mn-lt"/>
            </a:endParaRPr>
          </a:p>
        </p:txBody>
      </p:sp>
      <p:pic>
        <p:nvPicPr>
          <p:cNvPr id="3" name="Picture 2">
            <a:extLst>
              <a:ext uri="{FF2B5EF4-FFF2-40B4-BE49-F238E27FC236}">
                <a16:creationId xmlns:a16="http://schemas.microsoft.com/office/drawing/2014/main" id="{09F89371-D613-2546-9967-AFC47E994E82}"/>
              </a:ext>
            </a:extLst>
          </p:cNvPr>
          <p:cNvPicPr>
            <a:picLocks noChangeAspect="1"/>
          </p:cNvPicPr>
          <p:nvPr/>
        </p:nvPicPr>
        <p:blipFill>
          <a:blip r:embed="rId2"/>
          <a:stretch>
            <a:fillRect/>
          </a:stretch>
        </p:blipFill>
        <p:spPr>
          <a:xfrm>
            <a:off x="457200" y="1742194"/>
            <a:ext cx="8229600" cy="3870116"/>
          </a:xfrm>
          <a:prstGeom prst="rect">
            <a:avLst/>
          </a:prstGeom>
        </p:spPr>
      </p:pic>
    </p:spTree>
    <p:extLst>
      <p:ext uri="{BB962C8B-B14F-4D97-AF65-F5344CB8AC3E}">
        <p14:creationId xmlns:p14="http://schemas.microsoft.com/office/powerpoint/2010/main" val="2071236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250824" y="391763"/>
            <a:ext cx="8569647"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US" altLang="en-US"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4380" y="976538"/>
            <a:ext cx="8075239" cy="1046440"/>
          </a:xfrm>
          <a:prstGeom prst="rect">
            <a:avLst/>
          </a:prstGeom>
        </p:spPr>
        <p:txBody>
          <a:bodyPr wrap="square">
            <a:spAutoFit/>
          </a:bodyPr>
          <a:lstStyle/>
          <a:p>
            <a:pPr lvl="1" algn="just"/>
            <a:r>
              <a:rPr lang="en-US" sz="2200" b="1" dirty="0">
                <a:latin typeface="+mn-lt"/>
              </a:rPr>
              <a:t>Galaxy Schema: </a:t>
            </a:r>
            <a:r>
              <a:rPr lang="en-US" sz="2000" dirty="0">
                <a:latin typeface="+mn-lt"/>
              </a:rPr>
              <a:t>An extension of Snowflakes schema where the diagram resembles a galaxy in shape</a:t>
            </a:r>
          </a:p>
          <a:p>
            <a:pPr lvl="1"/>
            <a:endParaRPr lang="en-US" sz="2000" b="1" dirty="0">
              <a:latin typeface="+mn-lt"/>
            </a:endParaRPr>
          </a:p>
        </p:txBody>
      </p:sp>
      <p:pic>
        <p:nvPicPr>
          <p:cNvPr id="4" name="Picture 3">
            <a:extLst>
              <a:ext uri="{FF2B5EF4-FFF2-40B4-BE49-F238E27FC236}">
                <a16:creationId xmlns:a16="http://schemas.microsoft.com/office/drawing/2014/main" id="{51F72A45-C5D3-9547-B63A-47FD2A49967E}"/>
              </a:ext>
            </a:extLst>
          </p:cNvPr>
          <p:cNvPicPr>
            <a:picLocks noChangeAspect="1"/>
          </p:cNvPicPr>
          <p:nvPr/>
        </p:nvPicPr>
        <p:blipFill>
          <a:blip r:embed="rId2"/>
          <a:stretch>
            <a:fillRect/>
          </a:stretch>
        </p:blipFill>
        <p:spPr>
          <a:xfrm>
            <a:off x="534380" y="1844823"/>
            <a:ext cx="8075239" cy="3744417"/>
          </a:xfrm>
          <a:prstGeom prst="rect">
            <a:avLst/>
          </a:prstGeom>
        </p:spPr>
      </p:pic>
    </p:spTree>
    <p:extLst>
      <p:ext uri="{BB962C8B-B14F-4D97-AF65-F5344CB8AC3E}">
        <p14:creationId xmlns:p14="http://schemas.microsoft.com/office/powerpoint/2010/main" val="23185442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Analysis of Data in DW</a:t>
            </a:r>
          </a:p>
        </p:txBody>
      </p:sp>
      <p:sp>
        <p:nvSpPr>
          <p:cNvPr id="3" name="Content Placeholder 2"/>
          <p:cNvSpPr>
            <a:spLocks noGrp="1"/>
          </p:cNvSpPr>
          <p:nvPr>
            <p:ph idx="1"/>
          </p:nvPr>
        </p:nvSpPr>
        <p:spPr>
          <a:xfrm>
            <a:off x="457200" y="1196752"/>
            <a:ext cx="8534400" cy="4876800"/>
          </a:xfrm>
        </p:spPr>
        <p:txBody>
          <a:bodyPr>
            <a:noAutofit/>
          </a:bodyPr>
          <a:lstStyle/>
          <a:p>
            <a:pPr algn="just">
              <a:lnSpc>
                <a:spcPct val="80000"/>
              </a:lnSpc>
            </a:pPr>
            <a:r>
              <a:rPr lang="en-US" sz="2200" dirty="0"/>
              <a:t>OLTP vs. OLAP…</a:t>
            </a:r>
          </a:p>
          <a:p>
            <a:pPr lvl="2" algn="just">
              <a:lnSpc>
                <a:spcPct val="80000"/>
              </a:lnSpc>
            </a:pPr>
            <a:endParaRPr lang="en-US" sz="2200" dirty="0"/>
          </a:p>
          <a:p>
            <a:pPr algn="just">
              <a:lnSpc>
                <a:spcPct val="80000"/>
              </a:lnSpc>
            </a:pPr>
            <a:r>
              <a:rPr lang="en-US" sz="2200" dirty="0"/>
              <a:t>OLTP (online transaction processing)</a:t>
            </a:r>
          </a:p>
          <a:p>
            <a:pPr lvl="1" algn="just">
              <a:lnSpc>
                <a:spcPct val="80000"/>
              </a:lnSpc>
            </a:pPr>
            <a:r>
              <a:rPr lang="en-US" sz="2200" dirty="0"/>
              <a:t>Capturing and storing data from ERP, CRM, POS, …</a:t>
            </a:r>
          </a:p>
          <a:p>
            <a:pPr lvl="1" algn="just">
              <a:lnSpc>
                <a:spcPct val="80000"/>
              </a:lnSpc>
            </a:pPr>
            <a:r>
              <a:rPr lang="en-US" sz="2200" dirty="0"/>
              <a:t>The main focus is on efficiency of routine tasks</a:t>
            </a:r>
          </a:p>
          <a:p>
            <a:pPr lvl="2" algn="just">
              <a:lnSpc>
                <a:spcPct val="80000"/>
              </a:lnSpc>
            </a:pPr>
            <a:endParaRPr lang="en-US" sz="2200" dirty="0"/>
          </a:p>
          <a:p>
            <a:pPr algn="just">
              <a:lnSpc>
                <a:spcPct val="80000"/>
              </a:lnSpc>
            </a:pPr>
            <a:r>
              <a:rPr lang="en-US" sz="2200" dirty="0"/>
              <a:t>OLAP (Online analytical processing)</a:t>
            </a:r>
          </a:p>
          <a:p>
            <a:pPr lvl="1" algn="just">
              <a:lnSpc>
                <a:spcPct val="80000"/>
              </a:lnSpc>
            </a:pPr>
            <a:r>
              <a:rPr lang="en-US" sz="2200" dirty="0"/>
              <a:t>Converting data into information for decision support</a:t>
            </a:r>
          </a:p>
          <a:p>
            <a:pPr lvl="1" algn="just">
              <a:lnSpc>
                <a:spcPct val="80000"/>
              </a:lnSpc>
            </a:pPr>
            <a:r>
              <a:rPr lang="en-US" sz="2200" dirty="0"/>
              <a:t>Data cubes, drill-down / rollup, slice &amp; dice, …</a:t>
            </a:r>
          </a:p>
          <a:p>
            <a:pPr lvl="1" algn="just">
              <a:lnSpc>
                <a:spcPct val="80000"/>
              </a:lnSpc>
              <a:buSzPct val="70000"/>
            </a:pPr>
            <a:r>
              <a:rPr lang="en-US" sz="2200" dirty="0"/>
              <a:t>Requesting ad hoc reports	</a:t>
            </a:r>
          </a:p>
          <a:p>
            <a:pPr lvl="1" algn="just">
              <a:lnSpc>
                <a:spcPct val="80000"/>
              </a:lnSpc>
              <a:buSzPct val="70000"/>
            </a:pPr>
            <a:r>
              <a:rPr lang="en-US" sz="2200" dirty="0"/>
              <a:t>Conducting statistical and other analyses </a:t>
            </a:r>
          </a:p>
          <a:p>
            <a:pPr lvl="1" algn="just">
              <a:lnSpc>
                <a:spcPct val="80000"/>
              </a:lnSpc>
              <a:buSzPct val="70000"/>
            </a:pPr>
            <a:r>
              <a:rPr lang="en-US" sz="2200" dirty="0"/>
              <a:t>Developing multimedia-based applications</a:t>
            </a:r>
          </a:p>
        </p:txBody>
      </p:sp>
    </p:spTree>
    <p:extLst>
      <p:ext uri="{BB962C8B-B14F-4D97-AF65-F5344CB8AC3E}">
        <p14:creationId xmlns:p14="http://schemas.microsoft.com/office/powerpoint/2010/main" val="643655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F4E38-699E-46EC-00AD-1D7EB21875DB}"/>
              </a:ext>
            </a:extLst>
          </p:cNvPr>
          <p:cNvSpPr>
            <a:spLocks noGrp="1"/>
          </p:cNvSpPr>
          <p:nvPr>
            <p:ph type="title"/>
          </p:nvPr>
        </p:nvSpPr>
        <p:spPr/>
        <p:txBody>
          <a:bodyPr/>
          <a:lstStyle/>
          <a:p>
            <a:r>
              <a:rPr lang="en-US" dirty="0"/>
              <a:t>OLAP and OLTP Comparison</a:t>
            </a:r>
            <a:endParaRPr lang="en-GB" dirty="0"/>
          </a:p>
        </p:txBody>
      </p:sp>
      <p:graphicFrame>
        <p:nvGraphicFramePr>
          <p:cNvPr id="4" name="Content Placeholder 3">
            <a:extLst>
              <a:ext uri="{FF2B5EF4-FFF2-40B4-BE49-F238E27FC236}">
                <a16:creationId xmlns:a16="http://schemas.microsoft.com/office/drawing/2014/main" id="{996A1756-A26B-7EF6-FF7E-1BE3AD6F91B2}"/>
              </a:ext>
            </a:extLst>
          </p:cNvPr>
          <p:cNvGraphicFramePr>
            <a:graphicFrameLocks noGrp="1"/>
          </p:cNvGraphicFramePr>
          <p:nvPr>
            <p:ph idx="1"/>
            <p:extLst>
              <p:ext uri="{D42A27DB-BD31-4B8C-83A1-F6EECF244321}">
                <p14:modId xmlns:p14="http://schemas.microsoft.com/office/powerpoint/2010/main" val="2144925305"/>
              </p:ext>
            </p:extLst>
          </p:nvPr>
        </p:nvGraphicFramePr>
        <p:xfrm>
          <a:off x="755576" y="1593142"/>
          <a:ext cx="6984777" cy="3916906"/>
        </p:xfrm>
        <a:graphic>
          <a:graphicData uri="http://schemas.openxmlformats.org/drawingml/2006/table">
            <a:tbl>
              <a:tblPr/>
              <a:tblGrid>
                <a:gridCol w="2328259">
                  <a:extLst>
                    <a:ext uri="{9D8B030D-6E8A-4147-A177-3AD203B41FA5}">
                      <a16:colId xmlns:a16="http://schemas.microsoft.com/office/drawing/2014/main" val="3129379911"/>
                    </a:ext>
                  </a:extLst>
                </a:gridCol>
                <a:gridCol w="2328259">
                  <a:extLst>
                    <a:ext uri="{9D8B030D-6E8A-4147-A177-3AD203B41FA5}">
                      <a16:colId xmlns:a16="http://schemas.microsoft.com/office/drawing/2014/main" val="1911932473"/>
                    </a:ext>
                  </a:extLst>
                </a:gridCol>
                <a:gridCol w="2328259">
                  <a:extLst>
                    <a:ext uri="{9D8B030D-6E8A-4147-A177-3AD203B41FA5}">
                      <a16:colId xmlns:a16="http://schemas.microsoft.com/office/drawing/2014/main" val="653415850"/>
                    </a:ext>
                  </a:extLst>
                </a:gridCol>
              </a:tblGrid>
              <a:tr h="182156">
                <a:tc>
                  <a:txBody>
                    <a:bodyPr/>
                    <a:lstStyle/>
                    <a:p>
                      <a:r>
                        <a:rPr lang="en-GB" sz="900" b="0">
                          <a:effectLst/>
                          <a:latin typeface="AmazonEmberBold"/>
                        </a:rPr>
                        <a:t>Criteria</a:t>
                      </a:r>
                      <a:endParaRPr lang="en-GB" sz="900">
                        <a:effectLst/>
                      </a:endParaRPr>
                    </a:p>
                  </a:txBody>
                  <a:tcPr marL="45539" marR="45539" marT="22770" marB="22770" anchor="ctr">
                    <a:lnL>
                      <a:noFill/>
                    </a:lnL>
                    <a:lnR>
                      <a:noFill/>
                    </a:lnR>
                    <a:lnT>
                      <a:noFill/>
                    </a:lnT>
                    <a:lnB>
                      <a:noFill/>
                    </a:lnB>
                    <a:noFill/>
                  </a:tcPr>
                </a:tc>
                <a:tc>
                  <a:txBody>
                    <a:bodyPr/>
                    <a:lstStyle/>
                    <a:p>
                      <a:r>
                        <a:rPr lang="en-GB" sz="900" b="0">
                          <a:effectLst/>
                          <a:latin typeface="AmazonEmberBold"/>
                        </a:rPr>
                        <a:t>OLAP</a:t>
                      </a:r>
                      <a:endParaRPr lang="en-GB" sz="900">
                        <a:effectLst/>
                      </a:endParaRPr>
                    </a:p>
                  </a:txBody>
                  <a:tcPr marL="45539" marR="45539" marT="22770" marB="22770" anchor="ctr">
                    <a:lnL>
                      <a:noFill/>
                    </a:lnL>
                    <a:lnR>
                      <a:noFill/>
                    </a:lnR>
                    <a:lnT>
                      <a:noFill/>
                    </a:lnT>
                    <a:lnB>
                      <a:noFill/>
                    </a:lnB>
                    <a:noFill/>
                  </a:tcPr>
                </a:tc>
                <a:tc>
                  <a:txBody>
                    <a:bodyPr/>
                    <a:lstStyle/>
                    <a:p>
                      <a:r>
                        <a:rPr lang="en-GB" sz="900" b="0">
                          <a:effectLst/>
                          <a:latin typeface="AmazonEmberBold"/>
                        </a:rPr>
                        <a:t>OLTP</a:t>
                      </a:r>
                      <a:endParaRPr lang="en-GB" sz="900">
                        <a:effectLst/>
                      </a:endParaRPr>
                    </a:p>
                  </a:txBody>
                  <a:tcPr marL="45539" marR="45539" marT="22770" marB="22770" anchor="ctr">
                    <a:lnL>
                      <a:noFill/>
                    </a:lnL>
                    <a:lnR>
                      <a:noFill/>
                    </a:lnR>
                    <a:lnT>
                      <a:noFill/>
                    </a:lnT>
                    <a:lnB>
                      <a:noFill/>
                    </a:lnB>
                    <a:noFill/>
                  </a:tcPr>
                </a:tc>
                <a:extLst>
                  <a:ext uri="{0D108BD9-81ED-4DB2-BD59-A6C34878D82A}">
                    <a16:rowId xmlns:a16="http://schemas.microsoft.com/office/drawing/2014/main" val="1662985995"/>
                  </a:ext>
                </a:extLst>
              </a:tr>
              <a:tr h="592008">
                <a:tc>
                  <a:txBody>
                    <a:bodyPr/>
                    <a:lstStyle/>
                    <a:p>
                      <a:r>
                        <a:rPr lang="en-GB" sz="900">
                          <a:effectLst/>
                        </a:rPr>
                        <a:t>Purpose</a:t>
                      </a:r>
                    </a:p>
                  </a:txBody>
                  <a:tcPr marL="45539" marR="45539" marT="22770" marB="22770" anchor="ctr">
                    <a:lnL>
                      <a:noFill/>
                    </a:lnL>
                    <a:lnR>
                      <a:noFill/>
                    </a:lnR>
                    <a:lnT>
                      <a:noFill/>
                    </a:lnT>
                    <a:lnB>
                      <a:noFill/>
                    </a:lnB>
                    <a:noFill/>
                  </a:tcPr>
                </a:tc>
                <a:tc>
                  <a:txBody>
                    <a:bodyPr/>
                    <a:lstStyle/>
                    <a:p>
                      <a:r>
                        <a:rPr lang="en-US" sz="900">
                          <a:effectLst/>
                        </a:rPr>
                        <a:t>OLAP helps you analyze large volumes of data to support decision-making.</a:t>
                      </a:r>
                    </a:p>
                  </a:txBody>
                  <a:tcPr marL="45539" marR="45539" marT="22770" marB="22770" anchor="ctr">
                    <a:lnL>
                      <a:noFill/>
                    </a:lnL>
                    <a:lnR>
                      <a:noFill/>
                    </a:lnR>
                    <a:lnT>
                      <a:noFill/>
                    </a:lnT>
                    <a:lnB>
                      <a:noFill/>
                    </a:lnB>
                    <a:noFill/>
                  </a:tcPr>
                </a:tc>
                <a:tc>
                  <a:txBody>
                    <a:bodyPr/>
                    <a:lstStyle/>
                    <a:p>
                      <a:r>
                        <a:rPr lang="en-US" sz="900">
                          <a:effectLst/>
                        </a:rPr>
                        <a:t>OLTP helps you manage and process real-time transactions.</a:t>
                      </a:r>
                    </a:p>
                  </a:txBody>
                  <a:tcPr marL="45539" marR="45539" marT="22770" marB="22770" anchor="ctr">
                    <a:lnL>
                      <a:noFill/>
                    </a:lnL>
                    <a:lnR>
                      <a:noFill/>
                    </a:lnR>
                    <a:lnT>
                      <a:noFill/>
                    </a:lnT>
                    <a:lnB>
                      <a:noFill/>
                    </a:lnB>
                    <a:noFill/>
                  </a:tcPr>
                </a:tc>
                <a:extLst>
                  <a:ext uri="{0D108BD9-81ED-4DB2-BD59-A6C34878D82A}">
                    <a16:rowId xmlns:a16="http://schemas.microsoft.com/office/drawing/2014/main" val="3552453323"/>
                  </a:ext>
                </a:extLst>
              </a:tr>
              <a:tr h="455391">
                <a:tc>
                  <a:txBody>
                    <a:bodyPr/>
                    <a:lstStyle/>
                    <a:p>
                      <a:r>
                        <a:rPr lang="en-GB" sz="900">
                          <a:effectLst/>
                        </a:rPr>
                        <a:t>Data source</a:t>
                      </a:r>
                    </a:p>
                  </a:txBody>
                  <a:tcPr marL="45539" marR="45539" marT="22770" marB="22770" anchor="ctr">
                    <a:lnL>
                      <a:noFill/>
                    </a:lnL>
                    <a:lnR>
                      <a:noFill/>
                    </a:lnR>
                    <a:lnT>
                      <a:noFill/>
                    </a:lnT>
                    <a:lnB>
                      <a:noFill/>
                    </a:lnB>
                    <a:noFill/>
                  </a:tcPr>
                </a:tc>
                <a:tc>
                  <a:txBody>
                    <a:bodyPr/>
                    <a:lstStyle/>
                    <a:p>
                      <a:r>
                        <a:rPr lang="en-US" sz="900">
                          <a:effectLst/>
                        </a:rPr>
                        <a:t>OLAP uses historical and aggregated data from multiple sources.</a:t>
                      </a:r>
                    </a:p>
                  </a:txBody>
                  <a:tcPr marL="45539" marR="45539" marT="22770" marB="22770" anchor="ctr">
                    <a:lnL>
                      <a:noFill/>
                    </a:lnL>
                    <a:lnR>
                      <a:noFill/>
                    </a:lnR>
                    <a:lnT>
                      <a:noFill/>
                    </a:lnT>
                    <a:lnB>
                      <a:noFill/>
                    </a:lnB>
                    <a:noFill/>
                  </a:tcPr>
                </a:tc>
                <a:tc>
                  <a:txBody>
                    <a:bodyPr/>
                    <a:lstStyle/>
                    <a:p>
                      <a:r>
                        <a:rPr lang="en-US" sz="900">
                          <a:effectLst/>
                        </a:rPr>
                        <a:t>OLTP uses real-time and transactional data from a single source.</a:t>
                      </a:r>
                    </a:p>
                  </a:txBody>
                  <a:tcPr marL="45539" marR="45539" marT="22770" marB="22770" anchor="ctr">
                    <a:lnL>
                      <a:noFill/>
                    </a:lnL>
                    <a:lnR>
                      <a:noFill/>
                    </a:lnR>
                    <a:lnT>
                      <a:noFill/>
                    </a:lnT>
                    <a:lnB>
                      <a:noFill/>
                    </a:lnB>
                    <a:noFill/>
                  </a:tcPr>
                </a:tc>
                <a:extLst>
                  <a:ext uri="{0D108BD9-81ED-4DB2-BD59-A6C34878D82A}">
                    <a16:rowId xmlns:a16="http://schemas.microsoft.com/office/drawing/2014/main" val="1377752134"/>
                  </a:ext>
                </a:extLst>
              </a:tr>
              <a:tr h="455391">
                <a:tc>
                  <a:txBody>
                    <a:bodyPr/>
                    <a:lstStyle/>
                    <a:p>
                      <a:r>
                        <a:rPr lang="en-GB" sz="900">
                          <a:effectLst/>
                        </a:rPr>
                        <a:t>Data structure</a:t>
                      </a:r>
                    </a:p>
                  </a:txBody>
                  <a:tcPr marL="45539" marR="45539" marT="22770" marB="22770" anchor="ctr">
                    <a:lnL>
                      <a:noFill/>
                    </a:lnL>
                    <a:lnR>
                      <a:noFill/>
                    </a:lnR>
                    <a:lnT>
                      <a:noFill/>
                    </a:lnT>
                    <a:lnB>
                      <a:noFill/>
                    </a:lnB>
                    <a:noFill/>
                  </a:tcPr>
                </a:tc>
                <a:tc>
                  <a:txBody>
                    <a:bodyPr/>
                    <a:lstStyle/>
                    <a:p>
                      <a:r>
                        <a:rPr lang="en-GB" sz="900">
                          <a:effectLst/>
                        </a:rPr>
                        <a:t>OLAP uses multidimensional (cubes) or relational databases.</a:t>
                      </a:r>
                    </a:p>
                  </a:txBody>
                  <a:tcPr marL="45539" marR="45539" marT="22770" marB="22770" anchor="ctr">
                    <a:lnL>
                      <a:noFill/>
                    </a:lnL>
                    <a:lnR>
                      <a:noFill/>
                    </a:lnR>
                    <a:lnT>
                      <a:noFill/>
                    </a:lnT>
                    <a:lnB>
                      <a:noFill/>
                    </a:lnB>
                    <a:noFill/>
                  </a:tcPr>
                </a:tc>
                <a:tc>
                  <a:txBody>
                    <a:bodyPr/>
                    <a:lstStyle/>
                    <a:p>
                      <a:r>
                        <a:rPr lang="en-GB" sz="900">
                          <a:effectLst/>
                        </a:rPr>
                        <a:t>OLTP uses relational databases.</a:t>
                      </a:r>
                    </a:p>
                  </a:txBody>
                  <a:tcPr marL="45539" marR="45539" marT="22770" marB="22770" anchor="ctr">
                    <a:lnL>
                      <a:noFill/>
                    </a:lnL>
                    <a:lnR>
                      <a:noFill/>
                    </a:lnR>
                    <a:lnT>
                      <a:noFill/>
                    </a:lnT>
                    <a:lnB>
                      <a:noFill/>
                    </a:lnB>
                    <a:noFill/>
                  </a:tcPr>
                </a:tc>
                <a:extLst>
                  <a:ext uri="{0D108BD9-81ED-4DB2-BD59-A6C34878D82A}">
                    <a16:rowId xmlns:a16="http://schemas.microsoft.com/office/drawing/2014/main" val="3124387596"/>
                  </a:ext>
                </a:extLst>
              </a:tr>
              <a:tr h="455391">
                <a:tc>
                  <a:txBody>
                    <a:bodyPr/>
                    <a:lstStyle/>
                    <a:p>
                      <a:r>
                        <a:rPr lang="en-GB" sz="900">
                          <a:effectLst/>
                        </a:rPr>
                        <a:t>Data model</a:t>
                      </a:r>
                    </a:p>
                  </a:txBody>
                  <a:tcPr marL="45539" marR="45539" marT="22770" marB="22770" anchor="ctr">
                    <a:lnL>
                      <a:noFill/>
                    </a:lnL>
                    <a:lnR>
                      <a:noFill/>
                    </a:lnR>
                    <a:lnT>
                      <a:noFill/>
                    </a:lnT>
                    <a:lnB>
                      <a:noFill/>
                    </a:lnB>
                    <a:noFill/>
                  </a:tcPr>
                </a:tc>
                <a:tc>
                  <a:txBody>
                    <a:bodyPr/>
                    <a:lstStyle/>
                    <a:p>
                      <a:r>
                        <a:rPr lang="en-US" sz="900" dirty="0">
                          <a:effectLst/>
                        </a:rPr>
                        <a:t>OLAP uses star schema, snowflake schema, or other analytical models.</a:t>
                      </a:r>
                    </a:p>
                  </a:txBody>
                  <a:tcPr marL="45539" marR="45539" marT="22770" marB="22770" anchor="ctr">
                    <a:lnL>
                      <a:noFill/>
                    </a:lnL>
                    <a:lnR>
                      <a:noFill/>
                    </a:lnR>
                    <a:lnT>
                      <a:noFill/>
                    </a:lnT>
                    <a:lnB>
                      <a:noFill/>
                    </a:lnB>
                    <a:noFill/>
                  </a:tcPr>
                </a:tc>
                <a:tc>
                  <a:txBody>
                    <a:bodyPr/>
                    <a:lstStyle/>
                    <a:p>
                      <a:r>
                        <a:rPr lang="en-US" sz="900">
                          <a:effectLst/>
                        </a:rPr>
                        <a:t>OLTP uses normalized or denormalized models.</a:t>
                      </a:r>
                    </a:p>
                  </a:txBody>
                  <a:tcPr marL="45539" marR="45539" marT="22770" marB="22770" anchor="ctr">
                    <a:lnL>
                      <a:noFill/>
                    </a:lnL>
                    <a:lnR>
                      <a:noFill/>
                    </a:lnR>
                    <a:lnT>
                      <a:noFill/>
                    </a:lnT>
                    <a:lnB>
                      <a:noFill/>
                    </a:lnB>
                    <a:noFill/>
                  </a:tcPr>
                </a:tc>
                <a:extLst>
                  <a:ext uri="{0D108BD9-81ED-4DB2-BD59-A6C34878D82A}">
                    <a16:rowId xmlns:a16="http://schemas.microsoft.com/office/drawing/2014/main" val="2249640060"/>
                  </a:ext>
                </a:extLst>
              </a:tr>
              <a:tr h="592008">
                <a:tc>
                  <a:txBody>
                    <a:bodyPr/>
                    <a:lstStyle/>
                    <a:p>
                      <a:r>
                        <a:rPr lang="en-GB" sz="900">
                          <a:effectLst/>
                        </a:rPr>
                        <a:t>Volume of data</a:t>
                      </a:r>
                    </a:p>
                  </a:txBody>
                  <a:tcPr marL="45539" marR="45539" marT="22770" marB="22770" anchor="ctr">
                    <a:lnL>
                      <a:noFill/>
                    </a:lnL>
                    <a:lnR>
                      <a:noFill/>
                    </a:lnR>
                    <a:lnT>
                      <a:noFill/>
                    </a:lnT>
                    <a:lnB>
                      <a:noFill/>
                    </a:lnB>
                    <a:noFill/>
                  </a:tcPr>
                </a:tc>
                <a:tc>
                  <a:txBody>
                    <a:bodyPr/>
                    <a:lstStyle/>
                    <a:p>
                      <a:r>
                        <a:rPr lang="en-US" sz="900">
                          <a:effectLst/>
                        </a:rPr>
                        <a:t>OLAP has large storage requirements. Think terabytes (TB) and petabytes (PB).</a:t>
                      </a:r>
                    </a:p>
                  </a:txBody>
                  <a:tcPr marL="45539" marR="45539" marT="22770" marB="22770" anchor="ctr">
                    <a:lnL>
                      <a:noFill/>
                    </a:lnL>
                    <a:lnR>
                      <a:noFill/>
                    </a:lnR>
                    <a:lnT>
                      <a:noFill/>
                    </a:lnT>
                    <a:lnB>
                      <a:noFill/>
                    </a:lnB>
                    <a:noFill/>
                  </a:tcPr>
                </a:tc>
                <a:tc>
                  <a:txBody>
                    <a:bodyPr/>
                    <a:lstStyle/>
                    <a:p>
                      <a:r>
                        <a:rPr lang="en-US" sz="900">
                          <a:effectLst/>
                        </a:rPr>
                        <a:t>OLTP has comparatively smaller storage requirements. Think gigabytes (GB).</a:t>
                      </a:r>
                    </a:p>
                  </a:txBody>
                  <a:tcPr marL="45539" marR="45539" marT="22770" marB="22770" anchor="ctr">
                    <a:lnL>
                      <a:noFill/>
                    </a:lnL>
                    <a:lnR>
                      <a:noFill/>
                    </a:lnR>
                    <a:lnT>
                      <a:noFill/>
                    </a:lnT>
                    <a:lnB>
                      <a:noFill/>
                    </a:lnB>
                    <a:noFill/>
                  </a:tcPr>
                </a:tc>
                <a:extLst>
                  <a:ext uri="{0D108BD9-81ED-4DB2-BD59-A6C34878D82A}">
                    <a16:rowId xmlns:a16="http://schemas.microsoft.com/office/drawing/2014/main" val="2930178287"/>
                  </a:ext>
                </a:extLst>
              </a:tr>
              <a:tr h="455391">
                <a:tc>
                  <a:txBody>
                    <a:bodyPr/>
                    <a:lstStyle/>
                    <a:p>
                      <a:r>
                        <a:rPr lang="en-GB" sz="900">
                          <a:effectLst/>
                        </a:rPr>
                        <a:t>Response time</a:t>
                      </a:r>
                    </a:p>
                  </a:txBody>
                  <a:tcPr marL="45539" marR="45539" marT="22770" marB="22770" anchor="ctr">
                    <a:lnL>
                      <a:noFill/>
                    </a:lnL>
                    <a:lnR>
                      <a:noFill/>
                    </a:lnR>
                    <a:lnT>
                      <a:noFill/>
                    </a:lnT>
                    <a:lnB>
                      <a:noFill/>
                    </a:lnB>
                    <a:noFill/>
                  </a:tcPr>
                </a:tc>
                <a:tc>
                  <a:txBody>
                    <a:bodyPr/>
                    <a:lstStyle/>
                    <a:p>
                      <a:r>
                        <a:rPr lang="en-US" sz="900">
                          <a:effectLst/>
                        </a:rPr>
                        <a:t>OLAP has longer response times, typically in seconds or minutes.</a:t>
                      </a:r>
                    </a:p>
                  </a:txBody>
                  <a:tcPr marL="45539" marR="45539" marT="22770" marB="22770" anchor="ctr">
                    <a:lnL>
                      <a:noFill/>
                    </a:lnL>
                    <a:lnR>
                      <a:noFill/>
                    </a:lnR>
                    <a:lnT>
                      <a:noFill/>
                    </a:lnT>
                    <a:lnB>
                      <a:noFill/>
                    </a:lnB>
                    <a:noFill/>
                  </a:tcPr>
                </a:tc>
                <a:tc>
                  <a:txBody>
                    <a:bodyPr/>
                    <a:lstStyle/>
                    <a:p>
                      <a:r>
                        <a:rPr lang="en-US" sz="900">
                          <a:effectLst/>
                        </a:rPr>
                        <a:t>OLTP has shorter response times, typically in milliseconds</a:t>
                      </a:r>
                    </a:p>
                  </a:txBody>
                  <a:tcPr marL="45539" marR="45539" marT="22770" marB="22770" anchor="ctr">
                    <a:lnL>
                      <a:noFill/>
                    </a:lnL>
                    <a:lnR>
                      <a:noFill/>
                    </a:lnR>
                    <a:lnT>
                      <a:noFill/>
                    </a:lnT>
                    <a:lnB>
                      <a:noFill/>
                    </a:lnB>
                    <a:noFill/>
                  </a:tcPr>
                </a:tc>
                <a:extLst>
                  <a:ext uri="{0D108BD9-81ED-4DB2-BD59-A6C34878D82A}">
                    <a16:rowId xmlns:a16="http://schemas.microsoft.com/office/drawing/2014/main" val="928803540"/>
                  </a:ext>
                </a:extLst>
              </a:tr>
              <a:tr h="728626">
                <a:tc>
                  <a:txBody>
                    <a:bodyPr/>
                    <a:lstStyle/>
                    <a:p>
                      <a:r>
                        <a:rPr lang="en-GB" sz="900">
                          <a:effectLst/>
                        </a:rPr>
                        <a:t>Example applications</a:t>
                      </a:r>
                    </a:p>
                  </a:txBody>
                  <a:tcPr marL="45539" marR="45539" marT="22770" marB="22770" anchor="ctr">
                    <a:lnL>
                      <a:noFill/>
                    </a:lnL>
                    <a:lnR>
                      <a:noFill/>
                    </a:lnR>
                    <a:lnT>
                      <a:noFill/>
                    </a:lnT>
                    <a:lnB>
                      <a:noFill/>
                    </a:lnB>
                    <a:noFill/>
                  </a:tcPr>
                </a:tc>
                <a:tc>
                  <a:txBody>
                    <a:bodyPr/>
                    <a:lstStyle/>
                    <a:p>
                      <a:r>
                        <a:rPr lang="en-US" sz="900">
                          <a:effectLst/>
                        </a:rPr>
                        <a:t>OLAP is good for analyzing trends, predicting customer behavior, and identifying profitability.</a:t>
                      </a:r>
                    </a:p>
                  </a:txBody>
                  <a:tcPr marL="45539" marR="45539" marT="22770" marB="22770" anchor="ctr">
                    <a:lnL>
                      <a:noFill/>
                    </a:lnL>
                    <a:lnR>
                      <a:noFill/>
                    </a:lnR>
                    <a:lnT>
                      <a:noFill/>
                    </a:lnT>
                    <a:lnB>
                      <a:noFill/>
                    </a:lnB>
                    <a:noFill/>
                  </a:tcPr>
                </a:tc>
                <a:tc>
                  <a:txBody>
                    <a:bodyPr/>
                    <a:lstStyle/>
                    <a:p>
                      <a:r>
                        <a:rPr lang="en-US" sz="900" dirty="0">
                          <a:effectLst/>
                        </a:rPr>
                        <a:t>OLTP is good for processing payments, customer data management, and order processing.</a:t>
                      </a:r>
                    </a:p>
                  </a:txBody>
                  <a:tcPr marL="45539" marR="45539" marT="22770" marB="22770" anchor="ctr">
                    <a:lnL>
                      <a:noFill/>
                    </a:lnL>
                    <a:lnR>
                      <a:noFill/>
                    </a:lnR>
                    <a:lnT>
                      <a:noFill/>
                    </a:lnT>
                    <a:lnB>
                      <a:noFill/>
                    </a:lnB>
                    <a:noFill/>
                  </a:tcPr>
                </a:tc>
                <a:extLst>
                  <a:ext uri="{0D108BD9-81ED-4DB2-BD59-A6C34878D82A}">
                    <a16:rowId xmlns:a16="http://schemas.microsoft.com/office/drawing/2014/main" val="1828944588"/>
                  </a:ext>
                </a:extLst>
              </a:tr>
            </a:tbl>
          </a:graphicData>
        </a:graphic>
      </p:graphicFrame>
    </p:spTree>
    <p:extLst>
      <p:ext uri="{BB962C8B-B14F-4D97-AF65-F5344CB8AC3E}">
        <p14:creationId xmlns:p14="http://schemas.microsoft.com/office/powerpoint/2010/main" val="2148375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OLAP Operations</a:t>
            </a:r>
          </a:p>
        </p:txBody>
      </p:sp>
      <p:sp>
        <p:nvSpPr>
          <p:cNvPr id="3" name="Content Placeholder 2"/>
          <p:cNvSpPr>
            <a:spLocks noGrp="1"/>
          </p:cNvSpPr>
          <p:nvPr>
            <p:ph idx="1"/>
          </p:nvPr>
        </p:nvSpPr>
        <p:spPr>
          <a:xfrm>
            <a:off x="683567" y="1052736"/>
            <a:ext cx="7776865" cy="3917032"/>
          </a:xfrm>
        </p:spPr>
        <p:txBody>
          <a:bodyPr/>
          <a:lstStyle/>
          <a:p>
            <a:pPr algn="just"/>
            <a:r>
              <a:rPr lang="en-US" sz="2200" b="1" dirty="0"/>
              <a:t>Roll Up: </a:t>
            </a:r>
            <a:r>
              <a:rPr lang="en-US" sz="2200" dirty="0"/>
              <a:t>computing all of the data relationships for one or more dimensions </a:t>
            </a:r>
          </a:p>
          <a:p>
            <a:pPr algn="just"/>
            <a:endParaRPr lang="en-US" sz="2200" dirty="0"/>
          </a:p>
          <a:p>
            <a:pPr algn="just"/>
            <a:r>
              <a:rPr lang="en-US" sz="2200" b="1" dirty="0"/>
              <a:t>Drill Down/Up: </a:t>
            </a:r>
            <a:r>
              <a:rPr lang="en-US" sz="2200" dirty="0"/>
              <a:t>navigating among levels of data ranging from the most summarized (up) to the most detailed (down)</a:t>
            </a:r>
          </a:p>
          <a:p>
            <a:pPr algn="just"/>
            <a:endParaRPr lang="en-US" sz="2200" dirty="0"/>
          </a:p>
          <a:p>
            <a:pPr algn="just"/>
            <a:r>
              <a:rPr lang="en-US" sz="2200" b="1" dirty="0"/>
              <a:t>Slice &amp; Dice: Slice</a:t>
            </a:r>
            <a:r>
              <a:rPr lang="en-US" sz="2200" dirty="0"/>
              <a:t> is a subset of a multidimensional array and </a:t>
            </a:r>
            <a:r>
              <a:rPr lang="en-US" sz="2200" b="1" dirty="0"/>
              <a:t>Dice </a:t>
            </a:r>
            <a:r>
              <a:rPr lang="en-US" sz="2200" dirty="0"/>
              <a:t>is a slice on more than two dimensions</a:t>
            </a:r>
          </a:p>
          <a:p>
            <a:pPr algn="just"/>
            <a:endParaRPr lang="en-US" sz="2200" dirty="0">
              <a:solidFill>
                <a:srgbClr val="FF0000"/>
              </a:solidFill>
            </a:endParaRPr>
          </a:p>
          <a:p>
            <a:pPr algn="just"/>
            <a:r>
              <a:rPr lang="en-US" sz="2200" b="1" dirty="0"/>
              <a:t>Pivot: </a:t>
            </a:r>
            <a:r>
              <a:rPr lang="en-US" sz="2200" dirty="0"/>
              <a:t>used to change the dimensional orientation of a report or an ad hoc query-page display</a:t>
            </a:r>
          </a:p>
        </p:txBody>
      </p:sp>
    </p:spTree>
    <p:extLst>
      <p:ext uri="{BB962C8B-B14F-4D97-AF65-F5344CB8AC3E}">
        <p14:creationId xmlns:p14="http://schemas.microsoft.com/office/powerpoint/2010/main" val="2345423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DW Implementation Issues</a:t>
            </a:r>
          </a:p>
        </p:txBody>
      </p:sp>
      <p:sp>
        <p:nvSpPr>
          <p:cNvPr id="3" name="Content Placeholder 2"/>
          <p:cNvSpPr>
            <a:spLocks noGrp="1"/>
          </p:cNvSpPr>
          <p:nvPr>
            <p:ph idx="1"/>
          </p:nvPr>
        </p:nvSpPr>
        <p:spPr>
          <a:xfrm>
            <a:off x="491209" y="1417638"/>
            <a:ext cx="8534400" cy="3595538"/>
          </a:xfrm>
        </p:spPr>
        <p:txBody>
          <a:bodyPr>
            <a:noAutofit/>
          </a:bodyPr>
          <a:lstStyle/>
          <a:p>
            <a:r>
              <a:rPr lang="en-US" sz="2400" dirty="0"/>
              <a:t>Identification of data sources and governance</a:t>
            </a:r>
          </a:p>
          <a:p>
            <a:r>
              <a:rPr lang="en-US" sz="2400" dirty="0"/>
              <a:t>Data quality planning, data model design</a:t>
            </a:r>
          </a:p>
          <a:p>
            <a:r>
              <a:rPr lang="en-US" sz="2400" dirty="0"/>
              <a:t>ETL tool selection</a:t>
            </a:r>
          </a:p>
          <a:p>
            <a:r>
              <a:rPr lang="en-US" sz="2400" dirty="0"/>
              <a:t>Establishment of service-level agreements</a:t>
            </a:r>
          </a:p>
          <a:p>
            <a:r>
              <a:rPr lang="en-US" sz="2400" dirty="0"/>
              <a:t>Data transport, data conversion</a:t>
            </a:r>
          </a:p>
          <a:p>
            <a:r>
              <a:rPr lang="en-US" sz="2400" dirty="0"/>
              <a:t>Reconciliation process</a:t>
            </a:r>
          </a:p>
          <a:p>
            <a:r>
              <a:rPr lang="en-US" sz="2400" dirty="0"/>
              <a:t>End-user support</a:t>
            </a:r>
          </a:p>
          <a:p>
            <a:r>
              <a:rPr lang="en-US" sz="2400" dirty="0"/>
              <a:t>Political issues</a:t>
            </a:r>
          </a:p>
        </p:txBody>
      </p:sp>
    </p:spTree>
    <p:extLst>
      <p:ext uri="{BB962C8B-B14F-4D97-AF65-F5344CB8AC3E}">
        <p14:creationId xmlns:p14="http://schemas.microsoft.com/office/powerpoint/2010/main" val="849210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Successful DW Implementation</a:t>
            </a:r>
            <a:br>
              <a:rPr lang="en-US" sz="3200" b="1" dirty="0"/>
            </a:br>
            <a:r>
              <a:rPr lang="en-US" sz="3200" b="1" dirty="0"/>
              <a:t>Things to Avoid</a:t>
            </a:r>
          </a:p>
        </p:txBody>
      </p:sp>
      <p:sp>
        <p:nvSpPr>
          <p:cNvPr id="3" name="Content Placeholder 2"/>
          <p:cNvSpPr>
            <a:spLocks noGrp="1"/>
          </p:cNvSpPr>
          <p:nvPr>
            <p:ph idx="1"/>
          </p:nvPr>
        </p:nvSpPr>
        <p:spPr>
          <a:xfrm>
            <a:off x="457200" y="1600200"/>
            <a:ext cx="8147248" cy="3701008"/>
          </a:xfrm>
        </p:spPr>
        <p:txBody>
          <a:bodyPr/>
          <a:lstStyle/>
          <a:p>
            <a:pPr algn="just"/>
            <a:r>
              <a:rPr lang="en-US" sz="2400" dirty="0"/>
              <a:t>Setting expectations that you cannot meet</a:t>
            </a:r>
          </a:p>
          <a:p>
            <a:pPr algn="just"/>
            <a:r>
              <a:rPr lang="en-US" sz="2400" dirty="0"/>
              <a:t>Engaging in politically naive behavior</a:t>
            </a:r>
          </a:p>
          <a:p>
            <a:pPr algn="just"/>
            <a:r>
              <a:rPr lang="en-US" sz="2400" dirty="0"/>
              <a:t>Loading the data warehouse with information just because it is available</a:t>
            </a:r>
          </a:p>
          <a:p>
            <a:pPr algn="just"/>
            <a:r>
              <a:rPr lang="en-US" sz="2400" dirty="0"/>
              <a:t>Believing that data warehousing database design is the same as transactional database design</a:t>
            </a:r>
          </a:p>
          <a:p>
            <a:pPr algn="just"/>
            <a:r>
              <a:rPr lang="en-US" sz="2400" dirty="0"/>
              <a:t>Choosing a data warehouse manager who is technology oriented rather than user oriented</a:t>
            </a:r>
          </a:p>
        </p:txBody>
      </p:sp>
    </p:spTree>
    <p:extLst>
      <p:ext uri="{BB962C8B-B14F-4D97-AF65-F5344CB8AC3E}">
        <p14:creationId xmlns:p14="http://schemas.microsoft.com/office/powerpoint/2010/main" val="2546370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Failure Factors in DW Projects</a:t>
            </a:r>
          </a:p>
        </p:txBody>
      </p:sp>
      <p:sp>
        <p:nvSpPr>
          <p:cNvPr id="3" name="Content Placeholder 2"/>
          <p:cNvSpPr>
            <a:spLocks noGrp="1"/>
          </p:cNvSpPr>
          <p:nvPr>
            <p:ph idx="1"/>
          </p:nvPr>
        </p:nvSpPr>
        <p:spPr>
          <a:xfrm>
            <a:off x="473968" y="1340768"/>
            <a:ext cx="8229600" cy="3917032"/>
          </a:xfrm>
        </p:spPr>
        <p:txBody>
          <a:bodyPr>
            <a:normAutofit/>
          </a:bodyPr>
          <a:lstStyle/>
          <a:p>
            <a:pPr marL="531812" indent="-533400" algn="just"/>
            <a:r>
              <a:rPr lang="en-US" sz="2400" dirty="0"/>
              <a:t>Lack of executive sponsorship</a:t>
            </a:r>
          </a:p>
          <a:p>
            <a:pPr marL="531812" indent="-533400" algn="just"/>
            <a:r>
              <a:rPr lang="en-US" sz="2400" dirty="0"/>
              <a:t>Unclear business objectives</a:t>
            </a:r>
          </a:p>
          <a:p>
            <a:pPr marL="531812" indent="-533400" algn="just"/>
            <a:r>
              <a:rPr lang="en-US" sz="2400" dirty="0"/>
              <a:t>Cultural issues being ignored</a:t>
            </a:r>
          </a:p>
          <a:p>
            <a:pPr marL="990600" lvl="1" indent="-533400" algn="just"/>
            <a:r>
              <a:rPr lang="en-US" sz="2400" dirty="0"/>
              <a:t>Change management</a:t>
            </a:r>
          </a:p>
          <a:p>
            <a:pPr marL="531812" indent="-533400" algn="just"/>
            <a:r>
              <a:rPr lang="en-US" sz="2400" dirty="0"/>
              <a:t>Unrealistic expectations</a:t>
            </a:r>
          </a:p>
          <a:p>
            <a:pPr marL="531812" indent="-533400" algn="just"/>
            <a:r>
              <a:rPr lang="en-US" sz="2400" dirty="0"/>
              <a:t>Inappropriate architecture</a:t>
            </a:r>
          </a:p>
          <a:p>
            <a:pPr marL="531812" indent="-533400" algn="just"/>
            <a:r>
              <a:rPr lang="en-US" sz="2400" dirty="0"/>
              <a:t>Low data quality / missing information</a:t>
            </a:r>
          </a:p>
          <a:p>
            <a:pPr marL="531812" indent="-533400" algn="just"/>
            <a:r>
              <a:rPr lang="en-US" sz="2400" dirty="0"/>
              <a:t>Loading data just because it is available </a:t>
            </a:r>
          </a:p>
        </p:txBody>
      </p:sp>
    </p:spTree>
    <p:extLst>
      <p:ext uri="{BB962C8B-B14F-4D97-AF65-F5344CB8AC3E}">
        <p14:creationId xmlns:p14="http://schemas.microsoft.com/office/powerpoint/2010/main" val="36385857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24/09/2024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1490</Words>
  <Application>Microsoft Office PowerPoint</Application>
  <PresentationFormat>On-screen Show (4:3)</PresentationFormat>
  <Paragraphs>206</Paragraphs>
  <Slides>26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MS PGothic</vt:lpstr>
      <vt:lpstr>AmazonEmberBold</vt:lpstr>
      <vt:lpstr>Arial</vt:lpstr>
      <vt:lpstr>Myriad Pro</vt:lpstr>
      <vt:lpstr>Verdana</vt:lpstr>
      <vt:lpstr>20140311PresentationUWTSDTemplate</vt:lpstr>
      <vt:lpstr>Week 3: Session 2:  Data Warehousing</vt:lpstr>
      <vt:lpstr>Lesson Aims</vt:lpstr>
      <vt:lpstr>PowerPoint Presentation</vt:lpstr>
      <vt:lpstr>PowerPoint Presentation</vt:lpstr>
      <vt:lpstr>PowerPoint Presentation</vt:lpstr>
      <vt:lpstr>PowerPoint Presentation</vt:lpstr>
      <vt:lpstr>Data Mart</vt:lpstr>
      <vt:lpstr>PowerPoint Presentation</vt:lpstr>
      <vt:lpstr>PowerPoint Presentation</vt:lpstr>
      <vt:lpstr>PowerPoint Presentation</vt:lpstr>
      <vt:lpstr>PowerPoint Presentation</vt:lpstr>
      <vt:lpstr>A Generic DW Framework</vt:lpstr>
      <vt:lpstr>Data Integration and the Extraction, Transformation, and Load (ETL) Process</vt:lpstr>
      <vt:lpstr>PowerPoint Presentation</vt:lpstr>
      <vt:lpstr>PowerPoint Presentation</vt:lpstr>
      <vt:lpstr>PowerPoint Presentation</vt:lpstr>
      <vt:lpstr>PowerPoint Presentation</vt:lpstr>
      <vt:lpstr>PowerPoint Presentation</vt:lpstr>
      <vt:lpstr>Analysis of Data in DW</vt:lpstr>
      <vt:lpstr>OLAP and OLTP Comparison</vt:lpstr>
      <vt:lpstr>OLAP Operations</vt:lpstr>
      <vt:lpstr>DW Implementation Issues</vt:lpstr>
      <vt:lpstr>Successful DW Implementation Things to Avoid</vt:lpstr>
      <vt:lpstr>Failure Factors in DW Projects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Sampath Liyanage Rodrigo</cp:lastModifiedBy>
  <cp:revision>105</cp:revision>
  <dcterms:created xsi:type="dcterms:W3CDTF">2020-06-23T16:08:04Z</dcterms:created>
  <dcterms:modified xsi:type="dcterms:W3CDTF">2024-09-25T07:49:38Z</dcterms:modified>
</cp:coreProperties>
</file>