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notesMasterIdLst>
    <p:notesMasterId r:id="rId54"/>
  </p:notesMasterIdLst>
  <p:sldIdLst>
    <p:sldId id="304" r:id="rId5"/>
    <p:sldId id="306" r:id="rId6"/>
    <p:sldId id="316" r:id="rId7"/>
    <p:sldId id="305" r:id="rId8"/>
    <p:sldId id="317" r:id="rId9"/>
    <p:sldId id="267" r:id="rId10"/>
    <p:sldId id="318" r:id="rId11"/>
    <p:sldId id="291" r:id="rId12"/>
    <p:sldId id="319" r:id="rId13"/>
    <p:sldId id="307" r:id="rId14"/>
    <p:sldId id="320" r:id="rId15"/>
    <p:sldId id="260" r:id="rId16"/>
    <p:sldId id="321" r:id="rId17"/>
    <p:sldId id="289" r:id="rId18"/>
    <p:sldId id="322" r:id="rId19"/>
    <p:sldId id="288" r:id="rId20"/>
    <p:sldId id="323" r:id="rId21"/>
    <p:sldId id="311" r:id="rId22"/>
    <p:sldId id="324" r:id="rId23"/>
    <p:sldId id="309" r:id="rId24"/>
    <p:sldId id="325" r:id="rId25"/>
    <p:sldId id="308" r:id="rId26"/>
    <p:sldId id="326" r:id="rId27"/>
    <p:sldId id="310" r:id="rId28"/>
    <p:sldId id="327" r:id="rId29"/>
    <p:sldId id="312" r:id="rId30"/>
    <p:sldId id="328" r:id="rId31"/>
    <p:sldId id="313" r:id="rId32"/>
    <p:sldId id="329" r:id="rId33"/>
    <p:sldId id="314" r:id="rId34"/>
    <p:sldId id="339" r:id="rId35"/>
    <p:sldId id="301" r:id="rId36"/>
    <p:sldId id="330" r:id="rId37"/>
    <p:sldId id="273" r:id="rId38"/>
    <p:sldId id="331" r:id="rId39"/>
    <p:sldId id="274" r:id="rId40"/>
    <p:sldId id="332" r:id="rId41"/>
    <p:sldId id="275" r:id="rId42"/>
    <p:sldId id="333" r:id="rId43"/>
    <p:sldId id="295" r:id="rId44"/>
    <p:sldId id="334" r:id="rId45"/>
    <p:sldId id="302" r:id="rId46"/>
    <p:sldId id="335" r:id="rId47"/>
    <p:sldId id="276" r:id="rId48"/>
    <p:sldId id="336" r:id="rId49"/>
    <p:sldId id="296" r:id="rId50"/>
    <p:sldId id="337" r:id="rId51"/>
    <p:sldId id="315" r:id="rId52"/>
    <p:sldId id="338" r:id="rId5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0661BE-B4BE-42A4-8012-FAE7C6C0BA98}" v="3923" dt="2024-01-22T13:46:14.5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67" autoAdjust="0"/>
    <p:restoredTop sz="0" autoAdjust="0"/>
  </p:normalViewPr>
  <p:slideViewPr>
    <p:cSldViewPr snapToGrid="0">
      <p:cViewPr varScale="1">
        <p:scale>
          <a:sx n="105" d="100"/>
          <a:sy n="105" d="100"/>
        </p:scale>
        <p:origin x="752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970ac652-efaf-451a-9e9c-3191bf6940a9" providerId="ADAL" clId="{F0FE2909-EDCA-49F2-8CF2-ED0D2327DA55}"/>
    <pc:docChg chg="modSld">
      <pc:chgData name="Helen A Griffiths" userId="970ac652-efaf-451a-9e9c-3191bf6940a9" providerId="ADAL" clId="{F0FE2909-EDCA-49F2-8CF2-ED0D2327DA55}" dt="2024-01-22T20:22:51.653" v="27" actId="729"/>
      <pc:docMkLst>
        <pc:docMk/>
      </pc:docMkLst>
      <pc:sldChg chg="mod modShow">
        <pc:chgData name="Helen A Griffiths" userId="970ac652-efaf-451a-9e9c-3191bf6940a9" providerId="ADAL" clId="{F0FE2909-EDCA-49F2-8CF2-ED0D2327DA55}" dt="2024-01-22T20:22:14.163" v="22" actId="729"/>
        <pc:sldMkLst>
          <pc:docMk/>
          <pc:sldMk cId="2333937000" sldId="295"/>
        </pc:sldMkLst>
      </pc:sldChg>
      <pc:sldChg chg="modSp mod">
        <pc:chgData name="Helen A Griffiths" userId="970ac652-efaf-451a-9e9c-3191bf6940a9" providerId="ADAL" clId="{F0FE2909-EDCA-49F2-8CF2-ED0D2327DA55}" dt="2024-01-22T20:18:57.269" v="1" actId="20577"/>
        <pc:sldMkLst>
          <pc:docMk/>
          <pc:sldMk cId="4210846254" sldId="304"/>
        </pc:sldMkLst>
        <pc:spChg chg="mod">
          <ac:chgData name="Helen A Griffiths" userId="970ac652-efaf-451a-9e9c-3191bf6940a9" providerId="ADAL" clId="{F0FE2909-EDCA-49F2-8CF2-ED0D2327DA55}" dt="2024-01-22T20:18:53.720" v="0" actId="20577"/>
          <ac:spMkLst>
            <pc:docMk/>
            <pc:sldMk cId="4210846254" sldId="304"/>
            <ac:spMk id="4" creationId="{0000AADE-1565-CCA9-D04F-E279FC3BB85A}"/>
          </ac:spMkLst>
        </pc:spChg>
        <pc:spChg chg="mod">
          <ac:chgData name="Helen A Griffiths" userId="970ac652-efaf-451a-9e9c-3191bf6940a9" providerId="ADAL" clId="{F0FE2909-EDCA-49F2-8CF2-ED0D2327DA55}" dt="2024-01-22T20:18:57.269" v="1" actId="20577"/>
          <ac:spMkLst>
            <pc:docMk/>
            <pc:sldMk cId="4210846254" sldId="304"/>
            <ac:spMk id="5" creationId="{BEFF8202-C7D7-A26D-3C30-BDAAC98F1DCD}"/>
          </ac:spMkLst>
        </pc:spChg>
      </pc:sldChg>
      <pc:sldChg chg="mod modShow">
        <pc:chgData name="Helen A Griffiths" userId="970ac652-efaf-451a-9e9c-3191bf6940a9" providerId="ADAL" clId="{F0FE2909-EDCA-49F2-8CF2-ED0D2327DA55}" dt="2024-01-22T20:19:32.320" v="2" actId="729"/>
        <pc:sldMkLst>
          <pc:docMk/>
          <pc:sldMk cId="32660795" sldId="316"/>
        </pc:sldMkLst>
      </pc:sldChg>
      <pc:sldChg chg="mod modShow">
        <pc:chgData name="Helen A Griffiths" userId="970ac652-efaf-451a-9e9c-3191bf6940a9" providerId="ADAL" clId="{F0FE2909-EDCA-49F2-8CF2-ED0D2327DA55}" dt="2024-01-22T20:19:44.182" v="3" actId="729"/>
        <pc:sldMkLst>
          <pc:docMk/>
          <pc:sldMk cId="369890145" sldId="317"/>
        </pc:sldMkLst>
      </pc:sldChg>
      <pc:sldChg chg="mod modShow">
        <pc:chgData name="Helen A Griffiths" userId="970ac652-efaf-451a-9e9c-3191bf6940a9" providerId="ADAL" clId="{F0FE2909-EDCA-49F2-8CF2-ED0D2327DA55}" dt="2024-01-22T20:19:51.300" v="4" actId="729"/>
        <pc:sldMkLst>
          <pc:docMk/>
          <pc:sldMk cId="843126909" sldId="318"/>
        </pc:sldMkLst>
      </pc:sldChg>
      <pc:sldChg chg="mod modShow">
        <pc:chgData name="Helen A Griffiths" userId="970ac652-efaf-451a-9e9c-3191bf6940a9" providerId="ADAL" clId="{F0FE2909-EDCA-49F2-8CF2-ED0D2327DA55}" dt="2024-01-22T20:20:02.835" v="5" actId="729"/>
        <pc:sldMkLst>
          <pc:docMk/>
          <pc:sldMk cId="1717734257" sldId="319"/>
        </pc:sldMkLst>
      </pc:sldChg>
      <pc:sldChg chg="mod modShow">
        <pc:chgData name="Helen A Griffiths" userId="970ac652-efaf-451a-9e9c-3191bf6940a9" providerId="ADAL" clId="{F0FE2909-EDCA-49F2-8CF2-ED0D2327DA55}" dt="2024-01-22T20:20:10.112" v="6" actId="729"/>
        <pc:sldMkLst>
          <pc:docMk/>
          <pc:sldMk cId="3647385639" sldId="320"/>
        </pc:sldMkLst>
      </pc:sldChg>
      <pc:sldChg chg="mod modShow">
        <pc:chgData name="Helen A Griffiths" userId="970ac652-efaf-451a-9e9c-3191bf6940a9" providerId="ADAL" clId="{F0FE2909-EDCA-49F2-8CF2-ED0D2327DA55}" dt="2024-01-22T20:20:21.989" v="7" actId="729"/>
        <pc:sldMkLst>
          <pc:docMk/>
          <pc:sldMk cId="2673065735" sldId="321"/>
        </pc:sldMkLst>
      </pc:sldChg>
      <pc:sldChg chg="mod modShow">
        <pc:chgData name="Helen A Griffiths" userId="970ac652-efaf-451a-9e9c-3191bf6940a9" providerId="ADAL" clId="{F0FE2909-EDCA-49F2-8CF2-ED0D2327DA55}" dt="2024-01-22T20:20:27.901" v="8" actId="729"/>
        <pc:sldMkLst>
          <pc:docMk/>
          <pc:sldMk cId="1151845056" sldId="322"/>
        </pc:sldMkLst>
      </pc:sldChg>
      <pc:sldChg chg="mod modShow">
        <pc:chgData name="Helen A Griffiths" userId="970ac652-efaf-451a-9e9c-3191bf6940a9" providerId="ADAL" clId="{F0FE2909-EDCA-49F2-8CF2-ED0D2327DA55}" dt="2024-01-22T20:20:33.560" v="9" actId="729"/>
        <pc:sldMkLst>
          <pc:docMk/>
          <pc:sldMk cId="797390559" sldId="323"/>
        </pc:sldMkLst>
      </pc:sldChg>
      <pc:sldChg chg="mod modShow">
        <pc:chgData name="Helen A Griffiths" userId="970ac652-efaf-451a-9e9c-3191bf6940a9" providerId="ADAL" clId="{F0FE2909-EDCA-49F2-8CF2-ED0D2327DA55}" dt="2024-01-22T20:20:40.961" v="10" actId="729"/>
        <pc:sldMkLst>
          <pc:docMk/>
          <pc:sldMk cId="2935699850" sldId="324"/>
        </pc:sldMkLst>
      </pc:sldChg>
      <pc:sldChg chg="mod modShow">
        <pc:chgData name="Helen A Griffiths" userId="970ac652-efaf-451a-9e9c-3191bf6940a9" providerId="ADAL" clId="{F0FE2909-EDCA-49F2-8CF2-ED0D2327DA55}" dt="2024-01-22T20:20:46.783" v="11" actId="729"/>
        <pc:sldMkLst>
          <pc:docMk/>
          <pc:sldMk cId="3893330971" sldId="325"/>
        </pc:sldMkLst>
      </pc:sldChg>
      <pc:sldChg chg="mod modShow">
        <pc:chgData name="Helen A Griffiths" userId="970ac652-efaf-451a-9e9c-3191bf6940a9" providerId="ADAL" clId="{F0FE2909-EDCA-49F2-8CF2-ED0D2327DA55}" dt="2024-01-22T20:20:52.759" v="12" actId="729"/>
        <pc:sldMkLst>
          <pc:docMk/>
          <pc:sldMk cId="2976144377" sldId="326"/>
        </pc:sldMkLst>
      </pc:sldChg>
      <pc:sldChg chg="mod modShow">
        <pc:chgData name="Helen A Griffiths" userId="970ac652-efaf-451a-9e9c-3191bf6940a9" providerId="ADAL" clId="{F0FE2909-EDCA-49F2-8CF2-ED0D2327DA55}" dt="2024-01-22T20:21:00.109" v="13" actId="729"/>
        <pc:sldMkLst>
          <pc:docMk/>
          <pc:sldMk cId="2407483058" sldId="327"/>
        </pc:sldMkLst>
      </pc:sldChg>
      <pc:sldChg chg="mod modShow">
        <pc:chgData name="Helen A Griffiths" userId="970ac652-efaf-451a-9e9c-3191bf6940a9" providerId="ADAL" clId="{F0FE2909-EDCA-49F2-8CF2-ED0D2327DA55}" dt="2024-01-22T20:21:08.345" v="14" actId="729"/>
        <pc:sldMkLst>
          <pc:docMk/>
          <pc:sldMk cId="1181067474" sldId="328"/>
        </pc:sldMkLst>
      </pc:sldChg>
      <pc:sldChg chg="mod modShow">
        <pc:chgData name="Helen A Griffiths" userId="970ac652-efaf-451a-9e9c-3191bf6940a9" providerId="ADAL" clId="{F0FE2909-EDCA-49F2-8CF2-ED0D2327DA55}" dt="2024-01-22T20:21:14.078" v="15" actId="729"/>
        <pc:sldMkLst>
          <pc:docMk/>
          <pc:sldMk cId="1901219447" sldId="329"/>
        </pc:sldMkLst>
      </pc:sldChg>
      <pc:sldChg chg="mod modShow">
        <pc:chgData name="Helen A Griffiths" userId="970ac652-efaf-451a-9e9c-3191bf6940a9" providerId="ADAL" clId="{F0FE2909-EDCA-49F2-8CF2-ED0D2327DA55}" dt="2024-01-22T20:21:30.793" v="17" actId="729"/>
        <pc:sldMkLst>
          <pc:docMk/>
          <pc:sldMk cId="2476620423" sldId="330"/>
        </pc:sldMkLst>
      </pc:sldChg>
      <pc:sldChg chg="mod modShow">
        <pc:chgData name="Helen A Griffiths" userId="970ac652-efaf-451a-9e9c-3191bf6940a9" providerId="ADAL" clId="{F0FE2909-EDCA-49F2-8CF2-ED0D2327DA55}" dt="2024-01-22T20:21:41.207" v="18" actId="729"/>
        <pc:sldMkLst>
          <pc:docMk/>
          <pc:sldMk cId="2012685097" sldId="331"/>
        </pc:sldMkLst>
      </pc:sldChg>
      <pc:sldChg chg="mod modShow">
        <pc:chgData name="Helen A Griffiths" userId="970ac652-efaf-451a-9e9c-3191bf6940a9" providerId="ADAL" clId="{F0FE2909-EDCA-49F2-8CF2-ED0D2327DA55}" dt="2024-01-22T20:21:50.085" v="19" actId="729"/>
        <pc:sldMkLst>
          <pc:docMk/>
          <pc:sldMk cId="2437486567" sldId="332"/>
        </pc:sldMkLst>
      </pc:sldChg>
      <pc:sldChg chg="mod modShow">
        <pc:chgData name="Helen A Griffiths" userId="970ac652-efaf-451a-9e9c-3191bf6940a9" providerId="ADAL" clId="{F0FE2909-EDCA-49F2-8CF2-ED0D2327DA55}" dt="2024-01-22T20:22:21.659" v="23" actId="729"/>
        <pc:sldMkLst>
          <pc:docMk/>
          <pc:sldMk cId="3678158048" sldId="333"/>
        </pc:sldMkLst>
      </pc:sldChg>
      <pc:sldChg chg="mod modShow">
        <pc:chgData name="Helen A Griffiths" userId="970ac652-efaf-451a-9e9c-3191bf6940a9" providerId="ADAL" clId="{F0FE2909-EDCA-49F2-8CF2-ED0D2327DA55}" dt="2024-01-22T20:22:04.905" v="21" actId="729"/>
        <pc:sldMkLst>
          <pc:docMk/>
          <pc:sldMk cId="3093198350" sldId="334"/>
        </pc:sldMkLst>
      </pc:sldChg>
      <pc:sldChg chg="mod modShow">
        <pc:chgData name="Helen A Griffiths" userId="970ac652-efaf-451a-9e9c-3191bf6940a9" providerId="ADAL" clId="{F0FE2909-EDCA-49F2-8CF2-ED0D2327DA55}" dt="2024-01-22T20:22:29.290" v="24" actId="729"/>
        <pc:sldMkLst>
          <pc:docMk/>
          <pc:sldMk cId="525065751" sldId="335"/>
        </pc:sldMkLst>
      </pc:sldChg>
      <pc:sldChg chg="mod modShow">
        <pc:chgData name="Helen A Griffiths" userId="970ac652-efaf-451a-9e9c-3191bf6940a9" providerId="ADAL" clId="{F0FE2909-EDCA-49F2-8CF2-ED0D2327DA55}" dt="2024-01-22T20:22:35.553" v="25" actId="729"/>
        <pc:sldMkLst>
          <pc:docMk/>
          <pc:sldMk cId="4190060855" sldId="336"/>
        </pc:sldMkLst>
      </pc:sldChg>
      <pc:sldChg chg="mod modShow">
        <pc:chgData name="Helen A Griffiths" userId="970ac652-efaf-451a-9e9c-3191bf6940a9" providerId="ADAL" clId="{F0FE2909-EDCA-49F2-8CF2-ED0D2327DA55}" dt="2024-01-22T20:22:43.012" v="26" actId="729"/>
        <pc:sldMkLst>
          <pc:docMk/>
          <pc:sldMk cId="3351582470" sldId="337"/>
        </pc:sldMkLst>
      </pc:sldChg>
      <pc:sldChg chg="mod modShow">
        <pc:chgData name="Helen A Griffiths" userId="970ac652-efaf-451a-9e9c-3191bf6940a9" providerId="ADAL" clId="{F0FE2909-EDCA-49F2-8CF2-ED0D2327DA55}" dt="2024-01-22T20:22:51.653" v="27" actId="729"/>
        <pc:sldMkLst>
          <pc:docMk/>
          <pc:sldMk cId="3377383519" sldId="338"/>
        </pc:sldMkLst>
      </pc:sldChg>
      <pc:sldChg chg="mod modShow">
        <pc:chgData name="Helen A Griffiths" userId="970ac652-efaf-451a-9e9c-3191bf6940a9" providerId="ADAL" clId="{F0FE2909-EDCA-49F2-8CF2-ED0D2327DA55}" dt="2024-01-22T20:21:20.422" v="16" actId="729"/>
        <pc:sldMkLst>
          <pc:docMk/>
          <pc:sldMk cId="1511953150" sldId="33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6782C1-95CD-47E7-8BF0-A5AF3D6ED506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626F7-6FC3-4372-AC79-D1361755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393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TW &amp; IB by turns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626F7-6FC3-4372-AC79-D13617555AD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448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TW &amp; IB by turns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626F7-6FC3-4372-AC79-D13617555AD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5776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‘Apparent needs’:  - note girls often don’t demonstrate their</a:t>
            </a:r>
            <a:r>
              <a:rPr lang="en-GB" baseline="0"/>
              <a:t> needs.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9F1EBD-373E-42F4-8FB5-729AB7A3001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0289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‘Apparent needs’:  - note girls often don’t demonstrate their</a:t>
            </a:r>
            <a:r>
              <a:rPr lang="en-GB" baseline="0"/>
              <a:t> needs.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9F1EBD-373E-42F4-8FB5-729AB7A3001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4354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626F7-6FC3-4372-AC79-D13617555AD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4528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626F7-6FC3-4372-AC79-D13617555AD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8154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Put up during movement break.  TW  Discussion about Maslow in the classroom – physiological / survival needs </a:t>
            </a:r>
            <a:r>
              <a:rPr lang="en-GB" err="1"/>
              <a:t>incl</a:t>
            </a:r>
            <a:r>
              <a:rPr lang="en-GB"/>
              <a:t> for </a:t>
            </a:r>
            <a:r>
              <a:rPr lang="en-GB" err="1"/>
              <a:t>ch</a:t>
            </a:r>
            <a:r>
              <a:rPr lang="en-GB"/>
              <a:t> with sensory differences, FELT safety,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626F7-6FC3-4372-AC79-D13617555AD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2953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Put up during movement break.  TW  Discussion about Maslow in the classroom – physiological / survival needs </a:t>
            </a:r>
            <a:r>
              <a:rPr lang="en-GB" err="1"/>
              <a:t>incl</a:t>
            </a:r>
            <a:r>
              <a:rPr lang="en-GB"/>
              <a:t> for </a:t>
            </a:r>
            <a:r>
              <a:rPr lang="en-GB" err="1"/>
              <a:t>ch</a:t>
            </a:r>
            <a:r>
              <a:rPr lang="en-GB"/>
              <a:t> with sensory differences, FELT safety,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626F7-6FC3-4372-AC79-D13617555AD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2676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TW   Discussion :  where might it go wrong?  What might you see?</a:t>
            </a:r>
          </a:p>
          <a:p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What survival looks like in the primary classroom on tables.  How many of these behaviours have you already seen in your classroom?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626F7-6FC3-4372-AC79-D13617555AD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7291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TW   Discussion :  where might it go wrong?  What might you see?</a:t>
            </a:r>
          </a:p>
          <a:p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What survival looks like in the primary classroom on tables.  How many of these behaviours have you already seen in your classroom?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626F7-6FC3-4372-AC79-D13617555AD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6383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Consider alternative causes of each presentation……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626F7-6FC3-4372-AC79-D13617555AD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8390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Consider alternative causes of each presentation……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626F7-6FC3-4372-AC79-D13617555AD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1410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3A1A9-1B1B-4582-B4CA-448BC9266F9B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8151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3A1A9-1B1B-4582-B4CA-448BC9266F9B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845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>
                <a:latin typeface="Arial" charset="0"/>
                <a:cs typeface="Arial" charset="0"/>
              </a:rPr>
              <a:t>TW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>
              <a:latin typeface="Arial" charset="0"/>
              <a:cs typeface="Arial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>
                <a:latin typeface="Arial" charset="0"/>
                <a:cs typeface="Arial" charset="0"/>
              </a:rPr>
              <a:t>Positive statements, thank you - Don’t tell them what not to do, please.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3A1A9-1B1B-4582-B4CA-448BC9266F9B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8089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>
                <a:latin typeface="Arial" charset="0"/>
                <a:cs typeface="Arial" charset="0"/>
              </a:rPr>
              <a:t>TW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>
              <a:latin typeface="Arial" charset="0"/>
              <a:cs typeface="Arial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>
                <a:latin typeface="Arial" charset="0"/>
                <a:cs typeface="Arial" charset="0"/>
              </a:rPr>
              <a:t>Positive statements, thank you - Don’t tell them what not to do, please.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3A1A9-1B1B-4582-B4CA-448BC9266F9B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566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IB Ordering exercise to follow.</a:t>
            </a:r>
            <a:r>
              <a:rPr lang="en-GB" baseline="0"/>
              <a:t> Don’t move on until the exercise is over!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3A1A9-1B1B-4582-B4CA-448BC9266F9B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119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IB Ordering exercise to follow.</a:t>
            </a:r>
            <a:r>
              <a:rPr lang="en-GB" baseline="0"/>
              <a:t> Don’t move on until the exercise is over!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3A1A9-1B1B-4582-B4CA-448BC9266F9B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4652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TW</a:t>
            </a:r>
            <a:r>
              <a:rPr lang="en-GB" baseline="0"/>
              <a:t> </a:t>
            </a:r>
            <a:r>
              <a:rPr lang="en-GB"/>
              <a:t>Ordering exercise to follow.</a:t>
            </a:r>
            <a:r>
              <a:rPr lang="en-GB" baseline="0"/>
              <a:t> Don’t move on until the exercise is over!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3A1A9-1B1B-4582-B4CA-448BC9266F9B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1192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TW</a:t>
            </a:r>
            <a:r>
              <a:rPr lang="en-GB" baseline="0"/>
              <a:t> </a:t>
            </a:r>
            <a:r>
              <a:rPr lang="en-GB"/>
              <a:t>Ordering exercise to follow.</a:t>
            </a:r>
            <a:r>
              <a:rPr lang="en-GB" baseline="0"/>
              <a:t> Don’t move on until the exercise is over!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3A1A9-1B1B-4582-B4CA-448BC9266F9B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83375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TW &amp; IB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3A1A9-1B1B-4582-B4CA-448BC9266F9B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0160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TW &amp; IB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3A1A9-1B1B-4582-B4CA-448BC9266F9B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0376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IB – Don’t do anything you don’t feel or you can’t follow</a:t>
            </a:r>
            <a:r>
              <a:rPr lang="en-GB" baseline="0"/>
              <a:t> through….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626F7-6FC3-4372-AC79-D13617555ADD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623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IB – Don’t do anything you don’t feel or you can’t follow</a:t>
            </a:r>
            <a:r>
              <a:rPr lang="en-GB" baseline="0"/>
              <a:t> through….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626F7-6FC3-4372-AC79-D13617555ADD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86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6EE77-386B-454C-9B42-1BA84AF500CC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7DE59-C8AB-400C-80C5-DD47F6EBA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59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6EE77-386B-454C-9B42-1BA84AF500CC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7DE59-C8AB-400C-80C5-DD47F6EBA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029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6EE77-386B-454C-9B42-1BA84AF500CC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7DE59-C8AB-400C-80C5-DD47F6EBA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797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6EE77-386B-454C-9B42-1BA84AF500CC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7DE59-C8AB-400C-80C5-DD47F6EBA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893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6EE77-386B-454C-9B42-1BA84AF500CC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7DE59-C8AB-400C-80C5-DD47F6EBA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42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6EE77-386B-454C-9B42-1BA84AF500CC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7DE59-C8AB-400C-80C5-DD47F6EBA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937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6EE77-386B-454C-9B42-1BA84AF500CC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7DE59-C8AB-400C-80C5-DD47F6EBA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545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6EE77-386B-454C-9B42-1BA84AF500CC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7DE59-C8AB-400C-80C5-DD47F6EBA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559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6EE77-386B-454C-9B42-1BA84AF500CC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7DE59-C8AB-400C-80C5-DD47F6EBA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338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6EE77-386B-454C-9B42-1BA84AF500CC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7DE59-C8AB-400C-80C5-DD47F6EBA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654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6EE77-386B-454C-9B42-1BA84AF500CC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7DE59-C8AB-400C-80C5-DD47F6EBA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203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6EE77-386B-454C-9B42-1BA84AF500CC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97DE59-C8AB-400C-80C5-DD47F6EBAB9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8298656" y="0"/>
            <a:ext cx="866775" cy="115416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75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1431" y="5713837"/>
            <a:ext cx="9144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350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00AADE-1565-CCA9-D04F-E279FC3BB8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0657" y="1041400"/>
            <a:ext cx="8564579" cy="2387600"/>
          </a:xfrm>
        </p:spPr>
        <p:txBody>
          <a:bodyPr>
            <a:normAutofit/>
          </a:bodyPr>
          <a:lstStyle/>
          <a:p>
            <a:r>
              <a:rPr lang="cy-GB" sz="4000" b="1" dirty="0"/>
              <a:t>ECES5016C</a:t>
            </a:r>
            <a:br>
              <a:rPr lang="cy-GB" sz="4000" b="1" dirty="0"/>
            </a:br>
            <a:r>
              <a:rPr lang="cy-GB" sz="4000" b="1" dirty="0"/>
              <a:t>Ymddygiad a Dysgu; </a:t>
            </a:r>
            <a:br>
              <a:rPr lang="cy-GB" sz="4000" b="1" dirty="0"/>
            </a:br>
            <a:r>
              <a:rPr lang="cy-GB" sz="4000" b="1" dirty="0"/>
              <a:t>Dulliau o reoli’r ystafell ddosbarth</a:t>
            </a:r>
            <a:br>
              <a:rPr lang="cy-GB" sz="6000" b="1" dirty="0"/>
            </a:br>
            <a:r>
              <a:rPr lang="cy-GB" sz="2800" b="1" dirty="0"/>
              <a:t>Sesiwn 2 a 3</a:t>
            </a:r>
            <a:endParaRPr lang="cy-GB" sz="31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EFF8202-C7D7-A26D-3C30-BDAAC98F1D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582721"/>
            <a:ext cx="6858000" cy="2006710"/>
          </a:xfrm>
        </p:spPr>
        <p:txBody>
          <a:bodyPr>
            <a:normAutofit fontScale="25000" lnSpcReduction="20000"/>
          </a:bodyPr>
          <a:lstStyle/>
          <a:p>
            <a:r>
              <a:rPr lang="en-GB" sz="13600" b="1" dirty="0">
                <a:solidFill>
                  <a:srgbClr val="0070C0"/>
                </a:solidFill>
              </a:rPr>
              <a:t>ECES5016C</a:t>
            </a:r>
            <a:br>
              <a:rPr lang="en-GB" sz="13600" b="1" dirty="0">
                <a:solidFill>
                  <a:srgbClr val="0070C0"/>
                </a:solidFill>
              </a:rPr>
            </a:br>
            <a:r>
              <a:rPr lang="en-GB" sz="13600" b="1" dirty="0">
                <a:solidFill>
                  <a:srgbClr val="0070C0"/>
                </a:solidFill>
              </a:rPr>
              <a:t>Behaviour and Learning; </a:t>
            </a:r>
          </a:p>
          <a:p>
            <a:r>
              <a:rPr lang="en-GB" sz="13600" b="1" dirty="0">
                <a:solidFill>
                  <a:srgbClr val="0070C0"/>
                </a:solidFill>
              </a:rPr>
              <a:t>Approaches to classroom management 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sz="10400" b="1" dirty="0">
                <a:solidFill>
                  <a:srgbClr val="0070C0"/>
                </a:solidFill>
              </a:rPr>
              <a:t>Session 2 and 3</a:t>
            </a:r>
          </a:p>
          <a:p>
            <a:endParaRPr lang="en-US" dirty="0"/>
          </a:p>
        </p:txBody>
      </p:sp>
      <p:pic>
        <p:nvPicPr>
          <p:cNvPr id="1026" name="Picture 2" descr="7 strategies for in-depth learning - KnowledgeOne">
            <a:extLst>
              <a:ext uri="{FF2B5EF4-FFF2-40B4-BE49-F238E27FC236}">
                <a16:creationId xmlns:a16="http://schemas.microsoft.com/office/drawing/2014/main" id="{9471D115-18AA-C32C-E2F2-B3D7B62449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148" y="169144"/>
            <a:ext cx="2473704" cy="109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0846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FE324-6054-FABE-B0D7-11F320145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Amcanion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EB455-4B53-171D-C400-49346888B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40480"/>
            <a:ext cx="7467005" cy="2070497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Arddangos dealltwriaeth feirniadol o theori ymddygiad allweddol a therminoleg berthnasol.</a:t>
            </a: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Dadansoddi’n feirniadol ystod o strategaethau ac ymyriadau addasu ymddygiad.</a:t>
            </a: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Archwilio’n feirniadol rôl yr oedolyn o ran rheoli ymddygiad a datblygu fframweithiau ymddygiad cadarnhaol.</a:t>
            </a:r>
          </a:p>
        </p:txBody>
      </p:sp>
    </p:spTree>
    <p:extLst>
      <p:ext uri="{BB962C8B-B14F-4D97-AF65-F5344CB8AC3E}">
        <p14:creationId xmlns:p14="http://schemas.microsoft.com/office/powerpoint/2010/main" val="1405993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FE324-6054-FABE-B0D7-11F320145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EB455-4B53-171D-C400-49346888B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40480"/>
            <a:ext cx="7467005" cy="2070497"/>
          </a:xfrm>
        </p:spPr>
        <p:txBody>
          <a:bodyPr/>
          <a:lstStyle/>
          <a:p>
            <a:pPr marL="257175" indent="-257175" algn="just">
              <a:lnSpc>
                <a:spcPct val="115000"/>
              </a:lnSpc>
              <a:spcBef>
                <a:spcPts val="900"/>
              </a:spcBef>
              <a:spcAft>
                <a:spcPts val="750"/>
              </a:spcAft>
              <a:buFont typeface="Symbol" panose="05050102010706020507" pitchFamily="18" charset="2"/>
              <a:buChar char=""/>
            </a:pPr>
            <a:r>
              <a:rPr lang="en-GB" sz="1500" dirty="0">
                <a:latin typeface="Arial" panose="020B0604020202020204" pitchFamily="34" charset="0"/>
                <a:ea typeface="Times New Roman" panose="02020603050405020304" pitchFamily="18" charset="0"/>
              </a:rPr>
              <a:t>Demonstrate a critical understanding of key behavioural theory and relevant terminology.</a:t>
            </a:r>
            <a:endParaRPr lang="en-US" sz="15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57175" indent="-257175" algn="just">
              <a:lnSpc>
                <a:spcPct val="115000"/>
              </a:lnSpc>
              <a:spcBef>
                <a:spcPts val="900"/>
              </a:spcBef>
              <a:spcAft>
                <a:spcPts val="750"/>
              </a:spcAft>
              <a:buFont typeface="Symbol" panose="05050102010706020507" pitchFamily="18" charset="2"/>
              <a:buChar char=""/>
            </a:pPr>
            <a:r>
              <a:rPr lang="en-GB" sz="1500" dirty="0">
                <a:latin typeface="Arial" panose="020B0604020202020204" pitchFamily="34" charset="0"/>
                <a:ea typeface="Times New Roman" panose="02020603050405020304" pitchFamily="18" charset="0"/>
              </a:rPr>
              <a:t>Critically analyse a range of behavioural modification strategies and interventions.</a:t>
            </a:r>
            <a:endParaRPr lang="en-US" sz="15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57175" indent="-257175" algn="just">
              <a:lnSpc>
                <a:spcPct val="115000"/>
              </a:lnSpc>
              <a:spcBef>
                <a:spcPts val="900"/>
              </a:spcBef>
              <a:spcAft>
                <a:spcPts val="750"/>
              </a:spcAft>
              <a:buFont typeface="Symbol" panose="05050102010706020507" pitchFamily="18" charset="2"/>
              <a:buChar char=""/>
            </a:pPr>
            <a:r>
              <a:rPr lang="en-GB" sz="1500" dirty="0">
                <a:latin typeface="Arial" panose="020B0604020202020204" pitchFamily="34" charset="0"/>
                <a:ea typeface="Times New Roman" panose="02020603050405020304" pitchFamily="18" charset="0"/>
              </a:rPr>
              <a:t>Critically examine the role of the adult in behaviour management and the development of positive behavioural frameworks.</a:t>
            </a:r>
            <a:endParaRPr lang="en-US" sz="15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0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829C8-9632-2C63-E416-925B7AF1F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Asesiad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0541D-65C9-6445-8E9C-DEE8EFA3B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1" y="2168129"/>
            <a:ext cx="7204472" cy="2637830"/>
          </a:xfrm>
        </p:spPr>
        <p:txBody>
          <a:bodyPr>
            <a:normAutofit/>
          </a:bodyPr>
          <a:lstStyle/>
          <a:p>
            <a:r>
              <a:rPr lang="cy-GB" sz="1600" dirty="0"/>
              <a:t>Cyflwyniad unigol: 15 munud, gyda deunydd hyfforddi ategol </a:t>
            </a:r>
          </a:p>
          <a:p>
            <a:pPr marL="0" indent="0">
              <a:buNone/>
            </a:pPr>
            <a:endParaRPr lang="cy-GB" sz="1600" dirty="0"/>
          </a:p>
          <a:p>
            <a:r>
              <a:rPr lang="cy-GB" sz="1600" dirty="0"/>
              <a:t>Mae gofyn i chi baratoi a chyflwyno </a:t>
            </a:r>
            <a:r>
              <a:rPr lang="cy-GB" sz="1600" b="1" dirty="0"/>
              <a:t>gweithdy hyfforddi</a:t>
            </a:r>
            <a:r>
              <a:rPr lang="cy-GB" sz="1600" dirty="0"/>
              <a:t> ar reoli ymddygiad yn yr ystafell ddosbarth yn effeithiol.  Dylai eich gweithdy hyfforddi ymwneud â lleoliad addysg o’ch dewis, gallai hyn fod yn ystafell ddosbarth ysgol gynradd/uwchradd prif ffrwd, ysgol arbennig, amgylchedd dysgu oedolion neu uned cyfeirio disgyblion (nid yw’r rhestr hon yn gynhwysfawr).  At ddibenion y gweithdy hwn, caniateir i chi ddefnyddio’r person cyntaf. </a:t>
            </a:r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83733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829C8-9632-2C63-E416-925B7AF1F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0541D-65C9-6445-8E9C-DEE8EFA3B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1" y="2168129"/>
            <a:ext cx="7204472" cy="2637830"/>
          </a:xfrm>
        </p:spPr>
        <p:txBody>
          <a:bodyPr/>
          <a:lstStyle/>
          <a:p>
            <a:r>
              <a:rPr lang="en-GB" sz="1500" dirty="0"/>
              <a:t>Individual presentation: 15 minutes, with supporting training material </a:t>
            </a:r>
          </a:p>
          <a:p>
            <a:pPr marL="0" indent="0">
              <a:buNone/>
            </a:pPr>
            <a:endParaRPr lang="en-GB" sz="1500" dirty="0"/>
          </a:p>
          <a:p>
            <a:r>
              <a:rPr lang="en-GB" sz="1500" dirty="0"/>
              <a:t>You are required to prepare and present a </a:t>
            </a:r>
            <a:r>
              <a:rPr lang="en-GB" sz="1500" b="1" dirty="0"/>
              <a:t>training workshop</a:t>
            </a:r>
            <a:r>
              <a:rPr lang="en-GB" sz="1500" dirty="0"/>
              <a:t> on effectively managing behaviour in the classroom.  Your training workshop should relate to an education setting of your choice, this could be a mainstream primary/secondary school classroom, a special school, an adult learning environment or pupil referral unit (this list is not exhaustive).  For the purpose of this workshop, you are permitted to use first person. </a:t>
            </a:r>
            <a:endParaRPr lang="en-US" sz="15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90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736" y="255685"/>
            <a:ext cx="6389488" cy="936104"/>
          </a:xfrm>
        </p:spPr>
        <p:txBody>
          <a:bodyPr>
            <a:normAutofit/>
          </a:bodyPr>
          <a:lstStyle/>
          <a:p>
            <a:r>
              <a:rPr lang="cy-GB" sz="4000" dirty="0"/>
              <a:t>Llinell Barn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8736" y="1232692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Aharoni" panose="02010803020104030203" pitchFamily="2" charset="-79"/>
                <a:cs typeface="Aharoni" panose="02010803020104030203" pitchFamily="2" charset="-79"/>
              </a:rPr>
              <a:t>Cytuno’n Gryf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51415" y="1232692"/>
            <a:ext cx="1792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Aharoni" panose="02010803020104030203" pitchFamily="2" charset="-79"/>
                <a:cs typeface="Aharoni" panose="02010803020104030203" pitchFamily="2" charset="-79"/>
              </a:rPr>
              <a:t>Anghytuno’n Gryf</a:t>
            </a:r>
          </a:p>
        </p:txBody>
      </p:sp>
      <p:sp>
        <p:nvSpPr>
          <p:cNvPr id="7" name="Left-Right Arrow 6"/>
          <p:cNvSpPr/>
          <p:nvPr/>
        </p:nvSpPr>
        <p:spPr>
          <a:xfrm>
            <a:off x="1672787" y="1496544"/>
            <a:ext cx="5760640" cy="180182"/>
          </a:xfrm>
          <a:prstGeom prst="left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ular Callout 7"/>
          <p:cNvSpPr/>
          <p:nvPr/>
        </p:nvSpPr>
        <p:spPr>
          <a:xfrm>
            <a:off x="198736" y="2824723"/>
            <a:ext cx="1639326" cy="1267209"/>
          </a:xfrm>
          <a:prstGeom prst="wedgeRoundRectCallout">
            <a:avLst>
              <a:gd name="adj1" fmla="val -2525"/>
              <a:gd name="adj2" fmla="val 111212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Paid â gwenu tan y Nadolig.</a:t>
            </a:r>
            <a:endParaRPr lang="cy-GB" dirty="0">
              <a:solidFill>
                <a:srgbClr val="7030A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9" name="Rounded Rectangular Callout 8"/>
          <p:cNvSpPr/>
          <p:nvPr/>
        </p:nvSpPr>
        <p:spPr>
          <a:xfrm>
            <a:off x="3607151" y="2824722"/>
            <a:ext cx="1639326" cy="1337415"/>
          </a:xfrm>
          <a:prstGeom prst="wedgeRoundRectCallout">
            <a:avLst>
              <a:gd name="adj1" fmla="val -3543"/>
              <a:gd name="adj2" fmla="val 82062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Mae plant sy’n camymddwyn yn cael y pethau da i gyd.</a:t>
            </a:r>
          </a:p>
        </p:txBody>
      </p:sp>
      <p:sp>
        <p:nvSpPr>
          <p:cNvPr id="10" name="Rounded Rectangular Callout 9"/>
          <p:cNvSpPr/>
          <p:nvPr/>
        </p:nvSpPr>
        <p:spPr>
          <a:xfrm>
            <a:off x="5558003" y="2797200"/>
            <a:ext cx="2352668" cy="1267209"/>
          </a:xfrm>
          <a:prstGeom prst="wedgeRoundRectCallout">
            <a:avLst>
              <a:gd name="adj1" fmla="val -42372"/>
              <a:gd name="adj2" fmla="val 74441"/>
              <a:gd name="adj3" fmla="val 16667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Mae hyfforddiant athrawon yn ein paratoi’n ddigonol i reoli ymddygiad heriol.</a:t>
            </a:r>
          </a:p>
        </p:txBody>
      </p:sp>
      <p:sp>
        <p:nvSpPr>
          <p:cNvPr id="11" name="Rounded Rectangular Callout 10"/>
          <p:cNvSpPr/>
          <p:nvPr/>
        </p:nvSpPr>
        <p:spPr>
          <a:xfrm>
            <a:off x="1177796" y="4566300"/>
            <a:ext cx="1888115" cy="947260"/>
          </a:xfrm>
          <a:prstGeom prst="wedgeRoundRectCallout">
            <a:avLst>
              <a:gd name="adj1" fmla="val -66748"/>
              <a:gd name="adj2" fmla="val 44647"/>
              <a:gd name="adj3" fmla="val 16667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Os byddaf yn maddau rhywbeth i un myfyriwr, bydd y gweddill yn disgwyl hynny hefyd..</a:t>
            </a:r>
          </a:p>
        </p:txBody>
      </p:sp>
      <p:sp>
        <p:nvSpPr>
          <p:cNvPr id="12" name="Rounded Rectangular Callout 11"/>
          <p:cNvSpPr/>
          <p:nvPr/>
        </p:nvSpPr>
        <p:spPr>
          <a:xfrm>
            <a:off x="2121854" y="2824724"/>
            <a:ext cx="1360382" cy="947260"/>
          </a:xfrm>
          <a:prstGeom prst="wedgeRoundRectCallout">
            <a:avLst>
              <a:gd name="adj1" fmla="val -6824"/>
              <a:gd name="adj2" fmla="val 123817"/>
              <a:gd name="adj3" fmla="val 16667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Mae rhai plant yn ddrwg, dyna’r cwbl. </a:t>
            </a:r>
          </a:p>
        </p:txBody>
      </p:sp>
      <p:sp>
        <p:nvSpPr>
          <p:cNvPr id="15" name="Rounded Rectangular Callout 14"/>
          <p:cNvSpPr/>
          <p:nvPr/>
        </p:nvSpPr>
        <p:spPr>
          <a:xfrm>
            <a:off x="6785852" y="4225631"/>
            <a:ext cx="1888115" cy="1135825"/>
          </a:xfrm>
          <a:prstGeom prst="wedgeRoundRectCallout">
            <a:avLst>
              <a:gd name="adj1" fmla="val -96634"/>
              <a:gd name="adj2" fmla="val 6294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Dylid ystyried Anghenion SEMH (iechyd cymdeithasol, emosiynol a meddyliol) yn Angen Addysgol Arbennig. </a:t>
            </a:r>
          </a:p>
        </p:txBody>
      </p:sp>
      <p:sp>
        <p:nvSpPr>
          <p:cNvPr id="13" name="Rounded Rectangular Callout 12"/>
          <p:cNvSpPr/>
          <p:nvPr/>
        </p:nvSpPr>
        <p:spPr>
          <a:xfrm>
            <a:off x="3290210" y="4647075"/>
            <a:ext cx="2563579" cy="633605"/>
          </a:xfrm>
          <a:prstGeom prst="wedgeRoundRectCallout">
            <a:avLst>
              <a:gd name="adj1" fmla="val 42108"/>
              <a:gd name="adj2" fmla="val 67584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Cyfathrebu yw ymddygiad. </a:t>
            </a:r>
          </a:p>
        </p:txBody>
      </p:sp>
    </p:spTree>
    <p:extLst>
      <p:ext uri="{BB962C8B-B14F-4D97-AF65-F5344CB8AC3E}">
        <p14:creationId xmlns:p14="http://schemas.microsoft.com/office/powerpoint/2010/main" val="234385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736" y="255685"/>
            <a:ext cx="6389488" cy="936104"/>
          </a:xfrm>
        </p:spPr>
        <p:txBody>
          <a:bodyPr>
            <a:normAutofit/>
          </a:bodyPr>
          <a:lstStyle/>
          <a:p>
            <a:r>
              <a:rPr lang="en-GB" sz="4000" dirty="0"/>
              <a:t>Opinion Line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8736" y="1232692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Strongly Agree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77112" y="1232692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Strongly Disagree</a:t>
            </a:r>
          </a:p>
        </p:txBody>
      </p:sp>
      <p:sp>
        <p:nvSpPr>
          <p:cNvPr id="7" name="Left-Right Arrow 6"/>
          <p:cNvSpPr/>
          <p:nvPr/>
        </p:nvSpPr>
        <p:spPr>
          <a:xfrm>
            <a:off x="1672787" y="1496544"/>
            <a:ext cx="5760640" cy="180182"/>
          </a:xfrm>
          <a:prstGeom prst="left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ular Callout 7"/>
          <p:cNvSpPr/>
          <p:nvPr/>
        </p:nvSpPr>
        <p:spPr>
          <a:xfrm>
            <a:off x="198736" y="2824723"/>
            <a:ext cx="1639326" cy="1267209"/>
          </a:xfrm>
          <a:prstGeom prst="wedgeRoundRectCallout">
            <a:avLst>
              <a:gd name="adj1" fmla="val -2525"/>
              <a:gd name="adj2" fmla="val 111212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Don’t smile until Christmas</a:t>
            </a:r>
            <a:r>
              <a:rPr lang="en-GB" dirty="0">
                <a:solidFill>
                  <a:srgbClr val="7030A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.</a:t>
            </a:r>
          </a:p>
        </p:txBody>
      </p:sp>
      <p:sp>
        <p:nvSpPr>
          <p:cNvPr id="9" name="Rounded Rectangular Callout 8"/>
          <p:cNvSpPr/>
          <p:nvPr/>
        </p:nvSpPr>
        <p:spPr>
          <a:xfrm>
            <a:off x="3607151" y="2824723"/>
            <a:ext cx="1509820" cy="1064553"/>
          </a:xfrm>
          <a:prstGeom prst="wedgeRoundRectCallout">
            <a:avLst>
              <a:gd name="adj1" fmla="val -3543"/>
              <a:gd name="adj2" fmla="val 82062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Badly behaved children get all the treats.</a:t>
            </a:r>
          </a:p>
        </p:txBody>
      </p:sp>
      <p:sp>
        <p:nvSpPr>
          <p:cNvPr id="10" name="Rounded Rectangular Callout 9"/>
          <p:cNvSpPr/>
          <p:nvPr/>
        </p:nvSpPr>
        <p:spPr>
          <a:xfrm>
            <a:off x="5558003" y="2797200"/>
            <a:ext cx="2352668" cy="1267209"/>
          </a:xfrm>
          <a:prstGeom prst="wedgeRoundRectCallout">
            <a:avLst>
              <a:gd name="adj1" fmla="val -42372"/>
              <a:gd name="adj2" fmla="val 74441"/>
              <a:gd name="adj3" fmla="val 16667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Teacher training adequately prepares us to manage challenging behaviour.</a:t>
            </a:r>
          </a:p>
        </p:txBody>
      </p:sp>
      <p:sp>
        <p:nvSpPr>
          <p:cNvPr id="11" name="Rounded Rectangular Callout 10"/>
          <p:cNvSpPr/>
          <p:nvPr/>
        </p:nvSpPr>
        <p:spPr>
          <a:xfrm>
            <a:off x="1177796" y="4566300"/>
            <a:ext cx="1888115" cy="795156"/>
          </a:xfrm>
          <a:prstGeom prst="wedgeRoundRectCallout">
            <a:avLst>
              <a:gd name="adj1" fmla="val -66748"/>
              <a:gd name="adj2" fmla="val 44647"/>
              <a:gd name="adj3" fmla="val 16667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If I make an allowance for one student all the rest will expect it too..</a:t>
            </a:r>
          </a:p>
        </p:txBody>
      </p:sp>
      <p:sp>
        <p:nvSpPr>
          <p:cNvPr id="12" name="Rounded Rectangular Callout 11"/>
          <p:cNvSpPr/>
          <p:nvPr/>
        </p:nvSpPr>
        <p:spPr>
          <a:xfrm>
            <a:off x="2121854" y="2824723"/>
            <a:ext cx="1217785" cy="905149"/>
          </a:xfrm>
          <a:prstGeom prst="wedgeRoundRectCallout">
            <a:avLst>
              <a:gd name="adj1" fmla="val -6824"/>
              <a:gd name="adj2" fmla="val 123817"/>
              <a:gd name="adj3" fmla="val 16667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Some children are just naughty. </a:t>
            </a:r>
          </a:p>
        </p:txBody>
      </p:sp>
      <p:sp>
        <p:nvSpPr>
          <p:cNvPr id="15" name="Rounded Rectangular Callout 14"/>
          <p:cNvSpPr/>
          <p:nvPr/>
        </p:nvSpPr>
        <p:spPr>
          <a:xfrm>
            <a:off x="6785852" y="4225631"/>
            <a:ext cx="1888115" cy="1135825"/>
          </a:xfrm>
          <a:prstGeom prst="wedgeRoundRectCallout">
            <a:avLst>
              <a:gd name="adj1" fmla="val -96634"/>
              <a:gd name="adj2" fmla="val 6294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SEMH (Social emotional mental health)  Needs should be considered a Special Educational Need. </a:t>
            </a:r>
          </a:p>
        </p:txBody>
      </p:sp>
      <p:sp>
        <p:nvSpPr>
          <p:cNvPr id="13" name="Rounded Rectangular Callout 12"/>
          <p:cNvSpPr/>
          <p:nvPr/>
        </p:nvSpPr>
        <p:spPr>
          <a:xfrm>
            <a:off x="3290210" y="4647075"/>
            <a:ext cx="2563579" cy="633605"/>
          </a:xfrm>
          <a:prstGeom prst="wedgeRoundRectCallout">
            <a:avLst>
              <a:gd name="adj1" fmla="val 42108"/>
              <a:gd name="adj2" fmla="val 67584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Behaviour is communication. </a:t>
            </a:r>
          </a:p>
        </p:txBody>
      </p:sp>
    </p:spTree>
    <p:extLst>
      <p:ext uri="{BB962C8B-B14F-4D97-AF65-F5344CB8AC3E}">
        <p14:creationId xmlns:p14="http://schemas.microsoft.com/office/powerpoint/2010/main" val="84312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2242" y="554088"/>
            <a:ext cx="6352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Calibri" panose="020F0502020204030204" pitchFamily="34" charset="0"/>
                <a:cs typeface="Calibri" panose="020F0502020204030204" pitchFamily="34" charset="0"/>
              </a:rPr>
              <a:t>Rhywbeth i feddwl amdano: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2242" y="1487035"/>
            <a:ext cx="6743393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Mewn dosbarth o 30 o blant, ar gyfartaledd:</a:t>
            </a:r>
          </a:p>
          <a:p>
            <a:endParaRPr lang="cy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ni fydd gan</a:t>
            </a: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19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unrhyw anghenion amlwg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bydd gan </a:t>
            </a: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naill ai anghenion emosiynol cymdeithasol neu anghenion ymddygiadol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bydd gan </a:t>
            </a: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lefelau uchel o angen yn y ddau faes (3 bachgen ac 1 ferch ar gyfartaledd).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ni fydd gan</a:t>
            </a: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43% 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o’r plant â lefelau uchel o angen yn y ddau faes unrhyw gymorth o ran Lles neu Iechyd Meddwl. </a:t>
            </a:r>
          </a:p>
          <a:p>
            <a:endParaRPr lang="cy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cy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Nurture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UK, 2018)</a:t>
            </a:r>
          </a:p>
          <a:p>
            <a:endParaRPr lang="cy-GB" sz="2800" dirty="0">
              <a:solidFill>
                <a:schemeClr val="tx2"/>
              </a:solidFill>
              <a:latin typeface="+mj-lt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981266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2242" y="554088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Food for thought: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2242" y="1487035"/>
            <a:ext cx="6743393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 a class of 30 children, on average: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19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will have no apparent needs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will have either social emotional needs or behavioural needs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will have high levels of need in both areas (on average 3 boys &amp; 1 girl).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43%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of the children with high levels of need in both areas will have no Wellbeing or Mental Health support. 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(Nurture UK, 2018)</a:t>
            </a:r>
          </a:p>
          <a:p>
            <a:endParaRPr lang="en-GB" sz="2800" dirty="0">
              <a:solidFill>
                <a:schemeClr val="tx2"/>
              </a:solidFill>
              <a:latin typeface="+mj-lt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71773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7631C-8E01-B357-6AF1-F42E4008B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77800"/>
            <a:ext cx="7954035" cy="1006474"/>
          </a:xfrm>
        </p:spPr>
        <p:txBody>
          <a:bodyPr>
            <a:normAutofit/>
          </a:bodyPr>
          <a:lstStyle/>
          <a:p>
            <a:r>
              <a:rPr lang="cy-GB" baseline="0" dirty="0"/>
              <a:t>Nid dewis ydyw, diffyg o ran sgiliau ydyw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F21C4-83EB-2873-300B-4BE0B57EA4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947975"/>
            <a:ext cx="3692212" cy="3216454"/>
          </a:xfrm>
        </p:spPr>
        <p:txBody>
          <a:bodyPr>
            <a:normAutofit/>
          </a:bodyPr>
          <a:lstStyle/>
          <a:p>
            <a:r>
              <a:rPr lang="cy-GB" sz="2000" dirty="0">
                <a:latin typeface="Aharoni" panose="02010803020104030203" pitchFamily="2" charset="-79"/>
                <a:cs typeface="Aharoni" panose="02010803020104030203" pitchFamily="2" charset="-79"/>
              </a:rPr>
              <a:t>Byddai’n well gan bawb gael eu derbyn</a:t>
            </a:r>
          </a:p>
          <a:p>
            <a:pPr marL="0" indent="0">
              <a:buNone/>
            </a:pPr>
            <a:endParaRPr lang="cy-GB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cy-GB" sz="2000" dirty="0">
                <a:latin typeface="Aharoni" panose="02010803020104030203" pitchFamily="2" charset="-79"/>
                <a:cs typeface="Aharoni" panose="02010803020104030203" pitchFamily="2" charset="-79"/>
              </a:rPr>
              <a:t>Os bydd plentyn neu berson ifanc yn edrych fel nad yw am gael ei dderbyn, mae hyn yn arwydd o angen sydd heb ei ddiwallu a/neu ddiffyg o ran sgiliau.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DB7C75-3590-14A3-BDCD-8BA4672283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92889" y="1947975"/>
            <a:ext cx="3886200" cy="3036150"/>
          </a:xfrm>
        </p:spPr>
        <p:txBody>
          <a:bodyPr>
            <a:normAutofit/>
          </a:bodyPr>
          <a:lstStyle/>
          <a:p>
            <a:r>
              <a:rPr lang="cy-GB" sz="2400" b="1" i="1" u="sng" dirty="0">
                <a:latin typeface="+mj-lt"/>
                <a:cs typeface="Aharoni" panose="02010803020104030203" pitchFamily="2" charset="-79"/>
              </a:rPr>
              <a:t>Gellir </a:t>
            </a:r>
            <a:r>
              <a:rPr lang="cy-GB" sz="2400" b="1" dirty="0">
                <a:latin typeface="+mj-lt"/>
                <a:cs typeface="Aharoni" panose="02010803020104030203" pitchFamily="2" charset="-79"/>
              </a:rPr>
              <a:t>mynd i’r afael ag anghenion!</a:t>
            </a:r>
          </a:p>
          <a:p>
            <a:pPr marL="0" indent="0">
              <a:buNone/>
            </a:pPr>
            <a:endParaRPr lang="cy-GB" sz="2400" b="1" dirty="0">
              <a:latin typeface="+mj-lt"/>
              <a:cs typeface="Aharoni" panose="02010803020104030203" pitchFamily="2" charset="-79"/>
            </a:endParaRPr>
          </a:p>
          <a:p>
            <a:r>
              <a:rPr lang="cy-GB" sz="2000" dirty="0">
                <a:latin typeface="Aharoni" panose="02010803020104030203" pitchFamily="2" charset="-79"/>
                <a:cs typeface="Aharoni" panose="02010803020104030203" pitchFamily="2" charset="-79"/>
              </a:rPr>
              <a:t>Os ydym am fynd i’r afael â’u hanghenion, mae angen i ni weithio allan beth y gallent fod!</a:t>
            </a:r>
          </a:p>
          <a:p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6AED32-D5FD-44A5-8FBF-B1C25B793FA1}"/>
              </a:ext>
            </a:extLst>
          </p:cNvPr>
          <p:cNvSpPr txBox="1"/>
          <p:nvPr/>
        </p:nvSpPr>
        <p:spPr>
          <a:xfrm>
            <a:off x="628649" y="1000088"/>
            <a:ext cx="78504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baseline="0" dirty="0"/>
              <a:t>‘Dydyn nhw ddim yn ei wneud oherwydd eu bod nhw’n ddrwg, ond oherwydd nad ydyn nhw’n gwybod sut i’w wneud yn wahanol.’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11278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7631C-8E01-B357-6AF1-F42E4008B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77800"/>
            <a:ext cx="6957006" cy="1006474"/>
          </a:xfrm>
        </p:spPr>
        <p:txBody>
          <a:bodyPr>
            <a:normAutofit/>
          </a:bodyPr>
          <a:lstStyle/>
          <a:p>
            <a:r>
              <a:rPr lang="en-GB" baseline="0" dirty="0"/>
              <a:t>It’s not a choice, it’s a skills deficit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F21C4-83EB-2873-300B-4BE0B57EA4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947975"/>
            <a:ext cx="3692212" cy="3216454"/>
          </a:xfrm>
        </p:spPr>
        <p:txBody>
          <a:bodyPr/>
          <a:lstStyle/>
          <a:p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Everyone would prefer to be accepted</a:t>
            </a:r>
          </a:p>
          <a:p>
            <a:pPr marL="0" indent="0">
              <a:buNone/>
            </a:pPr>
            <a:endParaRPr lang="en-GB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If a child or young person looks like they do not want to be accepted this indicates an unmet need and / or a skills deficit.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DB7C75-3590-14A3-BDCD-8BA4672283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92889" y="1947975"/>
            <a:ext cx="3886200" cy="3036150"/>
          </a:xfrm>
        </p:spPr>
        <p:txBody>
          <a:bodyPr/>
          <a:lstStyle/>
          <a:p>
            <a:r>
              <a:rPr lang="en-GB" sz="2400" b="1" dirty="0">
                <a:latin typeface="+mj-lt"/>
                <a:cs typeface="Aharoni" panose="02010803020104030203" pitchFamily="2" charset="-79"/>
              </a:rPr>
              <a:t>Needs </a:t>
            </a:r>
            <a:r>
              <a:rPr lang="en-GB" sz="2400" b="1" i="1" u="sng" dirty="0">
                <a:latin typeface="+mj-lt"/>
                <a:cs typeface="Aharoni" panose="02010803020104030203" pitchFamily="2" charset="-79"/>
              </a:rPr>
              <a:t>can</a:t>
            </a:r>
            <a:r>
              <a:rPr lang="en-GB" sz="2400" b="1" dirty="0">
                <a:latin typeface="+mj-lt"/>
                <a:cs typeface="Aharoni" panose="02010803020104030203" pitchFamily="2" charset="-79"/>
              </a:rPr>
              <a:t> be addressed!</a:t>
            </a:r>
          </a:p>
          <a:p>
            <a:pPr marL="0" indent="0">
              <a:buNone/>
            </a:pPr>
            <a:endParaRPr lang="en-GB" sz="2400" b="1" dirty="0">
              <a:latin typeface="+mj-lt"/>
              <a:cs typeface="Aharoni" panose="02010803020104030203" pitchFamily="2" charset="-79"/>
            </a:endParaRPr>
          </a:p>
          <a:p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If we are to address their needs we need to work out what they might be!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6AED32-D5FD-44A5-8FBF-B1C25B793FA1}"/>
              </a:ext>
            </a:extLst>
          </p:cNvPr>
          <p:cNvSpPr txBox="1"/>
          <p:nvPr/>
        </p:nvSpPr>
        <p:spPr>
          <a:xfrm>
            <a:off x="628650" y="1000088"/>
            <a:ext cx="66052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aseline="0" dirty="0"/>
              <a:t>‘They’re not doing it because they’re naughty, it’s because they don’t know how to do it differently.’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385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341466" y="1582070"/>
            <a:ext cx="6213370" cy="3595325"/>
            <a:chOff x="971600" y="764704"/>
            <a:chExt cx="7920880" cy="5256584"/>
          </a:xfrm>
        </p:grpSpPr>
        <p:sp>
          <p:nvSpPr>
            <p:cNvPr id="17" name="Isosceles Triangle 16"/>
            <p:cNvSpPr/>
            <p:nvPr/>
          </p:nvSpPr>
          <p:spPr>
            <a:xfrm>
              <a:off x="971600" y="764704"/>
              <a:ext cx="7920880" cy="525658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>
                <a:latin typeface="+mj-lt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1907704" y="5410347"/>
              <a:ext cx="6048672" cy="5399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dirty="0">
                  <a:latin typeface="+mj-lt"/>
                </a:rPr>
                <a:t>Anghenion ffisiolegol neu oroesi </a:t>
              </a: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1781131" y="1428025"/>
            <a:ext cx="5337076" cy="3249459"/>
            <a:chOff x="1405215" y="573454"/>
            <a:chExt cx="7002778" cy="4738483"/>
          </a:xfrm>
        </p:grpSpPr>
        <p:sp>
          <p:nvSpPr>
            <p:cNvPr id="15" name="Isosceles Triangle 14"/>
            <p:cNvSpPr/>
            <p:nvPr/>
          </p:nvSpPr>
          <p:spPr>
            <a:xfrm>
              <a:off x="1405215" y="573454"/>
              <a:ext cx="7002778" cy="4718496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>
                <a:latin typeface="+mj-lt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1882267" y="4773363"/>
              <a:ext cx="6048673" cy="5385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dirty="0">
                  <a:latin typeface="+mj-lt"/>
                </a:rPr>
                <a:t>Diogelwch</a:t>
              </a: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2128310" y="1416979"/>
            <a:ext cx="4656938" cy="2804947"/>
            <a:chOff x="1907704" y="691582"/>
            <a:chExt cx="6110369" cy="4090278"/>
          </a:xfrm>
        </p:grpSpPr>
        <p:sp>
          <p:nvSpPr>
            <p:cNvPr id="13" name="Isosceles Triangle 12"/>
            <p:cNvSpPr/>
            <p:nvPr/>
          </p:nvSpPr>
          <p:spPr>
            <a:xfrm>
              <a:off x="1907704" y="691582"/>
              <a:ext cx="6048672" cy="409027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>
                <a:latin typeface="+mj-lt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969402" y="4077071"/>
              <a:ext cx="6048671" cy="5385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dirty="0">
                  <a:latin typeface="+mj-lt"/>
                </a:rPr>
                <a:t>Cariad, anwyldeb a pherthyn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594789" y="1413552"/>
            <a:ext cx="3676957" cy="2246990"/>
            <a:chOff x="2494518" y="680843"/>
            <a:chExt cx="5184576" cy="3533311"/>
          </a:xfrm>
        </p:grpSpPr>
        <p:sp>
          <p:nvSpPr>
            <p:cNvPr id="11" name="Isosceles Triangle 10"/>
            <p:cNvSpPr/>
            <p:nvPr/>
          </p:nvSpPr>
          <p:spPr>
            <a:xfrm>
              <a:off x="2494518" y="680843"/>
              <a:ext cx="5184576" cy="3533311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>
                <a:latin typeface="+mj-lt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951822" y="3496683"/>
              <a:ext cx="3960441" cy="5807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dirty="0">
                  <a:latin typeface="+mj-lt"/>
                </a:rPr>
                <a:t>Hunan-barch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2477100" y="1403145"/>
            <a:ext cx="4006380" cy="1782210"/>
            <a:chOff x="1977268" y="614091"/>
            <a:chExt cx="6048672" cy="2985135"/>
          </a:xfrm>
        </p:grpSpPr>
        <p:sp>
          <p:nvSpPr>
            <p:cNvPr id="9" name="Isosceles Triangle 8"/>
            <p:cNvSpPr/>
            <p:nvPr/>
          </p:nvSpPr>
          <p:spPr>
            <a:xfrm>
              <a:off x="2771799" y="614091"/>
              <a:ext cx="4320479" cy="2985135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>
                <a:latin typeface="+mj-lt"/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977268" y="2759803"/>
              <a:ext cx="6048672" cy="6186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dirty="0" err="1">
                  <a:latin typeface="+mj-lt"/>
                </a:rPr>
                <a:t>Hunansylweddoli</a:t>
              </a:r>
              <a:endParaRPr lang="cy-GB" dirty="0">
                <a:latin typeface="+mj-lt"/>
              </a:endParaRPr>
            </a:p>
          </p:txBody>
        </p:sp>
      </p:grpSp>
      <p:sp>
        <p:nvSpPr>
          <p:cNvPr id="24" name="TextBox 23"/>
          <p:cNvSpPr txBox="1"/>
          <p:nvPr/>
        </p:nvSpPr>
        <p:spPr>
          <a:xfrm>
            <a:off x="728189" y="500420"/>
            <a:ext cx="7410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latin typeface="+mj-lt"/>
              </a:rPr>
              <a:t>Hierarchaeth Anghenion </a:t>
            </a:r>
            <a:r>
              <a:rPr lang="cy-GB" sz="3600" dirty="0" err="1">
                <a:latin typeface="+mj-lt"/>
              </a:rPr>
              <a:t>Maslow</a:t>
            </a:r>
            <a:endParaRPr lang="cy-GB" sz="3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6455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341466" y="1582070"/>
            <a:ext cx="6213370" cy="3595325"/>
            <a:chOff x="971600" y="764704"/>
            <a:chExt cx="7920880" cy="5256584"/>
          </a:xfrm>
        </p:grpSpPr>
        <p:sp>
          <p:nvSpPr>
            <p:cNvPr id="17" name="Isosceles Triangle 16"/>
            <p:cNvSpPr/>
            <p:nvPr/>
          </p:nvSpPr>
          <p:spPr>
            <a:xfrm>
              <a:off x="971600" y="764704"/>
              <a:ext cx="7920880" cy="525658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>
                <a:latin typeface="+mj-lt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1907704" y="5410347"/>
              <a:ext cx="60486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latin typeface="+mj-lt"/>
                </a:rPr>
                <a:t>Physiological or survival needs</a:t>
              </a: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1781131" y="1428025"/>
            <a:ext cx="5337076" cy="3235753"/>
            <a:chOff x="1405215" y="573454"/>
            <a:chExt cx="7002778" cy="4718496"/>
          </a:xfrm>
        </p:grpSpPr>
        <p:sp>
          <p:nvSpPr>
            <p:cNvPr id="15" name="Isosceles Triangle 14"/>
            <p:cNvSpPr/>
            <p:nvPr/>
          </p:nvSpPr>
          <p:spPr>
            <a:xfrm>
              <a:off x="1405215" y="573454"/>
              <a:ext cx="7002778" cy="4718496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>
                <a:latin typeface="+mj-lt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1882267" y="4773363"/>
              <a:ext cx="604867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latin typeface="+mj-lt"/>
                </a:rPr>
                <a:t>Safety</a:t>
              </a: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2128310" y="1416979"/>
            <a:ext cx="4656938" cy="2804947"/>
            <a:chOff x="1907704" y="691582"/>
            <a:chExt cx="6110369" cy="4090278"/>
          </a:xfrm>
        </p:grpSpPr>
        <p:sp>
          <p:nvSpPr>
            <p:cNvPr id="13" name="Isosceles Triangle 12"/>
            <p:cNvSpPr/>
            <p:nvPr/>
          </p:nvSpPr>
          <p:spPr>
            <a:xfrm>
              <a:off x="1907704" y="691582"/>
              <a:ext cx="6048672" cy="409027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>
                <a:latin typeface="+mj-lt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969401" y="4077071"/>
              <a:ext cx="60486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latin typeface="+mj-lt"/>
                </a:rPr>
                <a:t>Love, affection and belonging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594789" y="1413552"/>
            <a:ext cx="3676957" cy="2246990"/>
            <a:chOff x="2494518" y="680843"/>
            <a:chExt cx="5184576" cy="3533311"/>
          </a:xfrm>
        </p:grpSpPr>
        <p:sp>
          <p:nvSpPr>
            <p:cNvPr id="11" name="Isosceles Triangle 10"/>
            <p:cNvSpPr/>
            <p:nvPr/>
          </p:nvSpPr>
          <p:spPr>
            <a:xfrm>
              <a:off x="2494518" y="680843"/>
              <a:ext cx="5184576" cy="3533311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>
                <a:latin typeface="+mj-lt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951822" y="3496683"/>
              <a:ext cx="3960440" cy="3982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latin typeface="+mj-lt"/>
                </a:rPr>
                <a:t>Self-esteem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2477100" y="1403145"/>
            <a:ext cx="4006380" cy="1782210"/>
            <a:chOff x="1977268" y="614091"/>
            <a:chExt cx="6048672" cy="2985135"/>
          </a:xfrm>
        </p:grpSpPr>
        <p:sp>
          <p:nvSpPr>
            <p:cNvPr id="9" name="Isosceles Triangle 8"/>
            <p:cNvSpPr/>
            <p:nvPr/>
          </p:nvSpPr>
          <p:spPr>
            <a:xfrm>
              <a:off x="2771799" y="614091"/>
              <a:ext cx="4320479" cy="2985135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100" dirty="0">
                <a:latin typeface="+mj-lt"/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977268" y="2759804"/>
              <a:ext cx="6048672" cy="4242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latin typeface="+mj-lt"/>
                </a:rPr>
                <a:t>Self-actualisation</a:t>
              </a:r>
            </a:p>
          </p:txBody>
        </p:sp>
      </p:grpSp>
      <p:sp>
        <p:nvSpPr>
          <p:cNvPr id="24" name="TextBox 23"/>
          <p:cNvSpPr txBox="1"/>
          <p:nvPr/>
        </p:nvSpPr>
        <p:spPr>
          <a:xfrm>
            <a:off x="728189" y="500420"/>
            <a:ext cx="7410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+mj-lt"/>
              </a:rPr>
              <a:t>Maslow’s</a:t>
            </a:r>
            <a:r>
              <a:rPr lang="en-GB" sz="3600" dirty="0">
                <a:latin typeface="+mj-lt"/>
              </a:rPr>
              <a:t> Hierarchy of Needs</a:t>
            </a:r>
          </a:p>
        </p:txBody>
      </p:sp>
    </p:spTree>
    <p:extLst>
      <p:ext uri="{BB962C8B-B14F-4D97-AF65-F5344CB8AC3E}">
        <p14:creationId xmlns:p14="http://schemas.microsoft.com/office/powerpoint/2010/main" val="2673065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328561" y="1415713"/>
            <a:ext cx="21401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+mj-lt"/>
              </a:rPr>
              <a:t>Plentyn yn </a:t>
            </a:r>
            <a:r>
              <a:rPr lang="cy-GB" sz="2800" b="1" u="sng" dirty="0">
                <a:latin typeface="+mj-lt"/>
              </a:rPr>
              <a:t>archwilio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54427" y="3134014"/>
            <a:ext cx="2448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+mj-lt"/>
              </a:rPr>
              <a:t>Anhawster yn codi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06928" y="4304037"/>
            <a:ext cx="318723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+mj-lt"/>
              </a:rPr>
              <a:t>Plentyn yn dychwelyd at oedolyn am gysur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18008" y="3014409"/>
            <a:ext cx="27489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+mj-lt"/>
              </a:rPr>
              <a:t>Gofalwr yn ymateb yn briodol</a:t>
            </a:r>
          </a:p>
        </p:txBody>
      </p:sp>
      <p:sp>
        <p:nvSpPr>
          <p:cNvPr id="8" name="Freeform 7"/>
          <p:cNvSpPr/>
          <p:nvPr/>
        </p:nvSpPr>
        <p:spPr>
          <a:xfrm>
            <a:off x="5623292" y="1925845"/>
            <a:ext cx="1355271" cy="1094014"/>
          </a:xfrm>
          <a:custGeom>
            <a:avLst/>
            <a:gdLst>
              <a:gd name="connsiteX0" fmla="*/ 0 w 1355271"/>
              <a:gd name="connsiteY0" fmla="*/ 0 h 1094014"/>
              <a:gd name="connsiteX1" fmla="*/ 1061357 w 1355271"/>
              <a:gd name="connsiteY1" fmla="*/ 277586 h 1094014"/>
              <a:gd name="connsiteX2" fmla="*/ 1355271 w 1355271"/>
              <a:gd name="connsiteY2" fmla="*/ 1094014 h 1094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55271" h="1094014">
                <a:moveTo>
                  <a:pt x="0" y="0"/>
                </a:moveTo>
                <a:cubicBezTo>
                  <a:pt x="417739" y="47625"/>
                  <a:pt x="835479" y="95250"/>
                  <a:pt x="1061357" y="277586"/>
                </a:cubicBezTo>
                <a:cubicBezTo>
                  <a:pt x="1287236" y="459922"/>
                  <a:pt x="1306285" y="941614"/>
                  <a:pt x="1355271" y="1094014"/>
                </a:cubicBezTo>
              </a:path>
            </a:pathLst>
          </a:custGeom>
          <a:noFill/>
          <a:ln w="57150"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Freeform 8"/>
          <p:cNvSpPr/>
          <p:nvPr/>
        </p:nvSpPr>
        <p:spPr>
          <a:xfrm rot="5740488">
            <a:off x="5868436" y="4126126"/>
            <a:ext cx="1355271" cy="1094014"/>
          </a:xfrm>
          <a:custGeom>
            <a:avLst/>
            <a:gdLst>
              <a:gd name="connsiteX0" fmla="*/ 0 w 1355271"/>
              <a:gd name="connsiteY0" fmla="*/ 0 h 1094014"/>
              <a:gd name="connsiteX1" fmla="*/ 1061357 w 1355271"/>
              <a:gd name="connsiteY1" fmla="*/ 277586 h 1094014"/>
              <a:gd name="connsiteX2" fmla="*/ 1355271 w 1355271"/>
              <a:gd name="connsiteY2" fmla="*/ 1094014 h 1094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55271" h="1094014">
                <a:moveTo>
                  <a:pt x="0" y="0"/>
                </a:moveTo>
                <a:cubicBezTo>
                  <a:pt x="417739" y="47625"/>
                  <a:pt x="835479" y="95250"/>
                  <a:pt x="1061357" y="277586"/>
                </a:cubicBezTo>
                <a:cubicBezTo>
                  <a:pt x="1287236" y="459922"/>
                  <a:pt x="1306285" y="941614"/>
                  <a:pt x="1355271" y="1094014"/>
                </a:cubicBezTo>
              </a:path>
            </a:pathLst>
          </a:custGeom>
          <a:noFill/>
          <a:ln w="57150"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 rot="16755191">
            <a:off x="1746246" y="1709444"/>
            <a:ext cx="1411616" cy="1546149"/>
          </a:xfrm>
          <a:custGeom>
            <a:avLst/>
            <a:gdLst>
              <a:gd name="connsiteX0" fmla="*/ 0 w 1355271"/>
              <a:gd name="connsiteY0" fmla="*/ 0 h 1094014"/>
              <a:gd name="connsiteX1" fmla="*/ 1061357 w 1355271"/>
              <a:gd name="connsiteY1" fmla="*/ 277586 h 1094014"/>
              <a:gd name="connsiteX2" fmla="*/ 1355271 w 1355271"/>
              <a:gd name="connsiteY2" fmla="*/ 1094014 h 1094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55271" h="1094014">
                <a:moveTo>
                  <a:pt x="0" y="0"/>
                </a:moveTo>
                <a:cubicBezTo>
                  <a:pt x="417739" y="47625"/>
                  <a:pt x="835479" y="95250"/>
                  <a:pt x="1061357" y="277586"/>
                </a:cubicBezTo>
                <a:cubicBezTo>
                  <a:pt x="1287236" y="459922"/>
                  <a:pt x="1306285" y="941614"/>
                  <a:pt x="1355271" y="1094014"/>
                </a:cubicBezTo>
              </a:path>
            </a:pathLst>
          </a:custGeom>
          <a:noFill/>
          <a:ln w="57150"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Freeform 10"/>
          <p:cNvSpPr/>
          <p:nvPr/>
        </p:nvSpPr>
        <p:spPr>
          <a:xfrm rot="10800000">
            <a:off x="1673787" y="4290262"/>
            <a:ext cx="1211255" cy="906152"/>
          </a:xfrm>
          <a:custGeom>
            <a:avLst/>
            <a:gdLst>
              <a:gd name="connsiteX0" fmla="*/ 0 w 1355271"/>
              <a:gd name="connsiteY0" fmla="*/ 0 h 1094014"/>
              <a:gd name="connsiteX1" fmla="*/ 1061357 w 1355271"/>
              <a:gd name="connsiteY1" fmla="*/ 277586 h 1094014"/>
              <a:gd name="connsiteX2" fmla="*/ 1355271 w 1355271"/>
              <a:gd name="connsiteY2" fmla="*/ 1094014 h 1094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55271" h="1094014">
                <a:moveTo>
                  <a:pt x="0" y="0"/>
                </a:moveTo>
                <a:cubicBezTo>
                  <a:pt x="417739" y="47625"/>
                  <a:pt x="835479" y="95250"/>
                  <a:pt x="1061357" y="277586"/>
                </a:cubicBezTo>
                <a:cubicBezTo>
                  <a:pt x="1287236" y="459922"/>
                  <a:pt x="1306285" y="941614"/>
                  <a:pt x="1355271" y="1094014"/>
                </a:cubicBezTo>
              </a:path>
            </a:pathLst>
          </a:custGeom>
          <a:noFill/>
          <a:ln w="57150"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DA1EE1D1-E77A-D338-C617-F4D115B46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478700" cy="1024585"/>
          </a:xfrm>
        </p:spPr>
        <p:txBody>
          <a:bodyPr/>
          <a:lstStyle/>
          <a:p>
            <a:r>
              <a:rPr lang="cy-GB" dirty="0"/>
              <a:t>Damcaniaeth Ymlyniad Iach</a:t>
            </a:r>
          </a:p>
        </p:txBody>
      </p:sp>
    </p:spTree>
    <p:extLst>
      <p:ext uri="{BB962C8B-B14F-4D97-AF65-F5344CB8AC3E}">
        <p14:creationId xmlns:p14="http://schemas.microsoft.com/office/powerpoint/2010/main" val="214625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328561" y="1415713"/>
            <a:ext cx="21401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+mj-lt"/>
              </a:rPr>
              <a:t>Child </a:t>
            </a:r>
            <a:r>
              <a:rPr lang="en-GB" sz="2800" b="1" u="sng" dirty="0">
                <a:latin typeface="+mj-lt"/>
              </a:rPr>
              <a:t>explores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54427" y="313401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+mj-lt"/>
              </a:rPr>
              <a:t>Difficulty arises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06928" y="4304037"/>
            <a:ext cx="318723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+mj-lt"/>
              </a:rPr>
              <a:t>Child returns to adult for reassurance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18008" y="3014409"/>
            <a:ext cx="27489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+mj-lt"/>
              </a:rPr>
              <a:t>Carer responds appropriately</a:t>
            </a:r>
          </a:p>
        </p:txBody>
      </p:sp>
      <p:sp>
        <p:nvSpPr>
          <p:cNvPr id="8" name="Freeform 7"/>
          <p:cNvSpPr/>
          <p:nvPr/>
        </p:nvSpPr>
        <p:spPr>
          <a:xfrm>
            <a:off x="5623292" y="1925845"/>
            <a:ext cx="1355271" cy="1094014"/>
          </a:xfrm>
          <a:custGeom>
            <a:avLst/>
            <a:gdLst>
              <a:gd name="connsiteX0" fmla="*/ 0 w 1355271"/>
              <a:gd name="connsiteY0" fmla="*/ 0 h 1094014"/>
              <a:gd name="connsiteX1" fmla="*/ 1061357 w 1355271"/>
              <a:gd name="connsiteY1" fmla="*/ 277586 h 1094014"/>
              <a:gd name="connsiteX2" fmla="*/ 1355271 w 1355271"/>
              <a:gd name="connsiteY2" fmla="*/ 1094014 h 1094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55271" h="1094014">
                <a:moveTo>
                  <a:pt x="0" y="0"/>
                </a:moveTo>
                <a:cubicBezTo>
                  <a:pt x="417739" y="47625"/>
                  <a:pt x="835479" y="95250"/>
                  <a:pt x="1061357" y="277586"/>
                </a:cubicBezTo>
                <a:cubicBezTo>
                  <a:pt x="1287236" y="459922"/>
                  <a:pt x="1306285" y="941614"/>
                  <a:pt x="1355271" y="1094014"/>
                </a:cubicBezTo>
              </a:path>
            </a:pathLst>
          </a:custGeom>
          <a:noFill/>
          <a:ln w="57150"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Freeform 8"/>
          <p:cNvSpPr/>
          <p:nvPr/>
        </p:nvSpPr>
        <p:spPr>
          <a:xfrm rot="5740488">
            <a:off x="5868436" y="4126126"/>
            <a:ext cx="1355271" cy="1094014"/>
          </a:xfrm>
          <a:custGeom>
            <a:avLst/>
            <a:gdLst>
              <a:gd name="connsiteX0" fmla="*/ 0 w 1355271"/>
              <a:gd name="connsiteY0" fmla="*/ 0 h 1094014"/>
              <a:gd name="connsiteX1" fmla="*/ 1061357 w 1355271"/>
              <a:gd name="connsiteY1" fmla="*/ 277586 h 1094014"/>
              <a:gd name="connsiteX2" fmla="*/ 1355271 w 1355271"/>
              <a:gd name="connsiteY2" fmla="*/ 1094014 h 1094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55271" h="1094014">
                <a:moveTo>
                  <a:pt x="0" y="0"/>
                </a:moveTo>
                <a:cubicBezTo>
                  <a:pt x="417739" y="47625"/>
                  <a:pt x="835479" y="95250"/>
                  <a:pt x="1061357" y="277586"/>
                </a:cubicBezTo>
                <a:cubicBezTo>
                  <a:pt x="1287236" y="459922"/>
                  <a:pt x="1306285" y="941614"/>
                  <a:pt x="1355271" y="1094014"/>
                </a:cubicBezTo>
              </a:path>
            </a:pathLst>
          </a:custGeom>
          <a:noFill/>
          <a:ln w="57150"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 rot="16755191">
            <a:off x="1746246" y="1709444"/>
            <a:ext cx="1411616" cy="1546149"/>
          </a:xfrm>
          <a:custGeom>
            <a:avLst/>
            <a:gdLst>
              <a:gd name="connsiteX0" fmla="*/ 0 w 1355271"/>
              <a:gd name="connsiteY0" fmla="*/ 0 h 1094014"/>
              <a:gd name="connsiteX1" fmla="*/ 1061357 w 1355271"/>
              <a:gd name="connsiteY1" fmla="*/ 277586 h 1094014"/>
              <a:gd name="connsiteX2" fmla="*/ 1355271 w 1355271"/>
              <a:gd name="connsiteY2" fmla="*/ 1094014 h 1094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55271" h="1094014">
                <a:moveTo>
                  <a:pt x="0" y="0"/>
                </a:moveTo>
                <a:cubicBezTo>
                  <a:pt x="417739" y="47625"/>
                  <a:pt x="835479" y="95250"/>
                  <a:pt x="1061357" y="277586"/>
                </a:cubicBezTo>
                <a:cubicBezTo>
                  <a:pt x="1287236" y="459922"/>
                  <a:pt x="1306285" y="941614"/>
                  <a:pt x="1355271" y="1094014"/>
                </a:cubicBezTo>
              </a:path>
            </a:pathLst>
          </a:custGeom>
          <a:noFill/>
          <a:ln w="57150"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Freeform 10"/>
          <p:cNvSpPr/>
          <p:nvPr/>
        </p:nvSpPr>
        <p:spPr>
          <a:xfrm rot="10800000">
            <a:off x="1673787" y="4290262"/>
            <a:ext cx="1211255" cy="906152"/>
          </a:xfrm>
          <a:custGeom>
            <a:avLst/>
            <a:gdLst>
              <a:gd name="connsiteX0" fmla="*/ 0 w 1355271"/>
              <a:gd name="connsiteY0" fmla="*/ 0 h 1094014"/>
              <a:gd name="connsiteX1" fmla="*/ 1061357 w 1355271"/>
              <a:gd name="connsiteY1" fmla="*/ 277586 h 1094014"/>
              <a:gd name="connsiteX2" fmla="*/ 1355271 w 1355271"/>
              <a:gd name="connsiteY2" fmla="*/ 1094014 h 1094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55271" h="1094014">
                <a:moveTo>
                  <a:pt x="0" y="0"/>
                </a:moveTo>
                <a:cubicBezTo>
                  <a:pt x="417739" y="47625"/>
                  <a:pt x="835479" y="95250"/>
                  <a:pt x="1061357" y="277586"/>
                </a:cubicBezTo>
                <a:cubicBezTo>
                  <a:pt x="1287236" y="459922"/>
                  <a:pt x="1306285" y="941614"/>
                  <a:pt x="1355271" y="1094014"/>
                </a:cubicBezTo>
              </a:path>
            </a:pathLst>
          </a:custGeom>
          <a:noFill/>
          <a:ln w="57150"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DA1EE1D1-E77A-D338-C617-F4D115B46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478700" cy="1024585"/>
          </a:xfrm>
        </p:spPr>
        <p:txBody>
          <a:bodyPr/>
          <a:lstStyle/>
          <a:p>
            <a:r>
              <a:rPr lang="en-GB" dirty="0"/>
              <a:t>Healthy Attachment Theory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1845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C:\Users\twebb24.206\AppData\Local\Microsoft\Windows\Temporary Internet Files\Content.IE5\IN64860S\angry-girl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356" y="2293770"/>
            <a:ext cx="2349761" cy="1560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twebb24.206\AppData\Local\Microsoft\Windows\Temporary Internet Files\Content.IE5\IN64860S\royalty-free-scared-clipart-illustration-1044316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30"/>
          <a:stretch/>
        </p:blipFill>
        <p:spPr bwMode="auto">
          <a:xfrm>
            <a:off x="318492" y="274236"/>
            <a:ext cx="2089003" cy="192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twebb24.206\AppData\Local\Microsoft\Windows\Temporary Internet Files\Content.IE5\IN64860S\clipart019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75" y="2347202"/>
            <a:ext cx="215900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twebb24.206\AppData\Local\Microsoft\Windows\Temporary Internet Files\Content.IE5\75B86L9T\kyxfr7pv-13460413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04" y="4103959"/>
            <a:ext cx="1692705" cy="153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764" y="3934734"/>
            <a:ext cx="1733842" cy="1636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289" y="648401"/>
            <a:ext cx="2771800" cy="1560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ounded Rectangular Callout 2"/>
          <p:cNvSpPr/>
          <p:nvPr/>
        </p:nvSpPr>
        <p:spPr>
          <a:xfrm>
            <a:off x="3767675" y="1428732"/>
            <a:ext cx="2736304" cy="872494"/>
          </a:xfrm>
          <a:prstGeom prst="wedgeRoundRectCallout">
            <a:avLst>
              <a:gd name="adj1" fmla="val 91789"/>
              <a:gd name="adj2" fmla="val -20782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ysClr val="windowText" lastClr="000000"/>
                </a:solidFill>
                <a:latin typeface="+mj-lt"/>
              </a:rPr>
              <a:t>Rydw i ar wahân, rwy’n llawer hapusach yn mynd i’m cragen.</a:t>
            </a:r>
          </a:p>
        </p:txBody>
      </p:sp>
      <p:sp>
        <p:nvSpPr>
          <p:cNvPr id="4" name="Rounded Rectangular Callout 3"/>
          <p:cNvSpPr/>
          <p:nvPr/>
        </p:nvSpPr>
        <p:spPr>
          <a:xfrm>
            <a:off x="2541780" y="2334797"/>
            <a:ext cx="2249210" cy="1472072"/>
          </a:xfrm>
          <a:prstGeom prst="wedgeRoundRectCallout">
            <a:avLst>
              <a:gd name="adj1" fmla="val -93741"/>
              <a:gd name="adj2" fmla="val -9311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ysClr val="windowText" lastClr="000000"/>
                </a:solidFill>
                <a:latin typeface="+mj-lt"/>
              </a:rPr>
              <a:t>Rwy’n flinedig. Mae’r holl straen o beidio â theimlo’n ddiogel yn gwanhau fy egni.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4875774" y="2382359"/>
            <a:ext cx="1975637" cy="1636267"/>
          </a:xfrm>
          <a:prstGeom prst="wedgeRoundRectCallout">
            <a:avLst>
              <a:gd name="adj1" fmla="val 94892"/>
              <a:gd name="adj2" fmla="val 5492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ysClr val="windowText" lastClr="000000"/>
                </a:solidFill>
                <a:latin typeface="+mj-lt"/>
              </a:rPr>
              <a:t>Rwy’n grac.  Mae fy ymateb ymladd / ffoi cronedig yn golygu bod gen i sbardun sydyn</a:t>
            </a:r>
          </a:p>
        </p:txBody>
      </p:sp>
      <p:sp>
        <p:nvSpPr>
          <p:cNvPr id="7" name="Rounded Rectangular Callout 6"/>
          <p:cNvSpPr/>
          <p:nvPr/>
        </p:nvSpPr>
        <p:spPr>
          <a:xfrm>
            <a:off x="4406502" y="4176803"/>
            <a:ext cx="2397746" cy="1152127"/>
          </a:xfrm>
          <a:prstGeom prst="wedgeRoundRectCallout">
            <a:avLst>
              <a:gd name="adj1" fmla="val 76633"/>
              <a:gd name="adj2" fmla="val -6194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ysClr val="windowText" lastClr="000000"/>
                </a:solidFill>
                <a:latin typeface="+mj-lt"/>
              </a:rPr>
              <a:t>Mae’n ormod i mi. Byddaf yn gwneud unrhyw beth i ddianc</a:t>
            </a:r>
          </a:p>
        </p:txBody>
      </p:sp>
      <p:sp>
        <p:nvSpPr>
          <p:cNvPr id="6" name="Rounded Rectangular Callout 5"/>
          <p:cNvSpPr/>
          <p:nvPr/>
        </p:nvSpPr>
        <p:spPr>
          <a:xfrm>
            <a:off x="2111236" y="3934733"/>
            <a:ext cx="2142668" cy="1841377"/>
          </a:xfrm>
          <a:prstGeom prst="wedgeRoundRectCallout">
            <a:avLst>
              <a:gd name="adj1" fmla="val -107576"/>
              <a:gd name="adj2" fmla="val 28067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ysClr val="windowText" lastClr="000000"/>
                </a:solidFill>
                <a:latin typeface="+mj-lt"/>
              </a:rPr>
              <a:t>Rwy’n llawn galar. Mae fy mhroblemau uniongyrchol yn fy atal rhag prosesu trawma cynharach.</a:t>
            </a:r>
          </a:p>
        </p:txBody>
      </p:sp>
      <p:sp>
        <p:nvSpPr>
          <p:cNvPr id="8" name="Rounded Rectangular Callout 7"/>
          <p:cNvSpPr/>
          <p:nvPr/>
        </p:nvSpPr>
        <p:spPr>
          <a:xfrm>
            <a:off x="2767681" y="188327"/>
            <a:ext cx="3277642" cy="1159272"/>
          </a:xfrm>
          <a:prstGeom prst="wedgeRoundRectCallout">
            <a:avLst>
              <a:gd name="adj1" fmla="val -78177"/>
              <a:gd name="adj2" fmla="val 90299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ysClr val="windowText" lastClr="000000"/>
                </a:solidFill>
                <a:latin typeface="+mj-lt"/>
              </a:rPr>
              <a:t>Mae ofn arna i. Rwy’n bryderus ac ar bigau’r drain ac rwy’n cael fy nychryn yn gyflym. </a:t>
            </a:r>
          </a:p>
        </p:txBody>
      </p:sp>
    </p:spTree>
    <p:extLst>
      <p:ext uri="{BB962C8B-B14F-4D97-AF65-F5344CB8AC3E}">
        <p14:creationId xmlns:p14="http://schemas.microsoft.com/office/powerpoint/2010/main" val="337980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7" grpId="0" animBg="1"/>
      <p:bldP spid="7" grpId="1" animBg="1"/>
      <p:bldP spid="6" grpId="0" animBg="1"/>
      <p:bldP spid="6" grpId="1" animBg="1"/>
      <p:bldP spid="8" grpId="0" animBg="1"/>
      <p:bldP spid="8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C:\Users\twebb24.206\AppData\Local\Microsoft\Windows\Temporary Internet Files\Content.IE5\IN64860S\angry-girl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356" y="2293770"/>
            <a:ext cx="2349761" cy="1560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twebb24.206\AppData\Local\Microsoft\Windows\Temporary Internet Files\Content.IE5\IN64860S\royalty-free-scared-clipart-illustration-1044316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30"/>
          <a:stretch/>
        </p:blipFill>
        <p:spPr bwMode="auto">
          <a:xfrm>
            <a:off x="318492" y="274236"/>
            <a:ext cx="2089003" cy="192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twebb24.206\AppData\Local\Microsoft\Windows\Temporary Internet Files\Content.IE5\IN64860S\clipart019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75" y="2347202"/>
            <a:ext cx="215900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twebb24.206\AppData\Local\Microsoft\Windows\Temporary Internet Files\Content.IE5\75B86L9T\kyxfr7pv-13460413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04" y="4103959"/>
            <a:ext cx="1692705" cy="153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764" y="3934734"/>
            <a:ext cx="1733842" cy="1636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289" y="648401"/>
            <a:ext cx="2771800" cy="1560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ounded Rectangular Callout 2"/>
          <p:cNvSpPr/>
          <p:nvPr/>
        </p:nvSpPr>
        <p:spPr>
          <a:xfrm>
            <a:off x="3767675" y="1428732"/>
            <a:ext cx="2736304" cy="872494"/>
          </a:xfrm>
          <a:prstGeom prst="wedgeRoundRectCallout">
            <a:avLst>
              <a:gd name="adj1" fmla="val 91789"/>
              <a:gd name="adj2" fmla="val -20782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ysClr val="windowText" lastClr="000000"/>
                </a:solidFill>
                <a:latin typeface="+mj-lt"/>
              </a:rPr>
              <a:t>I’m detached, I’m much happier retreating into myself.</a:t>
            </a:r>
          </a:p>
        </p:txBody>
      </p:sp>
      <p:sp>
        <p:nvSpPr>
          <p:cNvPr id="4" name="Rounded Rectangular Callout 3"/>
          <p:cNvSpPr/>
          <p:nvPr/>
        </p:nvSpPr>
        <p:spPr>
          <a:xfrm>
            <a:off x="2541780" y="2334797"/>
            <a:ext cx="2249210" cy="1294619"/>
          </a:xfrm>
          <a:prstGeom prst="wedgeRoundRectCallout">
            <a:avLst>
              <a:gd name="adj1" fmla="val -93741"/>
              <a:gd name="adj2" fmla="val -9311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  <a:latin typeface="+mj-lt"/>
              </a:rPr>
              <a:t>I’m tired.  All the stress of not feeling safe saps my energy.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4875774" y="2382360"/>
            <a:ext cx="1975637" cy="1472072"/>
          </a:xfrm>
          <a:prstGeom prst="wedgeRoundRectCallout">
            <a:avLst>
              <a:gd name="adj1" fmla="val 94892"/>
              <a:gd name="adj2" fmla="val 5492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  <a:latin typeface="+mj-lt"/>
              </a:rPr>
              <a:t>I’m angry.  My pent up fight / flight response gives me a hair trigger</a:t>
            </a:r>
          </a:p>
        </p:txBody>
      </p:sp>
      <p:sp>
        <p:nvSpPr>
          <p:cNvPr id="7" name="Rounded Rectangular Callout 6"/>
          <p:cNvSpPr/>
          <p:nvPr/>
        </p:nvSpPr>
        <p:spPr>
          <a:xfrm>
            <a:off x="4406502" y="4176803"/>
            <a:ext cx="2397746" cy="1152127"/>
          </a:xfrm>
          <a:prstGeom prst="wedgeRoundRectCallout">
            <a:avLst>
              <a:gd name="adj1" fmla="val 76633"/>
              <a:gd name="adj2" fmla="val -6194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ysClr val="windowText" lastClr="000000"/>
                </a:solidFill>
                <a:latin typeface="+mj-lt"/>
              </a:rPr>
              <a:t>It’s too much for me.  I’ll do anything to escape</a:t>
            </a:r>
          </a:p>
        </p:txBody>
      </p:sp>
      <p:sp>
        <p:nvSpPr>
          <p:cNvPr id="6" name="Rounded Rectangular Callout 5"/>
          <p:cNvSpPr/>
          <p:nvPr/>
        </p:nvSpPr>
        <p:spPr>
          <a:xfrm>
            <a:off x="2111236" y="3934734"/>
            <a:ext cx="2142668" cy="1726514"/>
          </a:xfrm>
          <a:prstGeom prst="wedgeRoundRectCallout">
            <a:avLst>
              <a:gd name="adj1" fmla="val -107576"/>
              <a:gd name="adj2" fmla="val 28067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ysClr val="windowText" lastClr="000000"/>
                </a:solidFill>
                <a:latin typeface="+mj-lt"/>
              </a:rPr>
              <a:t>I’m full of grief. My immediate problems stop me processing earlier trauma.</a:t>
            </a:r>
          </a:p>
        </p:txBody>
      </p:sp>
      <p:sp>
        <p:nvSpPr>
          <p:cNvPr id="8" name="Rounded Rectangular Callout 7"/>
          <p:cNvSpPr/>
          <p:nvPr/>
        </p:nvSpPr>
        <p:spPr>
          <a:xfrm>
            <a:off x="2767681" y="188327"/>
            <a:ext cx="3277642" cy="920148"/>
          </a:xfrm>
          <a:prstGeom prst="wedgeRoundRectCallout">
            <a:avLst>
              <a:gd name="adj1" fmla="val -78177"/>
              <a:gd name="adj2" fmla="val 90299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ysClr val="windowText" lastClr="000000"/>
                </a:solidFill>
                <a:latin typeface="+mj-lt"/>
              </a:rPr>
              <a:t>I’m scared.  I am anxious and tense and quickly become terrified. </a:t>
            </a:r>
          </a:p>
        </p:txBody>
      </p:sp>
    </p:spTree>
    <p:extLst>
      <p:ext uri="{BB962C8B-B14F-4D97-AF65-F5344CB8AC3E}">
        <p14:creationId xmlns:p14="http://schemas.microsoft.com/office/powerpoint/2010/main" val="79739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7" grpId="0" animBg="1"/>
      <p:bldP spid="7" grpId="1" animBg="1"/>
      <p:bldP spid="6" grpId="0" animBg="1"/>
      <p:bldP spid="6" grpId="1" animBg="1"/>
      <p:bldP spid="8" grpId="0" animBg="1"/>
      <p:bldP spid="8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5C154C-C267-AD0D-59E4-540F60CF89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90051"/>
            <a:ext cx="6858000" cy="2387600"/>
          </a:xfrm>
        </p:spPr>
        <p:txBody>
          <a:bodyPr>
            <a:normAutofit/>
          </a:bodyPr>
          <a:lstStyle/>
          <a:p>
            <a:r>
              <a:rPr lang="cy-GB" dirty="0"/>
              <a:t>Sgiliau datblygiadol disgwyliedig plentyn rhwng 22-50 mis</a:t>
            </a:r>
          </a:p>
        </p:txBody>
      </p:sp>
      <p:pic>
        <p:nvPicPr>
          <p:cNvPr id="2050" name="Picture 2" descr="5 Theories of Child Development">
            <a:extLst>
              <a:ext uri="{FF2B5EF4-FFF2-40B4-BE49-F238E27FC236}">
                <a16:creationId xmlns:a16="http://schemas.microsoft.com/office/drawing/2014/main" id="{9B316BE7-C277-C487-524C-57B2A4A196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691" y="3429000"/>
            <a:ext cx="6520618" cy="2035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7467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5C154C-C267-AD0D-59E4-540F60CF89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90051"/>
            <a:ext cx="6858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expected developmental skills of a child between 22-50 months</a:t>
            </a:r>
            <a:endParaRPr lang="en-US" dirty="0"/>
          </a:p>
        </p:txBody>
      </p:sp>
      <p:pic>
        <p:nvPicPr>
          <p:cNvPr id="2050" name="Picture 2" descr="5 Theories of Child Development">
            <a:extLst>
              <a:ext uri="{FF2B5EF4-FFF2-40B4-BE49-F238E27FC236}">
                <a16:creationId xmlns:a16="http://schemas.microsoft.com/office/drawing/2014/main" id="{9B316BE7-C277-C487-524C-57B2A4A196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691" y="3429000"/>
            <a:ext cx="6520618" cy="2035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56998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BD316-A94B-C973-73B3-FA57722B5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22-36 mis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417E1-627B-1A0B-B5F6-AE4B0544F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056" y="1516631"/>
            <a:ext cx="7981294" cy="3824737"/>
          </a:xfrm>
        </p:spPr>
        <p:txBody>
          <a:bodyPr>
            <a:normAutofit/>
          </a:bodyPr>
          <a:lstStyle/>
          <a:p>
            <a:r>
              <a:rPr lang="cy-GB" sz="1800" dirty="0">
                <a:latin typeface="+mj-lt"/>
              </a:rPr>
              <a:t>Yn ceisio cysur gan oedolion cyfarwydd pan fo angen.</a:t>
            </a:r>
          </a:p>
          <a:p>
            <a:r>
              <a:rPr lang="cy-GB" sz="1800" dirty="0">
                <a:latin typeface="+mj-lt"/>
              </a:rPr>
              <a:t>Yn gallu mynegi eu teimladau eu hunain fel trist, hapus, crac, ofnus, pryderus.</a:t>
            </a:r>
          </a:p>
          <a:p>
            <a:r>
              <a:rPr lang="cy-GB" sz="1800" dirty="0">
                <a:latin typeface="+mj-lt"/>
              </a:rPr>
              <a:t>Yn ymateb i deimladau a dymuniadau pobl eraill.</a:t>
            </a:r>
          </a:p>
          <a:p>
            <a:r>
              <a:rPr lang="cy-GB" sz="1800" dirty="0">
                <a:latin typeface="+mj-lt"/>
              </a:rPr>
              <a:t>Yn ymwybodol y gall rhai gweithredoedd niweidio neu </a:t>
            </a:r>
            <a:r>
              <a:rPr lang="cy-GB" sz="1800" dirty="0" err="1">
                <a:latin typeface="+mj-lt"/>
              </a:rPr>
              <a:t>frifo</a:t>
            </a:r>
            <a:r>
              <a:rPr lang="cy-GB" sz="1800" dirty="0">
                <a:latin typeface="+mj-lt"/>
              </a:rPr>
              <a:t> pobl eraill.</a:t>
            </a:r>
          </a:p>
          <a:p>
            <a:r>
              <a:rPr lang="cy-GB" sz="1800" dirty="0">
                <a:latin typeface="+mj-lt"/>
              </a:rPr>
              <a:t>Yn ceisio helpu neu gysuro pan fydd pobl eraill yn ofidus.</a:t>
            </a:r>
          </a:p>
          <a:p>
            <a:r>
              <a:rPr lang="cy-GB" sz="1800" dirty="0">
                <a:latin typeface="+mj-lt"/>
              </a:rPr>
              <a:t>Yn dangos dealltwriaeth ac yn cydweithredu gyda rhai ffiniau ac arferion.</a:t>
            </a:r>
          </a:p>
          <a:p>
            <a:r>
              <a:rPr lang="cy-GB" sz="1800" dirty="0">
                <a:latin typeface="+mj-lt"/>
              </a:rPr>
              <a:t>Yn gallu ffrwyno eu gweithredoedd/ymddygiadau eu hunain, e.e. atal eu hunain rhag gwneud rhywbeth na ddylent ei wneud.</a:t>
            </a:r>
          </a:p>
          <a:p>
            <a:r>
              <a:rPr lang="cy-GB" sz="1800" dirty="0">
                <a:latin typeface="+mj-lt"/>
              </a:rPr>
              <a:t>Gallu cynyddol i droi eu sylw eu hunain pan fyddant wedi gofidio, e.e. trwy gymryd rhan mewn gweithgaredd newydd.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128426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BD316-A94B-C973-73B3-FA57722B5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22-36 months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417E1-627B-1A0B-B5F6-AE4B0544F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056" y="1516631"/>
            <a:ext cx="7981294" cy="3824737"/>
          </a:xfrm>
        </p:spPr>
        <p:txBody>
          <a:bodyPr/>
          <a:lstStyle/>
          <a:p>
            <a:r>
              <a:rPr lang="en-GB" sz="1800" dirty="0">
                <a:latin typeface="+mj-lt"/>
              </a:rPr>
              <a:t>Seeks comfort from familiar adults when needed.</a:t>
            </a:r>
          </a:p>
          <a:p>
            <a:r>
              <a:rPr lang="en-GB" sz="1800" dirty="0">
                <a:latin typeface="+mj-lt"/>
              </a:rPr>
              <a:t>Can express their own feelings such as sad, happy, cross, scared, worried.</a:t>
            </a:r>
          </a:p>
          <a:p>
            <a:r>
              <a:rPr lang="en-GB" sz="1800" dirty="0">
                <a:latin typeface="+mj-lt"/>
              </a:rPr>
              <a:t>Responds to the feelings and wishes of others.</a:t>
            </a:r>
          </a:p>
          <a:p>
            <a:r>
              <a:rPr lang="en-GB" sz="1800" dirty="0">
                <a:latin typeface="+mj-lt"/>
              </a:rPr>
              <a:t>Aware that some actions can hurt or harm others.</a:t>
            </a:r>
          </a:p>
          <a:p>
            <a:r>
              <a:rPr lang="en-GB" sz="1800" dirty="0">
                <a:latin typeface="+mj-lt"/>
              </a:rPr>
              <a:t>Tries to help or give comfort when others are distressed.</a:t>
            </a:r>
          </a:p>
          <a:p>
            <a:r>
              <a:rPr lang="en-GB" sz="1800" dirty="0">
                <a:latin typeface="+mj-lt"/>
              </a:rPr>
              <a:t>Shows understanding and cooperates with some boundaries and routines.</a:t>
            </a:r>
          </a:p>
          <a:p>
            <a:r>
              <a:rPr lang="en-GB" sz="1800" dirty="0">
                <a:latin typeface="+mj-lt"/>
              </a:rPr>
              <a:t>Can inhibit own actions/behaviours, e.g. stop themselves from doing something they shouldn’t do.</a:t>
            </a:r>
          </a:p>
          <a:p>
            <a:r>
              <a:rPr lang="en-GB" sz="1800" dirty="0">
                <a:latin typeface="+mj-lt"/>
              </a:rPr>
              <a:t>Growing ability to distract self when upset, e.g. by engaging in a new activity.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3309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D2ED1-9E98-3501-CA8E-74F4454FB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30-50 mis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A3E70-6D39-EBAD-A052-E189082DC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22927"/>
            <a:ext cx="7886700" cy="4351338"/>
          </a:xfrm>
        </p:spPr>
        <p:txBody>
          <a:bodyPr/>
          <a:lstStyle/>
          <a:p>
            <a:r>
              <a:rPr lang="cy-GB" sz="1800" dirty="0">
                <a:latin typeface="+mj-lt"/>
              </a:rPr>
              <a:t>Yn ymwybodol o’u teimladau eu hunain, ac yn gwybod y gall rhai gweithredoedd a geiriau </a:t>
            </a:r>
            <a:r>
              <a:rPr lang="cy-GB" sz="1800" dirty="0" err="1">
                <a:latin typeface="+mj-lt"/>
              </a:rPr>
              <a:t>frifo</a:t>
            </a:r>
            <a:r>
              <a:rPr lang="cy-GB" sz="1800" dirty="0">
                <a:latin typeface="+mj-lt"/>
              </a:rPr>
              <a:t> teimladau pobl eraill.</a:t>
            </a:r>
          </a:p>
          <a:p>
            <a:r>
              <a:rPr lang="cy-GB" sz="1800" dirty="0">
                <a:latin typeface="+mj-lt"/>
              </a:rPr>
              <a:t>Yn dechrau derbyn anghenion pobl eraill ac yn gallu cymryd eu tro a rhannu adnoddau, weithiau gyda chymorth pobl eraill.</a:t>
            </a:r>
          </a:p>
          <a:p>
            <a:r>
              <a:rPr lang="cy-GB" sz="1800" dirty="0">
                <a:latin typeface="+mj-lt"/>
              </a:rPr>
              <a:t>Fel arfer yn gallu goddef oedi pan na fydd eu hanghenion yn cael eu diwallu ar unwaith, ac yn deall efallai na fydd eu dymuniadau’n cael eu bodloni bob amser.</a:t>
            </a:r>
          </a:p>
          <a:p>
            <a:r>
              <a:rPr lang="cy-GB" sz="1800" dirty="0">
                <a:latin typeface="+mj-lt"/>
              </a:rPr>
              <a:t>Fel arfer yn gallu addasu ymddygiad i wahanol ddigwyddiadau, sefyllfaoedd cymdeithasol a newidiadau i’r drefn arferol.</a:t>
            </a:r>
          </a:p>
          <a:p>
            <a:r>
              <a:rPr lang="cy-GB" sz="1800" dirty="0">
                <a:latin typeface="+mj-lt"/>
              </a:rPr>
              <a:t>Enwi a sôn am ystod eang o deimladau a’i gwneud yn glir y gellir deall a derbyn pob teimlad, gan gynnwys teimlo’n grac, ond nid pob ymddygiad.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075024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D2ED1-9E98-3501-CA8E-74F4454FB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30-50 months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A3E70-6D39-EBAD-A052-E189082DC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22927"/>
            <a:ext cx="7886700" cy="4351338"/>
          </a:xfrm>
        </p:spPr>
        <p:txBody>
          <a:bodyPr/>
          <a:lstStyle/>
          <a:p>
            <a:r>
              <a:rPr lang="en-GB" sz="1800" dirty="0">
                <a:latin typeface="+mj-lt"/>
              </a:rPr>
              <a:t>Aware of own feelings, and knows that some actions and words can hurt others’ feelings.</a:t>
            </a:r>
          </a:p>
          <a:p>
            <a:r>
              <a:rPr lang="en-GB" sz="1800" dirty="0">
                <a:latin typeface="+mj-lt"/>
              </a:rPr>
              <a:t>Begins to accept the needs of others and can take turns and share resources, sometimes with support from others.</a:t>
            </a:r>
          </a:p>
          <a:p>
            <a:r>
              <a:rPr lang="en-GB" sz="1800" dirty="0">
                <a:latin typeface="+mj-lt"/>
              </a:rPr>
              <a:t>Can usually tolerate delay when needs are not immediately met, and understands wishes may not always be met.</a:t>
            </a:r>
          </a:p>
          <a:p>
            <a:r>
              <a:rPr lang="en-GB" sz="1800" dirty="0">
                <a:latin typeface="+mj-lt"/>
              </a:rPr>
              <a:t>Can usually adapt behaviour to different events, social situations and changes in routine.</a:t>
            </a:r>
          </a:p>
          <a:p>
            <a:r>
              <a:rPr lang="en-GB" sz="1800" dirty="0">
                <a:latin typeface="+mj-lt"/>
              </a:rPr>
              <a:t>Name and talk about a wide range of feelings and make it clear that all feelings are understandable and acceptable, including feeling angry, but that not all behaviours are.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1443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E8AEB01-92E8-90EB-B62E-C9F1E377E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6925"/>
            <a:ext cx="7886700" cy="1325563"/>
          </a:xfrm>
        </p:spPr>
        <p:txBody>
          <a:bodyPr>
            <a:normAutofit/>
          </a:bodyPr>
          <a:lstStyle/>
          <a:p>
            <a:r>
              <a:rPr lang="cy-GB" sz="3600" dirty="0">
                <a:latin typeface="Calibri" panose="020F0502020204030204" pitchFamily="34" charset="0"/>
                <a:cs typeface="Calibri" panose="020F0502020204030204" pitchFamily="34" charset="0"/>
              </a:rPr>
              <a:t>Beth all ddigwydd os nad oes gan ddisgyblion y sgiliau hyn?</a:t>
            </a:r>
            <a:endParaRPr lang="cy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73AF762-FB3A-99C4-46F3-6D46572F8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28324"/>
            <a:ext cx="7008167" cy="203377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sz="2800" dirty="0"/>
              <a:t>Tasg</a:t>
            </a:r>
          </a:p>
          <a:p>
            <a:pPr marL="0" indent="0">
              <a:buNone/>
            </a:pPr>
            <a:endParaRPr lang="cy-GB" sz="2800" dirty="0"/>
          </a:p>
          <a:p>
            <a:r>
              <a:rPr lang="cy-GB" dirty="0"/>
              <a:t>Ystyriwch effeithiau anallu plant i arddangos y sgiliau hyn</a:t>
            </a:r>
            <a:r>
              <a:rPr lang="cy-GB" baseline="0" dirty="0"/>
              <a:t> </a:t>
            </a:r>
          </a:p>
          <a:p>
            <a:pPr marL="0" indent="0">
              <a:buNone/>
            </a:pPr>
            <a:endParaRPr lang="cy-GB" baseline="0" dirty="0"/>
          </a:p>
          <a:p>
            <a:r>
              <a:rPr lang="cy-GB" dirty="0"/>
              <a:t>Ystyriwch sut mae hyn yn effeithio ar allu’r athro i addysgu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1367649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E8AEB01-92E8-90EB-B62E-C9F1E377E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6925"/>
            <a:ext cx="7886700" cy="1325563"/>
          </a:xfrm>
        </p:spPr>
        <p:txBody>
          <a:bodyPr/>
          <a:lstStyle/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What may happen if pupils do not have these skills?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73AF762-FB3A-99C4-46F3-6D46572F8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28324"/>
            <a:ext cx="7008167" cy="203377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/>
              <a:t>Task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dirty="0"/>
              <a:t>Consider</a:t>
            </a:r>
            <a:r>
              <a:rPr lang="en-GB" baseline="0" dirty="0"/>
              <a:t> effects of children’s inability to demonstrate these skills </a:t>
            </a:r>
          </a:p>
          <a:p>
            <a:pPr marL="0" indent="0">
              <a:buNone/>
            </a:pPr>
            <a:endParaRPr lang="en-GB" baseline="0" dirty="0"/>
          </a:p>
          <a:p>
            <a:r>
              <a:rPr lang="en-GB" dirty="0"/>
              <a:t>Consider how this </a:t>
            </a:r>
            <a:r>
              <a:rPr lang="en-GB" baseline="0" dirty="0"/>
              <a:t>affects the teacher’s capacity to teach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74830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8358A-F219-0014-5145-EC31149B5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Deall ein hunain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14ECC-555F-FC0C-B725-882D9C597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825625"/>
            <a:ext cx="6062237" cy="117612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y-GB" sz="2400" dirty="0"/>
              <a:t>Trafodaeth:</a:t>
            </a:r>
          </a:p>
          <a:p>
            <a:pPr marL="0" indent="0">
              <a:buNone/>
            </a:pPr>
            <a:r>
              <a:rPr lang="cy-GB" sz="2400" dirty="0"/>
              <a:t>Beth yw eich sbardunau personol chi? </a:t>
            </a:r>
          </a:p>
          <a:p>
            <a:pPr marL="0" indent="0">
              <a:buNone/>
            </a:pPr>
            <a:r>
              <a:rPr lang="cy-GB" sz="2400" dirty="0"/>
              <a:t>Sut ydych chi’n rheoli’r sbardunau personol hyn?</a:t>
            </a:r>
          </a:p>
          <a:p>
            <a:pPr marL="0" indent="0">
              <a:buNone/>
            </a:pPr>
            <a:endParaRPr lang="cy-GB" sz="2400" dirty="0"/>
          </a:p>
          <a:p>
            <a:endParaRPr lang="cy-GB" dirty="0"/>
          </a:p>
        </p:txBody>
      </p:sp>
      <p:pic>
        <p:nvPicPr>
          <p:cNvPr id="3074" name="Picture 2" descr="Martha Beck - Emotional Triggers">
            <a:extLst>
              <a:ext uri="{FF2B5EF4-FFF2-40B4-BE49-F238E27FC236}">
                <a16:creationId xmlns:a16="http://schemas.microsoft.com/office/drawing/2014/main" id="{8D15E643-353C-7F5E-979E-184A558B7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321" y="3136690"/>
            <a:ext cx="3177358" cy="178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29582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8358A-F219-0014-5145-EC31149B5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ourselves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14ECC-555F-FC0C-B725-882D9C597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825625"/>
            <a:ext cx="6062237" cy="117612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dirty="0"/>
              <a:t>Discussion:</a:t>
            </a:r>
          </a:p>
          <a:p>
            <a:pPr marL="0" indent="0">
              <a:buNone/>
            </a:pPr>
            <a:r>
              <a:rPr lang="en-US" sz="2400" dirty="0"/>
              <a:t>What are your personal triggers? </a:t>
            </a:r>
          </a:p>
          <a:p>
            <a:pPr marL="0" indent="0">
              <a:buNone/>
            </a:pPr>
            <a:r>
              <a:rPr lang="en-GB" sz="2400" dirty="0"/>
              <a:t>How do you manage these personal triggers?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endParaRPr lang="en-US" dirty="0"/>
          </a:p>
        </p:txBody>
      </p:sp>
      <p:pic>
        <p:nvPicPr>
          <p:cNvPr id="3074" name="Picture 2" descr="Martha Beck - Emotional Triggers">
            <a:extLst>
              <a:ext uri="{FF2B5EF4-FFF2-40B4-BE49-F238E27FC236}">
                <a16:creationId xmlns:a16="http://schemas.microsoft.com/office/drawing/2014/main" id="{8D15E643-353C-7F5E-979E-184A558B7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321" y="3136690"/>
            <a:ext cx="3177358" cy="178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10674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E2065-6594-278B-EE01-05EE81A5F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871" y="109077"/>
            <a:ext cx="7886700" cy="1325563"/>
          </a:xfrm>
        </p:spPr>
        <p:txBody>
          <a:bodyPr/>
          <a:lstStyle/>
          <a:p>
            <a:r>
              <a:rPr lang="cy-GB" dirty="0"/>
              <a:t>Rheoli ein Hunain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18205-E25C-0064-7E17-A2F929CEC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434640"/>
            <a:ext cx="6850511" cy="4177884"/>
          </a:xfrm>
        </p:spPr>
        <p:txBody>
          <a:bodyPr>
            <a:normAutofit fontScale="92500" lnSpcReduction="20000"/>
          </a:bodyPr>
          <a:lstStyle/>
          <a:p>
            <a:r>
              <a:rPr lang="cy-GB" sz="1500" dirty="0">
                <a:latin typeface="Calibri" panose="020F0502020204030204" pitchFamily="34" charset="0"/>
                <a:cs typeface="Calibri" panose="020F0502020204030204" pitchFamily="34" charset="0"/>
              </a:rPr>
              <a:t>Canolbwyntiwch ar y broblem go iawn (y prif ymddygiad) i osgoi dwysáu.</a:t>
            </a:r>
          </a:p>
          <a:p>
            <a:pPr marL="0" indent="0">
              <a:buNone/>
            </a:pPr>
            <a:endParaRPr lang="cy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500" dirty="0">
                <a:latin typeface="Calibri" panose="020F0502020204030204" pitchFamily="34" charset="0"/>
                <a:cs typeface="Calibri" panose="020F0502020204030204" pitchFamily="34" charset="0"/>
              </a:rPr>
              <a:t>Manteisiwch ar eich perthnasoedd.</a:t>
            </a:r>
          </a:p>
          <a:p>
            <a:pPr marL="0" indent="0">
              <a:buNone/>
            </a:pPr>
            <a:endParaRPr lang="cy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500" dirty="0">
                <a:latin typeface="Calibri" panose="020F0502020204030204" pitchFamily="34" charset="0"/>
                <a:cs typeface="Calibri" panose="020F0502020204030204" pitchFamily="34" charset="0"/>
              </a:rPr>
              <a:t>Rhowch unrhyw gyfarwyddiadau yn eglur ac wedyn rhowch amser iddynt ei wneud. Defnyddiwch iaith dewis (nid wltimatwm) a rhowch amser iddynt gydymffurfio. Cadwch yr opsiynau ar agor.</a:t>
            </a:r>
          </a:p>
          <a:p>
            <a:pPr marL="0" indent="0">
              <a:buNone/>
            </a:pPr>
            <a:endParaRPr lang="cy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500" dirty="0">
                <a:latin typeface="Calibri" panose="020F0502020204030204" pitchFamily="34" charset="0"/>
                <a:cs typeface="Calibri" panose="020F0502020204030204" pitchFamily="34" charset="0"/>
              </a:rPr>
              <a:t>Ceisiwch fod yn deg a chyson.</a:t>
            </a:r>
          </a:p>
          <a:p>
            <a:pPr marL="0" indent="0">
              <a:buNone/>
            </a:pPr>
            <a:endParaRPr lang="cy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cy-GB" sz="1500" dirty="0">
                <a:latin typeface="Calibri" panose="020F0502020204030204" pitchFamily="34" charset="0"/>
                <a:cs typeface="Calibri" panose="020F0502020204030204" pitchFamily="34" charset="0"/>
              </a:rPr>
              <a:t>Gwnewch yn siŵr eich bod chi wedi pwyllo cyn ceisio tawelu pobl eraill</a:t>
            </a:r>
          </a:p>
          <a:p>
            <a:pPr marL="0" indent="0">
              <a:buNone/>
              <a:defRPr/>
            </a:pPr>
            <a:endParaRPr lang="cy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cy-GB" sz="1500" dirty="0">
                <a:latin typeface="Calibri" panose="020F0502020204030204" pitchFamily="34" charset="0"/>
                <a:cs typeface="Calibri" panose="020F0502020204030204" pitchFamily="34" charset="0"/>
              </a:rPr>
              <a:t>Defnyddiwch lais tawel ac iaith y corff nad yw’n fygythiol. Cadwch bellter diogel, dwylo wrth eich ochr, symudiadau araf, gan osgoi cyswllt llygad uniongyrchol. Peidiwch â phwyntio, ysgwyd eich bysedd neu brocio.</a:t>
            </a:r>
          </a:p>
          <a:p>
            <a:pPr marL="0" indent="0">
              <a:buNone/>
              <a:defRPr/>
            </a:pPr>
            <a:endParaRPr lang="cy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cy-GB" sz="1500" dirty="0">
                <a:latin typeface="Calibri" panose="020F0502020204030204" pitchFamily="34" charset="0"/>
                <a:cs typeface="Calibri" panose="020F0502020204030204" pitchFamily="34" charset="0"/>
              </a:rPr>
              <a:t>Siaradwch yn dawel ond yn bendant. Dywedwch sut rydych chi’n teimlo a pham, dywedwch beth yr hoffech i ddigwydd. Defnyddiwch hiwmor, fel y bo’n briodol.</a:t>
            </a:r>
          </a:p>
          <a:p>
            <a:endParaRPr lang="cy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171764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E2065-6594-278B-EE01-05EE81A5F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871" y="109077"/>
            <a:ext cx="7886700" cy="1325563"/>
          </a:xfrm>
        </p:spPr>
        <p:txBody>
          <a:bodyPr/>
          <a:lstStyle/>
          <a:p>
            <a:r>
              <a:rPr lang="en-GB" dirty="0"/>
              <a:t>Managing Ourselves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18205-E25C-0064-7E17-A2F929CEC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434640"/>
            <a:ext cx="6850511" cy="4177884"/>
          </a:xfrm>
        </p:spPr>
        <p:txBody>
          <a:bodyPr>
            <a:normAutofit fontScale="92500" lnSpcReduction="20000"/>
          </a:bodyPr>
          <a:lstStyle/>
          <a:p>
            <a:r>
              <a:rPr lang="en-GB" sz="1500" dirty="0">
                <a:latin typeface="Calibri" panose="020F0502020204030204" pitchFamily="34" charset="0"/>
                <a:cs typeface="Calibri" panose="020F0502020204030204" pitchFamily="34" charset="0"/>
              </a:rPr>
              <a:t>Focus on the real problem (the primary behaviour) to prevent escalation.</a:t>
            </a:r>
          </a:p>
          <a:p>
            <a:pPr marL="0" indent="0">
              <a:buNone/>
            </a:pPr>
            <a:endParaRPr lang="en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500" dirty="0">
                <a:latin typeface="Calibri" panose="020F0502020204030204" pitchFamily="34" charset="0"/>
                <a:cs typeface="Calibri" panose="020F0502020204030204" pitchFamily="34" charset="0"/>
              </a:rPr>
              <a:t>Capitalise on your relationships.</a:t>
            </a:r>
          </a:p>
          <a:p>
            <a:pPr marL="0" indent="0">
              <a:buNone/>
            </a:pPr>
            <a:endParaRPr lang="en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500" dirty="0">
                <a:latin typeface="Calibri" panose="020F0502020204030204" pitchFamily="34" charset="0"/>
                <a:cs typeface="Calibri" panose="020F0502020204030204" pitchFamily="34" charset="0"/>
              </a:rPr>
              <a:t>Give any instructions clearly and then give time to do it. Use the language of choice (not ultimatums) and give time to comply. Keep the options open.</a:t>
            </a:r>
          </a:p>
          <a:p>
            <a:pPr marL="0" indent="0">
              <a:buNone/>
            </a:pPr>
            <a:endParaRPr lang="en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500" dirty="0">
                <a:latin typeface="Calibri" panose="020F0502020204030204" pitchFamily="34" charset="0"/>
                <a:cs typeface="Calibri" panose="020F0502020204030204" pitchFamily="34" charset="0"/>
              </a:rPr>
              <a:t>Try to be fair and consistent.</a:t>
            </a:r>
          </a:p>
          <a:p>
            <a:pPr marL="0" indent="0">
              <a:buNone/>
            </a:pPr>
            <a:endParaRPr lang="en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1500" dirty="0">
                <a:latin typeface="Calibri" panose="020F0502020204030204" pitchFamily="34" charset="0"/>
                <a:cs typeface="Calibri" panose="020F0502020204030204" pitchFamily="34" charset="0"/>
              </a:rPr>
              <a:t>Calm yourself before trying to calm others</a:t>
            </a:r>
          </a:p>
          <a:p>
            <a:pPr marL="0" indent="0">
              <a:buNone/>
              <a:defRPr/>
            </a:pPr>
            <a:endParaRPr lang="en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1500" dirty="0">
                <a:latin typeface="Calibri" panose="020F0502020204030204" pitchFamily="34" charset="0"/>
                <a:cs typeface="Calibri" panose="020F0502020204030204" pitchFamily="34" charset="0"/>
              </a:rPr>
              <a:t>Use a calm tone of voice and non-threatening body language. Maintain a safe distance, hands by side, slow movements, avoiding direct eye contact. Do not point, wag your fingers or prod.</a:t>
            </a:r>
          </a:p>
          <a:p>
            <a:pPr marL="0" indent="0">
              <a:buNone/>
              <a:defRPr/>
            </a:pPr>
            <a:endParaRPr lang="en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1500" dirty="0">
                <a:latin typeface="Calibri" panose="020F0502020204030204" pitchFamily="34" charset="0"/>
                <a:cs typeface="Calibri" panose="020F0502020204030204" pitchFamily="34" charset="0"/>
              </a:rPr>
              <a:t>Speak calmly but assertively. Say how you feel and why, say what you would like to happen. Use humour, as appropriate.</a:t>
            </a:r>
          </a:p>
          <a:p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2194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27C87-EE12-2532-E5CA-15BF514C5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708" y="100899"/>
            <a:ext cx="7886700" cy="1325563"/>
          </a:xfrm>
        </p:spPr>
        <p:txBody>
          <a:bodyPr/>
          <a:lstStyle/>
          <a:p>
            <a:r>
              <a:rPr lang="cy-GB" dirty="0"/>
              <a:t>Rheoli ein Hunain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3BE14-E4F5-0490-2C86-9F649CA59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26091"/>
            <a:ext cx="7202598" cy="382157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1400" dirty="0">
                <a:latin typeface="Calibri" panose="020F0502020204030204" pitchFamily="34" charset="0"/>
                <a:cs typeface="Calibri" panose="020F0502020204030204" pitchFamily="34" charset="0"/>
              </a:rPr>
              <a:t>Ceisiwch osgoi cynulleidfa.</a:t>
            </a:r>
            <a:br>
              <a:rPr lang="cy-GB" sz="1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cy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cy-GB" sz="1400" dirty="0">
                <a:latin typeface="Calibri" panose="020F0502020204030204" pitchFamily="34" charset="0"/>
                <a:cs typeface="Calibri" panose="020F0502020204030204" pitchFamily="34" charset="0"/>
              </a:rPr>
              <a:t>Osgowch geisio datrys problem pan fydd pobl yn grac. Siaradwch â nhw’n ddiweddarach pan fyddwch chi, a nhw, wedi pwyllo.</a:t>
            </a:r>
          </a:p>
          <a:p>
            <a:pPr marL="0" indent="0">
              <a:buNone/>
              <a:defRPr/>
            </a:pPr>
            <a:endParaRPr lang="cy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buFont typeface="Arial" pitchFamily="34" charset="0"/>
              <a:buChar char="•"/>
              <a:defRPr/>
            </a:pPr>
            <a:endParaRPr lang="cy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defRPr/>
            </a:pPr>
            <a:r>
              <a:rPr lang="cy-GB" sz="1400" dirty="0">
                <a:latin typeface="Calibri" panose="020F0502020204030204" pitchFamily="34" charset="0"/>
                <a:cs typeface="Calibri" panose="020F0502020204030204" pitchFamily="34" charset="0"/>
              </a:rPr>
              <a:t>Byddwch yn ymwybodol o ble i fynd am help a gofynnwch amdano os oes ei angen arnoch.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cy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defRPr/>
            </a:pPr>
            <a:endParaRPr lang="cy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defRPr/>
            </a:pPr>
            <a:r>
              <a:rPr lang="cy-GB" sz="1400" dirty="0">
                <a:latin typeface="Calibri" panose="020F0502020204030204" pitchFamily="34" charset="0"/>
                <a:cs typeface="Calibri" panose="020F0502020204030204" pitchFamily="34" charset="0"/>
              </a:rPr>
              <a:t>Byddwch yn ymwybodol o’r polisi yn eich ysgol ynghylch y camau i’w cymryd ar ôl digwyddiad.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cy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buFont typeface="Arial" pitchFamily="34" charset="0"/>
              <a:buChar char="•"/>
              <a:defRPr/>
            </a:pPr>
            <a:endParaRPr lang="cy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defRPr/>
            </a:pPr>
            <a:r>
              <a:rPr lang="cy-GB" sz="1400" dirty="0">
                <a:latin typeface="Calibri" panose="020F0502020204030204" pitchFamily="34" charset="0"/>
                <a:cs typeface="Calibri" panose="020F0502020204030204" pitchFamily="34" charset="0"/>
              </a:rPr>
              <a:t>Ceisiwch ddod o hyd i dir cyffredin a chwiliwch am atebion.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cy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buFont typeface="Arial" pitchFamily="34" charset="0"/>
              <a:buChar char="•"/>
              <a:defRPr/>
            </a:pPr>
            <a:endParaRPr lang="cy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defRPr/>
            </a:pPr>
            <a:r>
              <a:rPr lang="cy-GB" sz="1400" dirty="0">
                <a:latin typeface="Calibri" panose="020F0502020204030204" pitchFamily="34" charset="0"/>
                <a:cs typeface="Calibri" panose="020F0502020204030204" pitchFamily="34" charset="0"/>
              </a:rPr>
              <a:t>Bydd ein hymateb i ymddygiad naill ai’n dad-ddwysáu neu’n dwysáu’r broblem – mae angen i ni gynllunio ac adfyfyrio ar ein dulliau’n ofalus.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050111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27C87-EE12-2532-E5CA-15BF514C5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708" y="100899"/>
            <a:ext cx="7886700" cy="1325563"/>
          </a:xfrm>
        </p:spPr>
        <p:txBody>
          <a:bodyPr/>
          <a:lstStyle/>
          <a:p>
            <a:r>
              <a:rPr lang="en-GB" dirty="0"/>
              <a:t>Managing Ourselves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3BE14-E4F5-0490-2C86-9F649CA59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26091"/>
            <a:ext cx="6900961" cy="3821572"/>
          </a:xfrm>
        </p:spPr>
        <p:txBody>
          <a:bodyPr/>
          <a:lstStyle/>
          <a:p>
            <a:pPr>
              <a:defRPr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Try to avoid an audience.</a:t>
            </a:r>
            <a:b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Avoid trying to solve a problem when people are angry.  Talk to them later when you, and they are calm.</a:t>
            </a:r>
          </a:p>
          <a:p>
            <a:pPr marL="0" indent="0">
              <a:buNone/>
              <a:defRPr/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buFont typeface="Arial" pitchFamily="34" charset="0"/>
              <a:buChar char="•"/>
              <a:defRPr/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defRPr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Know where to go for help and ask for it if you need it.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defRPr/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defRPr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Know the policy in your school on following up on an incident.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buFont typeface="Arial" pitchFamily="34" charset="0"/>
              <a:buChar char="•"/>
              <a:defRPr/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defRPr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Try to find a common ground and search for solutions.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buFont typeface="Arial" pitchFamily="34" charset="0"/>
              <a:buChar char="•"/>
              <a:defRPr/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ct val="0"/>
              </a:spcBef>
              <a:defRPr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Our reaction to behaviour will either de-escalate or escalate the problem – we need to plan and reflect on our approaches carefully.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19531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36391-6CDF-4BAE-A8C3-9781D895D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C1904-C93B-4D3C-B6F3-D6EA34D88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825625"/>
            <a:ext cx="7350429" cy="1081536"/>
          </a:xfrm>
        </p:spPr>
        <p:txBody>
          <a:bodyPr/>
          <a:lstStyle/>
          <a:p>
            <a:r>
              <a:rPr lang="cy-GB" dirty="0"/>
              <a:t>Gwnewch restr o strategaethau ymddygiad cadarnhaol</a:t>
            </a:r>
          </a:p>
        </p:txBody>
      </p:sp>
      <p:pic>
        <p:nvPicPr>
          <p:cNvPr id="4098" name="Picture 2" descr="動物の行動 イラスト素材 - iStock">
            <a:extLst>
              <a:ext uri="{FF2B5EF4-FFF2-40B4-BE49-F238E27FC236}">
                <a16:creationId xmlns:a16="http://schemas.microsoft.com/office/drawing/2014/main" id="{565BF28B-E26F-2622-ADE4-6728E05E5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4493" y="2562884"/>
            <a:ext cx="2675014" cy="267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75447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36391-6CDF-4BAE-A8C3-9781D895D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C1904-C93B-4D3C-B6F3-D6EA34D88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5702782" cy="1081536"/>
          </a:xfrm>
        </p:spPr>
        <p:txBody>
          <a:bodyPr/>
          <a:lstStyle/>
          <a:p>
            <a:r>
              <a:rPr lang="en-GB" dirty="0"/>
              <a:t>Make a list of positive behaviour strategies</a:t>
            </a:r>
          </a:p>
        </p:txBody>
      </p:sp>
      <p:pic>
        <p:nvPicPr>
          <p:cNvPr id="4098" name="Picture 2" descr="動物の行動 イラスト素材 - iStock">
            <a:extLst>
              <a:ext uri="{FF2B5EF4-FFF2-40B4-BE49-F238E27FC236}">
                <a16:creationId xmlns:a16="http://schemas.microsoft.com/office/drawing/2014/main" id="{565BF28B-E26F-2622-ADE4-6728E05E5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4493" y="2562884"/>
            <a:ext cx="2675014" cy="267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66204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5BC22-3412-0A2C-1325-D7DD0EBDF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75940"/>
            <a:ext cx="7886700" cy="1325563"/>
          </a:xfrm>
        </p:spPr>
        <p:txBody>
          <a:bodyPr/>
          <a:lstStyle/>
          <a:p>
            <a:r>
              <a:rPr lang="cy-GB" dirty="0"/>
              <a:t>Strategaethau Ymddygiad Cadarnhaol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 rtlCol="0">
            <a:noAutofit/>
          </a:bodyPr>
          <a:lstStyle/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</a:rPr>
              <a:t>Eu dal nhw’n ei wneud yn gywir.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  <a:cs typeface="Arial" panose="020B0604020202020204" pitchFamily="34" charset="0"/>
              </a:rPr>
              <a:t>Cymryd amser.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  <a:cs typeface="Arial" panose="020B0604020202020204" pitchFamily="34" charset="0"/>
              </a:rPr>
              <a:t>Iaith dewis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  <a:cs typeface="Arial" panose="020B0604020202020204" pitchFamily="34" charset="0"/>
              </a:rPr>
              <a:t>Ail-fframio cadarnhaol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  <a:cs typeface="Arial" panose="020B0604020202020204" pitchFamily="34" charset="0"/>
              </a:rPr>
              <a:t>Canmol, canmol, canmol.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  <a:cs typeface="Arial" panose="020B0604020202020204" pitchFamily="34" charset="0"/>
              </a:rPr>
              <a:t>Canmoliaeth brocsimol.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  <a:cs typeface="Arial" panose="020B0604020202020204" pitchFamily="34" charset="0"/>
              </a:rPr>
              <a:t>Dim amser am ymddygiad heriol – cadwch nhw’n brysur. 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  <a:cs typeface="Arial" panose="020B0604020202020204" pitchFamily="34" charset="0"/>
              </a:rPr>
              <a:t>Arferion.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  <a:cs typeface="Arial" panose="020B0604020202020204" pitchFamily="34" charset="0"/>
              </a:rPr>
              <a:t>Perthnasoedd.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  <a:cs typeface="Arial" panose="020B0604020202020204" pitchFamily="34" charset="0"/>
              </a:rPr>
              <a:t>Modelu ymddygiad cadarnhaol.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  <a:cs typeface="Arial" panose="020B0604020202020204" pitchFamily="34" charset="0"/>
              </a:rPr>
              <a:t>Arwyddion di-eiriau.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  <a:cs typeface="Arial" panose="020B0604020202020204" pitchFamily="34" charset="0"/>
              </a:rPr>
              <a:t>Defnyddio system Sancsiynau’r ysgol.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cy-GB" altLang="en-US" sz="1600" dirty="0">
                <a:latin typeface="+mj-lt"/>
                <a:cs typeface="Arial" panose="020B0604020202020204" pitchFamily="34" charset="0"/>
              </a:rPr>
              <a:t>Gair tawel.</a:t>
            </a:r>
          </a:p>
        </p:txBody>
      </p:sp>
    </p:spTree>
    <p:extLst>
      <p:ext uri="{BB962C8B-B14F-4D97-AF65-F5344CB8AC3E}">
        <p14:creationId xmlns:p14="http://schemas.microsoft.com/office/powerpoint/2010/main" val="32632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07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5BC22-3412-0A2C-1325-D7DD0EBDF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75940"/>
            <a:ext cx="7886700" cy="1325563"/>
          </a:xfrm>
        </p:spPr>
        <p:txBody>
          <a:bodyPr/>
          <a:lstStyle/>
          <a:p>
            <a:r>
              <a:rPr lang="en-GB" dirty="0"/>
              <a:t>Positive Behaviour Strategies</a:t>
            </a:r>
            <a:endParaRPr lang="en-US" dirty="0"/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 rtlCol="0">
            <a:noAutofit/>
          </a:bodyPr>
          <a:lstStyle/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</a:rPr>
              <a:t>Catch them doing it right.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  <a:cs typeface="Arial" panose="020B0604020202020204" pitchFamily="34" charset="0"/>
              </a:rPr>
              <a:t>Take up time.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  <a:cs typeface="Arial" panose="020B0604020202020204" pitchFamily="34" charset="0"/>
              </a:rPr>
              <a:t>Language of choice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  <a:cs typeface="Arial" panose="020B0604020202020204" pitchFamily="34" charset="0"/>
              </a:rPr>
              <a:t>Positive reframing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  <a:cs typeface="Arial" panose="020B0604020202020204" pitchFamily="34" charset="0"/>
              </a:rPr>
              <a:t>Praise, praise, praise.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  <a:cs typeface="Arial" panose="020B0604020202020204" pitchFamily="34" charset="0"/>
              </a:rPr>
              <a:t>Proximal praise.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  <a:cs typeface="Arial" panose="020B0604020202020204" pitchFamily="34" charset="0"/>
              </a:rPr>
              <a:t>No space for challenging behaviour - keep them busy. 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  <a:cs typeface="Arial" panose="020B0604020202020204" pitchFamily="34" charset="0"/>
              </a:rPr>
              <a:t>Routines.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  <a:cs typeface="Arial" panose="020B0604020202020204" pitchFamily="34" charset="0"/>
              </a:rPr>
              <a:t>Relationships.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  <a:cs typeface="Arial" panose="020B0604020202020204" pitchFamily="34" charset="0"/>
              </a:rPr>
              <a:t>Modelling positive behaviour.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  <a:cs typeface="Arial" panose="020B0604020202020204" pitchFamily="34" charset="0"/>
              </a:rPr>
              <a:t>Non-verbal cues.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  <a:cs typeface="Arial" panose="020B0604020202020204" pitchFamily="34" charset="0"/>
              </a:rPr>
              <a:t>Use the school’s Sanctions system.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1600" dirty="0">
                <a:latin typeface="+mj-lt"/>
                <a:cs typeface="Arial" panose="020B0604020202020204" pitchFamily="34" charset="0"/>
              </a:rPr>
              <a:t>A quiet word.</a:t>
            </a:r>
          </a:p>
        </p:txBody>
      </p:sp>
    </p:spTree>
    <p:extLst>
      <p:ext uri="{BB962C8B-B14F-4D97-AF65-F5344CB8AC3E}">
        <p14:creationId xmlns:p14="http://schemas.microsoft.com/office/powerpoint/2010/main" val="2012685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07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1232718"/>
              </p:ext>
            </p:extLst>
          </p:nvPr>
        </p:nvGraphicFramePr>
        <p:xfrm>
          <a:off x="678360" y="907253"/>
          <a:ext cx="7787280" cy="4907280"/>
        </p:xfrm>
        <a:graphic>
          <a:graphicData uri="http://schemas.openxmlformats.org/drawingml/2006/table">
            <a:tbl>
              <a:tblPr/>
              <a:tblGrid>
                <a:gridCol w="3023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9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399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8291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Ymadroddion cyffredin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Ymadroddion cadarnhaol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Peidiwch â gweiddi allan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marR="0" indent="-264795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264795" marR="0" indent="-264795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264795" indent="-264795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indent="-264795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“Un person ar y tro – diolch”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neu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“Codi llaw i ateb hyn – diolch”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Peidiwch â’i wneud felly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indent="-264795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Allwch chi ddim â chwarae gyda hwnna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Mae hynny’n llawer rhy swnllyd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Peidiwch i gyd â siarad ar unwaith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Allwch chi ddim â mynd allan ar gyfer egwyl eto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Peidiwch â gwastraffu amser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itle 5">
            <a:extLst>
              <a:ext uri="{FF2B5EF4-FFF2-40B4-BE49-F238E27FC236}">
                <a16:creationId xmlns:a16="http://schemas.microsoft.com/office/drawing/2014/main" id="{A7AA71A9-9A40-1FB0-D2DB-70937A4F3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360" y="0"/>
            <a:ext cx="7836990" cy="997015"/>
          </a:xfrm>
        </p:spPr>
        <p:txBody>
          <a:bodyPr/>
          <a:lstStyle/>
          <a:p>
            <a:r>
              <a:rPr lang="cy-GB" dirty="0"/>
              <a:t>Ail-fframio Cadarnhaol</a:t>
            </a:r>
          </a:p>
        </p:txBody>
      </p:sp>
    </p:spTree>
    <p:extLst>
      <p:ext uri="{BB962C8B-B14F-4D97-AF65-F5344CB8AC3E}">
        <p14:creationId xmlns:p14="http://schemas.microsoft.com/office/powerpoint/2010/main" val="3318644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678360" y="907253"/>
          <a:ext cx="7787280" cy="4693920"/>
        </p:xfrm>
        <a:graphic>
          <a:graphicData uri="http://schemas.openxmlformats.org/drawingml/2006/table">
            <a:tbl>
              <a:tblPr/>
              <a:tblGrid>
                <a:gridCol w="3023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9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399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8291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r-FR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Common phrases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r-FR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r-FR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Positive phrases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r-FR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Stop calling out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marR="0" indent="-264795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264795" marR="0" indent="-264795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264795" indent="-264795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indent="-264795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“One person at a time – thanks”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or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“Hands up to answer this – thanks”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Don’t do it like that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indent="-264795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You can’t play with that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That’s far too noisy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 not talk all at once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You can’t go out to break yet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87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Don’t waste</a:t>
                      </a:r>
                      <a:r>
                        <a:rPr lang="en-GB" sz="1400" baseline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time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itle 5">
            <a:extLst>
              <a:ext uri="{FF2B5EF4-FFF2-40B4-BE49-F238E27FC236}">
                <a16:creationId xmlns:a16="http://schemas.microsoft.com/office/drawing/2014/main" id="{A7AA71A9-9A40-1FB0-D2DB-70937A4F3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360" y="0"/>
            <a:ext cx="7836990" cy="997015"/>
          </a:xfrm>
        </p:spPr>
        <p:txBody>
          <a:bodyPr/>
          <a:lstStyle/>
          <a:p>
            <a:r>
              <a:rPr lang="en-GB" dirty="0"/>
              <a:t>Positive Re-Framing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486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3050379"/>
              </p:ext>
            </p:extLst>
          </p:nvPr>
        </p:nvGraphicFramePr>
        <p:xfrm>
          <a:off x="431800" y="1275956"/>
          <a:ext cx="8280400" cy="4053840"/>
        </p:xfrm>
        <a:graphic>
          <a:graphicData uri="http://schemas.openxmlformats.org/drawingml/2006/table">
            <a:tbl>
              <a:tblPr/>
              <a:tblGrid>
                <a:gridCol w="32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96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59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33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Ymadroddion cyffredin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Ymadroddion cadarnhaol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Peidiwch â gweiddi allan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marR="0" indent="-264795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264795" marR="0" indent="-264795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264795" indent="-264795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indent="-264795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“Da iawn am godi dy law</a:t>
                      </a:r>
                      <a:r>
                        <a:rPr lang="cy-GB" sz="1400" i="1" baseline="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cy-GB" sz="1400" i="1" baseline="0" noProof="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Gary</a:t>
                      </a:r>
                      <a:r>
                        <a:rPr lang="cy-GB" sz="1400" i="1" baseline="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”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“Rwy’n hoffi’r ffordd y mae </a:t>
                      </a:r>
                      <a:r>
                        <a:rPr lang="cy-GB" sz="1400" i="1" noProof="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Michelle</a:t>
                      </a: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yn aros ei thro</a:t>
                      </a:r>
                      <a:r>
                        <a:rPr lang="cy-GB" sz="1400" i="1" baseline="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”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Peidiwch â gwastraffu amser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indent="-264795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Allwch chi ddim â chwarae gyda hwnna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Mae hynny’n llawer rhy swnllyd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Peidiwch i gyd â siarad ar unwaith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Peidiwch â chwarae o gwmpas ac ewch ati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EE5F0E9A-EF49-97C2-4EED-F9D2AE2AF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66" y="131796"/>
            <a:ext cx="7886700" cy="1325563"/>
          </a:xfrm>
        </p:spPr>
        <p:txBody>
          <a:bodyPr/>
          <a:lstStyle/>
          <a:p>
            <a:r>
              <a:rPr lang="cy-GB" dirty="0"/>
              <a:t>Canmoliaeth Brocsimol</a:t>
            </a:r>
          </a:p>
        </p:txBody>
      </p:sp>
    </p:spTree>
    <p:extLst>
      <p:ext uri="{BB962C8B-B14F-4D97-AF65-F5344CB8AC3E}">
        <p14:creationId xmlns:p14="http://schemas.microsoft.com/office/powerpoint/2010/main" val="1173818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31800" y="1275956"/>
          <a:ext cx="8280400" cy="4053840"/>
        </p:xfrm>
        <a:graphic>
          <a:graphicData uri="http://schemas.openxmlformats.org/drawingml/2006/table">
            <a:tbl>
              <a:tblPr/>
              <a:tblGrid>
                <a:gridCol w="32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96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59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33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r-FR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Common phrases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r-FR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r-FR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Positive phrases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r-FR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Stop calling out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marR="0" indent="-264795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i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264795" marR="0" indent="-264795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264795" indent="-264795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indent="-264795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“Well done</a:t>
                      </a:r>
                      <a:r>
                        <a:rPr lang="en-GB" sz="1400" i="1" baseline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for putting your hand up, Gary.</a:t>
                      </a: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”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“I love the way Michelle</a:t>
                      </a:r>
                      <a:r>
                        <a:rPr lang="en-GB" sz="1400" i="1" baseline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is waiting for her turn.</a:t>
                      </a: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”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Don’t waste time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indent="-264795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You can’t play with that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That’s far too noisy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Do not talk all at once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Stop messing around and get on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EE5F0E9A-EF49-97C2-4EED-F9D2AE2AF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66" y="131796"/>
            <a:ext cx="7886700" cy="1325563"/>
          </a:xfrm>
        </p:spPr>
        <p:txBody>
          <a:bodyPr/>
          <a:lstStyle/>
          <a:p>
            <a:r>
              <a:rPr lang="en-GB" dirty="0"/>
              <a:t>Proximal Praise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158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1163113"/>
              </p:ext>
            </p:extLst>
          </p:nvPr>
        </p:nvGraphicFramePr>
        <p:xfrm>
          <a:off x="431800" y="1402080"/>
          <a:ext cx="8280400" cy="4053840"/>
        </p:xfrm>
        <a:graphic>
          <a:graphicData uri="http://schemas.openxmlformats.org/drawingml/2006/table">
            <a:tbl>
              <a:tblPr/>
              <a:tblGrid>
                <a:gridCol w="32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96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59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33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Ymadroddion cyffredin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Ymadroddion cadarnhaol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Peidiwch â gweiddi allan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marR="0" indent="-264795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264795" marR="0" indent="-264795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264795" indent="-264795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indent="-264795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“Da iawn am godi dy law</a:t>
                      </a:r>
                      <a:r>
                        <a:rPr lang="cy-GB" sz="1400" i="1" baseline="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cy-GB" sz="1400" i="1" baseline="0" noProof="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Gary</a:t>
                      </a:r>
                      <a:r>
                        <a:rPr lang="cy-GB" sz="1400" i="1" baseline="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”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“Rwy’n hoffi’r ffordd y mae </a:t>
                      </a:r>
                      <a:r>
                        <a:rPr lang="cy-GB" sz="1400" i="1" noProof="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Michelle</a:t>
                      </a: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yn aros ei thro</a:t>
                      </a:r>
                      <a:r>
                        <a:rPr lang="cy-GB" sz="1400" i="1" baseline="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”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Peidiwch â’i wneud felly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indent="-264795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i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Allwch chi ddim â chwarae gyda hwnna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Mae hynny’n llawer rhy swnllyd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Peidiwch i gyd â siarad ar unwaith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Allwch chi ddim â mynd allan i chwarae eto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troi yn</a:t>
                      </a: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y-GB" sz="1400" noProof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95AE8E26-ECFE-96D1-57CF-0272B8F80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220083"/>
            <a:ext cx="7886700" cy="1325563"/>
          </a:xfrm>
        </p:spPr>
        <p:txBody>
          <a:bodyPr/>
          <a:lstStyle/>
          <a:p>
            <a:r>
              <a:rPr lang="cy-GB" dirty="0"/>
              <a:t>Iaith Dewis</a:t>
            </a:r>
          </a:p>
        </p:txBody>
      </p:sp>
    </p:spTree>
    <p:extLst>
      <p:ext uri="{BB962C8B-B14F-4D97-AF65-F5344CB8AC3E}">
        <p14:creationId xmlns:p14="http://schemas.microsoft.com/office/powerpoint/2010/main" val="2333937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31800" y="1402080"/>
          <a:ext cx="8280400" cy="4053840"/>
        </p:xfrm>
        <a:graphic>
          <a:graphicData uri="http://schemas.openxmlformats.org/drawingml/2006/table">
            <a:tbl>
              <a:tblPr/>
              <a:tblGrid>
                <a:gridCol w="32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96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59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33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r-FR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Common phrases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r-FR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r-FR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Positive phrases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r-FR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Stop calling out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marR="0" indent="-264795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264795" marR="0" indent="-264795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264795" indent="-264795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indent="-264795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“Well done</a:t>
                      </a:r>
                      <a:r>
                        <a:rPr lang="en-GB" sz="1400" i="1" baseline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for putting your hand up, Gary.</a:t>
                      </a: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”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“I love the way Michelle</a:t>
                      </a:r>
                      <a:r>
                        <a:rPr lang="en-GB" sz="1400" i="1" baseline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is waiting for her turn.</a:t>
                      </a: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”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Don’t do it like that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4795" indent="-264795"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You can’t play with that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That’s far too noisy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Do not talk all at once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You can’t go out to play yet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becomes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29915" marR="299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95AE8E26-ECFE-96D1-57CF-0272B8F80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220083"/>
            <a:ext cx="7886700" cy="1325563"/>
          </a:xfrm>
        </p:spPr>
        <p:txBody>
          <a:bodyPr/>
          <a:lstStyle/>
          <a:p>
            <a:r>
              <a:rPr lang="en-GB" dirty="0"/>
              <a:t>Language of Choice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198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D02B0-79E6-4353-94F9-5228B33BA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2282E-BB0B-4844-9558-53B51B6E0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43644"/>
            <a:ext cx="7109066" cy="1737382"/>
          </a:xfrm>
        </p:spPr>
        <p:txBody>
          <a:bodyPr/>
          <a:lstStyle/>
          <a:p>
            <a:r>
              <a:rPr lang="cy-GB" dirty="0"/>
              <a:t>Sut allwch chi fel ymarferydd gefnogi/annog ymddygiad cadarnhaol?</a:t>
            </a:r>
          </a:p>
          <a:p>
            <a:endParaRPr lang="cy-GB" dirty="0"/>
          </a:p>
          <a:p>
            <a:r>
              <a:rPr lang="cy-GB" dirty="0"/>
              <a:t>A yw eich perthynas â’r plentyn yn bwysig?</a:t>
            </a:r>
          </a:p>
        </p:txBody>
      </p:sp>
    </p:spTree>
    <p:extLst>
      <p:ext uri="{BB962C8B-B14F-4D97-AF65-F5344CB8AC3E}">
        <p14:creationId xmlns:p14="http://schemas.microsoft.com/office/powerpoint/2010/main" val="358427016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D02B0-79E6-4353-94F9-5228B33BA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2282E-BB0B-4844-9558-53B51B6E0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43644"/>
            <a:ext cx="7109066" cy="1737382"/>
          </a:xfrm>
        </p:spPr>
        <p:txBody>
          <a:bodyPr/>
          <a:lstStyle/>
          <a:p>
            <a:r>
              <a:rPr lang="en-GB" dirty="0"/>
              <a:t>How can you as a practitioner support/encourage positive behaviour?</a:t>
            </a:r>
          </a:p>
          <a:p>
            <a:endParaRPr lang="en-GB" dirty="0"/>
          </a:p>
          <a:p>
            <a:r>
              <a:rPr lang="en-GB" dirty="0"/>
              <a:t>Is your relationship with the child important?</a:t>
            </a:r>
          </a:p>
        </p:txBody>
      </p:sp>
    </p:spTree>
    <p:extLst>
      <p:ext uri="{BB962C8B-B14F-4D97-AF65-F5344CB8AC3E}">
        <p14:creationId xmlns:p14="http://schemas.microsoft.com/office/powerpoint/2010/main" val="52506575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613671" y="404741"/>
            <a:ext cx="7916658" cy="5094271"/>
          </a:xfrm>
        </p:spPr>
        <p:txBody>
          <a:bodyPr vert="horz" rtlCol="0" anchor="t"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cy-GB" altLang="en-US" sz="2800" b="1" dirty="0">
                <a:latin typeface="+mj-lt"/>
                <a:cs typeface="Arial"/>
              </a:rPr>
              <a:t>Dulliau cefnogi</a:t>
            </a:r>
          </a:p>
          <a:p>
            <a:pPr marL="0" indent="0">
              <a:buNone/>
              <a:defRPr/>
            </a:pPr>
            <a:endParaRPr lang="cy-GB" altLang="en-US" sz="2800" b="1" dirty="0">
              <a:latin typeface="+mj-lt"/>
              <a:cs typeface="Arial"/>
            </a:endParaRP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altLang="en-US" dirty="0">
                <a:latin typeface="+mj-lt"/>
                <a:cs typeface="Arial" panose="020B0604020202020204" pitchFamily="34" charset="0"/>
              </a:rPr>
              <a:t>Arferion.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y-GB" altLang="en-US" dirty="0">
                <a:latin typeface="+mj-lt"/>
                <a:cs typeface="Arial"/>
              </a:rPr>
              <a:t>Modelu ymddygiad a pherthnasoedd cadarnhaol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altLang="en-US" dirty="0">
                <a:latin typeface="+mj-lt"/>
                <a:cs typeface="Arial"/>
              </a:rPr>
              <a:t>Canmol, canmol, canmol.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y-GB" altLang="en-US" dirty="0">
                <a:latin typeface="+mj-lt"/>
                <a:cs typeface="Arial"/>
              </a:rPr>
              <a:t>Dim </a:t>
            </a:r>
            <a:r>
              <a:rPr lang="cy-GB" altLang="en-US">
                <a:latin typeface="+mj-lt"/>
                <a:cs typeface="Arial"/>
              </a:rPr>
              <a:t>amser am </a:t>
            </a:r>
            <a:r>
              <a:rPr lang="cy-GB" altLang="en-US" dirty="0">
                <a:latin typeface="+mj-lt"/>
                <a:cs typeface="Arial"/>
              </a:rPr>
              <a:t>ymddygiad heriol – Cadwch nhw’n brysur. 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altLang="en-US" dirty="0">
                <a:latin typeface="+mj-lt"/>
                <a:cs typeface="Arial"/>
              </a:rPr>
              <a:t>Daliwch nhw’n ei wneud yn gywir!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altLang="en-US" dirty="0">
                <a:latin typeface="+mj-lt"/>
                <a:cs typeface="Arial"/>
              </a:rPr>
              <a:t>Canmoliaeth brocsimol.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y-GB" altLang="en-US" dirty="0">
                <a:latin typeface="+mj-lt"/>
                <a:cs typeface="Arial"/>
              </a:rPr>
              <a:t>Ail-fframio cadarnhaol </a:t>
            </a:r>
            <a:endParaRPr lang="cy-GB" altLang="en-US" dirty="0">
              <a:latin typeface="+mj-lt"/>
              <a:cs typeface="Arial" panose="020B0604020202020204" pitchFamily="34" charset="0"/>
            </a:endParaRP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altLang="en-US" dirty="0">
                <a:latin typeface="+mj-lt"/>
                <a:cs typeface="Arial"/>
              </a:rPr>
              <a:t>Arwyddion di-eiriau.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altLang="en-US" dirty="0">
                <a:latin typeface="+mj-lt"/>
                <a:cs typeface="Arial"/>
              </a:rPr>
              <a:t>Gair tawel.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altLang="en-US" dirty="0">
                <a:latin typeface="+mj-lt"/>
                <a:cs typeface="Arial"/>
              </a:rPr>
              <a:t>Iaith dewis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altLang="en-US" dirty="0">
                <a:latin typeface="+mj-lt"/>
                <a:cs typeface="Arial"/>
              </a:rPr>
              <a:t>Cymryd amser.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altLang="en-US" dirty="0">
                <a:latin typeface="+mj-lt"/>
                <a:cs typeface="Arial" panose="020B0604020202020204" pitchFamily="34" charset="0"/>
              </a:rPr>
              <a:t>Defnyddio system sancsiynau’r ysgol.</a:t>
            </a:r>
          </a:p>
        </p:txBody>
      </p:sp>
    </p:spTree>
    <p:extLst>
      <p:ext uri="{BB962C8B-B14F-4D97-AF65-F5344CB8AC3E}">
        <p14:creationId xmlns:p14="http://schemas.microsoft.com/office/powerpoint/2010/main" val="3009762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07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07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07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07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613671" y="404741"/>
            <a:ext cx="7916658" cy="5094271"/>
          </a:xfrm>
        </p:spPr>
        <p:txBody>
          <a:bodyPr vert="horz" rtlCol="0" anchor="t"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GB" altLang="en-US" sz="2800" b="1" dirty="0">
                <a:latin typeface="+mj-lt"/>
                <a:cs typeface="Arial"/>
              </a:rPr>
              <a:t>Methods of support</a:t>
            </a:r>
          </a:p>
          <a:p>
            <a:pPr marL="0" indent="0">
              <a:buNone/>
              <a:defRPr/>
            </a:pPr>
            <a:endParaRPr lang="en-GB" altLang="en-US" sz="2800" b="1" dirty="0">
              <a:latin typeface="+mj-lt"/>
              <a:cs typeface="Arial"/>
            </a:endParaRP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altLang="en-US" dirty="0">
                <a:latin typeface="+mj-lt"/>
                <a:cs typeface="Arial" panose="020B0604020202020204" pitchFamily="34" charset="0"/>
              </a:rPr>
              <a:t>Routines.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dirty="0">
                <a:latin typeface="+mj-lt"/>
                <a:cs typeface="Arial"/>
              </a:rPr>
              <a:t>Modelling positive behaviour and relationships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altLang="en-US" dirty="0">
                <a:latin typeface="+mj-lt"/>
                <a:cs typeface="Arial"/>
              </a:rPr>
              <a:t>Praise, praise, praise.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dirty="0">
                <a:latin typeface="+mj-lt"/>
                <a:cs typeface="Arial"/>
              </a:rPr>
              <a:t>No space for challenging behaviour - Keep them busy. 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altLang="en-US" dirty="0">
                <a:latin typeface="+mj-lt"/>
                <a:cs typeface="Arial"/>
              </a:rPr>
              <a:t>Catch them doing it right!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altLang="en-US" dirty="0">
                <a:latin typeface="+mj-lt"/>
                <a:cs typeface="Arial"/>
              </a:rPr>
              <a:t>Proximal praise.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dirty="0">
                <a:latin typeface="+mj-lt"/>
                <a:cs typeface="Arial"/>
              </a:rPr>
              <a:t>Positive reframing </a:t>
            </a:r>
            <a:endParaRPr lang="en-GB" altLang="en-US" dirty="0">
              <a:latin typeface="+mj-lt"/>
              <a:cs typeface="Arial" panose="020B0604020202020204" pitchFamily="34" charset="0"/>
            </a:endParaRP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altLang="en-US" dirty="0">
                <a:latin typeface="+mj-lt"/>
                <a:cs typeface="Arial"/>
              </a:rPr>
              <a:t>Non-verbal cues.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altLang="en-US" dirty="0">
                <a:latin typeface="+mj-lt"/>
                <a:cs typeface="Arial"/>
              </a:rPr>
              <a:t>A quiet word.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altLang="en-US" dirty="0">
                <a:latin typeface="+mj-lt"/>
                <a:cs typeface="Arial"/>
              </a:rPr>
              <a:t>Language of choice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altLang="en-US" dirty="0">
                <a:latin typeface="+mj-lt"/>
                <a:cs typeface="Arial"/>
              </a:rPr>
              <a:t>Take up time.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altLang="en-US" dirty="0">
                <a:latin typeface="+mj-lt"/>
                <a:cs typeface="Arial" panose="020B0604020202020204" pitchFamily="34" charset="0"/>
              </a:rPr>
              <a:t>Use the school’s sanctions system.</a:t>
            </a:r>
          </a:p>
        </p:txBody>
      </p:sp>
    </p:spTree>
    <p:extLst>
      <p:ext uri="{BB962C8B-B14F-4D97-AF65-F5344CB8AC3E}">
        <p14:creationId xmlns:p14="http://schemas.microsoft.com/office/powerpoint/2010/main" val="4190060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07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07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07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07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>
                <a:latin typeface="Calibri" panose="020F0502020204030204" pitchFamily="34" charset="0"/>
                <a:cs typeface="Calibri" panose="020F0502020204030204" pitchFamily="34" charset="0"/>
              </a:rPr>
              <a:t>Gwneud cysylltiadau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85989"/>
            <a:ext cx="7506357" cy="31941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Mae dysgu’n dibynnu ar ymddygiad ar gyfer dysgu</a:t>
            </a:r>
          </a:p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Defnyddiwch hiwmor – ond </a:t>
            </a:r>
            <a:r>
              <a:rPr lang="cy-GB" b="1" u="sng" dirty="0">
                <a:latin typeface="Calibri" panose="020F0502020204030204" pitchFamily="34" charset="0"/>
                <a:cs typeface="Calibri" panose="020F0502020204030204" pitchFamily="34" charset="0"/>
              </a:rPr>
              <a:t>NID</a:t>
            </a:r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 coegni</a:t>
            </a:r>
          </a:p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Rhannwch rywbeth amdanoch </a:t>
            </a:r>
            <a:r>
              <a:rPr lang="cy-GB" dirty="0" err="1">
                <a:latin typeface="Calibri" panose="020F0502020204030204" pitchFamily="34" charset="0"/>
                <a:cs typeface="Calibri" panose="020F0502020204030204" pitchFamily="34" charset="0"/>
              </a:rPr>
              <a:t>chi’ch</a:t>
            </a:r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 hun</a:t>
            </a:r>
          </a:p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Dysgwch rywbeth am bob un ohonyn nhw</a:t>
            </a:r>
          </a:p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Bod yn agored i niwed – mae’n gryfder</a:t>
            </a:r>
          </a:p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Negodi – </a:t>
            </a:r>
          </a:p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Os byddwch yn cymryd rhan mewn dadl, rydych chi wedi colli</a:t>
            </a:r>
          </a:p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Daliwch afael ar y pethau cadarnhaol! (Yn dynn iawn!)</a:t>
            </a:r>
          </a:p>
          <a:p>
            <a:endParaRPr lang="cy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3639853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Making connections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85989"/>
            <a:ext cx="7506357" cy="319411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Learning relies on behaviour for learning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humour –but </a:t>
            </a:r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NOT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sarcasm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Share something of yourself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Find out something about each of them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Vulnerability – it’s a strength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Negotiation –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If you engage in an argument you’ve lost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Hold on to the positives! (Really tight!)</a:t>
            </a: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5158247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CD4FBA-2597-F252-1318-8050DE0181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1088" y="834426"/>
            <a:ext cx="5901822" cy="775664"/>
          </a:xfrm>
        </p:spPr>
        <p:txBody>
          <a:bodyPr>
            <a:normAutofit/>
          </a:bodyPr>
          <a:lstStyle/>
          <a:p>
            <a:r>
              <a:rPr lang="cy-GB" dirty="0"/>
              <a:t>Mae’n Bryd Adfyfyrio</a:t>
            </a:r>
          </a:p>
        </p:txBody>
      </p:sp>
      <p:pic>
        <p:nvPicPr>
          <p:cNvPr id="5122" name="Picture 2" descr="Free Time Clock Clipart, Download Free Time Clock Clipart png images, Free  ClipArts on Clipart Library">
            <a:extLst>
              <a:ext uri="{FF2B5EF4-FFF2-40B4-BE49-F238E27FC236}">
                <a16:creationId xmlns:a16="http://schemas.microsoft.com/office/drawing/2014/main" id="{D96D8E3C-F8AF-A3F0-E365-FD27CE642F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869" y="1935020"/>
            <a:ext cx="2284259" cy="3298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088699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CD4FBA-2597-F252-1318-8050DE0181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1088" y="834426"/>
            <a:ext cx="5901822" cy="775664"/>
          </a:xfrm>
        </p:spPr>
        <p:txBody>
          <a:bodyPr/>
          <a:lstStyle/>
          <a:p>
            <a:r>
              <a:rPr lang="en-GB" dirty="0"/>
              <a:t>Time to Reflect</a:t>
            </a:r>
            <a:endParaRPr lang="en-US" dirty="0"/>
          </a:p>
        </p:txBody>
      </p:sp>
      <p:pic>
        <p:nvPicPr>
          <p:cNvPr id="5122" name="Picture 2" descr="Free Time Clock Clipart, Download Free Time Clock Clipart png images, Free  ClipArts on Clipart Library">
            <a:extLst>
              <a:ext uri="{FF2B5EF4-FFF2-40B4-BE49-F238E27FC236}">
                <a16:creationId xmlns:a16="http://schemas.microsoft.com/office/drawing/2014/main" id="{D96D8E3C-F8AF-A3F0-E365-FD27CE642F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869" y="1935020"/>
            <a:ext cx="2284259" cy="3298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3835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ileHash xmlns="1b8b392f-c239-486c-884d-6fdbb6d43546">96b3067fdc68c114698847dc533a6c942505afbc</FileHash>
    <CloudMigratorVersion xmlns="1b8b392f-c239-486c-884d-6fdbb6d43546">3.15.5.0</CloudMigratorVersion>
    <UniqueSourceRef xmlns="1b8b392f-c239-486c-884d-6fdbb6d43546">\\nrc1104-dc-01\RMStaff\Old Folders\LBI Data\PRU Outreach\Training\2019\KS2 Positive behaviour Management\KS2 Positive Behaviour Management.pptx_sites/LoughRoad</UniqueSourceRef>
    <SharedWithUsers xmlns="1b8b392f-c239-486c-884d-6fdbb6d43546">
      <UserInfo>
        <DisplayName/>
        <AccountId xsi:nil="true"/>
        <AccountType/>
      </UserInfo>
    </SharedWithUsers>
    <test xmlns="1b8b392f-c239-486c-884d-6fdbb6d43546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9F1893D911F648B8164A76DB954AA4" ma:contentTypeVersion="18" ma:contentTypeDescription="Create a new document." ma:contentTypeScope="" ma:versionID="c3a6005d048977da4baa6666ecb56e12">
  <xsd:schema xmlns:xsd="http://www.w3.org/2001/XMLSchema" xmlns:xs="http://www.w3.org/2001/XMLSchema" xmlns:p="http://schemas.microsoft.com/office/2006/metadata/properties" xmlns:ns2="1b8b392f-c239-486c-884d-6fdbb6d43546" targetNamespace="http://schemas.microsoft.com/office/2006/metadata/properties" ma:root="true" ma:fieldsID="32b47e26803bbac79bd7ae9785c8a11b" ns2:_="">
    <xsd:import namespace="1b8b392f-c239-486c-884d-6fdbb6d43546"/>
    <xsd:element name="properties">
      <xsd:complexType>
        <xsd:sequence>
          <xsd:element name="documentManagement">
            <xsd:complexType>
              <xsd:all>
                <xsd:element ref="ns2:UniqueSourceRef" minOccurs="0"/>
                <xsd:element ref="ns2:FileHash" minOccurs="0"/>
                <xsd:element ref="ns2:CloudMigratorVersion" minOccurs="0"/>
                <xsd:element ref="ns2:SharedWithUsers" minOccurs="0"/>
                <xsd:element ref="ns2:SharedWithDetails" minOccurs="0"/>
                <xsd:element ref="ns2:SharingHintHash" minOccurs="0"/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test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b392f-c239-486c-884d-6fdbb6d43546" elementFormDefault="qualified">
    <xsd:import namespace="http://schemas.microsoft.com/office/2006/documentManagement/types"/>
    <xsd:import namespace="http://schemas.microsoft.com/office/infopath/2007/PartnerControls"/>
    <xsd:element name="UniqueSourceRef" ma:index="1" nillable="true" ma:displayName="UniqueSourceRef" ma:internalName="UniqueSourceRef">
      <xsd:simpleType>
        <xsd:restriction base="dms:Note">
          <xsd:maxLength value="255"/>
        </xsd:restriction>
      </xsd:simpleType>
    </xsd:element>
    <xsd:element name="FileHash" ma:index="2" nillable="true" ma:displayName="FileHash" ma:internalName="FileHash">
      <xsd:simpleType>
        <xsd:restriction base="dms:Note">
          <xsd:maxLength value="255"/>
        </xsd:restriction>
      </xsd:simpleType>
    </xsd:element>
    <xsd:element name="CloudMigratorVersion" ma:index="4" nillable="true" ma:displayName="CloudMigratorVersion" ma:internalName="CloudMigratorVersion">
      <xsd:simpleType>
        <xsd:restriction base="dms:Note">
          <xsd:maxLength value="255"/>
        </xsd:restriction>
      </xsd:simpleType>
    </xsd:element>
    <xsd:element name="SharedWithUsers" ma:index="7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8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9" nillable="true" ma:displayName="Sharing Hint Hash" ma:description="" ma:hidden="true" ma:internalName="SharingHintHash" ma:readOnly="true">
      <xsd:simpleType>
        <xsd:restriction base="dms:Text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test" ma:index="22" nillable="true" ma:displayName="test" ma:format="Dropdown" ma:internalName="test">
      <xsd:simpleType>
        <xsd:restriction base="dms:Text">
          <xsd:maxLength value="255"/>
        </xsd:restriction>
      </xsd:simpleType>
    </xsd:element>
    <xsd:element name="MediaServiceAutoKeyPoints" ma:index="2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8" ma:displayName="Content Type"/>
        <xsd:element ref="dc:title" minOccurs="0" maxOccurs="1" ma:index="0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B31A9E0-E083-4D03-903B-130571FE07FB}">
  <ds:schemaRefs>
    <ds:schemaRef ds:uri="1b8b392f-c239-486c-884d-6fdbb6d43546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7EE595F-038C-4F43-893F-A8ACBF8DE013}">
  <ds:schemaRefs>
    <ds:schemaRef ds:uri="1b8b392f-c239-486c-884d-6fdbb6d4354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8873C07F-9171-4C60-8EC5-4965FD689CB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293</TotalTime>
  <Words>3375</Words>
  <Application>Microsoft Office PowerPoint</Application>
  <PresentationFormat>On-screen Show (4:3)</PresentationFormat>
  <Paragraphs>588</Paragraphs>
  <Slides>49</Slides>
  <Notes>24</Notes>
  <HiddenSlides>24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Aharoni</vt:lpstr>
      <vt:lpstr>Arial</vt:lpstr>
      <vt:lpstr>Calibri</vt:lpstr>
      <vt:lpstr>Symbol</vt:lpstr>
      <vt:lpstr>Times New Roman</vt:lpstr>
      <vt:lpstr>Wingdings</vt:lpstr>
      <vt:lpstr>Office Theme</vt:lpstr>
      <vt:lpstr>ECES5016C Ymddygiad a Dysgu;  Dulliau o reoli’r ystafell ddosbarth Sesiwn 2 a 3</vt:lpstr>
      <vt:lpstr>Amcanion</vt:lpstr>
      <vt:lpstr>Objectives</vt:lpstr>
      <vt:lpstr>Asesiad</vt:lpstr>
      <vt:lpstr>Assessment</vt:lpstr>
      <vt:lpstr>Llinell Barn</vt:lpstr>
      <vt:lpstr>Opinion Line</vt:lpstr>
      <vt:lpstr>PowerPoint Presentation</vt:lpstr>
      <vt:lpstr>PowerPoint Presentation</vt:lpstr>
      <vt:lpstr>Nid dewis ydyw, diffyg o ran sgiliau ydyw</vt:lpstr>
      <vt:lpstr>It’s not a choice, it’s a skills deficit</vt:lpstr>
      <vt:lpstr>PowerPoint Presentation</vt:lpstr>
      <vt:lpstr>PowerPoint Presentation</vt:lpstr>
      <vt:lpstr>Damcaniaeth Ymlyniad Iach</vt:lpstr>
      <vt:lpstr>Healthy Attachment Theory</vt:lpstr>
      <vt:lpstr>PowerPoint Presentation</vt:lpstr>
      <vt:lpstr>PowerPoint Presentation</vt:lpstr>
      <vt:lpstr>Sgiliau datblygiadol disgwyliedig plentyn rhwng 22-50 mis</vt:lpstr>
      <vt:lpstr>The expected developmental skills of a child between 22-50 months</vt:lpstr>
      <vt:lpstr>22-36 mis</vt:lpstr>
      <vt:lpstr>22-36 months</vt:lpstr>
      <vt:lpstr>30-50 mis</vt:lpstr>
      <vt:lpstr>30-50 months</vt:lpstr>
      <vt:lpstr>Beth all ddigwydd os nad oes gan ddisgyblion y sgiliau hyn?</vt:lpstr>
      <vt:lpstr>What may happen if pupils do not have these skills?</vt:lpstr>
      <vt:lpstr>Deall ein hunain</vt:lpstr>
      <vt:lpstr>Understanding ourselves </vt:lpstr>
      <vt:lpstr>Rheoli ein Hunain</vt:lpstr>
      <vt:lpstr>Managing Ourselves</vt:lpstr>
      <vt:lpstr>Rheoli ein Hunain</vt:lpstr>
      <vt:lpstr>Managing Ourselves</vt:lpstr>
      <vt:lpstr>Tasg</vt:lpstr>
      <vt:lpstr>Task</vt:lpstr>
      <vt:lpstr>Strategaethau Ymddygiad Cadarnhaol</vt:lpstr>
      <vt:lpstr>Positive Behaviour Strategies</vt:lpstr>
      <vt:lpstr>Ail-fframio Cadarnhaol</vt:lpstr>
      <vt:lpstr>Positive Re-Framing</vt:lpstr>
      <vt:lpstr>Canmoliaeth Brocsimol</vt:lpstr>
      <vt:lpstr>Proximal Praise</vt:lpstr>
      <vt:lpstr>Iaith Dewis</vt:lpstr>
      <vt:lpstr>Language of Choice</vt:lpstr>
      <vt:lpstr>Tasg</vt:lpstr>
      <vt:lpstr>Task</vt:lpstr>
      <vt:lpstr>PowerPoint Presentation</vt:lpstr>
      <vt:lpstr>PowerPoint Presentation</vt:lpstr>
      <vt:lpstr>Gwneud cysylltiadau</vt:lpstr>
      <vt:lpstr>Making connections</vt:lpstr>
      <vt:lpstr>Mae’n Bryd Adfyfyrio</vt:lpstr>
      <vt:lpstr>Time to Reflect</vt:lpstr>
    </vt:vector>
  </TitlesOfParts>
  <Company>RM plc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Tim Webb</dc:creator>
  <cp:lastModifiedBy>Helen A Griffiths</cp:lastModifiedBy>
  <cp:revision>5</cp:revision>
  <dcterms:created xsi:type="dcterms:W3CDTF">2018-10-04T12:54:42Z</dcterms:created>
  <dcterms:modified xsi:type="dcterms:W3CDTF">2024-01-22T20:22:55Z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0x010100F19F1893D911F648B8164A76DB954AA4</vt:lpwstr>
  </property>
</Properties>
</file>