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53"/>
  </p:notesMasterIdLst>
  <p:sldIdLst>
    <p:sldId id="256" r:id="rId2"/>
    <p:sldId id="257" r:id="rId3"/>
    <p:sldId id="258" r:id="rId4"/>
    <p:sldId id="259" r:id="rId5"/>
    <p:sldId id="260" r:id="rId6"/>
    <p:sldId id="278" r:id="rId7"/>
    <p:sldId id="279" r:id="rId8"/>
    <p:sldId id="280" r:id="rId9"/>
    <p:sldId id="281" r:id="rId10"/>
    <p:sldId id="264" r:id="rId11"/>
    <p:sldId id="282" r:id="rId12"/>
    <p:sldId id="283" r:id="rId13"/>
    <p:sldId id="284" r:id="rId14"/>
    <p:sldId id="295" r:id="rId15"/>
    <p:sldId id="286" r:id="rId16"/>
    <p:sldId id="296" r:id="rId17"/>
    <p:sldId id="287" r:id="rId18"/>
    <p:sldId id="262" r:id="rId19"/>
    <p:sldId id="263" r:id="rId20"/>
    <p:sldId id="297" r:id="rId21"/>
    <p:sldId id="288" r:id="rId22"/>
    <p:sldId id="306" r:id="rId23"/>
    <p:sldId id="298" r:id="rId24"/>
    <p:sldId id="274" r:id="rId25"/>
    <p:sldId id="275" r:id="rId26"/>
    <p:sldId id="276" r:id="rId27"/>
    <p:sldId id="277" r:id="rId28"/>
    <p:sldId id="261" r:id="rId29"/>
    <p:sldId id="265" r:id="rId30"/>
    <p:sldId id="299" r:id="rId31"/>
    <p:sldId id="266" r:id="rId32"/>
    <p:sldId id="267" r:id="rId33"/>
    <p:sldId id="268" r:id="rId34"/>
    <p:sldId id="300" r:id="rId35"/>
    <p:sldId id="269" r:id="rId36"/>
    <p:sldId id="303" r:id="rId37"/>
    <p:sldId id="293" r:id="rId38"/>
    <p:sldId id="304" r:id="rId39"/>
    <p:sldId id="302" r:id="rId40"/>
    <p:sldId id="294" r:id="rId41"/>
    <p:sldId id="270" r:id="rId42"/>
    <p:sldId id="271" r:id="rId43"/>
    <p:sldId id="307" r:id="rId44"/>
    <p:sldId id="272" r:id="rId45"/>
    <p:sldId id="273" r:id="rId46"/>
    <p:sldId id="289" r:id="rId47"/>
    <p:sldId id="290" r:id="rId48"/>
    <p:sldId id="308" r:id="rId49"/>
    <p:sldId id="309" r:id="rId50"/>
    <p:sldId id="305" r:id="rId51"/>
    <p:sldId id="310"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DC99EC2-5556-4F8C-93D0-8301FE6DFEA4}">
          <p14:sldIdLst>
            <p14:sldId id="256"/>
            <p14:sldId id="257"/>
            <p14:sldId id="258"/>
            <p14:sldId id="259"/>
            <p14:sldId id="260"/>
            <p14:sldId id="278"/>
            <p14:sldId id="279"/>
            <p14:sldId id="280"/>
            <p14:sldId id="281"/>
            <p14:sldId id="264"/>
            <p14:sldId id="282"/>
            <p14:sldId id="283"/>
            <p14:sldId id="284"/>
            <p14:sldId id="295"/>
            <p14:sldId id="286"/>
            <p14:sldId id="296"/>
            <p14:sldId id="287"/>
            <p14:sldId id="262"/>
            <p14:sldId id="263"/>
            <p14:sldId id="297"/>
            <p14:sldId id="288"/>
            <p14:sldId id="306"/>
            <p14:sldId id="298"/>
            <p14:sldId id="274"/>
            <p14:sldId id="275"/>
            <p14:sldId id="276"/>
            <p14:sldId id="277"/>
            <p14:sldId id="261"/>
            <p14:sldId id="265"/>
            <p14:sldId id="299"/>
            <p14:sldId id="266"/>
            <p14:sldId id="267"/>
            <p14:sldId id="268"/>
            <p14:sldId id="300"/>
            <p14:sldId id="269"/>
            <p14:sldId id="303"/>
            <p14:sldId id="293"/>
            <p14:sldId id="304"/>
            <p14:sldId id="302"/>
            <p14:sldId id="294"/>
            <p14:sldId id="270"/>
            <p14:sldId id="271"/>
            <p14:sldId id="307"/>
            <p14:sldId id="272"/>
            <p14:sldId id="273"/>
            <p14:sldId id="289"/>
            <p14:sldId id="290"/>
            <p14:sldId id="308"/>
            <p14:sldId id="309"/>
            <p14:sldId id="305"/>
            <p14:sldId id="310"/>
          </p14:sldIdLst>
        </p14:section>
        <p14:section name="Untitled Section" id="{2A8F0491-05E5-4579-8C49-691F6262B64B}">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185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33E077E-926B-412F-8F7A-686F4B7B794B}" type="datetimeFigureOut">
              <a:rPr lang="en-GB" smtClean="0"/>
              <a:t>02/10/2019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1083D3-8E12-492B-9559-8EC7805F0045}" type="slidenum">
              <a:rPr lang="en-GB" smtClean="0"/>
              <a:t>‹#›</a:t>
            </a:fld>
            <a:endParaRPr lang="en-GB"/>
          </a:p>
        </p:txBody>
      </p:sp>
    </p:spTree>
    <p:extLst>
      <p:ext uri="{BB962C8B-B14F-4D97-AF65-F5344CB8AC3E}">
        <p14:creationId xmlns:p14="http://schemas.microsoft.com/office/powerpoint/2010/main" val="17762767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1083D3-8E12-492B-9559-8EC7805F0045}" type="slidenum">
              <a:rPr lang="en-GB" smtClean="0"/>
              <a:t>21</a:t>
            </a:fld>
            <a:endParaRPr lang="en-GB"/>
          </a:p>
        </p:txBody>
      </p:sp>
    </p:spTree>
    <p:extLst>
      <p:ext uri="{BB962C8B-B14F-4D97-AF65-F5344CB8AC3E}">
        <p14:creationId xmlns:p14="http://schemas.microsoft.com/office/powerpoint/2010/main" val="2402174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1083D3-8E12-492B-9559-8EC7805F0045}" type="slidenum">
              <a:rPr lang="en-GB" smtClean="0"/>
              <a:t>27</a:t>
            </a:fld>
            <a:endParaRPr lang="en-GB"/>
          </a:p>
        </p:txBody>
      </p:sp>
    </p:spTree>
    <p:extLst>
      <p:ext uri="{BB962C8B-B14F-4D97-AF65-F5344CB8AC3E}">
        <p14:creationId xmlns:p14="http://schemas.microsoft.com/office/powerpoint/2010/main" val="40790315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1083D3-8E12-492B-9559-8EC7805F0045}" type="slidenum">
              <a:rPr lang="en-GB" smtClean="0"/>
              <a:t>50</a:t>
            </a:fld>
            <a:endParaRPr lang="en-GB"/>
          </a:p>
        </p:txBody>
      </p:sp>
    </p:spTree>
    <p:extLst>
      <p:ext uri="{BB962C8B-B14F-4D97-AF65-F5344CB8AC3E}">
        <p14:creationId xmlns:p14="http://schemas.microsoft.com/office/powerpoint/2010/main" val="42543447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CA629085-91CA-4599-8E3D-C8579B03A394}" type="datetimeFigureOut">
              <a:rPr lang="en-GB" smtClean="0"/>
              <a:t>02/10/2019</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9BAF133F-202B-4E53-9F54-CCFFC3D2860B}"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CA629085-91CA-4599-8E3D-C8579B03A394}"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AF133F-202B-4E53-9F54-CCFFC3D2860B}"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CA629085-91CA-4599-8E3D-C8579B03A394}" type="datetimeFigureOut">
              <a:rPr lang="en-GB" smtClean="0"/>
              <a:t>02/10/2019</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9BAF133F-202B-4E53-9F54-CCFFC3D2860B}"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CA629085-91CA-4599-8E3D-C8579B03A394}" type="datetimeFigureOut">
              <a:rPr lang="en-GB" smtClean="0"/>
              <a:t>02/10/2019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AF133F-202B-4E53-9F54-CCFFC3D2860B}"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CA629085-91CA-4599-8E3D-C8579B03A394}" type="datetimeFigureOut">
              <a:rPr lang="en-GB" smtClean="0"/>
              <a:t>02/10/2019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BAF133F-202B-4E53-9F54-CCFFC3D2860B}"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A629085-91CA-4599-8E3D-C8579B03A394}" type="datetimeFigureOut">
              <a:rPr lang="en-GB" smtClean="0"/>
              <a:t>02/10/2019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BAF133F-202B-4E53-9F54-CCFFC3D2860B}"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629085-91CA-4599-8E3D-C8579B03A394}" type="datetimeFigureOut">
              <a:rPr lang="en-GB" smtClean="0"/>
              <a:t>02/10/2019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BAF133F-202B-4E53-9F54-CCFFC3D2860B}"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CA629085-91CA-4599-8E3D-C8579B03A394}" type="datetimeFigureOut">
              <a:rPr lang="en-GB" smtClean="0"/>
              <a:t>02/10/2019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AF133F-202B-4E53-9F54-CCFFC3D2860B}"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CA629085-91CA-4599-8E3D-C8579B03A394}" type="datetimeFigureOut">
              <a:rPr lang="en-GB" smtClean="0"/>
              <a:t>02/10/2019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AF133F-202B-4E53-9F54-CCFFC3D2860B}"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A629085-91CA-4599-8E3D-C8579B03A394}"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AF133F-202B-4E53-9F54-CCFFC3D2860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A629085-91CA-4599-8E3D-C8579B03A394}"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AF133F-202B-4E53-9F54-CCFFC3D2860B}"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CA629085-91CA-4599-8E3D-C8579B03A394}" type="datetimeFigureOut">
              <a:rPr lang="en-GB" smtClean="0"/>
              <a:t>02/10/2019</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9BAF133F-202B-4E53-9F54-CCFFC3D2860B}"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SJYW4012</a:t>
            </a:r>
            <a:br>
              <a:rPr lang="en-GB" dirty="0" smtClean="0"/>
            </a:br>
            <a:r>
              <a:rPr lang="en-GB" dirty="0" smtClean="0"/>
              <a:t>Fieldwork</a:t>
            </a:r>
            <a:endParaRPr lang="en-GB" dirty="0"/>
          </a:p>
        </p:txBody>
      </p:sp>
      <p:sp>
        <p:nvSpPr>
          <p:cNvPr id="3" name="Subtitle 2"/>
          <p:cNvSpPr>
            <a:spLocks noGrp="1"/>
          </p:cNvSpPr>
          <p:nvPr>
            <p:ph type="subTitle" idx="1"/>
          </p:nvPr>
        </p:nvSpPr>
        <p:spPr/>
        <p:txBody>
          <a:bodyPr>
            <a:normAutofit fontScale="70000" lnSpcReduction="20000"/>
          </a:bodyPr>
          <a:lstStyle/>
          <a:p>
            <a:r>
              <a:rPr lang="en-GB" dirty="0" smtClean="0"/>
              <a:t>Introduction and Overview</a:t>
            </a:r>
          </a:p>
          <a:p>
            <a:r>
              <a:rPr lang="en-GB" dirty="0" smtClean="0"/>
              <a:t>Mrs Alana Enoch</a:t>
            </a:r>
            <a:endParaRPr lang="en-GB" dirty="0"/>
          </a:p>
        </p:txBody>
      </p:sp>
    </p:spTree>
    <p:extLst>
      <p:ext uri="{BB962C8B-B14F-4D97-AF65-F5344CB8AC3E}">
        <p14:creationId xmlns:p14="http://schemas.microsoft.com/office/powerpoint/2010/main" val="339734174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Introduction and Module </a:t>
            </a:r>
            <a:r>
              <a:rPr lang="en-GB" dirty="0"/>
              <a:t>O</a:t>
            </a:r>
            <a:r>
              <a:rPr lang="en-GB" dirty="0" smtClean="0"/>
              <a:t>verview</a:t>
            </a:r>
            <a:endParaRPr lang="en-GB" dirty="0"/>
          </a:p>
        </p:txBody>
      </p:sp>
      <p:sp>
        <p:nvSpPr>
          <p:cNvPr id="3" name="Content Placeholder 2"/>
          <p:cNvSpPr>
            <a:spLocks noGrp="1"/>
          </p:cNvSpPr>
          <p:nvPr>
            <p:ph sz="quarter" idx="1"/>
          </p:nvPr>
        </p:nvSpPr>
        <p:spPr/>
        <p:txBody>
          <a:bodyPr>
            <a:normAutofit fontScale="92500" lnSpcReduction="20000"/>
          </a:bodyPr>
          <a:lstStyle/>
          <a:p>
            <a:pPr marL="0" indent="0">
              <a:buNone/>
            </a:pPr>
            <a:endParaRPr lang="en-GB" sz="3500" dirty="0"/>
          </a:p>
          <a:p>
            <a:r>
              <a:rPr lang="en-GB" sz="3500" dirty="0" smtClean="0"/>
              <a:t>Today Week 1 </a:t>
            </a:r>
          </a:p>
          <a:p>
            <a:pPr lvl="1"/>
            <a:r>
              <a:rPr lang="en-GB" sz="3000" dirty="0" smtClean="0"/>
              <a:t>Introduction and Module Overview</a:t>
            </a:r>
          </a:p>
          <a:p>
            <a:pPr lvl="1"/>
            <a:r>
              <a:rPr lang="en-GB" sz="3000" dirty="0" smtClean="0"/>
              <a:t>Assessments and Submissions</a:t>
            </a:r>
          </a:p>
          <a:p>
            <a:pPr lvl="1"/>
            <a:r>
              <a:rPr lang="en-GB" sz="3000" dirty="0" smtClean="0"/>
              <a:t>Important Considerations</a:t>
            </a:r>
          </a:p>
          <a:p>
            <a:pPr lvl="1"/>
            <a:r>
              <a:rPr lang="en-GB" sz="3000" dirty="0" smtClean="0"/>
              <a:t>Group Tasks and Directed Study</a:t>
            </a:r>
          </a:p>
          <a:p>
            <a:endParaRPr lang="en-GB" sz="3500" dirty="0"/>
          </a:p>
          <a:p>
            <a:r>
              <a:rPr lang="en-GB" sz="3500" dirty="0" smtClean="0"/>
              <a:t>Module Tutor – Alana Enoch</a:t>
            </a:r>
          </a:p>
          <a:p>
            <a:endParaRPr lang="en-GB" sz="3500" dirty="0"/>
          </a:p>
          <a:p>
            <a:r>
              <a:rPr lang="en-GB" sz="3500" dirty="0" smtClean="0"/>
              <a:t>Module Name and Code Fieldwork 1 (ECYW4001) </a:t>
            </a:r>
            <a:endParaRPr lang="en-GB" sz="3500" dirty="0"/>
          </a:p>
        </p:txBody>
      </p:sp>
    </p:spTree>
    <p:extLst>
      <p:ext uri="{BB962C8B-B14F-4D97-AF65-F5344CB8AC3E}">
        <p14:creationId xmlns:p14="http://schemas.microsoft.com/office/powerpoint/2010/main" val="188776211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a:t>
            </a:r>
            <a:r>
              <a:rPr lang="en-GB" dirty="0" smtClean="0"/>
              <a:t>ims</a:t>
            </a:r>
            <a:endParaRPr lang="en-GB" dirty="0"/>
          </a:p>
        </p:txBody>
      </p:sp>
      <p:sp>
        <p:nvSpPr>
          <p:cNvPr id="3" name="Content Placeholder 2"/>
          <p:cNvSpPr>
            <a:spLocks noGrp="1"/>
          </p:cNvSpPr>
          <p:nvPr>
            <p:ph sz="quarter" idx="1"/>
          </p:nvPr>
        </p:nvSpPr>
        <p:spPr>
          <a:xfrm>
            <a:off x="457200" y="1752600"/>
            <a:ext cx="8229600" cy="4628728"/>
          </a:xfrm>
        </p:spPr>
        <p:txBody>
          <a:bodyPr/>
          <a:lstStyle/>
          <a:p>
            <a:r>
              <a:rPr lang="en-GB" dirty="0" smtClean="0"/>
              <a:t>To provide students with an understanding of the key approaches and practices linking the theory and practice of  Youth and Community Work.</a:t>
            </a:r>
          </a:p>
          <a:p>
            <a:pPr marL="114300" indent="0">
              <a:buNone/>
            </a:pPr>
            <a:endParaRPr lang="en-GB" dirty="0" smtClean="0"/>
          </a:p>
          <a:p>
            <a:r>
              <a:rPr lang="en-GB" dirty="0" smtClean="0"/>
              <a:t>To provide students with an opportunity to develop their youth work skills, knowledge and understanding within an appropriate 200 hour placement</a:t>
            </a:r>
            <a:endParaRPr lang="en-GB" dirty="0"/>
          </a:p>
        </p:txBody>
      </p:sp>
    </p:spTree>
    <p:extLst>
      <p:ext uri="{BB962C8B-B14F-4D97-AF65-F5344CB8AC3E}">
        <p14:creationId xmlns:p14="http://schemas.microsoft.com/office/powerpoint/2010/main" val="399684636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1752600"/>
            <a:ext cx="8229600" cy="4700736"/>
          </a:xfrm>
        </p:spPr>
        <p:txBody>
          <a:bodyPr>
            <a:normAutofit/>
          </a:bodyPr>
          <a:lstStyle/>
          <a:p>
            <a:r>
              <a:rPr lang="en-GB" dirty="0" smtClean="0"/>
              <a:t>Successfully complete a 200 hour placement in accordance with the principles and values of youth work.</a:t>
            </a:r>
          </a:p>
          <a:p>
            <a:r>
              <a:rPr lang="en-GB" dirty="0" smtClean="0"/>
              <a:t>Engage in reflection and supervised practice.</a:t>
            </a:r>
          </a:p>
          <a:p>
            <a:r>
              <a:rPr lang="en-GB" dirty="0" smtClean="0"/>
              <a:t>Begin to identify the developmental needs of young people in communities and responses associated of youth work in the voluntary and maintained sectors.</a:t>
            </a:r>
          </a:p>
          <a:p>
            <a:r>
              <a:rPr lang="en-GB" dirty="0" smtClean="0"/>
              <a:t>Organise their knowledge and learning through use of a range of information resources, and present their work at the appropriate level, and reflect upon sustainable literacy skills developed.</a:t>
            </a:r>
            <a:endParaRPr lang="en-GB" dirty="0"/>
          </a:p>
        </p:txBody>
      </p:sp>
      <p:sp>
        <p:nvSpPr>
          <p:cNvPr id="5" name="Title 1"/>
          <p:cNvSpPr>
            <a:spLocks noGrp="1"/>
          </p:cNvSpPr>
          <p:nvPr>
            <p:ph type="title"/>
          </p:nvPr>
        </p:nvSpPr>
        <p:spPr>
          <a:xfrm>
            <a:off x="457200" y="908720"/>
            <a:ext cx="8229600" cy="1224136"/>
          </a:xfrm>
        </p:spPr>
        <p:txBody>
          <a:bodyPr>
            <a:normAutofit fontScale="90000"/>
          </a:bodyPr>
          <a:lstStyle/>
          <a:p>
            <a:pPr marL="342900" lvl="0" indent="-228600">
              <a:spcBef>
                <a:spcPct val="20000"/>
              </a:spcBef>
            </a:pPr>
            <a:r>
              <a:rPr lang="en-GB" dirty="0" smtClean="0"/>
              <a:t>Learning Outcomes</a:t>
            </a:r>
            <a:br>
              <a:rPr lang="en-GB" dirty="0" smtClean="0"/>
            </a:br>
            <a:r>
              <a:rPr lang="en-GB" dirty="0" smtClean="0"/>
              <a:t/>
            </a:r>
            <a:br>
              <a:rPr lang="en-GB" dirty="0" smtClean="0"/>
            </a:br>
            <a:r>
              <a:rPr lang="en-GB" sz="1700" cap="none" dirty="0" smtClean="0">
                <a:solidFill>
                  <a:srgbClr val="564B3C"/>
                </a:solidFill>
                <a:latin typeface="Century Gothic"/>
                <a:ea typeface="+mn-ea"/>
                <a:cs typeface="+mn-cs"/>
              </a:rPr>
              <a:t>Upon </a:t>
            </a:r>
            <a:r>
              <a:rPr lang="en-GB" sz="1700" cap="none" dirty="0">
                <a:solidFill>
                  <a:srgbClr val="564B3C"/>
                </a:solidFill>
                <a:latin typeface="Century Gothic"/>
                <a:ea typeface="+mn-ea"/>
                <a:cs typeface="+mn-cs"/>
              </a:rPr>
              <a:t>Successful completion of this module, the student should be able to demonstrate the ability to:</a:t>
            </a:r>
            <a:br>
              <a:rPr lang="en-GB" sz="1700" cap="none" dirty="0">
                <a:solidFill>
                  <a:srgbClr val="564B3C"/>
                </a:solidFill>
                <a:latin typeface="Century Gothic"/>
                <a:ea typeface="+mn-ea"/>
                <a:cs typeface="+mn-cs"/>
              </a:rPr>
            </a:br>
            <a:endParaRPr lang="en-GB" dirty="0"/>
          </a:p>
        </p:txBody>
      </p:sp>
    </p:spTree>
    <p:extLst>
      <p:ext uri="{BB962C8B-B14F-4D97-AF65-F5344CB8AC3E}">
        <p14:creationId xmlns:p14="http://schemas.microsoft.com/office/powerpoint/2010/main" val="29526551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Indicative Content</a:t>
            </a:r>
            <a:endParaRPr lang="en-GB" dirty="0"/>
          </a:p>
        </p:txBody>
      </p:sp>
      <p:sp>
        <p:nvSpPr>
          <p:cNvPr id="3" name="Content Placeholder 2"/>
          <p:cNvSpPr>
            <a:spLocks noGrp="1"/>
          </p:cNvSpPr>
          <p:nvPr>
            <p:ph sz="quarter" idx="1"/>
          </p:nvPr>
        </p:nvSpPr>
        <p:spPr>
          <a:xfrm>
            <a:off x="457200" y="1412776"/>
            <a:ext cx="8229600" cy="5112568"/>
          </a:xfrm>
        </p:spPr>
        <p:txBody>
          <a:bodyPr>
            <a:normAutofit/>
          </a:bodyPr>
          <a:lstStyle/>
          <a:p>
            <a:r>
              <a:rPr lang="en-GB" dirty="0" smtClean="0"/>
              <a:t>How to prepare for placement including sources of support, the importance of working within existing polices and procedures (safeguarding and child protection and health and safety at work for example).</a:t>
            </a:r>
          </a:p>
          <a:p>
            <a:r>
              <a:rPr lang="en-GB" dirty="0" smtClean="0"/>
              <a:t>The importance of demonstrating appropriate principles and values within Youth and Community Work.</a:t>
            </a:r>
          </a:p>
          <a:p>
            <a:r>
              <a:rPr lang="en-GB" dirty="0" smtClean="0"/>
              <a:t>Understanding forms of supervision and the importance of engaging in supervision for learning and improving practice.</a:t>
            </a:r>
          </a:p>
          <a:p>
            <a:r>
              <a:rPr lang="en-GB" dirty="0" smtClean="0"/>
              <a:t>Understanding reflective practice and the process of professional development planning.</a:t>
            </a:r>
            <a:endParaRPr lang="en-GB" dirty="0"/>
          </a:p>
        </p:txBody>
      </p:sp>
    </p:spTree>
    <p:extLst>
      <p:ext uri="{BB962C8B-B14F-4D97-AF65-F5344CB8AC3E}">
        <p14:creationId xmlns:p14="http://schemas.microsoft.com/office/powerpoint/2010/main" val="357669298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p>
        </p:txBody>
      </p:sp>
      <p:sp>
        <p:nvSpPr>
          <p:cNvPr id="3" name="Content Placeholder 2"/>
          <p:cNvSpPr>
            <a:spLocks noGrp="1"/>
          </p:cNvSpPr>
          <p:nvPr>
            <p:ph sz="quarter" idx="1"/>
          </p:nvPr>
        </p:nvSpPr>
        <p:spPr>
          <a:xfrm>
            <a:off x="457200" y="1412776"/>
            <a:ext cx="8229600" cy="5112568"/>
          </a:xfrm>
        </p:spPr>
        <p:txBody>
          <a:bodyPr>
            <a:normAutofit lnSpcReduction="10000"/>
          </a:bodyPr>
          <a:lstStyle/>
          <a:p>
            <a:r>
              <a:rPr lang="en-GB" dirty="0" smtClean="0"/>
              <a:t>Identifying, establishing and managing ones boundaries with young people.</a:t>
            </a:r>
          </a:p>
          <a:p>
            <a:r>
              <a:rPr lang="en-GB" dirty="0" smtClean="0"/>
              <a:t>Beginning research as a Youth and Community Worker.</a:t>
            </a:r>
          </a:p>
          <a:p>
            <a:r>
              <a:rPr lang="en-GB" dirty="0" smtClean="0"/>
              <a:t>How to encourage youth work activities which enable creativity and innovation in the voluntary  and maintained sector.</a:t>
            </a:r>
          </a:p>
          <a:p>
            <a:r>
              <a:rPr lang="en-GB" dirty="0" smtClean="0"/>
              <a:t>Understanding the purpose of the placement organisation and the role of the practitioner in contributing to delivering that vision.</a:t>
            </a:r>
          </a:p>
          <a:p>
            <a:r>
              <a:rPr lang="en-GB" dirty="0" smtClean="0"/>
              <a:t>Understanding and working with ones existing knowledge and expertise and understanding when and how to pass on appropriate information.</a:t>
            </a:r>
            <a:endParaRPr lang="en-GB" dirty="0"/>
          </a:p>
        </p:txBody>
      </p:sp>
    </p:spTree>
    <p:extLst>
      <p:ext uri="{BB962C8B-B14F-4D97-AF65-F5344CB8AC3E}">
        <p14:creationId xmlns:p14="http://schemas.microsoft.com/office/powerpoint/2010/main" val="4197046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Learning and Teaching Strategy</a:t>
            </a:r>
            <a:endParaRPr lang="en-GB" dirty="0"/>
          </a:p>
        </p:txBody>
      </p:sp>
      <p:sp>
        <p:nvSpPr>
          <p:cNvPr id="3" name="Content Placeholder 2"/>
          <p:cNvSpPr>
            <a:spLocks noGrp="1"/>
          </p:cNvSpPr>
          <p:nvPr>
            <p:ph sz="quarter" idx="1"/>
          </p:nvPr>
        </p:nvSpPr>
        <p:spPr>
          <a:xfrm>
            <a:off x="457200" y="1219200"/>
            <a:ext cx="8229600" cy="5378152"/>
          </a:xfrm>
        </p:spPr>
        <p:txBody>
          <a:bodyPr>
            <a:normAutofit fontScale="92500"/>
          </a:bodyPr>
          <a:lstStyle/>
          <a:p>
            <a:r>
              <a:rPr lang="en-GB" dirty="0" smtClean="0"/>
              <a:t>Lectures will introduce the students to the concepts, principles and practices associated with youth work and placement learning. </a:t>
            </a:r>
          </a:p>
          <a:p>
            <a:r>
              <a:rPr lang="en-GB" dirty="0" smtClean="0"/>
              <a:t>Tutorials and seminars will introduce practical examples which will be used to support the application, discussion and critical evaluation of techniques learned. </a:t>
            </a:r>
          </a:p>
          <a:p>
            <a:r>
              <a:rPr lang="en-GB" dirty="0" smtClean="0"/>
              <a:t>Case studies will also be used to develop understanding and application of the techniques.</a:t>
            </a:r>
          </a:p>
          <a:p>
            <a:r>
              <a:rPr lang="en-GB" dirty="0" smtClean="0"/>
              <a:t>Lecture will involve some ppt presentations, group tasks and discussions, practical activities and progress meetings.</a:t>
            </a:r>
          </a:p>
          <a:p>
            <a:r>
              <a:rPr lang="en-GB" dirty="0" smtClean="0"/>
              <a:t>You will also be asked to prepare and plan certain aspects of the placement, these will be set as directed study in which you will be excepted to action these by the given date.</a:t>
            </a:r>
          </a:p>
          <a:p>
            <a:endParaRPr lang="en-GB" dirty="0"/>
          </a:p>
        </p:txBody>
      </p:sp>
    </p:spTree>
    <p:extLst>
      <p:ext uri="{BB962C8B-B14F-4D97-AF65-F5344CB8AC3E}">
        <p14:creationId xmlns:p14="http://schemas.microsoft.com/office/powerpoint/2010/main" val="1174153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Assessments - 4 Components (Parts)</a:t>
            </a:r>
            <a:endParaRPr lang="en-GB" dirty="0"/>
          </a:p>
        </p:txBody>
      </p:sp>
      <p:sp>
        <p:nvSpPr>
          <p:cNvPr id="3" name="Content Placeholder 2"/>
          <p:cNvSpPr>
            <a:spLocks noGrp="1"/>
          </p:cNvSpPr>
          <p:nvPr>
            <p:ph sz="quarter" idx="1"/>
          </p:nvPr>
        </p:nvSpPr>
        <p:spPr>
          <a:xfrm>
            <a:off x="457200" y="1412776"/>
            <a:ext cx="8229600" cy="5112568"/>
          </a:xfrm>
        </p:spPr>
        <p:txBody>
          <a:bodyPr/>
          <a:lstStyle/>
          <a:p>
            <a:pPr marL="114300" indent="0">
              <a:buNone/>
            </a:pPr>
            <a:r>
              <a:rPr lang="en-GB" b="1" u="sng" dirty="0" smtClean="0">
                <a:solidFill>
                  <a:srgbClr val="FF0000"/>
                </a:solidFill>
              </a:rPr>
              <a:t>Assessment Component 1 – 60%</a:t>
            </a:r>
          </a:p>
          <a:p>
            <a:pPr marL="114300" indent="0">
              <a:buNone/>
            </a:pPr>
            <a:r>
              <a:rPr lang="en-GB" dirty="0" smtClean="0">
                <a:solidFill>
                  <a:srgbClr val="FF0000"/>
                </a:solidFill>
              </a:rPr>
              <a:t>Coursework:  A professional Journal (3000 words).</a:t>
            </a:r>
          </a:p>
          <a:p>
            <a:pPr marL="114300" indent="0">
              <a:buNone/>
            </a:pPr>
            <a:endParaRPr lang="en-GB" dirty="0" smtClean="0">
              <a:solidFill>
                <a:srgbClr val="FF0000"/>
              </a:solidFill>
            </a:endParaRPr>
          </a:p>
          <a:p>
            <a:pPr marL="114300" indent="0">
              <a:buNone/>
            </a:pPr>
            <a:r>
              <a:rPr lang="en-GB" b="1" u="sng" dirty="0" smtClean="0"/>
              <a:t>Assessment Component 2 – 10%</a:t>
            </a:r>
          </a:p>
          <a:p>
            <a:pPr marL="114300" indent="0">
              <a:buNone/>
            </a:pPr>
            <a:r>
              <a:rPr lang="en-GB" dirty="0" smtClean="0"/>
              <a:t>Practical: A Line Manager Report making clear reference from the student’s practice and conduct while on placement.</a:t>
            </a:r>
          </a:p>
          <a:p>
            <a:pPr marL="114300" indent="0">
              <a:buNone/>
            </a:pPr>
            <a:endParaRPr lang="en-GB" dirty="0" smtClean="0"/>
          </a:p>
        </p:txBody>
      </p:sp>
    </p:spTree>
    <p:extLst>
      <p:ext uri="{BB962C8B-B14F-4D97-AF65-F5344CB8AC3E}">
        <p14:creationId xmlns:p14="http://schemas.microsoft.com/office/powerpoint/2010/main" val="16066198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sz="quarter" idx="1"/>
          </p:nvPr>
        </p:nvSpPr>
        <p:spPr/>
        <p:txBody>
          <a:bodyPr/>
          <a:lstStyle/>
          <a:p>
            <a:pPr marL="114300" indent="0">
              <a:buNone/>
            </a:pPr>
            <a:endParaRPr lang="en-GB" b="1" u="sng" dirty="0" smtClean="0"/>
          </a:p>
          <a:p>
            <a:pPr marL="114300" indent="0">
              <a:buNone/>
            </a:pPr>
            <a:r>
              <a:rPr lang="en-GB" b="1" u="sng" dirty="0" smtClean="0"/>
              <a:t>Assessment Component 3 – 10%</a:t>
            </a:r>
          </a:p>
          <a:p>
            <a:pPr marL="114300" indent="0">
              <a:buNone/>
            </a:pPr>
            <a:r>
              <a:rPr lang="en-GB" dirty="0" smtClean="0"/>
              <a:t>Practical: A report from the Fieldwork Supervisor reflecting the student's  engagement with supervision and reflective practice.</a:t>
            </a:r>
          </a:p>
          <a:p>
            <a:pPr marL="114300" indent="0">
              <a:buNone/>
            </a:pPr>
            <a:endParaRPr lang="en-GB" dirty="0" smtClean="0"/>
          </a:p>
          <a:p>
            <a:pPr marL="114300" indent="0">
              <a:buNone/>
            </a:pPr>
            <a:r>
              <a:rPr lang="en-GB" b="1" u="sng" dirty="0" smtClean="0">
                <a:solidFill>
                  <a:srgbClr val="FF0000"/>
                </a:solidFill>
              </a:rPr>
              <a:t>Assessment Component 4 – 10%</a:t>
            </a:r>
          </a:p>
          <a:p>
            <a:pPr marL="114300" indent="0">
              <a:buNone/>
            </a:pPr>
            <a:r>
              <a:rPr lang="en-GB" dirty="0" smtClean="0">
                <a:solidFill>
                  <a:srgbClr val="FF0000"/>
                </a:solidFill>
              </a:rPr>
              <a:t>Coursework: A portfolio of evidence including National Occupational Standards for Youth Work evidence matrix.</a:t>
            </a:r>
          </a:p>
          <a:p>
            <a:pPr marL="114300" indent="0">
              <a:buNone/>
            </a:pPr>
            <a:endParaRPr lang="en-GB" b="1" u="sng" dirty="0"/>
          </a:p>
        </p:txBody>
      </p:sp>
    </p:spTree>
    <p:extLst>
      <p:ext uri="{BB962C8B-B14F-4D97-AF65-F5344CB8AC3E}">
        <p14:creationId xmlns:p14="http://schemas.microsoft.com/office/powerpoint/2010/main" val="19842696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6128" y="260648"/>
            <a:ext cx="8260672" cy="1296144"/>
          </a:xfrm>
        </p:spPr>
        <p:txBody>
          <a:bodyPr>
            <a:noAutofit/>
          </a:bodyPr>
          <a:lstStyle/>
          <a:p>
            <a:pPr marL="114300" indent="0"/>
            <a:r>
              <a:rPr lang="en-GB" sz="2800" b="1" dirty="0"/>
              <a:t/>
            </a:r>
            <a:br>
              <a:rPr lang="en-GB" sz="2800" b="1" dirty="0"/>
            </a:br>
            <a:r>
              <a:rPr lang="en-GB" sz="3600" b="1" dirty="0"/>
              <a:t>Assessment Component  1 – 60%</a:t>
            </a:r>
            <a:br>
              <a:rPr lang="en-GB" sz="3600" b="1" dirty="0"/>
            </a:br>
            <a:r>
              <a:rPr lang="en-GB" sz="2400" b="1" i="1" dirty="0"/>
              <a:t>Coursework: A Professional Journal (3000 words)</a:t>
            </a:r>
          </a:p>
        </p:txBody>
      </p:sp>
      <p:sp>
        <p:nvSpPr>
          <p:cNvPr id="3" name="Content Placeholder 2"/>
          <p:cNvSpPr>
            <a:spLocks noGrp="1"/>
          </p:cNvSpPr>
          <p:nvPr>
            <p:ph sz="quarter" idx="1"/>
          </p:nvPr>
        </p:nvSpPr>
        <p:spPr>
          <a:xfrm>
            <a:off x="457200" y="1700808"/>
            <a:ext cx="8229600" cy="4824536"/>
          </a:xfrm>
        </p:spPr>
        <p:txBody>
          <a:bodyPr>
            <a:normAutofit/>
          </a:bodyPr>
          <a:lstStyle/>
          <a:p>
            <a:pPr marL="114300" indent="0">
              <a:buNone/>
            </a:pPr>
            <a:r>
              <a:rPr lang="en-GB" b="1" dirty="0" smtClean="0"/>
              <a:t>The journal will include the following:</a:t>
            </a:r>
          </a:p>
          <a:p>
            <a:r>
              <a:rPr lang="en-GB" dirty="0" smtClean="0"/>
              <a:t>An original risk assessment of the work setting.</a:t>
            </a:r>
          </a:p>
          <a:p>
            <a:r>
              <a:rPr lang="en-GB" dirty="0" smtClean="0"/>
              <a:t>An observation of the work placement.</a:t>
            </a:r>
          </a:p>
          <a:p>
            <a:r>
              <a:rPr lang="en-GB" dirty="0" smtClean="0"/>
              <a:t>Ten reflective journals.</a:t>
            </a:r>
          </a:p>
          <a:p>
            <a:r>
              <a:rPr lang="en-GB" dirty="0" smtClean="0"/>
              <a:t>A community Profile.</a:t>
            </a:r>
          </a:p>
          <a:p>
            <a:r>
              <a:rPr lang="en-GB" dirty="0" smtClean="0"/>
              <a:t>A summary of your own learning and development, linked to your professional development plan and underpinned with reference to examples from your practice and appropriate literature such as National Occupational Standards for Youth Work.</a:t>
            </a:r>
            <a:endParaRPr lang="en-GB" dirty="0"/>
          </a:p>
        </p:txBody>
      </p:sp>
    </p:spTree>
    <p:extLst>
      <p:ext uri="{BB962C8B-B14F-4D97-AF65-F5344CB8AC3E}">
        <p14:creationId xmlns:p14="http://schemas.microsoft.com/office/powerpoint/2010/main" val="42984423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188368"/>
          </a:xfrm>
        </p:spPr>
        <p:txBody>
          <a:bodyPr>
            <a:noAutofit/>
          </a:bodyPr>
          <a:lstStyle/>
          <a:p>
            <a:r>
              <a:rPr lang="en-GB" sz="4000" dirty="0" smtClean="0"/>
              <a:t>Assessment components 2,3 and 4</a:t>
            </a:r>
            <a:endParaRPr lang="en-GB" sz="4000" dirty="0"/>
          </a:p>
        </p:txBody>
      </p:sp>
      <p:sp>
        <p:nvSpPr>
          <p:cNvPr id="3" name="Content Placeholder 2"/>
          <p:cNvSpPr>
            <a:spLocks noGrp="1"/>
          </p:cNvSpPr>
          <p:nvPr>
            <p:ph sz="quarter" idx="1"/>
          </p:nvPr>
        </p:nvSpPr>
        <p:spPr>
          <a:xfrm>
            <a:off x="457200" y="1412776"/>
            <a:ext cx="8229600" cy="5184576"/>
          </a:xfrm>
        </p:spPr>
        <p:txBody>
          <a:bodyPr>
            <a:normAutofit/>
          </a:bodyPr>
          <a:lstStyle/>
          <a:p>
            <a:pPr marL="114300" indent="0">
              <a:buNone/>
            </a:pPr>
            <a:r>
              <a:rPr lang="en-GB" b="1" u="sng" dirty="0"/>
              <a:t>Assessment Component 2 – 10%</a:t>
            </a:r>
          </a:p>
          <a:p>
            <a:pPr marL="114300" indent="0">
              <a:buNone/>
            </a:pPr>
            <a:r>
              <a:rPr lang="en-GB" dirty="0"/>
              <a:t>Practical</a:t>
            </a:r>
            <a:r>
              <a:rPr lang="en-GB" dirty="0" smtClean="0"/>
              <a:t>:  </a:t>
            </a:r>
            <a:r>
              <a:rPr lang="en-GB" dirty="0"/>
              <a:t>A Line Manager Report making clear reference from the student’s practice and conduct while on placement.</a:t>
            </a:r>
          </a:p>
          <a:p>
            <a:pPr marL="114300" indent="0">
              <a:buNone/>
            </a:pPr>
            <a:r>
              <a:rPr lang="en-GB" b="1" u="sng" dirty="0" smtClean="0"/>
              <a:t>Assessment </a:t>
            </a:r>
            <a:r>
              <a:rPr lang="en-GB" b="1" u="sng" dirty="0"/>
              <a:t>Component </a:t>
            </a:r>
            <a:r>
              <a:rPr lang="en-GB" b="1" u="sng" dirty="0" smtClean="0"/>
              <a:t>3 </a:t>
            </a:r>
            <a:r>
              <a:rPr lang="en-GB" b="1" u="sng" dirty="0"/>
              <a:t>– 10%</a:t>
            </a:r>
          </a:p>
          <a:p>
            <a:pPr marL="114300" indent="0">
              <a:buNone/>
            </a:pPr>
            <a:r>
              <a:rPr lang="en-GB" dirty="0"/>
              <a:t>Practical: </a:t>
            </a:r>
            <a:r>
              <a:rPr lang="en-GB" dirty="0" smtClean="0"/>
              <a:t> A </a:t>
            </a:r>
            <a:r>
              <a:rPr lang="en-GB" dirty="0"/>
              <a:t>report from the Fieldwork Supervisor reflecting the student's  engagement with supervision and reflective practice</a:t>
            </a:r>
            <a:r>
              <a:rPr lang="en-GB" dirty="0" smtClean="0"/>
              <a:t>.</a:t>
            </a:r>
          </a:p>
          <a:p>
            <a:pPr marL="114300" indent="0">
              <a:buNone/>
            </a:pPr>
            <a:endParaRPr lang="en-GB" dirty="0" smtClean="0"/>
          </a:p>
          <a:p>
            <a:pPr marL="0" indent="0">
              <a:buNone/>
            </a:pPr>
            <a:r>
              <a:rPr lang="en-GB" sz="3000" b="1" dirty="0" smtClean="0"/>
              <a:t>What is apparent about the above components?</a:t>
            </a:r>
          </a:p>
          <a:p>
            <a:pPr marL="114300" indent="0">
              <a:buNone/>
            </a:pPr>
            <a:endParaRPr lang="en-GB" sz="3000" dirty="0"/>
          </a:p>
          <a:p>
            <a:endParaRPr lang="en-GB" dirty="0"/>
          </a:p>
        </p:txBody>
      </p:sp>
    </p:spTree>
    <p:extLst>
      <p:ext uri="{BB962C8B-B14F-4D97-AF65-F5344CB8AC3E}">
        <p14:creationId xmlns:p14="http://schemas.microsoft.com/office/powerpoint/2010/main" val="21151495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Important information</a:t>
            </a:r>
            <a:endParaRPr lang="en-GB" dirty="0"/>
          </a:p>
        </p:txBody>
      </p:sp>
      <p:sp>
        <p:nvSpPr>
          <p:cNvPr id="3" name="Content Placeholder 2"/>
          <p:cNvSpPr>
            <a:spLocks noGrp="1"/>
          </p:cNvSpPr>
          <p:nvPr>
            <p:ph sz="quarter" idx="1"/>
          </p:nvPr>
        </p:nvSpPr>
        <p:spPr>
          <a:xfrm>
            <a:off x="457200" y="1556792"/>
            <a:ext cx="8229600" cy="4896544"/>
          </a:xfrm>
        </p:spPr>
        <p:txBody>
          <a:bodyPr>
            <a:normAutofit lnSpcReduction="10000"/>
          </a:bodyPr>
          <a:lstStyle/>
          <a:p>
            <a:pPr lvl="0">
              <a:buClr>
                <a:srgbClr val="93A299"/>
              </a:buClr>
            </a:pPr>
            <a:endParaRPr lang="en-GB" sz="1700" dirty="0" smtClean="0">
              <a:solidFill>
                <a:srgbClr val="564B3C"/>
              </a:solidFill>
            </a:endParaRPr>
          </a:p>
          <a:p>
            <a:pPr lvl="0">
              <a:buClr>
                <a:srgbClr val="93A299"/>
              </a:buClr>
            </a:pPr>
            <a:r>
              <a:rPr lang="en-GB" sz="2800" dirty="0" smtClean="0"/>
              <a:t>The previous components </a:t>
            </a:r>
            <a:r>
              <a:rPr lang="en-GB" sz="2800" dirty="0"/>
              <a:t>are completed by somebody else involved with your placement </a:t>
            </a:r>
            <a:r>
              <a:rPr lang="en-GB" sz="2800" dirty="0" smtClean="0"/>
              <a:t>learning. </a:t>
            </a:r>
          </a:p>
          <a:p>
            <a:pPr marL="114300" lvl="0" indent="0">
              <a:buClr>
                <a:srgbClr val="93A299"/>
              </a:buClr>
              <a:buNone/>
            </a:pPr>
            <a:endParaRPr lang="en-GB" sz="3600" dirty="0" smtClean="0"/>
          </a:p>
          <a:p>
            <a:pPr lvl="0">
              <a:buClr>
                <a:srgbClr val="93A299"/>
              </a:buClr>
            </a:pPr>
            <a:r>
              <a:rPr lang="en-GB" sz="2800" dirty="0" smtClean="0"/>
              <a:t>For example the </a:t>
            </a:r>
            <a:r>
              <a:rPr lang="en-GB" sz="2800" dirty="0"/>
              <a:t>line </a:t>
            </a:r>
            <a:r>
              <a:rPr lang="en-GB" sz="2800" dirty="0" smtClean="0"/>
              <a:t>manager will write the line manager’s report, the </a:t>
            </a:r>
            <a:r>
              <a:rPr lang="en-GB" sz="2800" dirty="0"/>
              <a:t>visiting tutor </a:t>
            </a:r>
            <a:r>
              <a:rPr lang="en-GB" sz="2800" dirty="0" smtClean="0"/>
              <a:t>will visit you on placement and provide an observation of practice, and </a:t>
            </a:r>
            <a:r>
              <a:rPr lang="en-GB" sz="2800" dirty="0"/>
              <a:t>your </a:t>
            </a:r>
            <a:r>
              <a:rPr lang="en-GB" sz="2800" dirty="0" smtClean="0"/>
              <a:t>supervisor will prepare a report on how well you have engaged in the supervision process, (which consists of 6 supervision meetings with you and him/her).  </a:t>
            </a:r>
          </a:p>
          <a:p>
            <a:pPr lvl="0">
              <a:buClr>
                <a:srgbClr val="93A299"/>
              </a:buClr>
            </a:pPr>
            <a:endParaRPr lang="en-GB" sz="1800" dirty="0">
              <a:solidFill>
                <a:srgbClr val="564B3C"/>
              </a:solidFill>
            </a:endParaRPr>
          </a:p>
          <a:p>
            <a:endParaRPr lang="en-GB" dirty="0"/>
          </a:p>
        </p:txBody>
      </p:sp>
    </p:spTree>
    <p:extLst>
      <p:ext uri="{BB962C8B-B14F-4D97-AF65-F5344CB8AC3E}">
        <p14:creationId xmlns:p14="http://schemas.microsoft.com/office/powerpoint/2010/main" val="27018063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Important information</a:t>
            </a:r>
          </a:p>
        </p:txBody>
      </p:sp>
      <p:sp>
        <p:nvSpPr>
          <p:cNvPr id="3" name="Content Placeholder 2"/>
          <p:cNvSpPr>
            <a:spLocks noGrp="1"/>
          </p:cNvSpPr>
          <p:nvPr>
            <p:ph sz="quarter" idx="1"/>
          </p:nvPr>
        </p:nvSpPr>
        <p:spPr>
          <a:xfrm>
            <a:off x="457200" y="1268760"/>
            <a:ext cx="8229600" cy="5256584"/>
          </a:xfrm>
        </p:spPr>
        <p:txBody>
          <a:bodyPr>
            <a:normAutofit fontScale="85000" lnSpcReduction="20000"/>
          </a:bodyPr>
          <a:lstStyle/>
          <a:p>
            <a:pPr lvl="0">
              <a:buClr>
                <a:srgbClr val="93A299"/>
              </a:buClr>
            </a:pPr>
            <a:r>
              <a:rPr lang="en-GB" sz="3000" dirty="0"/>
              <a:t>However the reports are written on </a:t>
            </a:r>
            <a:r>
              <a:rPr lang="en-GB" sz="3000" b="1" dirty="0"/>
              <a:t>you</a:t>
            </a:r>
            <a:r>
              <a:rPr lang="en-GB" sz="3000" dirty="0"/>
              <a:t> and therefore how </a:t>
            </a:r>
            <a:r>
              <a:rPr lang="en-GB" sz="3000" b="1" dirty="0"/>
              <a:t>you engage </a:t>
            </a:r>
            <a:r>
              <a:rPr lang="en-GB" sz="3000" dirty="0"/>
              <a:t>in the placement  and in the supervision process is of utmost importance.</a:t>
            </a:r>
          </a:p>
          <a:p>
            <a:pPr marL="114300" lvl="0" indent="0">
              <a:buClr>
                <a:srgbClr val="93A299"/>
              </a:buClr>
              <a:buNone/>
            </a:pPr>
            <a:endParaRPr lang="en-GB" sz="3000" dirty="0"/>
          </a:p>
          <a:p>
            <a:pPr lvl="0">
              <a:buClr>
                <a:srgbClr val="93A299"/>
              </a:buClr>
            </a:pPr>
            <a:r>
              <a:rPr lang="en-GB" sz="3000" dirty="0"/>
              <a:t>You are also responsible for </a:t>
            </a:r>
            <a:r>
              <a:rPr lang="en-GB" sz="3000" dirty="0" smtClean="0"/>
              <a:t>co-ordinating the previous components, </a:t>
            </a:r>
            <a:r>
              <a:rPr lang="en-GB" sz="3000" dirty="0"/>
              <a:t>therefore  </a:t>
            </a:r>
            <a:r>
              <a:rPr lang="en-GB" sz="3000" b="1" dirty="0"/>
              <a:t>you are in charge</a:t>
            </a:r>
            <a:r>
              <a:rPr lang="en-GB" sz="3000" dirty="0"/>
              <a:t> of ensuring that the line manager is aware of the deadline date for receiving the line manager report (be mindful to set this date </a:t>
            </a:r>
            <a:r>
              <a:rPr lang="en-GB" sz="3000" dirty="0" smtClean="0"/>
              <a:t>before the </a:t>
            </a:r>
            <a:r>
              <a:rPr lang="en-GB" sz="3000" dirty="0"/>
              <a:t>final submission of your portfolio</a:t>
            </a:r>
            <a:r>
              <a:rPr lang="en-GB" sz="3000" dirty="0" smtClean="0"/>
              <a:t>).The last thing you want is to be waiting for this on the deadline day. </a:t>
            </a:r>
          </a:p>
          <a:p>
            <a:pPr lvl="0">
              <a:buClr>
                <a:srgbClr val="93A299"/>
              </a:buClr>
            </a:pPr>
            <a:endParaRPr lang="en-GB" sz="3000" dirty="0" smtClean="0"/>
          </a:p>
          <a:p>
            <a:pPr lvl="0">
              <a:buClr>
                <a:srgbClr val="93A299"/>
              </a:buClr>
            </a:pPr>
            <a:r>
              <a:rPr lang="en-GB" sz="3000" dirty="0" smtClean="0"/>
              <a:t>For Example if the submission of the portfolio is on Thursday the 24</a:t>
            </a:r>
            <a:r>
              <a:rPr lang="en-GB" sz="3000" baseline="30000" dirty="0" smtClean="0"/>
              <a:t>th</a:t>
            </a:r>
            <a:r>
              <a:rPr lang="en-GB" sz="3000" dirty="0" smtClean="0"/>
              <a:t> March 2020 then you may ask the line manager to prepare the report 2 weeks before this date.</a:t>
            </a:r>
            <a:endParaRPr lang="en-GB" sz="3000" dirty="0"/>
          </a:p>
          <a:p>
            <a:endParaRPr lang="en-GB" dirty="0"/>
          </a:p>
        </p:txBody>
      </p:sp>
    </p:spTree>
    <p:extLst>
      <p:ext uri="{BB962C8B-B14F-4D97-AF65-F5344CB8AC3E}">
        <p14:creationId xmlns:p14="http://schemas.microsoft.com/office/powerpoint/2010/main" val="29229425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Important Considerations</a:t>
            </a:r>
            <a:endParaRPr lang="en-GB" dirty="0"/>
          </a:p>
        </p:txBody>
      </p:sp>
      <p:sp>
        <p:nvSpPr>
          <p:cNvPr id="3" name="Content Placeholder 2"/>
          <p:cNvSpPr>
            <a:spLocks noGrp="1"/>
          </p:cNvSpPr>
          <p:nvPr>
            <p:ph sz="quarter" idx="1"/>
          </p:nvPr>
        </p:nvSpPr>
        <p:spPr/>
        <p:txBody>
          <a:bodyPr>
            <a:normAutofit lnSpcReduction="10000"/>
          </a:bodyPr>
          <a:lstStyle/>
          <a:p>
            <a:r>
              <a:rPr lang="en-GB" dirty="0"/>
              <a:t>Be mindful that our visiting tutors are also in full time employment and that you will have to negotiate your date and time with them.</a:t>
            </a:r>
          </a:p>
          <a:p>
            <a:r>
              <a:rPr lang="en-GB" dirty="0"/>
              <a:t>The sooner you contact them the better, this does not mean that the </a:t>
            </a:r>
            <a:r>
              <a:rPr lang="en-GB" dirty="0" smtClean="0"/>
              <a:t>3 way meeting </a:t>
            </a:r>
            <a:r>
              <a:rPr lang="en-GB" dirty="0"/>
              <a:t>will happen immediately, it just means you have more control as to when it does</a:t>
            </a:r>
            <a:r>
              <a:rPr lang="en-GB" dirty="0" smtClean="0"/>
              <a:t>.</a:t>
            </a:r>
          </a:p>
          <a:p>
            <a:r>
              <a:rPr lang="en-GB" dirty="0" smtClean="0"/>
              <a:t>The visiting tutors need reasonable time and advance notice to visit you on placement.</a:t>
            </a:r>
          </a:p>
          <a:p>
            <a:r>
              <a:rPr lang="en-GB" dirty="0" smtClean="0"/>
              <a:t>They also are visiting all other students on placement which include level 5 and 6.</a:t>
            </a:r>
          </a:p>
          <a:p>
            <a:r>
              <a:rPr lang="en-GB" dirty="0" smtClean="0"/>
              <a:t>BE ORGANISED!!!</a:t>
            </a:r>
          </a:p>
          <a:p>
            <a:r>
              <a:rPr lang="en-GB" dirty="0" smtClean="0"/>
              <a:t>PLAN AHEAD!!!</a:t>
            </a:r>
          </a:p>
          <a:p>
            <a:endParaRPr lang="en-GB" dirty="0"/>
          </a:p>
          <a:p>
            <a:endParaRPr lang="en-GB" dirty="0"/>
          </a:p>
        </p:txBody>
      </p:sp>
    </p:spTree>
    <p:extLst>
      <p:ext uri="{BB962C8B-B14F-4D97-AF65-F5344CB8AC3E}">
        <p14:creationId xmlns:p14="http://schemas.microsoft.com/office/powerpoint/2010/main" val="28510553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Important information</a:t>
            </a:r>
          </a:p>
        </p:txBody>
      </p:sp>
      <p:sp>
        <p:nvSpPr>
          <p:cNvPr id="3" name="Content Placeholder 2"/>
          <p:cNvSpPr>
            <a:spLocks noGrp="1"/>
          </p:cNvSpPr>
          <p:nvPr>
            <p:ph sz="quarter" idx="1"/>
          </p:nvPr>
        </p:nvSpPr>
        <p:spPr>
          <a:xfrm>
            <a:off x="457200" y="1340768"/>
            <a:ext cx="8229600" cy="5328592"/>
          </a:xfrm>
        </p:spPr>
        <p:txBody>
          <a:bodyPr>
            <a:normAutofit lnSpcReduction="10000"/>
          </a:bodyPr>
          <a:lstStyle/>
          <a:p>
            <a:r>
              <a:rPr lang="en-GB" dirty="0"/>
              <a:t>A report from the Fieldwork Supervisor reflecting the student's </a:t>
            </a:r>
            <a:r>
              <a:rPr lang="en-GB" dirty="0" smtClean="0"/>
              <a:t>(</a:t>
            </a:r>
            <a:r>
              <a:rPr lang="en-GB" b="1" u="sng" dirty="0" smtClean="0"/>
              <a:t>you</a:t>
            </a:r>
            <a:r>
              <a:rPr lang="en-GB" dirty="0" smtClean="0"/>
              <a:t>) </a:t>
            </a:r>
            <a:r>
              <a:rPr lang="en-GB" dirty="0"/>
              <a:t>engagement with supervision and reflective </a:t>
            </a:r>
            <a:r>
              <a:rPr lang="en-GB" dirty="0" smtClean="0"/>
              <a:t>practice is also a requirement for the portfolio.</a:t>
            </a:r>
          </a:p>
          <a:p>
            <a:r>
              <a:rPr lang="en-GB" dirty="0" smtClean="0"/>
              <a:t>This again involves your careful co-ordination of the process, which involves 6 supervision sessions which span the whole placement.</a:t>
            </a:r>
          </a:p>
          <a:p>
            <a:r>
              <a:rPr lang="en-GB" dirty="0" smtClean="0"/>
              <a:t>Therefore once you are allocated your Fieldwork Supervisor, and you have a start date for placement contact the supervisor, introduce yourself and arrange 6 dates with them for supervision.</a:t>
            </a:r>
          </a:p>
          <a:p>
            <a:r>
              <a:rPr lang="en-GB" dirty="0" smtClean="0"/>
              <a:t>A good way of doing this is to work back from your portfolio submission date (however allowing some extra time).</a:t>
            </a:r>
          </a:p>
        </p:txBody>
      </p:sp>
    </p:spTree>
    <p:extLst>
      <p:ext uri="{BB962C8B-B14F-4D97-AF65-F5344CB8AC3E}">
        <p14:creationId xmlns:p14="http://schemas.microsoft.com/office/powerpoint/2010/main" val="37107706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Important Consideration</a:t>
            </a:r>
            <a:endParaRPr lang="en-GB" dirty="0"/>
          </a:p>
        </p:txBody>
      </p:sp>
      <p:sp>
        <p:nvSpPr>
          <p:cNvPr id="3" name="Content Placeholder 2"/>
          <p:cNvSpPr>
            <a:spLocks noGrp="1"/>
          </p:cNvSpPr>
          <p:nvPr>
            <p:ph sz="quarter" idx="1"/>
          </p:nvPr>
        </p:nvSpPr>
        <p:spPr/>
        <p:txBody>
          <a:bodyPr/>
          <a:lstStyle/>
          <a:p>
            <a:r>
              <a:rPr lang="en-GB" b="1" dirty="0"/>
              <a:t>For Example </a:t>
            </a:r>
            <a:r>
              <a:rPr lang="en-GB" dirty="0"/>
              <a:t>submission date is the </a:t>
            </a:r>
            <a:r>
              <a:rPr lang="en-GB" dirty="0" smtClean="0"/>
              <a:t>30</a:t>
            </a:r>
            <a:r>
              <a:rPr lang="en-GB" baseline="30000" dirty="0" smtClean="0"/>
              <a:t>th</a:t>
            </a:r>
            <a:r>
              <a:rPr lang="en-GB" dirty="0" smtClean="0"/>
              <a:t> </a:t>
            </a:r>
            <a:r>
              <a:rPr lang="en-GB" dirty="0"/>
              <a:t>March </a:t>
            </a:r>
            <a:r>
              <a:rPr lang="en-GB" dirty="0" smtClean="0"/>
              <a:t>2020, </a:t>
            </a:r>
            <a:r>
              <a:rPr lang="en-GB" dirty="0"/>
              <a:t>allow some extra time so 2 weeks before is the </a:t>
            </a:r>
            <a:r>
              <a:rPr lang="en-GB" dirty="0" smtClean="0"/>
              <a:t>16</a:t>
            </a:r>
            <a:r>
              <a:rPr lang="en-GB" baseline="30000" dirty="0" smtClean="0"/>
              <a:t>th</a:t>
            </a:r>
            <a:r>
              <a:rPr lang="en-GB" dirty="0" smtClean="0"/>
              <a:t> </a:t>
            </a:r>
            <a:r>
              <a:rPr lang="en-GB" dirty="0"/>
              <a:t>March, then 6 dates back from the </a:t>
            </a:r>
            <a:r>
              <a:rPr lang="en-GB" dirty="0" smtClean="0"/>
              <a:t>16</a:t>
            </a:r>
            <a:r>
              <a:rPr lang="en-GB" baseline="30000" dirty="0" smtClean="0"/>
              <a:t>th</a:t>
            </a:r>
            <a:r>
              <a:rPr lang="en-GB" dirty="0" smtClean="0"/>
              <a:t> </a:t>
            </a:r>
            <a:r>
              <a:rPr lang="en-GB" dirty="0"/>
              <a:t>could look like this, 7</a:t>
            </a:r>
            <a:r>
              <a:rPr lang="en-GB" baseline="30000" dirty="0"/>
              <a:t>th</a:t>
            </a:r>
            <a:r>
              <a:rPr lang="en-GB" dirty="0"/>
              <a:t> March, 29</a:t>
            </a:r>
            <a:r>
              <a:rPr lang="en-GB" baseline="30000" dirty="0"/>
              <a:t>th</a:t>
            </a:r>
            <a:r>
              <a:rPr lang="en-GB" dirty="0"/>
              <a:t> Feb, 1</a:t>
            </a:r>
            <a:r>
              <a:rPr lang="en-GB" baseline="30000" dirty="0"/>
              <a:t>st</a:t>
            </a:r>
            <a:r>
              <a:rPr lang="en-GB" dirty="0"/>
              <a:t> Feb, 11</a:t>
            </a:r>
            <a:r>
              <a:rPr lang="en-GB" baseline="30000" dirty="0"/>
              <a:t>th</a:t>
            </a:r>
            <a:r>
              <a:rPr lang="en-GB" dirty="0"/>
              <a:t> Jan,  14</a:t>
            </a:r>
            <a:r>
              <a:rPr lang="en-GB" baseline="30000" dirty="0"/>
              <a:t>th</a:t>
            </a:r>
            <a:r>
              <a:rPr lang="en-GB" dirty="0"/>
              <a:t> Dec, 23</a:t>
            </a:r>
            <a:r>
              <a:rPr lang="en-GB" baseline="30000" dirty="0"/>
              <a:t>rd</a:t>
            </a:r>
            <a:r>
              <a:rPr lang="en-GB" dirty="0"/>
              <a:t> Nov. </a:t>
            </a:r>
            <a:endParaRPr lang="en-GB" dirty="0" smtClean="0"/>
          </a:p>
          <a:p>
            <a:endParaRPr lang="en-GB" dirty="0"/>
          </a:p>
          <a:p>
            <a:r>
              <a:rPr lang="en-GB" dirty="0" smtClean="0"/>
              <a:t>THIS IS AN EXAMPLE!</a:t>
            </a:r>
            <a:endParaRPr lang="en-GB" dirty="0"/>
          </a:p>
          <a:p>
            <a:endParaRPr lang="en-GB" dirty="0"/>
          </a:p>
        </p:txBody>
      </p:sp>
    </p:spTree>
    <p:extLst>
      <p:ext uri="{BB962C8B-B14F-4D97-AF65-F5344CB8AC3E}">
        <p14:creationId xmlns:p14="http://schemas.microsoft.com/office/powerpoint/2010/main" val="11729230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 Submission Date</a:t>
            </a:r>
            <a:endParaRPr lang="en-GB" dirty="0"/>
          </a:p>
        </p:txBody>
      </p:sp>
      <p:sp>
        <p:nvSpPr>
          <p:cNvPr id="3" name="Content Placeholder 2"/>
          <p:cNvSpPr>
            <a:spLocks noGrp="1"/>
          </p:cNvSpPr>
          <p:nvPr>
            <p:ph sz="quarter" idx="1"/>
          </p:nvPr>
        </p:nvSpPr>
        <p:spPr/>
        <p:txBody>
          <a:bodyPr>
            <a:normAutofit/>
          </a:bodyPr>
          <a:lstStyle/>
          <a:p>
            <a:r>
              <a:rPr lang="en-GB" sz="3600" dirty="0" smtClean="0"/>
              <a:t>Deadline for completed portfolio – </a:t>
            </a:r>
            <a:endParaRPr lang="en-GB" sz="3600" dirty="0"/>
          </a:p>
          <a:p>
            <a:endParaRPr lang="en-GB" sz="3600" b="1" u="sng" dirty="0" smtClean="0"/>
          </a:p>
          <a:p>
            <a:endParaRPr lang="en-GB" sz="3600" b="1" u="sng" dirty="0"/>
          </a:p>
          <a:p>
            <a:pPr lvl="1"/>
            <a:r>
              <a:rPr lang="en-GB" sz="3600" b="1" u="sng" dirty="0" smtClean="0">
                <a:solidFill>
                  <a:srgbClr val="FF0000"/>
                </a:solidFill>
              </a:rPr>
              <a:t>Thursday March 26</a:t>
            </a:r>
            <a:r>
              <a:rPr lang="en-GB" sz="3600" b="1" u="sng" baseline="30000" dirty="0" smtClean="0">
                <a:solidFill>
                  <a:srgbClr val="FF0000"/>
                </a:solidFill>
              </a:rPr>
              <a:t>th</a:t>
            </a:r>
            <a:r>
              <a:rPr lang="en-GB" sz="3600" b="1" u="sng" dirty="0" smtClean="0">
                <a:solidFill>
                  <a:srgbClr val="FF0000"/>
                </a:solidFill>
              </a:rPr>
              <a:t> 2020</a:t>
            </a:r>
            <a:endParaRPr lang="en-GB" sz="3600" b="1" u="sng" dirty="0">
              <a:solidFill>
                <a:srgbClr val="FF0000"/>
              </a:solidFill>
            </a:endParaRPr>
          </a:p>
        </p:txBody>
      </p:sp>
    </p:spTree>
    <p:extLst>
      <p:ext uri="{BB962C8B-B14F-4D97-AF65-F5344CB8AC3E}">
        <p14:creationId xmlns:p14="http://schemas.microsoft.com/office/powerpoint/2010/main" val="109456422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Fieldwork Guidelines</a:t>
            </a:r>
            <a:endParaRPr lang="en-GB" dirty="0"/>
          </a:p>
        </p:txBody>
      </p:sp>
      <p:sp>
        <p:nvSpPr>
          <p:cNvPr id="3" name="Content Placeholder 2"/>
          <p:cNvSpPr>
            <a:spLocks noGrp="1"/>
          </p:cNvSpPr>
          <p:nvPr>
            <p:ph sz="quarter" idx="1"/>
          </p:nvPr>
        </p:nvSpPr>
        <p:spPr>
          <a:xfrm>
            <a:off x="457200" y="1219200"/>
            <a:ext cx="8229600" cy="5306144"/>
          </a:xfrm>
        </p:spPr>
        <p:txBody>
          <a:bodyPr>
            <a:normAutofit lnSpcReduction="10000"/>
          </a:bodyPr>
          <a:lstStyle/>
          <a:p>
            <a:r>
              <a:rPr lang="en-GB" dirty="0" smtClean="0"/>
              <a:t>Explanation</a:t>
            </a:r>
            <a:endParaRPr lang="en-GB" dirty="0"/>
          </a:p>
          <a:p>
            <a:pPr lvl="1"/>
            <a:r>
              <a:rPr lang="en-GB" dirty="0" smtClean="0"/>
              <a:t>The fieldwork guidelines have been designed as a tool for supporting you whilst on placement.  Within the document, you can find information about every aspect of placement activity. </a:t>
            </a:r>
          </a:p>
          <a:p>
            <a:pPr lvl="1"/>
            <a:r>
              <a:rPr lang="en-GB" dirty="0" smtClean="0"/>
              <a:t>These include the necessary paper work for placement, information regarding identifying placement opportunities, the placement process, how to organise your portfolio and how to conduct a risk assessment whilst on placement to name but a few.</a:t>
            </a:r>
          </a:p>
          <a:p>
            <a:pPr lvl="1"/>
            <a:r>
              <a:rPr lang="en-GB" dirty="0" smtClean="0"/>
              <a:t>These guidelines are extremely important and reinforce the messages given during lectures.</a:t>
            </a:r>
          </a:p>
          <a:p>
            <a:pPr lvl="1"/>
            <a:r>
              <a:rPr lang="en-GB" dirty="0" smtClean="0"/>
              <a:t>You will be asked to refer to this document during your studies, and reading these guidelines will ensure that you are well prepared for the process.</a:t>
            </a:r>
          </a:p>
        </p:txBody>
      </p:sp>
    </p:spTree>
    <p:extLst>
      <p:ext uri="{BB962C8B-B14F-4D97-AF65-F5344CB8AC3E}">
        <p14:creationId xmlns:p14="http://schemas.microsoft.com/office/powerpoint/2010/main" val="14135440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National Occupational Standards</a:t>
            </a:r>
            <a:endParaRPr lang="en-GB" dirty="0"/>
          </a:p>
        </p:txBody>
      </p:sp>
      <p:sp>
        <p:nvSpPr>
          <p:cNvPr id="3" name="Content Placeholder 2"/>
          <p:cNvSpPr>
            <a:spLocks noGrp="1"/>
          </p:cNvSpPr>
          <p:nvPr>
            <p:ph sz="quarter" idx="1"/>
          </p:nvPr>
        </p:nvSpPr>
        <p:spPr/>
        <p:txBody>
          <a:bodyPr>
            <a:normAutofit fontScale="92500"/>
          </a:bodyPr>
          <a:lstStyle/>
          <a:p>
            <a:r>
              <a:rPr lang="en-GB" dirty="0" smtClean="0"/>
              <a:t>Explanation</a:t>
            </a:r>
          </a:p>
          <a:p>
            <a:pPr lvl="1"/>
            <a:r>
              <a:rPr lang="en-GB" dirty="0"/>
              <a:t>National Occupational Standards (NOS) describe what a person needs to do, </a:t>
            </a:r>
            <a:r>
              <a:rPr lang="en-GB" dirty="0" smtClean="0"/>
              <a:t>know and </a:t>
            </a:r>
            <a:r>
              <a:rPr lang="en-GB" dirty="0"/>
              <a:t>understand in their job, in order to carry out their role in a consistent </a:t>
            </a:r>
            <a:r>
              <a:rPr lang="en-GB" dirty="0" smtClean="0"/>
              <a:t>and competent </a:t>
            </a:r>
            <a:r>
              <a:rPr lang="en-GB" dirty="0"/>
              <a:t>way. In essence, they inform ‘best practice’ by bringing together </a:t>
            </a:r>
            <a:r>
              <a:rPr lang="en-GB" dirty="0" smtClean="0"/>
              <a:t>skills, knowledge </a:t>
            </a:r>
            <a:r>
              <a:rPr lang="en-GB" dirty="0"/>
              <a:t>and values. Lifelong Learning UK has worked in consultation with </a:t>
            </a:r>
            <a:r>
              <a:rPr lang="en-GB" dirty="0" smtClean="0"/>
              <a:t>a wide </a:t>
            </a:r>
            <a:r>
              <a:rPr lang="en-GB" dirty="0"/>
              <a:t>range of employers, partner organisations and stakeholders to develop </a:t>
            </a:r>
            <a:r>
              <a:rPr lang="en-GB" dirty="0" smtClean="0"/>
              <a:t>NOS. This </a:t>
            </a:r>
            <a:r>
              <a:rPr lang="en-GB" dirty="0"/>
              <a:t>ensures they are relevant and fit for purpose.</a:t>
            </a:r>
            <a:endParaRPr lang="en-GB" dirty="0" smtClean="0"/>
          </a:p>
          <a:p>
            <a:endParaRPr lang="en-GB" dirty="0"/>
          </a:p>
          <a:p>
            <a:r>
              <a:rPr lang="en-GB" dirty="0" smtClean="0"/>
              <a:t>Group Task and Comfort Break.  (20 </a:t>
            </a:r>
            <a:r>
              <a:rPr lang="en-GB" dirty="0" err="1" smtClean="0"/>
              <a:t>mins</a:t>
            </a:r>
            <a:r>
              <a:rPr lang="en-GB" dirty="0" smtClean="0"/>
              <a:t>)</a:t>
            </a:r>
          </a:p>
          <a:p>
            <a:pPr lvl="1"/>
            <a:r>
              <a:rPr lang="en-GB" dirty="0" smtClean="0"/>
              <a:t>Read through the values section within the (NOS) (</a:t>
            </a:r>
            <a:r>
              <a:rPr lang="en-GB" dirty="0" err="1" smtClean="0"/>
              <a:t>pg</a:t>
            </a:r>
            <a:r>
              <a:rPr lang="en-GB" dirty="0" smtClean="0"/>
              <a:t> </a:t>
            </a:r>
            <a:r>
              <a:rPr lang="en-GB" dirty="0"/>
              <a:t>5</a:t>
            </a:r>
            <a:r>
              <a:rPr lang="en-GB" dirty="0" smtClean="0"/>
              <a:t>) and as a group decide on two of the values that ‘resonate’ most with you.</a:t>
            </a:r>
          </a:p>
          <a:p>
            <a:pPr lvl="1"/>
            <a:r>
              <a:rPr lang="en-GB" dirty="0" smtClean="0"/>
              <a:t>Feedback your discussion.</a:t>
            </a:r>
            <a:endParaRPr lang="en-GB" dirty="0"/>
          </a:p>
        </p:txBody>
      </p:sp>
    </p:spTree>
    <p:extLst>
      <p:ext uri="{BB962C8B-B14F-4D97-AF65-F5344CB8AC3E}">
        <p14:creationId xmlns:p14="http://schemas.microsoft.com/office/powerpoint/2010/main" val="340313175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a:t>
            </a:r>
            <a:endParaRPr lang="en-GB" dirty="0"/>
          </a:p>
        </p:txBody>
      </p:sp>
      <p:sp>
        <p:nvSpPr>
          <p:cNvPr id="3" name="Content Placeholder 2"/>
          <p:cNvSpPr>
            <a:spLocks noGrp="1"/>
          </p:cNvSpPr>
          <p:nvPr>
            <p:ph sz="quarter" idx="1"/>
          </p:nvPr>
        </p:nvSpPr>
        <p:spPr/>
        <p:txBody>
          <a:bodyPr/>
          <a:lstStyle/>
          <a:p>
            <a:r>
              <a:rPr lang="en-GB" dirty="0" smtClean="0"/>
              <a:t>Feedback</a:t>
            </a:r>
            <a:endParaRPr lang="en-GB" dirty="0"/>
          </a:p>
        </p:txBody>
      </p:sp>
    </p:spTree>
    <p:extLst>
      <p:ext uri="{BB962C8B-B14F-4D97-AF65-F5344CB8AC3E}">
        <p14:creationId xmlns:p14="http://schemas.microsoft.com/office/powerpoint/2010/main" val="136515199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Directed Study for Next week?</a:t>
            </a:r>
            <a:endParaRPr lang="en-GB" dirty="0"/>
          </a:p>
        </p:txBody>
      </p:sp>
      <p:sp>
        <p:nvSpPr>
          <p:cNvPr id="3" name="Content Placeholder 2"/>
          <p:cNvSpPr>
            <a:spLocks noGrp="1"/>
          </p:cNvSpPr>
          <p:nvPr>
            <p:ph sz="quarter" idx="1"/>
          </p:nvPr>
        </p:nvSpPr>
        <p:spPr/>
        <p:txBody>
          <a:bodyPr>
            <a:normAutofit lnSpcReduction="10000"/>
          </a:bodyPr>
          <a:lstStyle/>
          <a:p>
            <a:endParaRPr lang="en-GB" dirty="0" smtClean="0"/>
          </a:p>
          <a:p>
            <a:r>
              <a:rPr lang="en-GB" dirty="0" smtClean="0"/>
              <a:t>Read over and familiarise yourself with the Fieldwork guidelines and the National Occupational Standards for Youth Work by next week. </a:t>
            </a:r>
          </a:p>
          <a:p>
            <a:r>
              <a:rPr lang="en-GB" dirty="0" smtClean="0"/>
              <a:t>Whilst reading the Fieldwork guidelines some Questions to consider:</a:t>
            </a:r>
          </a:p>
          <a:p>
            <a:pPr lvl="1"/>
            <a:r>
              <a:rPr lang="en-GB" dirty="0" smtClean="0"/>
              <a:t>What is Youth Work?</a:t>
            </a:r>
          </a:p>
          <a:p>
            <a:pPr lvl="1"/>
            <a:r>
              <a:rPr lang="en-GB" dirty="0" smtClean="0"/>
              <a:t>What is the purpose of the summary of functional map?</a:t>
            </a:r>
          </a:p>
          <a:p>
            <a:pPr lvl="1"/>
            <a:r>
              <a:rPr lang="en-GB" dirty="0" smtClean="0"/>
              <a:t>What ‘paper work needs to be completed before starting placement?</a:t>
            </a:r>
          </a:p>
          <a:p>
            <a:pPr lvl="1"/>
            <a:r>
              <a:rPr lang="en-GB" dirty="0" smtClean="0"/>
              <a:t>What is the three way meeting, how many of these meetings are needed and who is responsible for arranging them?</a:t>
            </a:r>
          </a:p>
          <a:p>
            <a:pPr lvl="1"/>
            <a:r>
              <a:rPr lang="en-GB" dirty="0" smtClean="0"/>
              <a:t>Do I need an agenda for these meeting?</a:t>
            </a:r>
          </a:p>
          <a:p>
            <a:pPr lvl="1"/>
            <a:endParaRPr lang="en-GB" dirty="0" smtClean="0"/>
          </a:p>
          <a:p>
            <a:pPr lvl="1"/>
            <a:endParaRPr lang="en-GB" dirty="0" smtClean="0"/>
          </a:p>
        </p:txBody>
      </p:sp>
    </p:spTree>
    <p:extLst>
      <p:ext uri="{BB962C8B-B14F-4D97-AF65-F5344CB8AC3E}">
        <p14:creationId xmlns:p14="http://schemas.microsoft.com/office/powerpoint/2010/main" val="4383991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 minute comfort break</a:t>
            </a:r>
            <a:endParaRPr lang="en-GB" dirty="0"/>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319060682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Placement Learning</a:t>
            </a:r>
            <a:endParaRPr lang="en-GB" dirty="0"/>
          </a:p>
        </p:txBody>
      </p:sp>
      <p:sp>
        <p:nvSpPr>
          <p:cNvPr id="3" name="Content Placeholder 2"/>
          <p:cNvSpPr>
            <a:spLocks noGrp="1"/>
          </p:cNvSpPr>
          <p:nvPr>
            <p:ph sz="quarter" idx="1"/>
          </p:nvPr>
        </p:nvSpPr>
        <p:spPr/>
        <p:txBody>
          <a:bodyPr/>
          <a:lstStyle/>
          <a:p>
            <a:r>
              <a:rPr lang="en-GB" dirty="0" smtClean="0"/>
              <a:t>Group Work – 10 </a:t>
            </a:r>
            <a:r>
              <a:rPr lang="en-GB" dirty="0" err="1" smtClean="0"/>
              <a:t>mins</a:t>
            </a:r>
            <a:endParaRPr lang="en-GB" dirty="0" smtClean="0"/>
          </a:p>
          <a:p>
            <a:pPr lvl="1"/>
            <a:r>
              <a:rPr lang="en-GB" dirty="0" smtClean="0"/>
              <a:t>In groups of 3 or 4 discuss and record your thoughts on the following questions.</a:t>
            </a:r>
            <a:endParaRPr lang="en-GB" dirty="0"/>
          </a:p>
          <a:p>
            <a:pPr lvl="1"/>
            <a:endParaRPr lang="en-GB" dirty="0" smtClean="0"/>
          </a:p>
          <a:p>
            <a:pPr lvl="2"/>
            <a:r>
              <a:rPr lang="en-GB" dirty="0" smtClean="0"/>
              <a:t>What is placement learning, and how does it differ from classroom based learning?</a:t>
            </a:r>
          </a:p>
          <a:p>
            <a:pPr lvl="2"/>
            <a:r>
              <a:rPr lang="en-GB" dirty="0" smtClean="0"/>
              <a:t>Is placement learning important, and are there benefits to this approach of learning? </a:t>
            </a:r>
          </a:p>
          <a:p>
            <a:pPr lvl="2"/>
            <a:r>
              <a:rPr lang="en-GB" dirty="0" smtClean="0"/>
              <a:t>What are these benefits?</a:t>
            </a:r>
          </a:p>
          <a:p>
            <a:pPr lvl="2"/>
            <a:r>
              <a:rPr lang="en-GB" dirty="0" smtClean="0"/>
              <a:t>Are there any foreseeable challenges for placement learning?</a:t>
            </a:r>
          </a:p>
          <a:p>
            <a:pPr marL="594360" lvl="2" indent="0">
              <a:buNone/>
            </a:pPr>
            <a:endParaRPr lang="en-GB" dirty="0" smtClean="0"/>
          </a:p>
          <a:p>
            <a:pPr marL="594360" lvl="2" indent="0">
              <a:buNone/>
            </a:pPr>
            <a:r>
              <a:rPr lang="en-GB" dirty="0" smtClean="0"/>
              <a:t>Feedback your discussions to the class.</a:t>
            </a:r>
          </a:p>
          <a:p>
            <a:pPr lvl="2"/>
            <a:endParaRPr lang="en-GB" dirty="0" smtClean="0"/>
          </a:p>
          <a:p>
            <a:pPr lvl="2"/>
            <a:endParaRPr lang="en-GB" dirty="0" smtClean="0"/>
          </a:p>
        </p:txBody>
      </p:sp>
    </p:spTree>
    <p:extLst>
      <p:ext uri="{BB962C8B-B14F-4D97-AF65-F5344CB8AC3E}">
        <p14:creationId xmlns:p14="http://schemas.microsoft.com/office/powerpoint/2010/main" val="150111750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placement learning</a:t>
            </a:r>
            <a:endParaRPr lang="en-GB" dirty="0"/>
          </a:p>
        </p:txBody>
      </p:sp>
      <p:sp>
        <p:nvSpPr>
          <p:cNvPr id="3" name="Content Placeholder 2"/>
          <p:cNvSpPr>
            <a:spLocks noGrp="1"/>
          </p:cNvSpPr>
          <p:nvPr>
            <p:ph sz="quarter" idx="1"/>
          </p:nvPr>
        </p:nvSpPr>
        <p:spPr/>
        <p:txBody>
          <a:bodyPr>
            <a:normAutofit/>
          </a:bodyPr>
          <a:lstStyle/>
          <a:p>
            <a:endParaRPr lang="en-GB" dirty="0" smtClean="0"/>
          </a:p>
          <a:p>
            <a:r>
              <a:rPr lang="en-GB" dirty="0" smtClean="0"/>
              <a:t>Your first placement is of 200 hours duration.</a:t>
            </a:r>
          </a:p>
          <a:p>
            <a:r>
              <a:rPr lang="en-GB" dirty="0" smtClean="0"/>
              <a:t>The Youth and Community Work placement is an important part of your </a:t>
            </a:r>
            <a:r>
              <a:rPr lang="en-GB" dirty="0"/>
              <a:t>Y</a:t>
            </a:r>
            <a:r>
              <a:rPr lang="en-GB" dirty="0" smtClean="0"/>
              <a:t>outh Work training.</a:t>
            </a:r>
          </a:p>
          <a:p>
            <a:r>
              <a:rPr lang="en-GB" dirty="0" smtClean="0"/>
              <a:t>For many students, the beginning of placement is exciting, but also sometimes daunting experience, especially for students embarking on their first placement.</a:t>
            </a:r>
          </a:p>
          <a:p>
            <a:r>
              <a:rPr lang="en-GB" dirty="0" smtClean="0"/>
              <a:t>Suddenly, all of the teaching, seminars, group activities and assignments undertaken in the classroom become real as you find yourself in real service settings, meeting real people who are looking to you for help and advice.</a:t>
            </a:r>
            <a:endParaRPr lang="en-GB" dirty="0"/>
          </a:p>
        </p:txBody>
      </p:sp>
    </p:spTree>
    <p:extLst>
      <p:ext uri="{BB962C8B-B14F-4D97-AF65-F5344CB8AC3E}">
        <p14:creationId xmlns:p14="http://schemas.microsoft.com/office/powerpoint/2010/main" val="203994449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importance of placement learning</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The importance of practice/placement learning is widely acknowledged in professional fields such as teaching, social work and youth work:</a:t>
            </a:r>
          </a:p>
          <a:p>
            <a:pPr marL="411480" lvl="1" indent="0">
              <a:buNone/>
            </a:pPr>
            <a:r>
              <a:rPr lang="en-GB" dirty="0" smtClean="0"/>
              <a:t> </a:t>
            </a:r>
          </a:p>
          <a:p>
            <a:pPr marL="411480" lvl="1" indent="0">
              <a:buNone/>
            </a:pPr>
            <a:r>
              <a:rPr lang="en-GB" dirty="0" smtClean="0"/>
              <a:t>Practice learning is also a source of transferable learning in its own right. Such learning can transfer both from a practice setting to the ‘classroom’ and vice versa</a:t>
            </a:r>
          </a:p>
          <a:p>
            <a:pPr marL="411480" lvl="1" indent="0">
              <a:buNone/>
            </a:pPr>
            <a:r>
              <a:rPr lang="en-GB" dirty="0"/>
              <a:t>	</a:t>
            </a:r>
            <a:r>
              <a:rPr lang="en-GB" dirty="0" smtClean="0"/>
              <a:t>					(QAA, 2008:7).</a:t>
            </a:r>
          </a:p>
          <a:p>
            <a:pPr marL="411480" lvl="1" indent="0">
              <a:buNone/>
            </a:pPr>
            <a:r>
              <a:rPr lang="en-GB" dirty="0" smtClean="0"/>
              <a:t>If you manage the placement experience well, it will help both your academic success and future career prospects. Getting the most from your placement is not just about finding somewhere to work  for a few months, but also about making the most of the learning opportunities which this will present.</a:t>
            </a:r>
          </a:p>
          <a:p>
            <a:pPr marL="411480" lvl="1" indent="0">
              <a:buNone/>
            </a:pPr>
            <a:r>
              <a:rPr lang="en-GB" dirty="0"/>
              <a:t>	</a:t>
            </a:r>
            <a:r>
              <a:rPr lang="en-GB" dirty="0" smtClean="0"/>
              <a:t>			((</a:t>
            </a:r>
            <a:r>
              <a:rPr lang="en-GB" dirty="0" err="1" smtClean="0"/>
              <a:t>Neugebauer</a:t>
            </a:r>
            <a:r>
              <a:rPr lang="en-GB" dirty="0" smtClean="0"/>
              <a:t> and Evans-Brain 2009)</a:t>
            </a:r>
            <a:endParaRPr lang="en-GB" dirty="0"/>
          </a:p>
        </p:txBody>
      </p:sp>
    </p:spTree>
    <p:extLst>
      <p:ext uri="{BB962C8B-B14F-4D97-AF65-F5344CB8AC3E}">
        <p14:creationId xmlns:p14="http://schemas.microsoft.com/office/powerpoint/2010/main" val="50482683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importance of placement learning</a:t>
            </a:r>
          </a:p>
        </p:txBody>
      </p:sp>
      <p:sp>
        <p:nvSpPr>
          <p:cNvPr id="3" name="Content Placeholder 2"/>
          <p:cNvSpPr>
            <a:spLocks noGrp="1"/>
          </p:cNvSpPr>
          <p:nvPr>
            <p:ph sz="quarter" idx="1"/>
          </p:nvPr>
        </p:nvSpPr>
        <p:spPr>
          <a:xfrm>
            <a:off x="457200" y="1412776"/>
            <a:ext cx="8229600" cy="5256584"/>
          </a:xfrm>
        </p:spPr>
        <p:txBody>
          <a:bodyPr>
            <a:normAutofit lnSpcReduction="10000"/>
          </a:bodyPr>
          <a:lstStyle/>
          <a:p>
            <a:r>
              <a:rPr lang="en-GB" dirty="0" smtClean="0"/>
              <a:t>Placements provide an opportunity to put your academic learning into practice and to gain confidence and competence in understanding and applying youth work values, skills and knowledge, safely and effectively, in work with service users.</a:t>
            </a:r>
          </a:p>
          <a:p>
            <a:r>
              <a:rPr lang="en-GB" dirty="0" smtClean="0"/>
              <a:t>In this way, placements are aimed at enabling you to ‘</a:t>
            </a:r>
            <a:r>
              <a:rPr lang="en-GB" i="1" dirty="0" smtClean="0"/>
              <a:t>bridge the gap</a:t>
            </a:r>
            <a:r>
              <a:rPr lang="en-GB" dirty="0" smtClean="0"/>
              <a:t>’ between ‘</a:t>
            </a:r>
            <a:r>
              <a:rPr lang="en-GB" i="1" dirty="0" smtClean="0"/>
              <a:t>youth work  in theory</a:t>
            </a:r>
            <a:r>
              <a:rPr lang="en-GB" dirty="0" smtClean="0"/>
              <a:t>’ and ‘</a:t>
            </a:r>
            <a:r>
              <a:rPr lang="en-GB" i="1" dirty="0" smtClean="0"/>
              <a:t>youth work in practice</a:t>
            </a:r>
            <a:r>
              <a:rPr lang="en-GB" dirty="0" smtClean="0"/>
              <a:t>’.</a:t>
            </a:r>
          </a:p>
          <a:p>
            <a:r>
              <a:rPr lang="en-GB" dirty="0" smtClean="0"/>
              <a:t>During your placement you will be supported by the placement team to understand the professional standards for your practice.</a:t>
            </a:r>
          </a:p>
          <a:p>
            <a:r>
              <a:rPr lang="en-GB" dirty="0" smtClean="0"/>
              <a:t>You will be introduced to the placement team later in the ppt.</a:t>
            </a:r>
            <a:endParaRPr lang="en-GB" dirty="0"/>
          </a:p>
        </p:txBody>
      </p:sp>
    </p:spTree>
    <p:extLst>
      <p:ext uri="{BB962C8B-B14F-4D97-AF65-F5344CB8AC3E}">
        <p14:creationId xmlns:p14="http://schemas.microsoft.com/office/powerpoint/2010/main" val="404903582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importance of placement learning</a:t>
            </a:r>
          </a:p>
        </p:txBody>
      </p:sp>
      <p:sp>
        <p:nvSpPr>
          <p:cNvPr id="3" name="Content Placeholder 2"/>
          <p:cNvSpPr>
            <a:spLocks noGrp="1"/>
          </p:cNvSpPr>
          <p:nvPr>
            <p:ph sz="quarter" idx="1"/>
          </p:nvPr>
        </p:nvSpPr>
        <p:spPr>
          <a:xfrm>
            <a:off x="457200" y="1412776"/>
            <a:ext cx="8229600" cy="4968552"/>
          </a:xfrm>
        </p:spPr>
        <p:txBody>
          <a:bodyPr>
            <a:normAutofit/>
          </a:bodyPr>
          <a:lstStyle/>
          <a:p>
            <a:r>
              <a:rPr lang="en-GB" dirty="0" smtClean="0"/>
              <a:t>Your placement aims to enable you to bring all these elements together, and understand how all the pieces of the youth work learning jigsaw fit together.</a:t>
            </a:r>
          </a:p>
          <a:p>
            <a:r>
              <a:rPr lang="en-GB" dirty="0" smtClean="0"/>
              <a:t>The better prepared you are, the more rewarding your practice experience will be: for most students it is the hands-on practice that gives ‘</a:t>
            </a:r>
            <a:r>
              <a:rPr lang="en-GB" b="1" i="1" dirty="0" smtClean="0"/>
              <a:t>life’</a:t>
            </a:r>
            <a:r>
              <a:rPr lang="en-GB" dirty="0" smtClean="0"/>
              <a:t> to academic study.</a:t>
            </a:r>
          </a:p>
          <a:p>
            <a:r>
              <a:rPr lang="en-GB" dirty="0" smtClean="0"/>
              <a:t>To be at your most effective in any youth work placement you need to be aware of the aims of the typical youth work placement and what opportunities and challenges the placement can present.</a:t>
            </a:r>
            <a:endParaRPr lang="en-GB" dirty="0"/>
          </a:p>
        </p:txBody>
      </p:sp>
    </p:spTree>
    <p:extLst>
      <p:ext uri="{BB962C8B-B14F-4D97-AF65-F5344CB8AC3E}">
        <p14:creationId xmlns:p14="http://schemas.microsoft.com/office/powerpoint/2010/main" val="202661073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Placement Experience </a:t>
            </a:r>
            <a:endParaRPr lang="en-GB" dirty="0"/>
          </a:p>
        </p:txBody>
      </p:sp>
      <p:sp>
        <p:nvSpPr>
          <p:cNvPr id="3" name="Content Placeholder 2"/>
          <p:cNvSpPr>
            <a:spLocks noGrp="1"/>
          </p:cNvSpPr>
          <p:nvPr>
            <p:ph sz="quarter" idx="1"/>
          </p:nvPr>
        </p:nvSpPr>
        <p:spPr>
          <a:xfrm>
            <a:off x="539552" y="1484784"/>
            <a:ext cx="8229600" cy="4805611"/>
          </a:xfrm>
        </p:spPr>
        <p:txBody>
          <a:bodyPr/>
          <a:lstStyle/>
          <a:p>
            <a:r>
              <a:rPr lang="en-GB" dirty="0" smtClean="0"/>
              <a:t>A work placement during your academic studies will help you link theory and practice to your studies.</a:t>
            </a:r>
          </a:p>
          <a:p>
            <a:r>
              <a:rPr lang="en-GB" dirty="0" smtClean="0"/>
              <a:t>It is likely to help you get a better degree, and to shape your future career and organisation choice.</a:t>
            </a:r>
          </a:p>
          <a:p>
            <a:r>
              <a:rPr lang="en-GB" dirty="0" smtClean="0"/>
              <a:t>Finding the right placement will take time and will also be competitive. As with graduation, you will be competing for jobs with similarly qualified people.</a:t>
            </a:r>
          </a:p>
          <a:p>
            <a:r>
              <a:rPr lang="en-GB" dirty="0" smtClean="0"/>
              <a:t>Start planning for your placement early and be perseverant in getting the right organisation for your needs.</a:t>
            </a:r>
            <a:endParaRPr lang="en-GB" dirty="0"/>
          </a:p>
        </p:txBody>
      </p:sp>
    </p:spTree>
    <p:extLst>
      <p:ext uri="{BB962C8B-B14F-4D97-AF65-F5344CB8AC3E}">
        <p14:creationId xmlns:p14="http://schemas.microsoft.com/office/powerpoint/2010/main" val="376601664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Experience </a:t>
            </a:r>
          </a:p>
        </p:txBody>
      </p:sp>
      <p:sp>
        <p:nvSpPr>
          <p:cNvPr id="3" name="Content Placeholder 2"/>
          <p:cNvSpPr>
            <a:spLocks noGrp="1"/>
          </p:cNvSpPr>
          <p:nvPr>
            <p:ph sz="quarter" idx="1"/>
          </p:nvPr>
        </p:nvSpPr>
        <p:spPr>
          <a:xfrm>
            <a:off x="457200" y="1412776"/>
            <a:ext cx="8229600" cy="4744184"/>
          </a:xfrm>
        </p:spPr>
        <p:txBody>
          <a:bodyPr>
            <a:normAutofit/>
          </a:bodyPr>
          <a:lstStyle/>
          <a:p>
            <a:r>
              <a:rPr lang="en-GB" dirty="0" smtClean="0"/>
              <a:t>The upside here is that your placement is a great opportunity to work, continue to learn, and develop your CV.</a:t>
            </a:r>
          </a:p>
          <a:p>
            <a:r>
              <a:rPr lang="en-GB" dirty="0" smtClean="0"/>
              <a:t>There will be few times in your working life when you will have such an opportunity to learn whilst you work.</a:t>
            </a:r>
          </a:p>
          <a:p>
            <a:r>
              <a:rPr lang="en-GB" dirty="0" smtClean="0"/>
              <a:t>Every work situation is likely to have its ups and downs, but very few placements are a total disaster.</a:t>
            </a:r>
          </a:p>
          <a:p>
            <a:r>
              <a:rPr lang="en-GB" dirty="0" smtClean="0"/>
              <a:t>The key is to </a:t>
            </a:r>
            <a:r>
              <a:rPr lang="en-GB" dirty="0"/>
              <a:t>s</a:t>
            </a:r>
            <a:r>
              <a:rPr lang="en-GB" dirty="0" smtClean="0"/>
              <a:t>ee all your experiences as – developmental – in this way you will exploit your placement to the full. </a:t>
            </a:r>
            <a:endParaRPr lang="en-GB" dirty="0"/>
          </a:p>
        </p:txBody>
      </p:sp>
    </p:spTree>
    <p:extLst>
      <p:ext uri="{BB962C8B-B14F-4D97-AF65-F5344CB8AC3E}">
        <p14:creationId xmlns:p14="http://schemas.microsoft.com/office/powerpoint/2010/main" val="60716642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Placement </a:t>
            </a:r>
            <a:endParaRPr lang="en-GB" dirty="0"/>
          </a:p>
        </p:txBody>
      </p:sp>
      <p:sp>
        <p:nvSpPr>
          <p:cNvPr id="3" name="Content Placeholder 2"/>
          <p:cNvSpPr>
            <a:spLocks noGrp="1"/>
          </p:cNvSpPr>
          <p:nvPr>
            <p:ph sz="quarter" idx="1"/>
          </p:nvPr>
        </p:nvSpPr>
        <p:spPr/>
        <p:txBody>
          <a:bodyPr/>
          <a:lstStyle/>
          <a:p>
            <a:r>
              <a:rPr lang="en-GB" dirty="0" smtClean="0"/>
              <a:t>In pairs – Discuss how you feel about starting your placement.</a:t>
            </a:r>
          </a:p>
          <a:p>
            <a:pPr lvl="1"/>
            <a:r>
              <a:rPr lang="en-GB" dirty="0" smtClean="0"/>
              <a:t>Are you anxious and worried?</a:t>
            </a:r>
          </a:p>
          <a:p>
            <a:pPr lvl="1"/>
            <a:r>
              <a:rPr lang="en-GB" dirty="0" smtClean="0"/>
              <a:t>Are you unsure how to contact and co-ordinate the various people involved in placement?</a:t>
            </a:r>
          </a:p>
          <a:p>
            <a:pPr lvl="1"/>
            <a:r>
              <a:rPr lang="en-GB" dirty="0" smtClean="0"/>
              <a:t>You may be anxious or unsure what to say to these people for example? </a:t>
            </a:r>
          </a:p>
          <a:p>
            <a:pPr lvl="1"/>
            <a:r>
              <a:rPr lang="en-GB" dirty="0" smtClean="0"/>
              <a:t>Or you may feel confident and eager to start placement.</a:t>
            </a:r>
            <a:endParaRPr lang="en-GB" dirty="0"/>
          </a:p>
        </p:txBody>
      </p:sp>
    </p:spTree>
    <p:extLst>
      <p:ext uri="{BB962C8B-B14F-4D97-AF65-F5344CB8AC3E}">
        <p14:creationId xmlns:p14="http://schemas.microsoft.com/office/powerpoint/2010/main" val="70428504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Processes and Practicalities</a:t>
            </a:r>
            <a:endParaRPr lang="en-GB" dirty="0"/>
          </a:p>
        </p:txBody>
      </p:sp>
      <p:sp>
        <p:nvSpPr>
          <p:cNvPr id="3" name="Content Placeholder 2"/>
          <p:cNvSpPr>
            <a:spLocks noGrp="1"/>
          </p:cNvSpPr>
          <p:nvPr>
            <p:ph sz="quarter" idx="1"/>
          </p:nvPr>
        </p:nvSpPr>
        <p:spPr>
          <a:xfrm>
            <a:off x="457200" y="1340768"/>
            <a:ext cx="8229600" cy="5184576"/>
          </a:xfrm>
        </p:spPr>
        <p:txBody>
          <a:bodyPr>
            <a:normAutofit lnSpcReduction="10000"/>
          </a:bodyPr>
          <a:lstStyle/>
          <a:p>
            <a:r>
              <a:rPr lang="en-GB" dirty="0" smtClean="0"/>
              <a:t>The remainder of this lecture considers the practical task you will need to complete to ensure a successful start to placement, including the </a:t>
            </a:r>
            <a:r>
              <a:rPr lang="en-GB" u="sng" dirty="0" smtClean="0"/>
              <a:t>completion of documentation </a:t>
            </a:r>
            <a:r>
              <a:rPr lang="en-GB" dirty="0" smtClean="0"/>
              <a:t>and the </a:t>
            </a:r>
            <a:r>
              <a:rPr lang="en-GB" u="sng" dirty="0" smtClean="0"/>
              <a:t>placement progression process.</a:t>
            </a:r>
          </a:p>
          <a:p>
            <a:r>
              <a:rPr lang="en-GB" dirty="0" smtClean="0"/>
              <a:t>The university has a team of people with designated responsibility for practice placements (although they may have different job titles) </a:t>
            </a:r>
            <a:r>
              <a:rPr lang="en-GB" b="1" u="sng" dirty="0" smtClean="0"/>
              <a:t>they are all there to support you.</a:t>
            </a:r>
          </a:p>
          <a:p>
            <a:r>
              <a:rPr lang="en-GB" dirty="0"/>
              <a:t>T</a:t>
            </a:r>
            <a:r>
              <a:rPr lang="en-GB" dirty="0" smtClean="0"/>
              <a:t>his lecture will introduce you to the work of these individuals and outline their roles and responsibilities.</a:t>
            </a:r>
          </a:p>
          <a:p>
            <a:r>
              <a:rPr lang="en-GB" dirty="0" smtClean="0"/>
              <a:t>We also consider the key steps in the successful progression of placements and how you can demonstrate that you are ready for practice (pre-placement meeting).</a:t>
            </a:r>
            <a:endParaRPr lang="en-GB" dirty="0"/>
          </a:p>
        </p:txBody>
      </p:sp>
    </p:spTree>
    <p:extLst>
      <p:ext uri="{BB962C8B-B14F-4D97-AF65-F5344CB8AC3E}">
        <p14:creationId xmlns:p14="http://schemas.microsoft.com/office/powerpoint/2010/main" val="28921834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Processes and Practicalities</a:t>
            </a:r>
          </a:p>
        </p:txBody>
      </p:sp>
      <p:sp>
        <p:nvSpPr>
          <p:cNvPr id="3" name="Content Placeholder 2"/>
          <p:cNvSpPr>
            <a:spLocks noGrp="1"/>
          </p:cNvSpPr>
          <p:nvPr>
            <p:ph sz="quarter" idx="1"/>
          </p:nvPr>
        </p:nvSpPr>
        <p:spPr>
          <a:xfrm>
            <a:off x="457200" y="1628800"/>
            <a:ext cx="8229600" cy="4528160"/>
          </a:xfrm>
        </p:spPr>
        <p:txBody>
          <a:bodyPr/>
          <a:lstStyle/>
          <a:p>
            <a:r>
              <a:rPr lang="en-GB" dirty="0" smtClean="0"/>
              <a:t>Students usually find placements exiting and also a little nerve wracking.</a:t>
            </a:r>
          </a:p>
          <a:p>
            <a:r>
              <a:rPr lang="en-GB" dirty="0" smtClean="0"/>
              <a:t>I hope this lecture will guide you through some of the early processes associated with getting ready for starting placement. </a:t>
            </a:r>
            <a:endParaRPr lang="en-GB" dirty="0"/>
          </a:p>
        </p:txBody>
      </p:sp>
    </p:spTree>
    <p:extLst>
      <p:ext uri="{BB962C8B-B14F-4D97-AF65-F5344CB8AC3E}">
        <p14:creationId xmlns:p14="http://schemas.microsoft.com/office/powerpoint/2010/main" val="233940574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are Youth work placements</a:t>
            </a:r>
          </a:p>
        </p:txBody>
      </p:sp>
      <p:sp>
        <p:nvSpPr>
          <p:cNvPr id="3" name="Content Placeholder 2"/>
          <p:cNvSpPr>
            <a:spLocks noGrp="1"/>
          </p:cNvSpPr>
          <p:nvPr>
            <p:ph sz="quarter" idx="1"/>
          </p:nvPr>
        </p:nvSpPr>
        <p:spPr>
          <a:xfrm>
            <a:off x="457200" y="1628800"/>
            <a:ext cx="8229600" cy="4968552"/>
          </a:xfrm>
        </p:spPr>
        <p:txBody>
          <a:bodyPr>
            <a:normAutofit fontScale="92500" lnSpcReduction="10000"/>
          </a:bodyPr>
          <a:lstStyle/>
          <a:p>
            <a:r>
              <a:rPr lang="en-GB" dirty="0" smtClean="0"/>
              <a:t>Youth work placements are varied, diverse and unique. </a:t>
            </a:r>
          </a:p>
          <a:p>
            <a:r>
              <a:rPr lang="en-GB" dirty="0" smtClean="0"/>
              <a:t>Increasingly over the last few years, placements have been developed in a range of non-traditional settings which may not be automatically associated with the practice of ‘traditional’ youth work.</a:t>
            </a:r>
          </a:p>
          <a:p>
            <a:r>
              <a:rPr lang="en-GB" dirty="0" smtClean="0"/>
              <a:t>These include youth offending, prison service, hospitals, language initiatives, substance misuse teams and so on.</a:t>
            </a:r>
          </a:p>
          <a:p>
            <a:r>
              <a:rPr lang="en-GB" dirty="0" smtClean="0"/>
              <a:t>You will be significantly supported during your level 4 placement and often placements are pre-planned and allocated to you by the placement co-ordinator at level 4.</a:t>
            </a:r>
          </a:p>
          <a:p>
            <a:r>
              <a:rPr lang="en-GB" dirty="0" smtClean="0"/>
              <a:t>This is not the case at level 5 and 6 and you should therefore use this level of support at level 4 to prepare for the next 2 levels.  </a:t>
            </a:r>
          </a:p>
        </p:txBody>
      </p:sp>
    </p:spTree>
    <p:extLst>
      <p:ext uri="{BB962C8B-B14F-4D97-AF65-F5344CB8AC3E}">
        <p14:creationId xmlns:p14="http://schemas.microsoft.com/office/powerpoint/2010/main" val="329515370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Youth work placements</a:t>
            </a:r>
          </a:p>
        </p:txBody>
      </p:sp>
      <p:sp>
        <p:nvSpPr>
          <p:cNvPr id="3" name="Content Placeholder 2"/>
          <p:cNvSpPr>
            <a:spLocks noGrp="1"/>
          </p:cNvSpPr>
          <p:nvPr>
            <p:ph sz="quarter" idx="1"/>
          </p:nvPr>
        </p:nvSpPr>
        <p:spPr/>
        <p:txBody>
          <a:bodyPr/>
          <a:lstStyle/>
          <a:p>
            <a:r>
              <a:rPr lang="en-GB" u="sng" dirty="0"/>
              <a:t>You will be allocated a time during next week’s </a:t>
            </a:r>
            <a:r>
              <a:rPr lang="en-GB" u="sng" dirty="0" smtClean="0"/>
              <a:t>lecture </a:t>
            </a:r>
            <a:r>
              <a:rPr lang="en-GB" u="sng" dirty="0" smtClean="0"/>
              <a:t>(15/10/19) </a:t>
            </a:r>
            <a:r>
              <a:rPr lang="en-GB" u="sng" dirty="0"/>
              <a:t>to discuss with the Fieldwork Co-ordinator the opportunities available for you during placement.</a:t>
            </a:r>
          </a:p>
          <a:p>
            <a:r>
              <a:rPr lang="en-GB" dirty="0"/>
              <a:t>You may like to consider preparing a few questions for this meeting regarding your allocated placement, for example contact name and number of provider, who may act as your line manager and your supervisor, who will be my visiting tutor etc</a:t>
            </a:r>
            <a:r>
              <a:rPr lang="en-GB" dirty="0" smtClean="0"/>
              <a:t>..</a:t>
            </a:r>
          </a:p>
          <a:p>
            <a:r>
              <a:rPr lang="en-GB" dirty="0" smtClean="0"/>
              <a:t>This way you are ready to ‘hit the ground running’ with the placement process.</a:t>
            </a:r>
          </a:p>
          <a:p>
            <a:r>
              <a:rPr lang="en-GB" dirty="0" smtClean="0"/>
              <a:t>Your attendance  will be recorded for this session.</a:t>
            </a:r>
          </a:p>
          <a:p>
            <a:endParaRPr lang="en-GB" dirty="0"/>
          </a:p>
          <a:p>
            <a:endParaRPr lang="en-GB" dirty="0"/>
          </a:p>
        </p:txBody>
      </p:sp>
    </p:spTree>
    <p:extLst>
      <p:ext uri="{BB962C8B-B14F-4D97-AF65-F5344CB8AC3E}">
        <p14:creationId xmlns:p14="http://schemas.microsoft.com/office/powerpoint/2010/main" val="392993509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youth and Community work programme</a:t>
            </a:r>
            <a:endParaRPr lang="en-GB" dirty="0"/>
          </a:p>
        </p:txBody>
      </p:sp>
      <p:sp>
        <p:nvSpPr>
          <p:cNvPr id="3" name="Content Placeholder 2"/>
          <p:cNvSpPr>
            <a:spLocks noGrp="1"/>
          </p:cNvSpPr>
          <p:nvPr>
            <p:ph sz="quarter" idx="1"/>
          </p:nvPr>
        </p:nvSpPr>
        <p:spPr/>
        <p:txBody>
          <a:bodyPr/>
          <a:lstStyle/>
          <a:p>
            <a:r>
              <a:rPr lang="en-GB" dirty="0" smtClean="0"/>
              <a:t>All youth work qualifying programmes will provide a placement structure that consists of 800 hours over the 3 years (full time study).</a:t>
            </a:r>
          </a:p>
          <a:p>
            <a:r>
              <a:rPr lang="en-GB" dirty="0" smtClean="0"/>
              <a:t>The first practice placement (Level 4) consists of 200 hours of placement experience which is separated into two sections – 100 hours of face to face youth work and 100 hours of other youth work related activity.</a:t>
            </a:r>
          </a:p>
          <a:p>
            <a:r>
              <a:rPr lang="en-GB" dirty="0" smtClean="0"/>
              <a:t>Face to face youth work….is just that…you will need to engage and demonstrate that you have been in contact with young people for 100 hours in a practical way. </a:t>
            </a:r>
          </a:p>
        </p:txBody>
      </p:sp>
    </p:spTree>
    <p:extLst>
      <p:ext uri="{BB962C8B-B14F-4D97-AF65-F5344CB8AC3E}">
        <p14:creationId xmlns:p14="http://schemas.microsoft.com/office/powerpoint/2010/main" val="255174733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Face to Face Contact</a:t>
            </a:r>
            <a:endParaRPr lang="en-GB" dirty="0"/>
          </a:p>
        </p:txBody>
      </p:sp>
      <p:sp>
        <p:nvSpPr>
          <p:cNvPr id="3" name="Content Placeholder 2"/>
          <p:cNvSpPr>
            <a:spLocks noGrp="1"/>
          </p:cNvSpPr>
          <p:nvPr>
            <p:ph sz="quarter" idx="1"/>
          </p:nvPr>
        </p:nvSpPr>
        <p:spPr/>
        <p:txBody>
          <a:bodyPr/>
          <a:lstStyle/>
          <a:p>
            <a:r>
              <a:rPr lang="en-GB" dirty="0" smtClean="0"/>
              <a:t>What is meant by this term?</a:t>
            </a:r>
            <a:endParaRPr lang="en-GB" dirty="0"/>
          </a:p>
        </p:txBody>
      </p:sp>
    </p:spTree>
    <p:extLst>
      <p:ext uri="{BB962C8B-B14F-4D97-AF65-F5344CB8AC3E}">
        <p14:creationId xmlns:p14="http://schemas.microsoft.com/office/powerpoint/2010/main" val="344877770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900" dirty="0">
                <a:solidFill>
                  <a:srgbClr val="464653"/>
                </a:solidFill>
              </a:rPr>
              <a:t>The youth and Community work programme</a:t>
            </a:r>
            <a:endParaRPr lang="en-GB" dirty="0"/>
          </a:p>
        </p:txBody>
      </p:sp>
      <p:sp>
        <p:nvSpPr>
          <p:cNvPr id="3" name="Content Placeholder 2"/>
          <p:cNvSpPr>
            <a:spLocks noGrp="1"/>
          </p:cNvSpPr>
          <p:nvPr>
            <p:ph sz="quarter" idx="1"/>
          </p:nvPr>
        </p:nvSpPr>
        <p:spPr>
          <a:xfrm>
            <a:off x="457200" y="1412776"/>
            <a:ext cx="8229600" cy="5112568"/>
          </a:xfrm>
        </p:spPr>
        <p:txBody>
          <a:bodyPr>
            <a:normAutofit/>
          </a:bodyPr>
          <a:lstStyle/>
          <a:p>
            <a:r>
              <a:rPr lang="en-GB" dirty="0" smtClean="0"/>
              <a:t>The other 100 hours may seem less straight forward…</a:t>
            </a:r>
          </a:p>
          <a:p>
            <a:pPr lvl="1"/>
            <a:r>
              <a:rPr lang="en-GB" dirty="0" smtClean="0"/>
              <a:t>Any ideas?</a:t>
            </a:r>
          </a:p>
          <a:p>
            <a:endParaRPr lang="en-GB" dirty="0"/>
          </a:p>
        </p:txBody>
      </p:sp>
    </p:spTree>
    <p:extLst>
      <p:ext uri="{BB962C8B-B14F-4D97-AF65-F5344CB8AC3E}">
        <p14:creationId xmlns:p14="http://schemas.microsoft.com/office/powerpoint/2010/main" val="323016727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Non Face-to-Face 100 hours</a:t>
            </a:r>
            <a:endParaRPr lang="en-GB" dirty="0"/>
          </a:p>
        </p:txBody>
      </p:sp>
      <p:sp>
        <p:nvSpPr>
          <p:cNvPr id="3" name="Content Placeholder 2"/>
          <p:cNvSpPr>
            <a:spLocks noGrp="1"/>
          </p:cNvSpPr>
          <p:nvPr>
            <p:ph sz="quarter" idx="1"/>
          </p:nvPr>
        </p:nvSpPr>
        <p:spPr/>
        <p:txBody>
          <a:bodyPr/>
          <a:lstStyle/>
          <a:p>
            <a:endParaRPr lang="en-GB" dirty="0" smtClean="0"/>
          </a:p>
          <a:p>
            <a:r>
              <a:rPr lang="en-GB" dirty="0" smtClean="0"/>
              <a:t>When </a:t>
            </a:r>
            <a:r>
              <a:rPr lang="en-GB" dirty="0"/>
              <a:t>people set out to qualify in youth work, they are keen to develop their understanding of young people and the skills to work with them. They do not generally anticipate that they will also learn about managing – managing themselves, and others, aims, intentions and outcomes, activities and projects, buildings, resources, etc.</a:t>
            </a:r>
          </a:p>
          <a:p>
            <a:endParaRPr lang="en-GB" dirty="0"/>
          </a:p>
        </p:txBody>
      </p:sp>
    </p:spTree>
    <p:extLst>
      <p:ext uri="{BB962C8B-B14F-4D97-AF65-F5344CB8AC3E}">
        <p14:creationId xmlns:p14="http://schemas.microsoft.com/office/powerpoint/2010/main" val="149937670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 Face-to-Face 100 hours</a:t>
            </a:r>
          </a:p>
        </p:txBody>
      </p:sp>
      <p:sp>
        <p:nvSpPr>
          <p:cNvPr id="3" name="Content Placeholder 2"/>
          <p:cNvSpPr>
            <a:spLocks noGrp="1"/>
          </p:cNvSpPr>
          <p:nvPr>
            <p:ph sz="quarter" idx="1"/>
          </p:nvPr>
        </p:nvSpPr>
        <p:spPr/>
        <p:txBody>
          <a:bodyPr/>
          <a:lstStyle/>
          <a:p>
            <a:r>
              <a:rPr lang="en-GB" dirty="0"/>
              <a:t>For example if you were working with a group of young people and decided to plan a trip to the local cinema, your face to face contact would be quite easy to identify…yes? You would have been meeting with this group, building rapport etc. then an idea for the cinema comes about, you as the trainee youth worker may research what is on in the cinema, cost, possibly prepare a poster.</a:t>
            </a:r>
          </a:p>
          <a:p>
            <a:r>
              <a:rPr lang="en-GB" dirty="0"/>
              <a:t>This can be recorded as the other 100 hours (non face to face youth work)</a:t>
            </a:r>
          </a:p>
          <a:p>
            <a:r>
              <a:rPr lang="en-GB" dirty="0"/>
              <a:t>Any other examples?</a:t>
            </a:r>
          </a:p>
          <a:p>
            <a:endParaRPr lang="en-GB" dirty="0"/>
          </a:p>
        </p:txBody>
      </p:sp>
    </p:spTree>
    <p:extLst>
      <p:ext uri="{BB962C8B-B14F-4D97-AF65-F5344CB8AC3E}">
        <p14:creationId xmlns:p14="http://schemas.microsoft.com/office/powerpoint/2010/main" val="188910327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Non-Face-to-Face (100 hours)</a:t>
            </a:r>
            <a:endParaRPr lang="en-GB" dirty="0"/>
          </a:p>
        </p:txBody>
      </p:sp>
      <p:sp>
        <p:nvSpPr>
          <p:cNvPr id="3" name="Content Placeholder 2"/>
          <p:cNvSpPr>
            <a:spLocks noGrp="1"/>
          </p:cNvSpPr>
          <p:nvPr>
            <p:ph sz="quarter" idx="1"/>
          </p:nvPr>
        </p:nvSpPr>
        <p:spPr>
          <a:xfrm>
            <a:off x="457200" y="1484784"/>
            <a:ext cx="8229600" cy="4672176"/>
          </a:xfrm>
        </p:spPr>
        <p:txBody>
          <a:bodyPr>
            <a:normAutofit lnSpcReduction="10000"/>
          </a:bodyPr>
          <a:lstStyle/>
          <a:p>
            <a:r>
              <a:rPr lang="en-GB" dirty="0" smtClean="0"/>
              <a:t>The following can also be recorded as the other 100 hours.</a:t>
            </a:r>
          </a:p>
          <a:p>
            <a:pPr lvl="1"/>
            <a:endParaRPr lang="en-GB" dirty="0" smtClean="0"/>
          </a:p>
          <a:p>
            <a:pPr lvl="1"/>
            <a:r>
              <a:rPr lang="en-GB" dirty="0" smtClean="0"/>
              <a:t>Any training, meetings whilst on placement,</a:t>
            </a:r>
          </a:p>
          <a:p>
            <a:pPr lvl="1"/>
            <a:r>
              <a:rPr lang="en-GB" dirty="0" smtClean="0"/>
              <a:t>Preparing resources, </a:t>
            </a:r>
          </a:p>
          <a:p>
            <a:pPr lvl="1"/>
            <a:r>
              <a:rPr lang="en-GB" dirty="0" smtClean="0"/>
              <a:t>Reflecting and writing your reflective accounts,</a:t>
            </a:r>
          </a:p>
          <a:p>
            <a:pPr lvl="1"/>
            <a:r>
              <a:rPr lang="en-GB" dirty="0" smtClean="0"/>
              <a:t>Preparing activities,</a:t>
            </a:r>
          </a:p>
          <a:p>
            <a:pPr lvl="1"/>
            <a:r>
              <a:rPr lang="en-GB" dirty="0" smtClean="0"/>
              <a:t>Preparing buildings, rooms etc.</a:t>
            </a:r>
          </a:p>
          <a:p>
            <a:pPr lvl="1"/>
            <a:r>
              <a:rPr lang="en-GB" dirty="0" smtClean="0"/>
              <a:t>Helping with funding bids,</a:t>
            </a:r>
          </a:p>
          <a:p>
            <a:pPr lvl="1"/>
            <a:r>
              <a:rPr lang="en-GB" dirty="0" smtClean="0"/>
              <a:t>Supporting volunteers,</a:t>
            </a:r>
          </a:p>
          <a:p>
            <a:pPr lvl="1"/>
            <a:r>
              <a:rPr lang="en-GB" dirty="0" smtClean="0"/>
              <a:t>Reading relevant policies (Health and Safety, Child Protection),</a:t>
            </a:r>
          </a:p>
          <a:p>
            <a:pPr lvl="1"/>
            <a:r>
              <a:rPr lang="en-GB" dirty="0" smtClean="0"/>
              <a:t>Any other ideas?</a:t>
            </a:r>
          </a:p>
          <a:p>
            <a:pPr lvl="1"/>
            <a:endParaRPr lang="en-GB" dirty="0"/>
          </a:p>
          <a:p>
            <a:pPr lvl="1"/>
            <a:endParaRPr lang="en-GB" dirty="0" smtClean="0"/>
          </a:p>
          <a:p>
            <a:pPr lvl="1"/>
            <a:endParaRPr lang="en-GB" dirty="0" smtClean="0"/>
          </a:p>
          <a:p>
            <a:pPr lvl="1"/>
            <a:endParaRPr lang="en-GB" dirty="0" smtClean="0"/>
          </a:p>
          <a:p>
            <a:pPr lvl="1"/>
            <a:endParaRPr lang="en-GB" dirty="0" smtClean="0"/>
          </a:p>
          <a:p>
            <a:pPr lvl="1"/>
            <a:endParaRPr lang="en-GB" dirty="0" smtClean="0"/>
          </a:p>
          <a:p>
            <a:pPr marL="274320" lvl="1" indent="0">
              <a:buNone/>
            </a:pPr>
            <a:endParaRPr lang="en-GB" dirty="0" smtClean="0"/>
          </a:p>
          <a:p>
            <a:pPr marL="274320" lvl="1" indent="0">
              <a:buNone/>
            </a:pPr>
            <a:endParaRPr lang="en-GB" dirty="0" smtClean="0"/>
          </a:p>
          <a:p>
            <a:pPr lvl="1"/>
            <a:endParaRPr lang="en-GB" dirty="0"/>
          </a:p>
        </p:txBody>
      </p:sp>
    </p:spTree>
    <p:extLst>
      <p:ext uri="{BB962C8B-B14F-4D97-AF65-F5344CB8AC3E}">
        <p14:creationId xmlns:p14="http://schemas.microsoft.com/office/powerpoint/2010/main" val="350561868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 Placements</a:t>
            </a:r>
            <a:endParaRPr lang="en-GB" dirty="0"/>
          </a:p>
        </p:txBody>
      </p:sp>
      <p:sp>
        <p:nvSpPr>
          <p:cNvPr id="3" name="Content Placeholder 2"/>
          <p:cNvSpPr>
            <a:spLocks noGrp="1"/>
          </p:cNvSpPr>
          <p:nvPr>
            <p:ph sz="quarter" idx="1"/>
          </p:nvPr>
        </p:nvSpPr>
        <p:spPr/>
        <p:txBody>
          <a:bodyPr/>
          <a:lstStyle/>
          <a:p>
            <a:r>
              <a:rPr lang="en-GB" dirty="0" smtClean="0"/>
              <a:t>In general terms, work placements provide students with the opportunity to acquire skills pertinent for employment, evaluate their practice and knowledge and inform future employment choices.</a:t>
            </a:r>
          </a:p>
          <a:p>
            <a:r>
              <a:rPr lang="en-GB" dirty="0" smtClean="0"/>
              <a:t>However for youth work students, placements are an opportunity for you to learn about the professional practice of youth work, apply theory to practice situations and demonstrate proficiency and capability in youth work skills, values and theory.</a:t>
            </a:r>
            <a:endParaRPr lang="en-GB" dirty="0"/>
          </a:p>
        </p:txBody>
      </p:sp>
    </p:spTree>
    <p:extLst>
      <p:ext uri="{BB962C8B-B14F-4D97-AF65-F5344CB8AC3E}">
        <p14:creationId xmlns:p14="http://schemas.microsoft.com/office/powerpoint/2010/main" val="279433434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 Placements</a:t>
            </a:r>
          </a:p>
        </p:txBody>
      </p:sp>
      <p:sp>
        <p:nvSpPr>
          <p:cNvPr id="3" name="Content Placeholder 2"/>
          <p:cNvSpPr>
            <a:spLocks noGrp="1"/>
          </p:cNvSpPr>
          <p:nvPr>
            <p:ph sz="quarter" idx="1"/>
          </p:nvPr>
        </p:nvSpPr>
        <p:spPr/>
        <p:txBody>
          <a:bodyPr>
            <a:normAutofit lnSpcReduction="10000"/>
          </a:bodyPr>
          <a:lstStyle/>
          <a:p>
            <a:r>
              <a:rPr lang="en-GB" dirty="0" smtClean="0"/>
              <a:t>During placement you will need to show the placement co-ordinator and placement team that you have met the requirements of the National Occupational Standards. </a:t>
            </a:r>
          </a:p>
          <a:p>
            <a:r>
              <a:rPr lang="en-GB" dirty="0" smtClean="0"/>
              <a:t>These standards measure your understanding and application of youth work knowledge, values and skills, and your capabilities as a beginning youth worker across a range of standards.</a:t>
            </a:r>
          </a:p>
          <a:p>
            <a:r>
              <a:rPr lang="en-GB" dirty="0"/>
              <a:t>An occupational map provides the context and background to the development of NOS. It illustrates the </a:t>
            </a:r>
            <a:r>
              <a:rPr lang="en-GB" dirty="0" smtClean="0"/>
              <a:t>main features </a:t>
            </a:r>
            <a:r>
              <a:rPr lang="en-GB" dirty="0"/>
              <a:t>and characteristics of job roles within an occupational sector, highlighting overlaps with other roles </a:t>
            </a:r>
            <a:r>
              <a:rPr lang="en-GB" dirty="0" smtClean="0"/>
              <a:t>and their </a:t>
            </a:r>
            <a:r>
              <a:rPr lang="en-GB" dirty="0"/>
              <a:t>boundaries with other sectors.</a:t>
            </a:r>
            <a:endParaRPr lang="en-GB" dirty="0" smtClean="0"/>
          </a:p>
        </p:txBody>
      </p:sp>
    </p:spTree>
    <p:extLst>
      <p:ext uri="{BB962C8B-B14F-4D97-AF65-F5344CB8AC3E}">
        <p14:creationId xmlns:p14="http://schemas.microsoft.com/office/powerpoint/2010/main" val="410443659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Functional Map</a:t>
            </a:r>
            <a:endParaRPr lang="en-GB" dirty="0"/>
          </a:p>
        </p:txBody>
      </p:sp>
      <p:sp>
        <p:nvSpPr>
          <p:cNvPr id="3" name="Content Placeholder 2"/>
          <p:cNvSpPr>
            <a:spLocks noGrp="1"/>
          </p:cNvSpPr>
          <p:nvPr>
            <p:ph sz="quarter" idx="1"/>
          </p:nvPr>
        </p:nvSpPr>
        <p:spPr/>
        <p:txBody>
          <a:bodyPr/>
          <a:lstStyle/>
          <a:p>
            <a:r>
              <a:rPr lang="en-GB" dirty="0"/>
              <a:t>A functional map identifies the functions that people carry out on a day-to-day basis as part of their job role </a:t>
            </a:r>
            <a:r>
              <a:rPr lang="en-GB" dirty="0" smtClean="0"/>
              <a:t>within the </a:t>
            </a:r>
            <a:r>
              <a:rPr lang="en-GB" dirty="0"/>
              <a:t>broad work activities that take place across an occupational sector. </a:t>
            </a:r>
            <a:endParaRPr lang="en-GB" dirty="0" smtClean="0"/>
          </a:p>
          <a:p>
            <a:r>
              <a:rPr lang="en-GB" dirty="0" smtClean="0"/>
              <a:t>This </a:t>
            </a:r>
            <a:r>
              <a:rPr lang="en-GB" dirty="0"/>
              <a:t>information then forms the basis </a:t>
            </a:r>
            <a:r>
              <a:rPr lang="en-GB" dirty="0" smtClean="0"/>
              <a:t>of standards development</a:t>
            </a:r>
            <a:r>
              <a:rPr lang="en-GB" dirty="0"/>
              <a:t> </a:t>
            </a:r>
            <a:r>
              <a:rPr lang="en-GB" dirty="0" smtClean="0"/>
              <a:t>and can be found within the NOS.</a:t>
            </a:r>
          </a:p>
          <a:p>
            <a:r>
              <a:rPr lang="en-GB" dirty="0" smtClean="0"/>
              <a:t>Familiarise yourself with this.</a:t>
            </a:r>
          </a:p>
        </p:txBody>
      </p:sp>
    </p:spTree>
    <p:extLst>
      <p:ext uri="{BB962C8B-B14F-4D97-AF65-F5344CB8AC3E}">
        <p14:creationId xmlns:p14="http://schemas.microsoft.com/office/powerpoint/2010/main" val="388959033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Level Descriptors</a:t>
            </a:r>
            <a:endParaRPr lang="en-GB" dirty="0"/>
          </a:p>
        </p:txBody>
      </p:sp>
      <p:sp>
        <p:nvSpPr>
          <p:cNvPr id="3" name="Content Placeholder 2"/>
          <p:cNvSpPr>
            <a:spLocks noGrp="1"/>
          </p:cNvSpPr>
          <p:nvPr>
            <p:ph sz="quarter" idx="1"/>
          </p:nvPr>
        </p:nvSpPr>
        <p:spPr/>
        <p:txBody>
          <a:bodyPr/>
          <a:lstStyle/>
          <a:p>
            <a:r>
              <a:rPr lang="en-GB" dirty="0"/>
              <a:t>Please note that at Level 4 we expect students to be assisting a professional youth worker, assisting development, delivery, supporting youth work activities. </a:t>
            </a:r>
          </a:p>
          <a:p>
            <a:pPr marL="0" indent="0">
              <a:buNone/>
            </a:pPr>
            <a:endParaRPr lang="en-GB" dirty="0"/>
          </a:p>
        </p:txBody>
      </p:sp>
    </p:spTree>
    <p:extLst>
      <p:ext uri="{BB962C8B-B14F-4D97-AF65-F5344CB8AC3E}">
        <p14:creationId xmlns:p14="http://schemas.microsoft.com/office/powerpoint/2010/main" val="201563024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 Placements</a:t>
            </a:r>
          </a:p>
        </p:txBody>
      </p:sp>
      <p:sp>
        <p:nvSpPr>
          <p:cNvPr id="3" name="Content Placeholder 2"/>
          <p:cNvSpPr>
            <a:spLocks noGrp="1"/>
          </p:cNvSpPr>
          <p:nvPr>
            <p:ph sz="quarter" idx="1"/>
          </p:nvPr>
        </p:nvSpPr>
        <p:spPr/>
        <p:txBody>
          <a:bodyPr/>
          <a:lstStyle/>
          <a:p>
            <a:endParaRPr lang="en-GB" dirty="0" smtClean="0"/>
          </a:p>
          <a:p>
            <a:r>
              <a:rPr lang="en-GB" dirty="0" smtClean="0"/>
              <a:t>Importantly, you will have to pass each assessed practice learning experience in order to progress in your studies.</a:t>
            </a:r>
          </a:p>
          <a:p>
            <a:r>
              <a:rPr lang="en-GB" dirty="0" smtClean="0"/>
              <a:t>It is therefore crucial to have a clear view of the knowledge, values and skills that you already possess and what your learning needs for placement are.</a:t>
            </a:r>
          </a:p>
        </p:txBody>
      </p:sp>
    </p:spTree>
    <p:extLst>
      <p:ext uri="{BB962C8B-B14F-4D97-AF65-F5344CB8AC3E}">
        <p14:creationId xmlns:p14="http://schemas.microsoft.com/office/powerpoint/2010/main" val="106808913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Placement Team </a:t>
            </a:r>
            <a:br>
              <a:rPr lang="en-GB" dirty="0" smtClean="0"/>
            </a:br>
            <a:r>
              <a:rPr lang="en-GB" dirty="0" smtClean="0"/>
              <a:t>Roles and Responsibilities</a:t>
            </a:r>
            <a:endParaRPr lang="en-GB" dirty="0"/>
          </a:p>
        </p:txBody>
      </p:sp>
      <p:sp>
        <p:nvSpPr>
          <p:cNvPr id="3" name="Content Placeholder 2"/>
          <p:cNvSpPr>
            <a:spLocks noGrp="1"/>
          </p:cNvSpPr>
          <p:nvPr>
            <p:ph sz="quarter" idx="1"/>
          </p:nvPr>
        </p:nvSpPr>
        <p:spPr/>
        <p:txBody>
          <a:bodyPr>
            <a:normAutofit fontScale="92500"/>
          </a:bodyPr>
          <a:lstStyle/>
          <a:p>
            <a:r>
              <a:rPr lang="en-GB" dirty="0" smtClean="0"/>
              <a:t>Alana </a:t>
            </a:r>
            <a:r>
              <a:rPr lang="en-GB" dirty="0" smtClean="0"/>
              <a:t>Enoch </a:t>
            </a:r>
            <a:r>
              <a:rPr lang="en-GB" dirty="0" smtClean="0"/>
              <a:t>– Fieldwork Co-ordinator</a:t>
            </a:r>
          </a:p>
          <a:p>
            <a:pPr lvl="1"/>
            <a:r>
              <a:rPr lang="en-GB" dirty="0"/>
              <a:t>The University has in place a Fieldwork Practice Coordinator – this is </a:t>
            </a:r>
            <a:r>
              <a:rPr lang="en-GB" dirty="0" smtClean="0"/>
              <a:t>Alana Enoch</a:t>
            </a:r>
            <a:r>
              <a:rPr lang="en-GB" dirty="0" smtClean="0"/>
              <a:t>, </a:t>
            </a:r>
            <a:r>
              <a:rPr lang="en-GB" dirty="0"/>
              <a:t>the person coordinating fieldwork learning across the Youth and Community Work programmes.  This role involves coordinating training and support for line managers and supervisors, and acting as a source of advice in cases of </a:t>
            </a:r>
            <a:r>
              <a:rPr lang="en-GB" dirty="0" smtClean="0"/>
              <a:t>difficulty.</a:t>
            </a:r>
          </a:p>
          <a:p>
            <a:r>
              <a:rPr lang="en-GB" dirty="0" smtClean="0"/>
              <a:t>Cindy Hunt </a:t>
            </a:r>
            <a:r>
              <a:rPr lang="en-GB" dirty="0" smtClean="0"/>
              <a:t>and Huw Williams – Visiting Tutors</a:t>
            </a:r>
          </a:p>
          <a:p>
            <a:pPr lvl="1"/>
            <a:r>
              <a:rPr lang="en-GB" dirty="0" smtClean="0"/>
              <a:t>Visiting </a:t>
            </a:r>
            <a:r>
              <a:rPr lang="en-GB" dirty="0"/>
              <a:t>Tutor – the person with a linking role between the institution and the placement provider.  The Visiting Tutor is your first point of contact in relation to placement.  The Visiting Tutor will support you through at least two three way meetings and will challenge you through observation and assessment visits to demonstrate the highest standards while on placement. </a:t>
            </a:r>
          </a:p>
          <a:p>
            <a:pPr lvl="1"/>
            <a:endParaRPr lang="en-GB" dirty="0" smtClean="0"/>
          </a:p>
          <a:p>
            <a:endParaRPr lang="en-GB" dirty="0"/>
          </a:p>
          <a:p>
            <a:endParaRPr lang="en-GB" dirty="0"/>
          </a:p>
        </p:txBody>
      </p:sp>
    </p:spTree>
    <p:extLst>
      <p:ext uri="{BB962C8B-B14F-4D97-AF65-F5344CB8AC3E}">
        <p14:creationId xmlns:p14="http://schemas.microsoft.com/office/powerpoint/2010/main" val="336387391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Placement Team</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A wide range of people acting as work placement line managers and work placement supervisors.</a:t>
            </a:r>
          </a:p>
          <a:p>
            <a:pPr lvl="1"/>
            <a:endParaRPr lang="en-GB" dirty="0" smtClean="0"/>
          </a:p>
          <a:p>
            <a:pPr lvl="1"/>
            <a:r>
              <a:rPr lang="en-GB" dirty="0" smtClean="0"/>
              <a:t>While </a:t>
            </a:r>
            <a:r>
              <a:rPr lang="en-GB" dirty="0"/>
              <a:t>on placement you will benefit from the support of a Line Manager – the person having day to day responsibility for the standards of practice of the student.  This person will attend the two three way meetings and provide a final report on your progress while on placement. </a:t>
            </a:r>
          </a:p>
          <a:p>
            <a:pPr lvl="1"/>
            <a:r>
              <a:rPr lang="en-GB" dirty="0"/>
              <a:t>Additionally the University provides a Fieldwork Supervisor – the person ensuring the development of the student through a formal process of supervision.  This person will be a good support to you, and their role will involve encouraging your learning while on placement.   </a:t>
            </a:r>
          </a:p>
          <a:p>
            <a:pPr lvl="1"/>
            <a:endParaRPr lang="en-GB" dirty="0" smtClean="0"/>
          </a:p>
          <a:p>
            <a:pPr lvl="1"/>
            <a:r>
              <a:rPr lang="en-GB" b="1" dirty="0" smtClean="0"/>
              <a:t>You will be allocated your line manager and supervisor within the next few weeks, upon successful progression of placement activity.  </a:t>
            </a:r>
            <a:endParaRPr lang="en-GB" b="1" dirty="0"/>
          </a:p>
          <a:p>
            <a:pPr marL="0" indent="0">
              <a:buNone/>
            </a:pPr>
            <a:endParaRPr lang="en-GB" b="1" dirty="0"/>
          </a:p>
          <a:p>
            <a:pPr lvl="1"/>
            <a:endParaRPr lang="en-GB" dirty="0"/>
          </a:p>
        </p:txBody>
      </p:sp>
    </p:spTree>
    <p:extLst>
      <p:ext uri="{BB962C8B-B14F-4D97-AF65-F5344CB8AC3E}">
        <p14:creationId xmlns:p14="http://schemas.microsoft.com/office/powerpoint/2010/main" val="2914845673"/>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Placement Process</a:t>
            </a:r>
            <a:endParaRPr lang="en-GB" dirty="0"/>
          </a:p>
        </p:txBody>
      </p:sp>
      <p:sp>
        <p:nvSpPr>
          <p:cNvPr id="8" name="Content Placeholder 7"/>
          <p:cNvSpPr>
            <a:spLocks noGrp="1"/>
          </p:cNvSpPr>
          <p:nvPr>
            <p:ph sz="quarter" idx="1"/>
          </p:nvPr>
        </p:nvSpPr>
        <p:spPr/>
        <p:txBody>
          <a:bodyPr>
            <a:normAutofit/>
          </a:bodyPr>
          <a:lstStyle/>
          <a:p>
            <a:pPr marL="514350" indent="-514350">
              <a:buFont typeface="+mj-lt"/>
              <a:buAutoNum type="arabicPeriod"/>
            </a:pPr>
            <a:r>
              <a:rPr lang="en-GB" dirty="0" smtClean="0"/>
              <a:t>Student </a:t>
            </a:r>
            <a:r>
              <a:rPr lang="en-GB" dirty="0"/>
              <a:t>is provided with placement contact details by the fieldwork coordinator; </a:t>
            </a:r>
            <a:endParaRPr lang="en-GB" dirty="0" smtClean="0"/>
          </a:p>
          <a:p>
            <a:pPr marL="514350" indent="-514350">
              <a:buFont typeface="+mj-lt"/>
              <a:buAutoNum type="arabicPeriod"/>
            </a:pPr>
            <a:endParaRPr lang="en-GB" dirty="0"/>
          </a:p>
          <a:p>
            <a:pPr marL="514350" indent="-514350">
              <a:buFont typeface="+mj-lt"/>
              <a:buAutoNum type="arabicPeriod"/>
            </a:pPr>
            <a:r>
              <a:rPr lang="en-GB" dirty="0" smtClean="0"/>
              <a:t>Student </a:t>
            </a:r>
            <a:r>
              <a:rPr lang="en-GB" dirty="0"/>
              <a:t>is provided with visiting tutor contact details, </a:t>
            </a:r>
            <a:endParaRPr lang="en-GB" dirty="0" smtClean="0"/>
          </a:p>
          <a:p>
            <a:pPr marL="514350" indent="-514350">
              <a:buFont typeface="+mj-lt"/>
              <a:buAutoNum type="arabicPeriod"/>
            </a:pPr>
            <a:endParaRPr lang="en-GB" dirty="0"/>
          </a:p>
          <a:p>
            <a:pPr marL="514350" indent="-514350">
              <a:buFont typeface="+mj-lt"/>
              <a:buAutoNum type="arabicPeriod"/>
            </a:pPr>
            <a:r>
              <a:rPr lang="en-GB" b="1" dirty="0" smtClean="0"/>
              <a:t>Student</a:t>
            </a:r>
            <a:r>
              <a:rPr lang="en-GB" dirty="0" smtClean="0"/>
              <a:t> </a:t>
            </a:r>
            <a:r>
              <a:rPr lang="en-GB" dirty="0"/>
              <a:t>promptly arranges first three way meeting between visiting tutor, line manager and student.  </a:t>
            </a:r>
          </a:p>
          <a:p>
            <a:pPr marL="514350" indent="-514350">
              <a:buFont typeface="+mj-lt"/>
              <a:buAutoNum type="arabicPeriod"/>
            </a:pPr>
            <a:endParaRPr lang="en-GB" dirty="0" smtClean="0"/>
          </a:p>
          <a:p>
            <a:pPr marL="514350" indent="-514350">
              <a:buFont typeface="+mj-lt"/>
              <a:buAutoNum type="arabicPeriod"/>
            </a:pPr>
            <a:r>
              <a:rPr lang="en-GB" dirty="0" smtClean="0"/>
              <a:t>Students </a:t>
            </a:r>
            <a:r>
              <a:rPr lang="en-GB" dirty="0"/>
              <a:t>are required to arrange and lead the meeting, including arranging an agenda.  The agenda for the first meeting could include: </a:t>
            </a:r>
          </a:p>
          <a:p>
            <a:pPr marL="514350" indent="-514350">
              <a:buFont typeface="+mj-lt"/>
              <a:buAutoNum type="arabicPeriod"/>
            </a:pPr>
            <a:endParaRPr lang="en-GB" dirty="0" smtClean="0"/>
          </a:p>
          <a:p>
            <a:endParaRPr lang="en-GB" dirty="0"/>
          </a:p>
        </p:txBody>
      </p:sp>
    </p:spTree>
    <p:extLst>
      <p:ext uri="{BB962C8B-B14F-4D97-AF65-F5344CB8AC3E}">
        <p14:creationId xmlns:p14="http://schemas.microsoft.com/office/powerpoint/2010/main" val="1787403610"/>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Placement Process</a:t>
            </a:r>
          </a:p>
        </p:txBody>
      </p:sp>
      <p:sp>
        <p:nvSpPr>
          <p:cNvPr id="3" name="Content Placeholder 2"/>
          <p:cNvSpPr>
            <a:spLocks noGrp="1"/>
          </p:cNvSpPr>
          <p:nvPr>
            <p:ph sz="quarter" idx="1"/>
          </p:nvPr>
        </p:nvSpPr>
        <p:spPr>
          <a:xfrm>
            <a:off x="457200" y="1219200"/>
            <a:ext cx="8229600" cy="5378152"/>
          </a:xfrm>
        </p:spPr>
        <p:txBody>
          <a:bodyPr>
            <a:normAutofit fontScale="70000" lnSpcReduction="20000"/>
          </a:bodyPr>
          <a:lstStyle/>
          <a:p>
            <a:pPr>
              <a:buClr>
                <a:srgbClr val="727CA3"/>
              </a:buClr>
            </a:pPr>
            <a:r>
              <a:rPr lang="en-GB" sz="2900" dirty="0" smtClean="0">
                <a:solidFill>
                  <a:prstClr val="black"/>
                </a:solidFill>
              </a:rPr>
              <a:t>A </a:t>
            </a:r>
            <a:r>
              <a:rPr lang="en-GB" sz="2900" dirty="0">
                <a:solidFill>
                  <a:prstClr val="black"/>
                </a:solidFill>
              </a:rPr>
              <a:t>discussion of your background, your interests and what you can bring to the placement, </a:t>
            </a:r>
            <a:endParaRPr lang="en-GB" sz="2900" dirty="0" smtClean="0">
              <a:solidFill>
                <a:prstClr val="black"/>
              </a:solidFill>
            </a:endParaRPr>
          </a:p>
          <a:p>
            <a:pPr marL="0" indent="0">
              <a:buClr>
                <a:srgbClr val="727CA3"/>
              </a:buClr>
              <a:buNone/>
            </a:pPr>
            <a:endParaRPr lang="en-GB" sz="2900" dirty="0">
              <a:solidFill>
                <a:prstClr val="black"/>
              </a:solidFill>
            </a:endParaRPr>
          </a:p>
          <a:p>
            <a:pPr lvl="0">
              <a:buClr>
                <a:srgbClr val="727CA3"/>
              </a:buClr>
            </a:pPr>
            <a:r>
              <a:rPr lang="en-GB" sz="2900" dirty="0" smtClean="0">
                <a:solidFill>
                  <a:prstClr val="black"/>
                </a:solidFill>
              </a:rPr>
              <a:t>Dates</a:t>
            </a:r>
            <a:r>
              <a:rPr lang="en-GB" sz="2900" dirty="0">
                <a:solidFill>
                  <a:prstClr val="black"/>
                </a:solidFill>
              </a:rPr>
              <a:t>, days and times you will be working, </a:t>
            </a:r>
          </a:p>
          <a:p>
            <a:pPr lvl="0">
              <a:buClr>
                <a:srgbClr val="727CA3"/>
              </a:buClr>
            </a:pPr>
            <a:endParaRPr lang="en-GB" sz="2900" dirty="0">
              <a:solidFill>
                <a:prstClr val="black"/>
              </a:solidFill>
            </a:endParaRPr>
          </a:p>
          <a:p>
            <a:pPr lvl="0">
              <a:buClr>
                <a:srgbClr val="727CA3"/>
              </a:buClr>
            </a:pPr>
            <a:r>
              <a:rPr lang="en-GB" sz="2900" dirty="0">
                <a:solidFill>
                  <a:prstClr val="black"/>
                </a:solidFill>
              </a:rPr>
              <a:t>Induction arrangements, </a:t>
            </a:r>
          </a:p>
          <a:p>
            <a:pPr lvl="0">
              <a:buClr>
                <a:srgbClr val="727CA3"/>
              </a:buClr>
            </a:pPr>
            <a:endParaRPr lang="en-GB" sz="2900" dirty="0">
              <a:solidFill>
                <a:prstClr val="black"/>
              </a:solidFill>
            </a:endParaRPr>
          </a:p>
          <a:p>
            <a:pPr lvl="0">
              <a:buClr>
                <a:srgbClr val="727CA3"/>
              </a:buClr>
            </a:pPr>
            <a:r>
              <a:rPr lang="en-GB" sz="2900" dirty="0">
                <a:solidFill>
                  <a:prstClr val="black"/>
                </a:solidFill>
              </a:rPr>
              <a:t>Placement expectations of you while on placement, </a:t>
            </a:r>
          </a:p>
          <a:p>
            <a:pPr lvl="0">
              <a:buClr>
                <a:srgbClr val="727CA3"/>
              </a:buClr>
            </a:pPr>
            <a:endParaRPr lang="en-GB" sz="2900" dirty="0">
              <a:solidFill>
                <a:prstClr val="black"/>
              </a:solidFill>
            </a:endParaRPr>
          </a:p>
          <a:p>
            <a:pPr lvl="0">
              <a:buClr>
                <a:srgbClr val="727CA3"/>
              </a:buClr>
            </a:pPr>
            <a:r>
              <a:rPr lang="en-GB" sz="2900" dirty="0">
                <a:solidFill>
                  <a:prstClr val="black"/>
                </a:solidFill>
              </a:rPr>
              <a:t>Discussion of your learning and development needs, </a:t>
            </a:r>
          </a:p>
          <a:p>
            <a:pPr lvl="0">
              <a:buClr>
                <a:srgbClr val="727CA3"/>
              </a:buClr>
            </a:pPr>
            <a:endParaRPr lang="en-GB" sz="2900" dirty="0">
              <a:solidFill>
                <a:prstClr val="black"/>
              </a:solidFill>
            </a:endParaRPr>
          </a:p>
          <a:p>
            <a:pPr lvl="0">
              <a:buClr>
                <a:srgbClr val="727CA3"/>
              </a:buClr>
            </a:pPr>
            <a:r>
              <a:rPr lang="en-GB" sz="2900" dirty="0">
                <a:solidFill>
                  <a:prstClr val="black"/>
                </a:solidFill>
              </a:rPr>
              <a:t>Discussing observation and assessment, </a:t>
            </a:r>
          </a:p>
          <a:p>
            <a:pPr lvl="0">
              <a:buClr>
                <a:srgbClr val="727CA3"/>
              </a:buClr>
            </a:pPr>
            <a:endParaRPr lang="en-GB" sz="2900" dirty="0">
              <a:solidFill>
                <a:prstClr val="black"/>
              </a:solidFill>
            </a:endParaRPr>
          </a:p>
          <a:p>
            <a:pPr lvl="0">
              <a:buClr>
                <a:srgbClr val="727CA3"/>
              </a:buClr>
            </a:pPr>
            <a:r>
              <a:rPr lang="en-GB" sz="2900" dirty="0">
                <a:solidFill>
                  <a:prstClr val="black"/>
                </a:solidFill>
              </a:rPr>
              <a:t>Signing the contract, </a:t>
            </a:r>
          </a:p>
          <a:p>
            <a:pPr lvl="0">
              <a:buClr>
                <a:srgbClr val="727CA3"/>
              </a:buClr>
            </a:pPr>
            <a:endParaRPr lang="en-GB" sz="2900" dirty="0">
              <a:solidFill>
                <a:prstClr val="black"/>
              </a:solidFill>
            </a:endParaRPr>
          </a:p>
          <a:p>
            <a:pPr lvl="0">
              <a:buClr>
                <a:srgbClr val="727CA3"/>
              </a:buClr>
            </a:pPr>
            <a:r>
              <a:rPr lang="en-GB" sz="2900" dirty="0">
                <a:solidFill>
                  <a:prstClr val="black"/>
                </a:solidFill>
              </a:rPr>
              <a:t>Confirming target dates for placement including date for the final meeting and submission of the portfolio. </a:t>
            </a:r>
          </a:p>
          <a:p>
            <a:endParaRPr lang="en-GB" dirty="0"/>
          </a:p>
        </p:txBody>
      </p:sp>
    </p:spTree>
    <p:extLst>
      <p:ext uri="{BB962C8B-B14F-4D97-AF65-F5344CB8AC3E}">
        <p14:creationId xmlns:p14="http://schemas.microsoft.com/office/powerpoint/2010/main" val="103352998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Week</a:t>
            </a:r>
            <a:endParaRPr lang="en-GB" dirty="0"/>
          </a:p>
        </p:txBody>
      </p:sp>
      <p:sp>
        <p:nvSpPr>
          <p:cNvPr id="3" name="Content Placeholder 2"/>
          <p:cNvSpPr>
            <a:spLocks noGrp="1"/>
          </p:cNvSpPr>
          <p:nvPr>
            <p:ph sz="quarter" idx="1"/>
          </p:nvPr>
        </p:nvSpPr>
        <p:spPr/>
        <p:txBody>
          <a:bodyPr>
            <a:normAutofit/>
          </a:bodyPr>
          <a:lstStyle/>
          <a:p>
            <a:r>
              <a:rPr lang="en-GB" dirty="0"/>
              <a:t>T</a:t>
            </a:r>
            <a:r>
              <a:rPr lang="en-GB" dirty="0" smtClean="0"/>
              <a:t>imetable </a:t>
            </a:r>
            <a:r>
              <a:rPr lang="en-GB" dirty="0"/>
              <a:t>for next week’s placement meetings.</a:t>
            </a:r>
          </a:p>
          <a:p>
            <a:pPr lvl="1"/>
            <a:r>
              <a:rPr lang="en-GB" dirty="0" smtClean="0"/>
              <a:t>Make a note of your allocated time </a:t>
            </a:r>
            <a:r>
              <a:rPr lang="en-GB" dirty="0"/>
              <a:t>on the timetable and meet with </a:t>
            </a:r>
            <a:r>
              <a:rPr lang="en-GB" dirty="0" smtClean="0"/>
              <a:t>me to </a:t>
            </a:r>
            <a:r>
              <a:rPr lang="en-GB" dirty="0"/>
              <a:t>discuss and plan your placement.</a:t>
            </a:r>
          </a:p>
          <a:p>
            <a:pPr lvl="1"/>
            <a:r>
              <a:rPr lang="en-GB" dirty="0"/>
              <a:t>Be prepared for the meeting, consider some of the questions already suggested, bring a note book and pen and think about your learning needs so that you may discuss these with us</a:t>
            </a:r>
            <a:r>
              <a:rPr lang="en-GB" dirty="0" smtClean="0"/>
              <a:t>.</a:t>
            </a:r>
          </a:p>
          <a:p>
            <a:pPr lvl="1"/>
            <a:r>
              <a:rPr lang="en-GB" dirty="0" smtClean="0"/>
              <a:t>No </a:t>
            </a:r>
            <a:r>
              <a:rPr lang="en-GB" dirty="0"/>
              <a:t> </a:t>
            </a:r>
            <a:r>
              <a:rPr lang="en-GB" dirty="0" smtClean="0"/>
              <a:t>Taught Lecture - You will only need to attend your meeting.</a:t>
            </a:r>
            <a:endParaRPr lang="en-GB" dirty="0"/>
          </a:p>
          <a:p>
            <a:endParaRPr lang="en-GB" dirty="0" smtClean="0"/>
          </a:p>
          <a:p>
            <a:endParaRPr lang="en-GB" dirty="0"/>
          </a:p>
        </p:txBody>
      </p:sp>
    </p:spTree>
    <p:extLst>
      <p:ext uri="{BB962C8B-B14F-4D97-AF65-F5344CB8AC3E}">
        <p14:creationId xmlns:p14="http://schemas.microsoft.com/office/powerpoint/2010/main" val="446381434"/>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Placement Meetings – 15/101/19 </a:t>
            </a:r>
            <a:endParaRPr lang="en-GB" dirty="0"/>
          </a:p>
        </p:txBody>
      </p:sp>
      <p:sp>
        <p:nvSpPr>
          <p:cNvPr id="3" name="Content Placeholder 2"/>
          <p:cNvSpPr>
            <a:spLocks noGrp="1"/>
          </p:cNvSpPr>
          <p:nvPr>
            <p:ph type="body" idx="1"/>
          </p:nvPr>
        </p:nvSpPr>
        <p:spPr/>
        <p:txBody>
          <a:bodyPr>
            <a:normAutofit/>
          </a:bodyPr>
          <a:lstStyle/>
          <a:p>
            <a:endParaRPr lang="en-GB" sz="2000" dirty="0" smtClean="0"/>
          </a:p>
          <a:p>
            <a:endParaRPr lang="en-GB" dirty="0"/>
          </a:p>
        </p:txBody>
      </p:sp>
      <p:sp>
        <p:nvSpPr>
          <p:cNvPr id="5" name="Text Placeholder 4"/>
          <p:cNvSpPr>
            <a:spLocks noGrp="1"/>
          </p:cNvSpPr>
          <p:nvPr>
            <p:ph type="body" sz="half" idx="3"/>
          </p:nvPr>
        </p:nvSpPr>
        <p:spPr/>
        <p:txBody>
          <a:bodyPr/>
          <a:lstStyle/>
          <a:p>
            <a:endParaRPr lang="en-GB"/>
          </a:p>
        </p:txBody>
      </p:sp>
      <p:sp>
        <p:nvSpPr>
          <p:cNvPr id="4" name="Content Placeholder 3"/>
          <p:cNvSpPr>
            <a:spLocks noGrp="1"/>
          </p:cNvSpPr>
          <p:nvPr>
            <p:ph sz="quarter" idx="2"/>
          </p:nvPr>
        </p:nvSpPr>
        <p:spPr/>
        <p:txBody>
          <a:bodyPr>
            <a:normAutofit/>
          </a:bodyPr>
          <a:lstStyle/>
          <a:p>
            <a:r>
              <a:rPr lang="en-GB" sz="2800" dirty="0"/>
              <a:t>12.00 – Deanna – BR7</a:t>
            </a:r>
          </a:p>
          <a:p>
            <a:r>
              <a:rPr lang="en-GB" sz="2800" dirty="0"/>
              <a:t>12. 15 - Natalie </a:t>
            </a:r>
            <a:r>
              <a:rPr lang="en-GB" sz="2800" dirty="0" smtClean="0"/>
              <a:t>– </a:t>
            </a:r>
            <a:r>
              <a:rPr lang="en-GB" sz="2800" dirty="0"/>
              <a:t>BR7</a:t>
            </a:r>
          </a:p>
          <a:p>
            <a:r>
              <a:rPr lang="en-GB" sz="2800" dirty="0"/>
              <a:t>12.30 –Dee – BR7</a:t>
            </a:r>
          </a:p>
          <a:p>
            <a:r>
              <a:rPr lang="en-GB" sz="2800" dirty="0"/>
              <a:t>1pm </a:t>
            </a:r>
            <a:r>
              <a:rPr lang="en-GB" sz="2800" dirty="0" smtClean="0"/>
              <a:t>–</a:t>
            </a:r>
            <a:r>
              <a:rPr lang="en-GB" sz="2800" dirty="0"/>
              <a:t>Lyndsey</a:t>
            </a:r>
            <a:r>
              <a:rPr lang="en-GB" sz="2800" dirty="0" smtClean="0"/>
              <a:t> (</a:t>
            </a:r>
            <a:r>
              <a:rPr lang="en-GB" sz="2800" dirty="0"/>
              <a:t>CJ7)</a:t>
            </a:r>
          </a:p>
          <a:p>
            <a:r>
              <a:rPr lang="en-GB" sz="2800" dirty="0"/>
              <a:t>1.15 </a:t>
            </a:r>
            <a:r>
              <a:rPr lang="en-GB" sz="2800" dirty="0" smtClean="0"/>
              <a:t>–</a:t>
            </a:r>
            <a:r>
              <a:rPr lang="en-GB" sz="2800" dirty="0"/>
              <a:t>Jodie </a:t>
            </a:r>
            <a:r>
              <a:rPr lang="en-GB" sz="2800" dirty="0" smtClean="0"/>
              <a:t>(</a:t>
            </a:r>
            <a:r>
              <a:rPr lang="en-GB" sz="2800" dirty="0"/>
              <a:t>CJ7)</a:t>
            </a:r>
          </a:p>
          <a:p>
            <a:r>
              <a:rPr lang="en-GB" sz="2800" dirty="0"/>
              <a:t>1.30 – Laura (CJ7)</a:t>
            </a:r>
          </a:p>
          <a:p>
            <a:r>
              <a:rPr lang="en-GB" sz="2800" dirty="0"/>
              <a:t>1.45 – Kennedy (CJ7)</a:t>
            </a:r>
          </a:p>
          <a:p>
            <a:r>
              <a:rPr lang="en-GB" sz="2800" dirty="0"/>
              <a:t>2.00 – Rachel (CJ7)</a:t>
            </a:r>
          </a:p>
          <a:p>
            <a:endParaRPr lang="en-GB" dirty="0"/>
          </a:p>
        </p:txBody>
      </p:sp>
      <p:sp>
        <p:nvSpPr>
          <p:cNvPr id="6" name="Content Placeholder 5"/>
          <p:cNvSpPr>
            <a:spLocks noGrp="1"/>
          </p:cNvSpPr>
          <p:nvPr>
            <p:ph sz="quarter" idx="4"/>
          </p:nvPr>
        </p:nvSpPr>
        <p:spPr/>
        <p:txBody>
          <a:bodyPr/>
          <a:lstStyle/>
          <a:p>
            <a:r>
              <a:rPr lang="en-GB" sz="2800" dirty="0"/>
              <a:t>2.15 – Ashlie (CJ7)</a:t>
            </a:r>
          </a:p>
          <a:p>
            <a:r>
              <a:rPr lang="en-GB" sz="2800" dirty="0"/>
              <a:t>2.30 – Rhian (CJ7)</a:t>
            </a:r>
          </a:p>
          <a:p>
            <a:r>
              <a:rPr lang="en-GB" sz="2800" dirty="0"/>
              <a:t>2.45 </a:t>
            </a:r>
            <a:r>
              <a:rPr lang="en-GB" sz="2800" dirty="0" smtClean="0"/>
              <a:t>-</a:t>
            </a:r>
            <a:r>
              <a:rPr lang="en-GB" sz="2800" dirty="0"/>
              <a:t> Darren</a:t>
            </a:r>
            <a:r>
              <a:rPr lang="en-GB" sz="2800" dirty="0" smtClean="0"/>
              <a:t> (</a:t>
            </a:r>
            <a:r>
              <a:rPr lang="en-GB" sz="2800" dirty="0"/>
              <a:t>CJ7)</a:t>
            </a:r>
          </a:p>
          <a:p>
            <a:r>
              <a:rPr lang="en-GB" sz="2800" dirty="0"/>
              <a:t>3.00 – Ella (CJ7)</a:t>
            </a:r>
          </a:p>
          <a:p>
            <a:r>
              <a:rPr lang="en-GB" sz="2800" dirty="0"/>
              <a:t>3.15 – Nardine (CJ7)</a:t>
            </a:r>
          </a:p>
          <a:p>
            <a:r>
              <a:rPr lang="en-GB" sz="2800" dirty="0"/>
              <a:t>3.30 – Ellie (CJ7</a:t>
            </a:r>
            <a:r>
              <a:rPr lang="en-GB" sz="2800" dirty="0" smtClean="0"/>
              <a:t>)</a:t>
            </a:r>
          </a:p>
          <a:p>
            <a:r>
              <a:rPr lang="en-GB" sz="2800" dirty="0" smtClean="0"/>
              <a:t>3.45 – Tobia (CJ7)</a:t>
            </a:r>
          </a:p>
          <a:p>
            <a:r>
              <a:rPr lang="en-GB" sz="2800" dirty="0" smtClean="0"/>
              <a:t>4.00 – Ffion (CJ7)</a:t>
            </a:r>
            <a:endParaRPr lang="en-GB" sz="2800" dirty="0"/>
          </a:p>
          <a:p>
            <a:endParaRPr lang="en-GB" dirty="0"/>
          </a:p>
        </p:txBody>
      </p:sp>
    </p:spTree>
    <p:extLst>
      <p:ext uri="{BB962C8B-B14F-4D97-AF65-F5344CB8AC3E}">
        <p14:creationId xmlns:p14="http://schemas.microsoft.com/office/powerpoint/2010/main" val="15338561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1029</TotalTime>
  <Words>3596</Words>
  <Application>Microsoft Office PowerPoint</Application>
  <PresentationFormat>On-screen Show (4:3)</PresentationFormat>
  <Paragraphs>305</Paragraphs>
  <Slides>51</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51</vt:i4>
      </vt:variant>
    </vt:vector>
  </HeadingPairs>
  <TitlesOfParts>
    <vt:vector size="58" baseType="lpstr">
      <vt:lpstr>Bookman Old Style</vt:lpstr>
      <vt:lpstr>Calibri</vt:lpstr>
      <vt:lpstr>Century Gothic</vt:lpstr>
      <vt:lpstr>Gill Sans MT</vt:lpstr>
      <vt:lpstr>Wingdings</vt:lpstr>
      <vt:lpstr>Wingdings 3</vt:lpstr>
      <vt:lpstr>Origin</vt:lpstr>
      <vt:lpstr>SJYW4012 Fieldwork</vt:lpstr>
      <vt:lpstr>Introduction and Module Overview</vt:lpstr>
      <vt:lpstr>Aims</vt:lpstr>
      <vt:lpstr>Learning Outcomes  Upon Successful completion of this module, the student should be able to demonstrate the ability to: </vt:lpstr>
      <vt:lpstr>Indicative Content</vt:lpstr>
      <vt:lpstr>Indicative Content</vt:lpstr>
      <vt:lpstr>Learning and Teaching Strategy</vt:lpstr>
      <vt:lpstr>Assessments - 4 Components (Parts)</vt:lpstr>
      <vt:lpstr>Assessments</vt:lpstr>
      <vt:lpstr> Assessment Component  1 – 60% Coursework: A Professional Journal (3000 words)</vt:lpstr>
      <vt:lpstr>Assessment components 2,3 and 4</vt:lpstr>
      <vt:lpstr>Important information</vt:lpstr>
      <vt:lpstr>Important information</vt:lpstr>
      <vt:lpstr>Important Considerations</vt:lpstr>
      <vt:lpstr>Important information</vt:lpstr>
      <vt:lpstr>Important Consideration</vt:lpstr>
      <vt:lpstr>Final Submission Date</vt:lpstr>
      <vt:lpstr>Fieldwork Guidelines</vt:lpstr>
      <vt:lpstr>National Occupational Standards</vt:lpstr>
      <vt:lpstr>Group Task</vt:lpstr>
      <vt:lpstr>Directed Study for Next week?</vt:lpstr>
      <vt:lpstr>5 minute comfort break</vt:lpstr>
      <vt:lpstr>Placement Learning</vt:lpstr>
      <vt:lpstr>What is placement learning</vt:lpstr>
      <vt:lpstr>The importance of placement learning</vt:lpstr>
      <vt:lpstr>The importance of placement learning</vt:lpstr>
      <vt:lpstr>The importance of placement learning</vt:lpstr>
      <vt:lpstr>Placement Experience </vt:lpstr>
      <vt:lpstr>Placement Experience </vt:lpstr>
      <vt:lpstr>Placement </vt:lpstr>
      <vt:lpstr>Processes and Practicalities</vt:lpstr>
      <vt:lpstr>Processes and Practicalities</vt:lpstr>
      <vt:lpstr>What are Youth work placements</vt:lpstr>
      <vt:lpstr>What are Youth work placements</vt:lpstr>
      <vt:lpstr>The youth and Community work programme</vt:lpstr>
      <vt:lpstr>Face to Face Contact</vt:lpstr>
      <vt:lpstr>The youth and Community work programme</vt:lpstr>
      <vt:lpstr>Non Face-to-Face 100 hours</vt:lpstr>
      <vt:lpstr>Non Face-to-Face 100 hours</vt:lpstr>
      <vt:lpstr>Non-Face-to-Face (100 hours)</vt:lpstr>
      <vt:lpstr>Youth Work Placements</vt:lpstr>
      <vt:lpstr>Youth Work Placements</vt:lpstr>
      <vt:lpstr>Functional Map</vt:lpstr>
      <vt:lpstr>Level Descriptors</vt:lpstr>
      <vt:lpstr>Youth Work Placements</vt:lpstr>
      <vt:lpstr>Placement Team  Roles and Responsibilities</vt:lpstr>
      <vt:lpstr>Placement Team</vt:lpstr>
      <vt:lpstr>The Placement Process</vt:lpstr>
      <vt:lpstr>The Placement Process</vt:lpstr>
      <vt:lpstr>Next Week</vt:lpstr>
      <vt:lpstr>Placement Meetings – 15/101/19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SJYW4012 Fieldwork</dc:title>
  <dc:creator>Administrator</dc:creator>
  <cp:lastModifiedBy>Alana Enoch</cp:lastModifiedBy>
  <cp:revision>67</cp:revision>
  <dcterms:created xsi:type="dcterms:W3CDTF">2015-08-13T10:50:17Z</dcterms:created>
  <dcterms:modified xsi:type="dcterms:W3CDTF">2019-10-02T10:48:10Z</dcterms:modified>
</cp:coreProperties>
</file>