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sldIdLst>
    <p:sldId id="256" r:id="rId2"/>
    <p:sldId id="257" r:id="rId3"/>
    <p:sldId id="259" r:id="rId4"/>
    <p:sldId id="258" r:id="rId5"/>
    <p:sldId id="260" r:id="rId6"/>
    <p:sldId id="263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47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915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3849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59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9797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741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529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2289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8189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909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45815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51032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73574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15956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4149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7588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335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64CF15F0-165C-4C12-8C53-26CAF1D9A59C}" type="datetimeFigureOut">
              <a:rPr lang="en-GB" smtClean="0"/>
              <a:t>04/02/2019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DA57DFA1-057B-4AC0-8170-88D905C97B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20548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  <p:sldLayoutId id="2147483949" r:id="rId13"/>
    <p:sldLayoutId id="2147483950" r:id="rId14"/>
    <p:sldLayoutId id="2147483951" r:id="rId15"/>
    <p:sldLayoutId id="2147483952" r:id="rId16"/>
    <p:sldLayoutId id="214748395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A0804CD-3DB9-40A2-A835-53171222052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07" b="3740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F5435C-2867-4A0A-AEF4-48955ED713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>
            <a:normAutofit/>
          </a:bodyPr>
          <a:lstStyle/>
          <a:p>
            <a:r>
              <a:rPr lang="en-GB" dirty="0"/>
              <a:t>Caligula; Mad, Bad, or Mentally Ill.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7D837F-E1B4-4163-8027-A9F74C559B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>
            <a:normAutofit/>
          </a:bodyPr>
          <a:lstStyle/>
          <a:p>
            <a:r>
              <a:rPr lang="en-GB" dirty="0">
                <a:latin typeface="+mn-lt"/>
              </a:rPr>
              <a:t>By </a:t>
            </a:r>
            <a:r>
              <a:rPr lang="en-GB" dirty="0"/>
              <a:t>S</a:t>
            </a:r>
            <a:r>
              <a:rPr lang="en-GB" dirty="0">
                <a:latin typeface="+mn-lt"/>
              </a:rPr>
              <a:t>ofie Keddie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296751-39F7-4C79-BFD0-BF59E3E335F5}"/>
              </a:ext>
            </a:extLst>
          </p:cNvPr>
          <p:cNvSpPr txBox="1"/>
          <p:nvPr/>
        </p:nvSpPr>
        <p:spPr>
          <a:xfrm>
            <a:off x="7076661" y="6580991"/>
            <a:ext cx="51153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(https://images.metmuseum.org/CRDImages/gr/original/DP337262.jpg)</a:t>
            </a:r>
          </a:p>
        </p:txBody>
      </p:sp>
    </p:spTree>
    <p:extLst>
      <p:ext uri="{BB962C8B-B14F-4D97-AF65-F5344CB8AC3E}">
        <p14:creationId xmlns:p14="http://schemas.microsoft.com/office/powerpoint/2010/main" val="207926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D197D-6B48-4888-988D-308C7C040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Summary of the argument so far.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7776A-B283-43B4-89C8-8453375849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Past modern scholarship on Caligula’s Mental state do seem to agree that he did have some kind of mental disorder.</a:t>
            </a:r>
          </a:p>
          <a:p>
            <a:r>
              <a:rPr lang="en-GB" dirty="0"/>
              <a:t>Though the actual ‘Illness’ has multiple theories that often dispute each other. Which means that it is difficult to argue which theory is the most likely, if any.</a:t>
            </a:r>
          </a:p>
          <a:p>
            <a:r>
              <a:rPr lang="en-GB" dirty="0"/>
              <a:t>It is difficult to give any diagnosis to Caligula with him not being alive today, which means all theories cannot be proven definitively.</a:t>
            </a:r>
          </a:p>
          <a:p>
            <a:r>
              <a:rPr lang="en-GB" dirty="0"/>
              <a:t>Ancient writers seem to have a similar debate, depending on their opinion of Caligula and the Roman empire in general.</a:t>
            </a:r>
          </a:p>
          <a:p>
            <a:r>
              <a:rPr lang="en-GB" dirty="0"/>
              <a:t>There doesn’t seem to be any record of Caligula having a personal physician.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977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94AF3-B761-4401-AE8D-AEC39D8CD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Progress: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73C58-7597-47D0-8865-B11D91DFEB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Reading on modern scholarship on both Caligula and ancient mental health/illness in general.</a:t>
            </a:r>
          </a:p>
          <a:p>
            <a:r>
              <a:rPr lang="en-GB" dirty="0"/>
              <a:t>Analysed the pros and cons of previous research concerning Caligula and Mental illness in the ancient period of that time.</a:t>
            </a:r>
          </a:p>
          <a:p>
            <a:r>
              <a:rPr lang="en-GB" dirty="0"/>
              <a:t>Reading of Ancient  medical accounts and written accounts on Caligula</a:t>
            </a:r>
          </a:p>
          <a:p>
            <a:r>
              <a:rPr lang="en-GB" dirty="0"/>
              <a:t>Looking at Philosophical and medical explanations to mental illness in the ancient world.</a:t>
            </a:r>
          </a:p>
          <a:p>
            <a:r>
              <a:rPr lang="en-GB" dirty="0"/>
              <a:t>Started to look into differing definitions and uses of Latin terms pertaining to Mental illness.</a:t>
            </a:r>
          </a:p>
          <a:p>
            <a:r>
              <a:rPr lang="en-GB" dirty="0"/>
              <a:t>In the process of making links between the behaviours and actions of Caligula and the medical writings.</a:t>
            </a:r>
          </a:p>
        </p:txBody>
      </p:sp>
    </p:spTree>
    <p:extLst>
      <p:ext uri="{BB962C8B-B14F-4D97-AF65-F5344CB8AC3E}">
        <p14:creationId xmlns:p14="http://schemas.microsoft.com/office/powerpoint/2010/main" val="7912623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DF2FB-87D9-429C-90AC-5E4190E68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Obstacles of this research: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5646D-82A9-4D5A-98E9-3B4519431F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787621"/>
          </a:xfrm>
        </p:spPr>
        <p:txBody>
          <a:bodyPr>
            <a:normAutofit lnSpcReduction="10000"/>
          </a:bodyPr>
          <a:lstStyle/>
          <a:p>
            <a:r>
              <a:rPr lang="en-GB" sz="2400" u="sng" dirty="0"/>
              <a:t>Modern Scholarship:</a:t>
            </a:r>
          </a:p>
          <a:p>
            <a:r>
              <a:rPr lang="en-GB" dirty="0"/>
              <a:t>Bias.</a:t>
            </a:r>
          </a:p>
          <a:p>
            <a:r>
              <a:rPr lang="en-GB" dirty="0"/>
              <a:t>Non-medical professionals giving a diagnosis.</a:t>
            </a:r>
          </a:p>
          <a:p>
            <a:r>
              <a:rPr lang="en-GB" dirty="0"/>
              <a:t>Medical diagnosis being given to the deceased.</a:t>
            </a:r>
          </a:p>
          <a:p>
            <a:r>
              <a:rPr lang="en-GB" dirty="0"/>
              <a:t>Most modern Scholarship on this subject is from around the 1970’s.</a:t>
            </a:r>
          </a:p>
          <a:p>
            <a:endParaRPr lang="en-GB" dirty="0"/>
          </a:p>
          <a:p>
            <a:r>
              <a:rPr lang="en-GB" sz="2400" u="sng" dirty="0"/>
              <a:t>Ancient Accounts:</a:t>
            </a:r>
          </a:p>
          <a:p>
            <a:r>
              <a:rPr lang="en-GB" dirty="0"/>
              <a:t>Bias.</a:t>
            </a:r>
          </a:p>
          <a:p>
            <a:r>
              <a:rPr lang="en-GB" dirty="0"/>
              <a:t>Differing translations.</a:t>
            </a:r>
          </a:p>
          <a:p>
            <a:r>
              <a:rPr lang="en-GB" dirty="0"/>
              <a:t>Difficulty of access.</a:t>
            </a:r>
          </a:p>
          <a:p>
            <a:r>
              <a:rPr lang="en-GB" dirty="0"/>
              <a:t>No record of there being an ancient medical diagnosis for Caligula.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41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55911-C7EA-49EB-97D8-4DCB24C4C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Modern Scholarship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FF242-F570-486E-9B5A-B3E766153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09531"/>
            <a:ext cx="4228048" cy="4081670"/>
          </a:xfrm>
        </p:spPr>
        <p:txBody>
          <a:bodyPr/>
          <a:lstStyle/>
          <a:p>
            <a:r>
              <a:rPr lang="en-GB" sz="2400" u="sng" dirty="0"/>
              <a:t>Specialising in Caligula from a general and medical standpoint:</a:t>
            </a:r>
          </a:p>
          <a:p>
            <a:r>
              <a:rPr lang="en-GB" dirty="0"/>
              <a:t>Sidwell</a:t>
            </a:r>
          </a:p>
          <a:p>
            <a:r>
              <a:rPr lang="en-GB" dirty="0"/>
              <a:t>Katz</a:t>
            </a:r>
          </a:p>
          <a:p>
            <a:r>
              <a:rPr lang="en-GB" dirty="0"/>
              <a:t>Benediktson</a:t>
            </a:r>
          </a:p>
          <a:p>
            <a:r>
              <a:rPr lang="en-GB" dirty="0"/>
              <a:t>Massaro and Montgomery</a:t>
            </a:r>
          </a:p>
          <a:p>
            <a:r>
              <a:rPr lang="en-GB" dirty="0"/>
              <a:t>Barrett</a:t>
            </a:r>
          </a:p>
          <a:p>
            <a:r>
              <a:rPr lang="en-GB" dirty="0"/>
              <a:t>Morgan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690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BACFF5F-50A9-4205-B497-F4B1F97C58D8}"/>
              </a:ext>
            </a:extLst>
          </p:cNvPr>
          <p:cNvSpPr txBox="1">
            <a:spLocks/>
          </p:cNvSpPr>
          <p:nvPr/>
        </p:nvSpPr>
        <p:spPr>
          <a:xfrm>
            <a:off x="6704994" y="1709531"/>
            <a:ext cx="4228047" cy="408167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u="sng" dirty="0"/>
              <a:t>On General mental health in Ancient world:</a:t>
            </a:r>
          </a:p>
          <a:p>
            <a:r>
              <a:rPr lang="en-GB" dirty="0"/>
              <a:t>Ahonen</a:t>
            </a:r>
          </a:p>
          <a:p>
            <a:r>
              <a:rPr lang="en-GB" dirty="0"/>
              <a:t>Gill</a:t>
            </a:r>
          </a:p>
          <a:p>
            <a:r>
              <a:rPr lang="en-GB" dirty="0"/>
              <a:t>Millon</a:t>
            </a:r>
          </a:p>
          <a:p>
            <a:r>
              <a:rPr lang="en-GB" dirty="0">
                <a:effectLst/>
              </a:rPr>
              <a:t>Roccataliata</a:t>
            </a:r>
          </a:p>
          <a:p>
            <a:r>
              <a:rPr lang="en-GB" dirty="0">
                <a:effectLst/>
              </a:rPr>
              <a:t>Mattern</a:t>
            </a:r>
          </a:p>
          <a:p>
            <a:r>
              <a:rPr lang="en-GB" dirty="0">
                <a:effectLst/>
              </a:rPr>
              <a:t>Drabkin</a:t>
            </a:r>
            <a:endParaRPr lang="en-GB" dirty="0"/>
          </a:p>
          <a:p>
            <a:endParaRPr lang="en-GB" sz="2400" u="sng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41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C0AB2-6A67-4684-9954-44BD91295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Ancient Scholarship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F8807-E9A5-441E-A658-07140DBA8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881265"/>
            <a:ext cx="4095527" cy="3230488"/>
          </a:xfrm>
        </p:spPr>
        <p:txBody>
          <a:bodyPr/>
          <a:lstStyle/>
          <a:p>
            <a:r>
              <a:rPr lang="en-GB" sz="2400" u="sng" dirty="0"/>
              <a:t>Accounts on Caligula:</a:t>
            </a:r>
          </a:p>
          <a:p>
            <a:r>
              <a:rPr lang="en-GB" dirty="0"/>
              <a:t>Suetonius (62-122AD)</a:t>
            </a:r>
          </a:p>
          <a:p>
            <a:r>
              <a:rPr lang="en-GB" dirty="0">
                <a:effectLst/>
              </a:rPr>
              <a:t>Philonis Alexandrini (20-50AD)</a:t>
            </a:r>
          </a:p>
          <a:p>
            <a:r>
              <a:rPr lang="en-GB" dirty="0">
                <a:effectLst/>
              </a:rPr>
              <a:t>Cassius Dio (155-235AD)</a:t>
            </a:r>
          </a:p>
          <a:p>
            <a:r>
              <a:rPr lang="en-GB" dirty="0">
                <a:effectLst/>
              </a:rPr>
              <a:t>Seneca the younger (4BC-65AD)</a:t>
            </a:r>
          </a:p>
          <a:p>
            <a:r>
              <a:rPr lang="en-GB" dirty="0">
                <a:effectLst/>
              </a:rPr>
              <a:t>Flavius Josephus (37-100AD)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690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AAEC42D-124E-4A04-A44C-D52ED7063F6E}"/>
              </a:ext>
            </a:extLst>
          </p:cNvPr>
          <p:cNvSpPr txBox="1">
            <a:spLocks/>
          </p:cNvSpPr>
          <p:nvPr/>
        </p:nvSpPr>
        <p:spPr>
          <a:xfrm>
            <a:off x="6638735" y="1881265"/>
            <a:ext cx="4294310" cy="3230488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u="sng" dirty="0"/>
              <a:t>Medical writings:</a:t>
            </a:r>
          </a:p>
          <a:p>
            <a:r>
              <a:rPr lang="en-GB" dirty="0"/>
              <a:t>Aulus Cornelius Celsus (25BC-50AD) </a:t>
            </a:r>
          </a:p>
          <a:p>
            <a:r>
              <a:rPr lang="en-GB" dirty="0">
                <a:effectLst/>
              </a:rPr>
              <a:t>Aretaeus (30-90 AD)</a:t>
            </a:r>
          </a:p>
          <a:p>
            <a:r>
              <a:rPr lang="en-GB" dirty="0">
                <a:effectLst/>
              </a:rPr>
              <a:t>Galen (130-200AD)</a:t>
            </a:r>
          </a:p>
          <a:p>
            <a:r>
              <a:rPr lang="en-GB" dirty="0">
                <a:effectLst/>
              </a:rPr>
              <a:t>Caelius Aurelianus (possibly 5</a:t>
            </a:r>
            <a:r>
              <a:rPr lang="en-GB" baseline="30000" dirty="0">
                <a:effectLst/>
              </a:rPr>
              <a:t>th</a:t>
            </a:r>
            <a:r>
              <a:rPr lang="en-GB" dirty="0">
                <a:effectLst/>
              </a:rPr>
              <a:t> century AD or earlier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3320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F49EA-0814-478C-B90A-1B9EDF59D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4270A-0E21-4408-A80A-56CF93AAD7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9119" y="2368554"/>
            <a:ext cx="10353762" cy="3568420"/>
          </a:xfrm>
        </p:spPr>
        <p:txBody>
          <a:bodyPr>
            <a:normAutofit/>
          </a:bodyPr>
          <a:lstStyle/>
          <a:p>
            <a:r>
              <a:rPr lang="en-GB" dirty="0"/>
              <a:t>The research done so far shows the varying views of Ancient and modern writers on Caligula as a ruler and mental health and illness in the ancient world.</a:t>
            </a:r>
          </a:p>
          <a:p>
            <a:r>
              <a:rPr lang="en-GB" dirty="0"/>
              <a:t>Ancient medical writings show the possible diagnoses Caligula could have been given if he indeed had a mental illness and the possible treatments he could have been given.</a:t>
            </a:r>
          </a:p>
          <a:p>
            <a:r>
              <a:rPr lang="en-GB" dirty="0"/>
              <a:t>It shows the progression of ideas and theories on Caligula’s behaviour and mental stability, from both an ancient and modern scholarship.</a:t>
            </a:r>
          </a:p>
          <a:p>
            <a:r>
              <a:rPr lang="en-GB" dirty="0"/>
              <a:t>The scholarship shows multiple potential biases that have to be taken into account.</a:t>
            </a:r>
          </a:p>
          <a:p>
            <a:r>
              <a:rPr lang="en-GB" dirty="0"/>
              <a:t>Made it more clear that an exact conclusion is not likely going to be definitive.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298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FDFDB-54D1-4EDC-BB79-04363C191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Plans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EA8A9-32B2-46FB-BF07-8B0D5C483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6317" y="2335423"/>
            <a:ext cx="10353762" cy="3376264"/>
          </a:xfrm>
        </p:spPr>
        <p:txBody>
          <a:bodyPr/>
          <a:lstStyle/>
          <a:p>
            <a:r>
              <a:rPr lang="en-GB" dirty="0"/>
              <a:t>Group together relevant Ancient passages on medicine and Caligula to analyse.</a:t>
            </a:r>
          </a:p>
          <a:p>
            <a:r>
              <a:rPr lang="en-GB" dirty="0"/>
              <a:t>Complete Ancient medical writings research.</a:t>
            </a:r>
          </a:p>
          <a:p>
            <a:r>
              <a:rPr lang="en-GB" dirty="0"/>
              <a:t>Format modern scholarship and my own analysis.</a:t>
            </a:r>
          </a:p>
          <a:p>
            <a:r>
              <a:rPr lang="en-GB" dirty="0"/>
              <a:t>Complete research on differing Latin translations and definitions.</a:t>
            </a:r>
          </a:p>
          <a:p>
            <a:r>
              <a:rPr lang="en-GB" dirty="0"/>
              <a:t>Research possibility of more physical sources; e.g. artworks, Archaeology etc.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84911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3EC26C"/>
      </a:accent1>
      <a:accent2>
        <a:srgbClr val="B3D463"/>
      </a:accent2>
      <a:accent3>
        <a:srgbClr val="3BBC9D"/>
      </a:accent3>
      <a:accent4>
        <a:srgbClr val="97AF75"/>
      </a:accent4>
      <a:accent5>
        <a:srgbClr val="6BA841"/>
      </a:accent5>
      <a:accent6>
        <a:srgbClr val="79AE90"/>
      </a:accent6>
      <a:hlink>
        <a:srgbClr val="85E4A6"/>
      </a:hlink>
      <a:folHlink>
        <a:srgbClr val="BDF3D0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43372978-11FE-4814-AC26-BC300187D8C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454</TotalTime>
  <Words>568</Words>
  <Application>Microsoft Office PowerPoint</Application>
  <PresentationFormat>Widescreen</PresentationFormat>
  <Paragraphs>80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Calisto MT</vt:lpstr>
      <vt:lpstr>Wingdings 2</vt:lpstr>
      <vt:lpstr>Slate</vt:lpstr>
      <vt:lpstr>Caligula; Mad, Bad, or Mentally Ill.</vt:lpstr>
      <vt:lpstr>Summary of the argument so far.</vt:lpstr>
      <vt:lpstr>Progress:</vt:lpstr>
      <vt:lpstr>Obstacles of this research:</vt:lpstr>
      <vt:lpstr>Modern Scholarship</vt:lpstr>
      <vt:lpstr>Ancient Scholarship</vt:lpstr>
      <vt:lpstr>Conclusion</vt:lpstr>
      <vt:lpstr>Further Plans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Caligula; Mad, Bad or Mentally Ill.</dc:title>
  <dc:creator>Sofie</dc:creator>
  <cp:lastModifiedBy>Sofie</cp:lastModifiedBy>
  <cp:revision>39</cp:revision>
  <dcterms:created xsi:type="dcterms:W3CDTF">2019-02-04T13:08:23Z</dcterms:created>
  <dcterms:modified xsi:type="dcterms:W3CDTF">2019-02-04T20:42:46Z</dcterms:modified>
</cp:coreProperties>
</file>