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78" r:id="rId2"/>
    <p:sldId id="256" r:id="rId3"/>
    <p:sldId id="258" r:id="rId4"/>
    <p:sldId id="268" r:id="rId5"/>
    <p:sldId id="270" r:id="rId6"/>
    <p:sldId id="272" r:id="rId7"/>
    <p:sldId id="274" r:id="rId8"/>
    <p:sldId id="275" r:id="rId9"/>
    <p:sldId id="276" r:id="rId10"/>
    <p:sldId id="265" r:id="rId11"/>
    <p:sldId id="266" r:id="rId12"/>
    <p:sldId id="277" r:id="rId13"/>
  </p:sldIdLst>
  <p:sldSz cx="18288000" cy="10287000"/>
  <p:notesSz cx="6858000" cy="9144000"/>
  <p:embeddedFontLst>
    <p:embeddedFont>
      <p:font typeface="Arial Bold" panose="020F0502020204030204" pitchFamily="34" charset="0"/>
      <p:regular r:id="rId15"/>
      <p:bold r:id="rId16"/>
      <p:italic r:id="rId17"/>
      <p:boldItalic r:id="rId18"/>
    </p:embeddedFont>
    <p:embeddedFont>
      <p:font typeface="Poppins" pitchFamily="2" charset="77"/>
      <p:regular r:id="rId19"/>
      <p:bold r:id="rId20"/>
      <p:italic r:id="rId21"/>
      <p:boldItalic r:id="rId22"/>
    </p:embeddedFont>
    <p:embeddedFont>
      <p:font typeface="Poppins Light" panose="00000400000000000000" pitchFamily="2" charset="77"/>
      <p:regular r:id="rId23"/>
      <p:italic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343" autoAdjust="0"/>
    <p:restoredTop sz="94581" autoAdjust="0"/>
  </p:normalViewPr>
  <p:slideViewPr>
    <p:cSldViewPr>
      <p:cViewPr>
        <p:scale>
          <a:sx n="75" d="100"/>
          <a:sy n="75" d="100"/>
        </p:scale>
        <p:origin x="496" y="9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7A5C36-EC08-0B44-990E-972E87AB9B0F}" type="datetimeFigureOut">
              <a:rPr lang="en-US" smtClean="0"/>
              <a:t>2/14/26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0A9DAB-8F0D-4641-BA16-C080E979181A}" type="slidenum">
              <a:rPr lang="en-US" smtClean="0"/>
              <a:t>‹#›</a:t>
            </a:fld>
            <a:endParaRPr lang="en-US"/>
          </a:p>
        </p:txBody>
      </p:sp>
    </p:spTree>
    <p:extLst>
      <p:ext uri="{BB962C8B-B14F-4D97-AF65-F5344CB8AC3E}">
        <p14:creationId xmlns:p14="http://schemas.microsoft.com/office/powerpoint/2010/main" val="27682460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10A9DAB-8F0D-4641-BA16-C080E979181A}" type="slidenum">
              <a:rPr lang="en-US" smtClean="0"/>
              <a:t>4</a:t>
            </a:fld>
            <a:endParaRPr lang="en-US"/>
          </a:p>
        </p:txBody>
      </p:sp>
    </p:spTree>
    <p:extLst>
      <p:ext uri="{BB962C8B-B14F-4D97-AF65-F5344CB8AC3E}">
        <p14:creationId xmlns:p14="http://schemas.microsoft.com/office/powerpoint/2010/main" val="7488192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10A9DAB-8F0D-4641-BA16-C080E979181A}" type="slidenum">
              <a:rPr lang="en-US" smtClean="0"/>
              <a:t>8</a:t>
            </a:fld>
            <a:endParaRPr lang="en-US"/>
          </a:p>
        </p:txBody>
      </p:sp>
    </p:spTree>
    <p:extLst>
      <p:ext uri="{BB962C8B-B14F-4D97-AF65-F5344CB8AC3E}">
        <p14:creationId xmlns:p14="http://schemas.microsoft.com/office/powerpoint/2010/main" val="988889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2/14/26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communicationtheory.org/eriksons-8-stages-of-psychosocial-development-explained/"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4EE8469-477C-D36A-F37A-14C993F7CDE6}"/>
              </a:ext>
            </a:extLst>
          </p:cNvPr>
          <p:cNvSpPr txBox="1"/>
          <p:nvPr/>
        </p:nvSpPr>
        <p:spPr>
          <a:xfrm>
            <a:off x="477079" y="506894"/>
            <a:ext cx="17294087" cy="8402300"/>
          </a:xfrm>
          <a:prstGeom prst="rect">
            <a:avLst/>
          </a:prstGeom>
          <a:noFill/>
        </p:spPr>
        <p:txBody>
          <a:bodyPr wrap="square">
            <a:spAutoFit/>
          </a:bodyPr>
          <a:lstStyle/>
          <a:p>
            <a:r>
              <a:rPr lang="en-GB" sz="6000" b="1" dirty="0">
                <a:latin typeface="Arial" panose="020B0604020202020204" pitchFamily="34" charset="0"/>
                <a:cs typeface="Arial" panose="020B0604020202020204" pitchFamily="34" charset="0"/>
              </a:rPr>
              <a:t>Title:</a:t>
            </a:r>
            <a:r>
              <a:rPr lang="en-GB" sz="6000" dirty="0">
                <a:latin typeface="Arial" panose="020B0604020202020204" pitchFamily="34" charset="0"/>
                <a:cs typeface="Arial" panose="020B0604020202020204" pitchFamily="34" charset="0"/>
              </a:rPr>
              <a:t> Supporting Jenny: A Lifespan Development Perspective</a:t>
            </a:r>
            <a:br>
              <a:rPr lang="en-GB" sz="6000" dirty="0">
                <a:latin typeface="Arial" panose="020B0604020202020204" pitchFamily="34" charset="0"/>
                <a:cs typeface="Arial" panose="020B0604020202020204" pitchFamily="34" charset="0"/>
              </a:rPr>
            </a:br>
            <a:br>
              <a:rPr lang="en-GB" sz="6000" dirty="0">
                <a:latin typeface="Arial" panose="020B0604020202020204" pitchFamily="34" charset="0"/>
                <a:cs typeface="Arial" panose="020B0604020202020204" pitchFamily="34" charset="0"/>
              </a:rPr>
            </a:br>
            <a:r>
              <a:rPr lang="en-GB" sz="6000" b="1" dirty="0">
                <a:latin typeface="Arial" panose="020B0604020202020204" pitchFamily="34" charset="0"/>
                <a:cs typeface="Arial" panose="020B0604020202020204" pitchFamily="34" charset="0"/>
              </a:rPr>
              <a:t>Subtitle:</a:t>
            </a:r>
            <a:r>
              <a:rPr lang="en-GB" sz="6000" dirty="0">
                <a:latin typeface="Arial" panose="020B0604020202020204" pitchFamily="34" charset="0"/>
                <a:cs typeface="Arial" panose="020B0604020202020204" pitchFamily="34" charset="0"/>
              </a:rPr>
              <a:t> Application of Erikson’s Psychosocial Theory</a:t>
            </a:r>
            <a:br>
              <a:rPr lang="en-GB" sz="6000" dirty="0">
                <a:latin typeface="Arial" panose="020B0604020202020204" pitchFamily="34" charset="0"/>
                <a:cs typeface="Arial" panose="020B0604020202020204" pitchFamily="34" charset="0"/>
              </a:rPr>
            </a:br>
            <a:br>
              <a:rPr lang="en-GB" sz="6000" dirty="0">
                <a:latin typeface="Arial" panose="020B0604020202020204" pitchFamily="34" charset="0"/>
                <a:cs typeface="Arial" panose="020B0604020202020204" pitchFamily="34" charset="0"/>
              </a:rPr>
            </a:br>
            <a:r>
              <a:rPr lang="en-GB" sz="6000" b="1" dirty="0">
                <a:latin typeface="Arial" panose="020B0604020202020204" pitchFamily="34" charset="0"/>
                <a:cs typeface="Arial" panose="020B0604020202020204" pitchFamily="34" charset="0"/>
              </a:rPr>
              <a:t>Student Name &amp; Id: Ansar Ali (2433274)</a:t>
            </a:r>
            <a:br>
              <a:rPr lang="en-GB" sz="6000" b="1" dirty="0">
                <a:latin typeface="Arial" panose="020B0604020202020204" pitchFamily="34" charset="0"/>
                <a:cs typeface="Arial" panose="020B0604020202020204" pitchFamily="34" charset="0"/>
              </a:rPr>
            </a:br>
            <a:br>
              <a:rPr lang="en-GB" sz="6000" dirty="0">
                <a:latin typeface="Arial" panose="020B0604020202020204" pitchFamily="34" charset="0"/>
                <a:cs typeface="Arial" panose="020B0604020202020204" pitchFamily="34" charset="0"/>
              </a:rPr>
            </a:br>
            <a:r>
              <a:rPr lang="en-GB" sz="6000" b="1" dirty="0">
                <a:latin typeface="Arial" panose="020B0604020202020204" pitchFamily="34" charset="0"/>
                <a:cs typeface="Arial" panose="020B0604020202020204" pitchFamily="34" charset="0"/>
              </a:rPr>
              <a:t>Date: </a:t>
            </a:r>
            <a:endParaRPr lang="en-US" sz="6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9990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8406494"/>
            <a:ext cx="12166063" cy="2792675"/>
            <a:chOff x="0" y="0"/>
            <a:chExt cx="3204230" cy="735519"/>
          </a:xfrm>
        </p:grpSpPr>
        <p:sp>
          <p:nvSpPr>
            <p:cNvPr id="3" name="Freeform 3"/>
            <p:cNvSpPr/>
            <p:nvPr/>
          </p:nvSpPr>
          <p:spPr>
            <a:xfrm>
              <a:off x="0" y="0"/>
              <a:ext cx="3204231" cy="735519"/>
            </a:xfrm>
            <a:custGeom>
              <a:avLst/>
              <a:gdLst/>
              <a:ahLst/>
              <a:cxnLst/>
              <a:rect l="l" t="t" r="r" b="b"/>
              <a:pathLst>
                <a:path w="3204231" h="735519">
                  <a:moveTo>
                    <a:pt x="41999" y="0"/>
                  </a:moveTo>
                  <a:lnTo>
                    <a:pt x="3162231" y="0"/>
                  </a:lnTo>
                  <a:cubicBezTo>
                    <a:pt x="3185427" y="0"/>
                    <a:pt x="3204231" y="18804"/>
                    <a:pt x="3204231" y="41999"/>
                  </a:cubicBezTo>
                  <a:lnTo>
                    <a:pt x="3204231" y="693520"/>
                  </a:lnTo>
                  <a:cubicBezTo>
                    <a:pt x="3204231" y="716716"/>
                    <a:pt x="3185427" y="735519"/>
                    <a:pt x="3162231" y="735519"/>
                  </a:cubicBezTo>
                  <a:lnTo>
                    <a:pt x="41999" y="735519"/>
                  </a:lnTo>
                  <a:cubicBezTo>
                    <a:pt x="18804" y="735519"/>
                    <a:pt x="0" y="716716"/>
                    <a:pt x="0" y="693520"/>
                  </a:cubicBezTo>
                  <a:lnTo>
                    <a:pt x="0" y="41999"/>
                  </a:lnTo>
                  <a:cubicBezTo>
                    <a:pt x="0" y="18804"/>
                    <a:pt x="18804" y="0"/>
                    <a:pt x="41999" y="0"/>
                  </a:cubicBezTo>
                  <a:close/>
                </a:path>
              </a:pathLst>
            </a:custGeom>
            <a:solidFill>
              <a:srgbClr val="45C7C5"/>
            </a:solidFill>
          </p:spPr>
          <p:txBody>
            <a:bodyPr/>
            <a:lstStyle/>
            <a:p>
              <a:endParaRPr lang="en-US" dirty="0"/>
            </a:p>
          </p:txBody>
        </p:sp>
        <p:sp>
          <p:nvSpPr>
            <p:cNvPr id="4" name="TextBox 4"/>
            <p:cNvSpPr txBox="1"/>
            <p:nvPr/>
          </p:nvSpPr>
          <p:spPr>
            <a:xfrm>
              <a:off x="0" y="-47625"/>
              <a:ext cx="3204230" cy="783144"/>
            </a:xfrm>
            <a:prstGeom prst="rect">
              <a:avLst/>
            </a:prstGeom>
          </p:spPr>
          <p:txBody>
            <a:bodyPr lIns="50800" tIns="50800" rIns="50800" bIns="50800" rtlCol="0" anchor="ctr"/>
            <a:lstStyle/>
            <a:p>
              <a:pPr algn="ctr">
                <a:lnSpc>
                  <a:spcPts val="2405"/>
                </a:lnSpc>
              </a:pPr>
              <a:endParaRPr dirty="0"/>
            </a:p>
          </p:txBody>
        </p:sp>
      </p:grpSp>
      <p:grpSp>
        <p:nvGrpSpPr>
          <p:cNvPr id="5" name="Group 5"/>
          <p:cNvGrpSpPr/>
          <p:nvPr/>
        </p:nvGrpSpPr>
        <p:grpSpPr>
          <a:xfrm>
            <a:off x="8888923" y="2072360"/>
            <a:ext cx="11579045" cy="9329974"/>
            <a:chOff x="0" y="0"/>
            <a:chExt cx="4282440" cy="3450635"/>
          </a:xfrm>
        </p:grpSpPr>
        <p:sp>
          <p:nvSpPr>
            <p:cNvPr id="6" name="Freeform 6"/>
            <p:cNvSpPr/>
            <p:nvPr/>
          </p:nvSpPr>
          <p:spPr>
            <a:xfrm>
              <a:off x="61255" y="0"/>
              <a:ext cx="4159930" cy="3450635"/>
            </a:xfrm>
            <a:custGeom>
              <a:avLst/>
              <a:gdLst/>
              <a:ahLst/>
              <a:cxnLst/>
              <a:rect l="l" t="t" r="r" b="b"/>
              <a:pathLst>
                <a:path w="4159930" h="3450635">
                  <a:moveTo>
                    <a:pt x="2935686" y="0"/>
                  </a:moveTo>
                  <a:lnTo>
                    <a:pt x="1224244" y="0"/>
                  </a:lnTo>
                  <a:cubicBezTo>
                    <a:pt x="1090628" y="0"/>
                    <a:pt x="966503" y="69058"/>
                    <a:pt x="896052" y="182591"/>
                  </a:cubicBezTo>
                  <a:lnTo>
                    <a:pt x="52048" y="1542726"/>
                  </a:lnTo>
                  <a:cubicBezTo>
                    <a:pt x="-17350" y="1654563"/>
                    <a:pt x="-17350" y="1796072"/>
                    <a:pt x="52048" y="1907909"/>
                  </a:cubicBezTo>
                  <a:lnTo>
                    <a:pt x="896052" y="3268044"/>
                  </a:lnTo>
                  <a:cubicBezTo>
                    <a:pt x="966503" y="3381577"/>
                    <a:pt x="1090628" y="3450635"/>
                    <a:pt x="1224244" y="3450635"/>
                  </a:cubicBezTo>
                  <a:lnTo>
                    <a:pt x="2935686" y="3450635"/>
                  </a:lnTo>
                  <a:cubicBezTo>
                    <a:pt x="3069302" y="3450635"/>
                    <a:pt x="3193427" y="3381577"/>
                    <a:pt x="3263878" y="3268044"/>
                  </a:cubicBezTo>
                  <a:lnTo>
                    <a:pt x="4107882" y="1907909"/>
                  </a:lnTo>
                  <a:cubicBezTo>
                    <a:pt x="4177280" y="1796072"/>
                    <a:pt x="4177280" y="1654563"/>
                    <a:pt x="4107882" y="1542726"/>
                  </a:cubicBezTo>
                  <a:lnTo>
                    <a:pt x="3263878" y="182591"/>
                  </a:lnTo>
                  <a:cubicBezTo>
                    <a:pt x="3193427" y="69058"/>
                    <a:pt x="3069302" y="0"/>
                    <a:pt x="2935686" y="0"/>
                  </a:cubicBezTo>
                  <a:close/>
                </a:path>
              </a:pathLst>
            </a:custGeom>
            <a:solidFill>
              <a:srgbClr val="45C7C5"/>
            </a:solidFill>
            <a:ln cap="rnd">
              <a:noFill/>
              <a:prstDash val="solid"/>
              <a:round/>
            </a:ln>
          </p:spPr>
          <p:txBody>
            <a:bodyPr/>
            <a:lstStyle/>
            <a:p>
              <a:endParaRPr lang="en-US" dirty="0"/>
            </a:p>
          </p:txBody>
        </p:sp>
      </p:grpSp>
      <p:grpSp>
        <p:nvGrpSpPr>
          <p:cNvPr id="7" name="Group 7"/>
          <p:cNvGrpSpPr/>
          <p:nvPr/>
        </p:nvGrpSpPr>
        <p:grpSpPr>
          <a:xfrm>
            <a:off x="9054547" y="495300"/>
            <a:ext cx="11550581" cy="10439401"/>
            <a:chOff x="0" y="0"/>
            <a:chExt cx="4282440" cy="3708400"/>
          </a:xfrm>
        </p:grpSpPr>
        <p:sp>
          <p:nvSpPr>
            <p:cNvPr id="8" name="Freeform 8"/>
            <p:cNvSpPr/>
            <p:nvPr/>
          </p:nvSpPr>
          <p:spPr>
            <a:xfrm>
              <a:off x="57583" y="0"/>
              <a:ext cx="4167274" cy="3708400"/>
            </a:xfrm>
            <a:custGeom>
              <a:avLst/>
              <a:gdLst/>
              <a:ahLst/>
              <a:cxnLst/>
              <a:rect l="l" t="t" r="r" b="b"/>
              <a:pathLst>
                <a:path w="4167274" h="3708400">
                  <a:moveTo>
                    <a:pt x="2939358" y="0"/>
                  </a:moveTo>
                  <a:lnTo>
                    <a:pt x="1227916" y="0"/>
                  </a:lnTo>
                  <a:cubicBezTo>
                    <a:pt x="1094941" y="0"/>
                    <a:pt x="972067" y="70938"/>
                    <a:pt x="905576" y="186095"/>
                  </a:cubicBezTo>
                  <a:lnTo>
                    <a:pt x="49868" y="1668105"/>
                  </a:lnTo>
                  <a:cubicBezTo>
                    <a:pt x="-16622" y="1783260"/>
                    <a:pt x="-16622" y="1925140"/>
                    <a:pt x="49868" y="2040295"/>
                  </a:cubicBezTo>
                  <a:lnTo>
                    <a:pt x="905576" y="3522305"/>
                  </a:lnTo>
                  <a:cubicBezTo>
                    <a:pt x="972067" y="3637462"/>
                    <a:pt x="1094941" y="3708400"/>
                    <a:pt x="1227916" y="3708400"/>
                  </a:cubicBezTo>
                  <a:lnTo>
                    <a:pt x="2939358" y="3708400"/>
                  </a:lnTo>
                  <a:cubicBezTo>
                    <a:pt x="3072333" y="3708400"/>
                    <a:pt x="3195207" y="3637462"/>
                    <a:pt x="3261698" y="3522305"/>
                  </a:cubicBezTo>
                  <a:lnTo>
                    <a:pt x="4117406" y="2040295"/>
                  </a:lnTo>
                  <a:cubicBezTo>
                    <a:pt x="4183896" y="1925140"/>
                    <a:pt x="4183896" y="1783260"/>
                    <a:pt x="4117406" y="1668105"/>
                  </a:cubicBezTo>
                  <a:lnTo>
                    <a:pt x="3261698" y="186095"/>
                  </a:lnTo>
                  <a:cubicBezTo>
                    <a:pt x="3195206" y="70938"/>
                    <a:pt x="3072333" y="0"/>
                    <a:pt x="2939358" y="0"/>
                  </a:cubicBezTo>
                  <a:close/>
                </a:path>
              </a:pathLst>
            </a:custGeom>
            <a:blipFill>
              <a:blip r:embed="rId2"/>
              <a:stretch>
                <a:fillRect t="-34175" b="-34175"/>
              </a:stretch>
            </a:blipFill>
            <a:ln w="314325" cap="rnd">
              <a:solidFill>
                <a:srgbClr val="248EC0"/>
              </a:solidFill>
              <a:prstDash val="solid"/>
              <a:round/>
            </a:ln>
          </p:spPr>
          <p:txBody>
            <a:bodyPr/>
            <a:lstStyle/>
            <a:p>
              <a:endParaRPr lang="en-US" dirty="0"/>
            </a:p>
          </p:txBody>
        </p:sp>
      </p:grpSp>
      <p:sp>
        <p:nvSpPr>
          <p:cNvPr id="9" name="TextBox 9"/>
          <p:cNvSpPr txBox="1"/>
          <p:nvPr/>
        </p:nvSpPr>
        <p:spPr>
          <a:xfrm>
            <a:off x="243683" y="463232"/>
            <a:ext cx="8557970" cy="1092543"/>
          </a:xfrm>
          <a:prstGeom prst="rect">
            <a:avLst/>
          </a:prstGeom>
        </p:spPr>
        <p:txBody>
          <a:bodyPr wrap="square" lIns="0" tIns="0" rIns="0" bIns="0" rtlCol="0" anchor="t">
            <a:spAutoFit/>
          </a:bodyPr>
          <a:lstStyle/>
          <a:p>
            <a:pPr algn="ctr">
              <a:lnSpc>
                <a:spcPct val="150000"/>
              </a:lnSpc>
            </a:pPr>
            <a:r>
              <a:rPr lang="en-US" sz="5400" b="1" dirty="0">
                <a:solidFill>
                  <a:srgbClr val="000000"/>
                </a:solidFill>
                <a:latin typeface="Arial" panose="020B0604020202020204" pitchFamily="34" charset="0"/>
                <a:ea typeface="Montserrat Bold"/>
                <a:cs typeface="Arial" panose="020B0604020202020204" pitchFamily="34" charset="0"/>
                <a:sym typeface="Montserrat Bold"/>
              </a:rPr>
              <a:t>Introduction</a:t>
            </a:r>
          </a:p>
        </p:txBody>
      </p:sp>
      <p:sp>
        <p:nvSpPr>
          <p:cNvPr id="10" name="TextBox 10"/>
          <p:cNvSpPr txBox="1"/>
          <p:nvPr/>
        </p:nvSpPr>
        <p:spPr>
          <a:xfrm>
            <a:off x="277211" y="2192459"/>
            <a:ext cx="8692580" cy="5007781"/>
          </a:xfrm>
          <a:prstGeom prst="rect">
            <a:avLst/>
          </a:prstGeom>
        </p:spPr>
        <p:txBody>
          <a:bodyPr wrap="square" lIns="0" tIns="0" rIns="0" bIns="0" rtlCol="0" anchor="t">
            <a:spAutoFit/>
          </a:bodyPr>
          <a:lstStyle/>
          <a:p>
            <a:pPr algn="just">
              <a:lnSpc>
                <a:spcPct val="150000"/>
              </a:lnSpc>
            </a:pPr>
            <a:r>
              <a:rPr lang="en-US" sz="2000" dirty="0">
                <a:solidFill>
                  <a:srgbClr val="000000"/>
                </a:solidFill>
                <a:latin typeface="Arial"/>
                <a:ea typeface="Arial"/>
                <a:cs typeface="Arial"/>
                <a:sym typeface="Arial"/>
              </a:rPr>
              <a:t>This presentation will examine the potential effects of Jenny's caregiving role on her psychological growth and well-being, </a:t>
            </a:r>
            <a:r>
              <a:rPr lang="en-US" sz="2000" dirty="0" err="1">
                <a:solidFill>
                  <a:srgbClr val="000000"/>
                </a:solidFill>
                <a:latin typeface="Arial"/>
                <a:ea typeface="Arial"/>
                <a:cs typeface="Arial"/>
                <a:sym typeface="Arial"/>
              </a:rPr>
              <a:t>utilising</a:t>
            </a:r>
            <a:r>
              <a:rPr lang="en-US" sz="2000" dirty="0">
                <a:solidFill>
                  <a:srgbClr val="000000"/>
                </a:solidFill>
                <a:latin typeface="Arial"/>
                <a:ea typeface="Arial"/>
                <a:cs typeface="Arial"/>
                <a:sym typeface="Arial"/>
              </a:rPr>
              <a:t> Erikson's psychosocial theory as the primary framework. Additional lifespan theories, including Piaget’s cognitive development theory, Vygotsky’s sociocultural theory, and Bowlby’s attachment theory, will be identified to offer a comprehensive perspective. Jenny, is a 16 years old girl, her father passed away five years ago, and she been her mother's primary carer since. Therefore, she needs help with  daily tasks like cooking, cleaning, shopping and administrative duties for her mother as she has memory problems, low moods and mobility issues.</a:t>
            </a:r>
          </a:p>
          <a:p>
            <a:pPr algn="l">
              <a:lnSpc>
                <a:spcPts val="3411"/>
              </a:lnSpc>
            </a:pPr>
            <a:endParaRPr lang="en-US" sz="2199" dirty="0">
              <a:solidFill>
                <a:srgbClr val="000000"/>
              </a:solidFill>
              <a:latin typeface="Arial"/>
              <a:ea typeface="Arial"/>
              <a:cs typeface="Arial"/>
              <a:sym typeface="Arial"/>
            </a:endParaRPr>
          </a:p>
        </p:txBody>
      </p:sp>
      <p:sp>
        <p:nvSpPr>
          <p:cNvPr id="11" name="TextBox 11"/>
          <p:cNvSpPr txBox="1"/>
          <p:nvPr/>
        </p:nvSpPr>
        <p:spPr>
          <a:xfrm>
            <a:off x="9689998" y="5737259"/>
            <a:ext cx="1265723" cy="437553"/>
          </a:xfrm>
          <a:prstGeom prst="rect">
            <a:avLst/>
          </a:prstGeom>
        </p:spPr>
        <p:txBody>
          <a:bodyPr lIns="0" tIns="0" rIns="0" bIns="0" rtlCol="0" anchor="t">
            <a:spAutoFit/>
          </a:bodyPr>
          <a:lstStyle/>
          <a:p>
            <a:pPr algn="ctr">
              <a:lnSpc>
                <a:spcPts val="3325"/>
              </a:lnSpc>
            </a:pPr>
            <a:r>
              <a:rPr lang="en-US" sz="2375">
                <a:solidFill>
                  <a:srgbClr val="319A9C"/>
                </a:solidFill>
                <a:latin typeface="Poppins Light"/>
                <a:ea typeface="Poppins Light"/>
                <a:cs typeface="Poppins Light"/>
                <a:sym typeface="Poppins Light"/>
              </a:rPr>
              <a:t>HOURS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2">
            <a:extLst>
              <a:ext uri="{FF2B5EF4-FFF2-40B4-BE49-F238E27FC236}">
                <a16:creationId xmlns:a16="http://schemas.microsoft.com/office/drawing/2014/main" id="{BB257C02-5B06-DFE6-D177-747CAEF7E7ED}"/>
              </a:ext>
            </a:extLst>
          </p:cNvPr>
          <p:cNvGrpSpPr/>
          <p:nvPr/>
        </p:nvGrpSpPr>
        <p:grpSpPr>
          <a:xfrm>
            <a:off x="0" y="10020300"/>
            <a:ext cx="18288000" cy="1178869"/>
            <a:chOff x="0" y="0"/>
            <a:chExt cx="3204230" cy="735519"/>
          </a:xfrm>
        </p:grpSpPr>
        <p:sp>
          <p:nvSpPr>
            <p:cNvPr id="11" name="Freeform 3">
              <a:extLst>
                <a:ext uri="{FF2B5EF4-FFF2-40B4-BE49-F238E27FC236}">
                  <a16:creationId xmlns:a16="http://schemas.microsoft.com/office/drawing/2014/main" id="{106B60BC-C1C3-B8D8-499D-CFB16D7E653E}"/>
                </a:ext>
              </a:extLst>
            </p:cNvPr>
            <p:cNvSpPr/>
            <p:nvPr/>
          </p:nvSpPr>
          <p:spPr>
            <a:xfrm>
              <a:off x="0" y="0"/>
              <a:ext cx="3204231" cy="735519"/>
            </a:xfrm>
            <a:custGeom>
              <a:avLst/>
              <a:gdLst/>
              <a:ahLst/>
              <a:cxnLst/>
              <a:rect l="l" t="t" r="r" b="b"/>
              <a:pathLst>
                <a:path w="3204231" h="735519">
                  <a:moveTo>
                    <a:pt x="41999" y="0"/>
                  </a:moveTo>
                  <a:lnTo>
                    <a:pt x="3162231" y="0"/>
                  </a:lnTo>
                  <a:cubicBezTo>
                    <a:pt x="3185427" y="0"/>
                    <a:pt x="3204231" y="18804"/>
                    <a:pt x="3204231" y="41999"/>
                  </a:cubicBezTo>
                  <a:lnTo>
                    <a:pt x="3204231" y="693520"/>
                  </a:lnTo>
                  <a:cubicBezTo>
                    <a:pt x="3204231" y="716716"/>
                    <a:pt x="3185427" y="735519"/>
                    <a:pt x="3162231" y="735519"/>
                  </a:cubicBezTo>
                  <a:lnTo>
                    <a:pt x="41999" y="735519"/>
                  </a:lnTo>
                  <a:cubicBezTo>
                    <a:pt x="18804" y="735519"/>
                    <a:pt x="0" y="716716"/>
                    <a:pt x="0" y="693520"/>
                  </a:cubicBezTo>
                  <a:lnTo>
                    <a:pt x="0" y="41999"/>
                  </a:lnTo>
                  <a:cubicBezTo>
                    <a:pt x="0" y="18804"/>
                    <a:pt x="18804" y="0"/>
                    <a:pt x="41999" y="0"/>
                  </a:cubicBezTo>
                  <a:close/>
                </a:path>
              </a:pathLst>
            </a:custGeom>
            <a:solidFill>
              <a:srgbClr val="45C7C5"/>
            </a:solidFill>
          </p:spPr>
          <p:txBody>
            <a:bodyPr/>
            <a:lstStyle/>
            <a:p>
              <a:endParaRPr lang="en-US"/>
            </a:p>
          </p:txBody>
        </p:sp>
        <p:sp>
          <p:nvSpPr>
            <p:cNvPr id="12" name="TextBox 4">
              <a:extLst>
                <a:ext uri="{FF2B5EF4-FFF2-40B4-BE49-F238E27FC236}">
                  <a16:creationId xmlns:a16="http://schemas.microsoft.com/office/drawing/2014/main" id="{AA1F6F30-1D3F-C92C-8747-A885865AA1C7}"/>
                </a:ext>
              </a:extLst>
            </p:cNvPr>
            <p:cNvSpPr txBox="1"/>
            <p:nvPr/>
          </p:nvSpPr>
          <p:spPr>
            <a:xfrm>
              <a:off x="0" y="-47625"/>
              <a:ext cx="3204230" cy="783144"/>
            </a:xfrm>
            <a:prstGeom prst="rect">
              <a:avLst/>
            </a:prstGeom>
          </p:spPr>
          <p:txBody>
            <a:bodyPr lIns="50800" tIns="50800" rIns="50800" bIns="50800" rtlCol="0" anchor="ctr"/>
            <a:lstStyle/>
            <a:p>
              <a:pPr algn="ctr">
                <a:lnSpc>
                  <a:spcPts val="2405"/>
                </a:lnSpc>
              </a:pPr>
              <a:endParaRPr/>
            </a:p>
          </p:txBody>
        </p:sp>
      </p:grpSp>
      <p:sp>
        <p:nvSpPr>
          <p:cNvPr id="6" name="TextBox 5">
            <a:extLst>
              <a:ext uri="{FF2B5EF4-FFF2-40B4-BE49-F238E27FC236}">
                <a16:creationId xmlns:a16="http://schemas.microsoft.com/office/drawing/2014/main" id="{E386D7E6-0824-284C-5FCD-26EF4C269CC7}"/>
              </a:ext>
            </a:extLst>
          </p:cNvPr>
          <p:cNvSpPr txBox="1"/>
          <p:nvPr/>
        </p:nvSpPr>
        <p:spPr>
          <a:xfrm>
            <a:off x="14173200" y="9452608"/>
            <a:ext cx="3694025" cy="400110"/>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(Communication Theory, 2023)</a:t>
            </a:r>
            <a:endParaRPr lang="en-US" sz="2000" dirty="0">
              <a:latin typeface="Arial" panose="020B0604020202020204" pitchFamily="34" charset="0"/>
              <a:cs typeface="Arial" panose="020B0604020202020204" pitchFamily="34" charset="0"/>
            </a:endParaRPr>
          </a:p>
        </p:txBody>
      </p:sp>
      <p:pic>
        <p:nvPicPr>
          <p:cNvPr id="1028" name="Picture 4">
            <a:extLst>
              <a:ext uri="{FF2B5EF4-FFF2-40B4-BE49-F238E27FC236}">
                <a16:creationId xmlns:a16="http://schemas.microsoft.com/office/drawing/2014/main" id="{C27C8224-9E3A-F5B0-05C0-104DC3D8E90E}"/>
              </a:ext>
            </a:extLst>
          </p:cNvPr>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21732" y="251990"/>
            <a:ext cx="12244536" cy="725154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FD289A32-79DD-3225-3313-C48C8ADEE14C}"/>
              </a:ext>
            </a:extLst>
          </p:cNvPr>
          <p:cNvSpPr/>
          <p:nvPr/>
        </p:nvSpPr>
        <p:spPr>
          <a:xfrm>
            <a:off x="12930896" y="7144688"/>
            <a:ext cx="3500540" cy="4572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1">
            <a:extLst>
              <a:ext uri="{FF2B5EF4-FFF2-40B4-BE49-F238E27FC236}">
                <a16:creationId xmlns:a16="http://schemas.microsoft.com/office/drawing/2014/main" id="{EC5ADAF1-C51A-E78C-6C64-481CBA413F0C}"/>
              </a:ext>
            </a:extLst>
          </p:cNvPr>
          <p:cNvSpPr>
            <a:spLocks noGrp="1" noChangeArrowheads="1"/>
          </p:cNvSpPr>
          <p:nvPr>
            <p:ph idx="1"/>
          </p:nvPr>
        </p:nvSpPr>
        <p:spPr bwMode="auto">
          <a:xfrm>
            <a:off x="607482" y="7627867"/>
            <a:ext cx="12349466" cy="21336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137160" tIns="68580" rIns="137160" bIns="68580" numCol="1" rtlCol="0" anchor="t" anchorCtr="0" compatLnSpc="1">
            <a:prstTxWarp prst="textNoShape">
              <a:avLst/>
            </a:prstTxWarp>
            <a:normAutofit fontScale="25000" lnSpcReduction="20000"/>
          </a:bodyPr>
          <a:lstStyle/>
          <a:p>
            <a:endParaRPr lang="en-GB" sz="3300" dirty="0">
              <a:latin typeface="Arial" panose="020B0604020202020204" pitchFamily="34" charset="0"/>
              <a:cs typeface="Arial" panose="020B0604020202020204" pitchFamily="34" charset="0"/>
            </a:endParaRPr>
          </a:p>
          <a:p>
            <a:pPr>
              <a:lnSpc>
                <a:spcPct val="170000"/>
              </a:lnSpc>
            </a:pPr>
            <a:r>
              <a:rPr lang="en-GB" sz="8000" dirty="0">
                <a:latin typeface="Arial" panose="020B0604020202020204" pitchFamily="34" charset="0"/>
                <a:cs typeface="Arial" panose="020B0604020202020204" pitchFamily="34" charset="0"/>
              </a:rPr>
              <a:t>Erikson's theory outlines eight phases of psychosocial development across the lifespan</a:t>
            </a:r>
          </a:p>
          <a:p>
            <a:pPr>
              <a:lnSpc>
                <a:spcPct val="170000"/>
              </a:lnSpc>
            </a:pPr>
            <a:r>
              <a:rPr lang="en-GB" sz="8000" dirty="0">
                <a:latin typeface="Arial" panose="020B0604020202020204" pitchFamily="34" charset="0"/>
                <a:cs typeface="Arial" panose="020B0604020202020204" pitchFamily="34" charset="0"/>
              </a:rPr>
              <a:t>Each stage poses a psychosocial conflict that must be resolved to attain optimal development.</a:t>
            </a:r>
          </a:p>
          <a:p>
            <a:pPr>
              <a:lnSpc>
                <a:spcPct val="170000"/>
              </a:lnSpc>
            </a:pPr>
            <a:r>
              <a:rPr lang="en-GB" sz="8000" dirty="0">
                <a:latin typeface="Arial" panose="020B0604020202020204" pitchFamily="34" charset="0"/>
                <a:cs typeface="Arial" panose="020B0604020202020204" pitchFamily="34" charset="0"/>
              </a:rPr>
              <a:t>Analyses social interactions as an individual factor.</a:t>
            </a:r>
          </a:p>
          <a:p>
            <a:pPr>
              <a:lnSpc>
                <a:spcPct val="170000"/>
              </a:lnSpc>
            </a:pPr>
            <a:r>
              <a:rPr lang="en-GB" sz="8000" dirty="0">
                <a:latin typeface="Arial" panose="020B0604020202020204" pitchFamily="34" charset="0"/>
                <a:cs typeface="Arial" panose="020B0604020202020204" pitchFamily="34" charset="0"/>
              </a:rPr>
              <a:t>From infancy until late adulthood (Timm </a:t>
            </a:r>
            <a:r>
              <a:rPr lang="en-GB" sz="8000" i="1" dirty="0">
                <a:latin typeface="Arial" panose="020B0604020202020204" pitchFamily="34" charset="0"/>
                <a:cs typeface="Arial" panose="020B0604020202020204" pitchFamily="34" charset="0"/>
              </a:rPr>
              <a:t>et al., </a:t>
            </a:r>
            <a:r>
              <a:rPr lang="en-GB" sz="8000" dirty="0">
                <a:latin typeface="Arial" panose="020B0604020202020204" pitchFamily="34" charset="0"/>
                <a:cs typeface="Arial" panose="020B0604020202020204" pitchFamily="34" charset="0"/>
              </a:rPr>
              <a:t>2022).</a:t>
            </a:r>
          </a:p>
          <a:p>
            <a:endParaRPr lang="en-GB" sz="3300" dirty="0">
              <a:latin typeface="Arial" panose="020B0604020202020204" pitchFamily="34" charset="0"/>
              <a:cs typeface="Arial" panose="020B0604020202020204" pitchFamily="34" charset="0"/>
            </a:endParaRPr>
          </a:p>
          <a:p>
            <a:pPr marL="0" indent="0" algn="r">
              <a:buNone/>
            </a:pPr>
            <a:endParaRPr lang="en-GB" sz="3300" dirty="0">
              <a:latin typeface="Arial" panose="020B0604020202020204" pitchFamily="34" charset="0"/>
              <a:cs typeface="Arial" panose="020B0604020202020204" pitchFamily="34" charset="0"/>
            </a:endParaRPr>
          </a:p>
          <a:p>
            <a:pPr marL="0" indent="0" algn="r">
              <a:buNone/>
            </a:pPr>
            <a:endParaRPr lang="en-GB" sz="3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6872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573000" y="882253"/>
            <a:ext cx="5648929" cy="5181600"/>
            <a:chOff x="0" y="0"/>
            <a:chExt cx="5791977" cy="5244190"/>
          </a:xfrm>
        </p:grpSpPr>
        <p:sp>
          <p:nvSpPr>
            <p:cNvPr id="3" name="Freeform 3"/>
            <p:cNvSpPr/>
            <p:nvPr/>
          </p:nvSpPr>
          <p:spPr>
            <a:xfrm>
              <a:off x="34635" y="0"/>
              <a:ext cx="5722708" cy="5244190"/>
            </a:xfrm>
            <a:custGeom>
              <a:avLst/>
              <a:gdLst/>
              <a:ahLst/>
              <a:cxnLst/>
              <a:rect l="l" t="t" r="r" b="b"/>
              <a:pathLst>
                <a:path w="5722708" h="5244190">
                  <a:moveTo>
                    <a:pt x="4174983" y="0"/>
                  </a:moveTo>
                  <a:lnTo>
                    <a:pt x="1547724" y="0"/>
                  </a:lnTo>
                  <a:cubicBezTo>
                    <a:pt x="1464827" y="0"/>
                    <a:pt x="1388479" y="45054"/>
                    <a:pt x="1348406" y="117621"/>
                  </a:cubicBezTo>
                  <a:lnTo>
                    <a:pt x="30319" y="2504474"/>
                  </a:lnTo>
                  <a:cubicBezTo>
                    <a:pt x="-10107" y="2577678"/>
                    <a:pt x="-10107" y="2666512"/>
                    <a:pt x="30319" y="2739717"/>
                  </a:cubicBezTo>
                  <a:lnTo>
                    <a:pt x="1348406" y="5126569"/>
                  </a:lnTo>
                  <a:cubicBezTo>
                    <a:pt x="1388479" y="5199137"/>
                    <a:pt x="1464827" y="5244190"/>
                    <a:pt x="1547724" y="5244190"/>
                  </a:cubicBezTo>
                  <a:lnTo>
                    <a:pt x="4174984" y="5244190"/>
                  </a:lnTo>
                  <a:cubicBezTo>
                    <a:pt x="4257881" y="5244190"/>
                    <a:pt x="4334228" y="5199137"/>
                    <a:pt x="4374302" y="5126569"/>
                  </a:cubicBezTo>
                  <a:lnTo>
                    <a:pt x="5692389" y="2739717"/>
                  </a:lnTo>
                  <a:cubicBezTo>
                    <a:pt x="5732814" y="2666512"/>
                    <a:pt x="5732814" y="2577678"/>
                    <a:pt x="5692389" y="2504474"/>
                  </a:cubicBezTo>
                  <a:lnTo>
                    <a:pt x="4374302" y="117621"/>
                  </a:lnTo>
                  <a:cubicBezTo>
                    <a:pt x="4334228" y="45054"/>
                    <a:pt x="4257881" y="0"/>
                    <a:pt x="4174983" y="0"/>
                  </a:cubicBezTo>
                  <a:close/>
                </a:path>
              </a:pathLst>
            </a:custGeom>
            <a:blipFill>
              <a:blip r:embed="rId3"/>
              <a:stretch>
                <a:fillRect l="-105323" t="-10931" r="-9409" b="-12090"/>
              </a:stretch>
            </a:blipFill>
            <a:ln w="180975" cap="rnd">
              <a:solidFill>
                <a:srgbClr val="248EC0"/>
              </a:solidFill>
              <a:prstDash val="solid"/>
              <a:round/>
            </a:ln>
          </p:spPr>
          <p:txBody>
            <a:bodyPr/>
            <a:lstStyle/>
            <a:p>
              <a:endParaRPr lang="en-US"/>
            </a:p>
          </p:txBody>
        </p:sp>
      </p:grpSp>
      <p:grpSp>
        <p:nvGrpSpPr>
          <p:cNvPr id="4" name="Group 4"/>
          <p:cNvGrpSpPr/>
          <p:nvPr/>
        </p:nvGrpSpPr>
        <p:grpSpPr>
          <a:xfrm>
            <a:off x="10439400" y="4305300"/>
            <a:ext cx="5228217" cy="5181600"/>
            <a:chOff x="0" y="0"/>
            <a:chExt cx="5385059" cy="4960101"/>
          </a:xfrm>
        </p:grpSpPr>
        <p:sp>
          <p:nvSpPr>
            <p:cNvPr id="5" name="Freeform 5"/>
            <p:cNvSpPr/>
            <p:nvPr/>
          </p:nvSpPr>
          <p:spPr>
            <a:xfrm>
              <a:off x="36696" y="0"/>
              <a:ext cx="5311667" cy="4960101"/>
            </a:xfrm>
            <a:custGeom>
              <a:avLst/>
              <a:gdLst/>
              <a:ahLst/>
              <a:cxnLst/>
              <a:rect l="l" t="t" r="r" b="b"/>
              <a:pathLst>
                <a:path w="5311667" h="4960101">
                  <a:moveTo>
                    <a:pt x="3857580" y="0"/>
                  </a:moveTo>
                  <a:lnTo>
                    <a:pt x="1454086" y="0"/>
                  </a:lnTo>
                  <a:cubicBezTo>
                    <a:pt x="1365027" y="0"/>
                    <a:pt x="1283111" y="48740"/>
                    <a:pt x="1240622" y="127011"/>
                  </a:cubicBezTo>
                  <a:lnTo>
                    <a:pt x="32250" y="2353040"/>
                  </a:lnTo>
                  <a:cubicBezTo>
                    <a:pt x="-10750" y="2432254"/>
                    <a:pt x="-10750" y="2527847"/>
                    <a:pt x="32250" y="2607061"/>
                  </a:cubicBezTo>
                  <a:lnTo>
                    <a:pt x="1240622" y="4833090"/>
                  </a:lnTo>
                  <a:cubicBezTo>
                    <a:pt x="1283111" y="4911360"/>
                    <a:pt x="1365027" y="4960101"/>
                    <a:pt x="1454086" y="4960101"/>
                  </a:cubicBezTo>
                  <a:lnTo>
                    <a:pt x="3857581" y="4960101"/>
                  </a:lnTo>
                  <a:cubicBezTo>
                    <a:pt x="3946640" y="4960101"/>
                    <a:pt x="4028556" y="4911360"/>
                    <a:pt x="4071044" y="4833090"/>
                  </a:cubicBezTo>
                  <a:lnTo>
                    <a:pt x="5279417" y="2607061"/>
                  </a:lnTo>
                  <a:cubicBezTo>
                    <a:pt x="5322417" y="2527847"/>
                    <a:pt x="5322417" y="2432254"/>
                    <a:pt x="5279417" y="2353040"/>
                  </a:cubicBezTo>
                  <a:lnTo>
                    <a:pt x="4071044" y="127011"/>
                  </a:lnTo>
                  <a:cubicBezTo>
                    <a:pt x="4028556" y="48740"/>
                    <a:pt x="3946639" y="0"/>
                    <a:pt x="3857580" y="0"/>
                  </a:cubicBezTo>
                  <a:close/>
                </a:path>
              </a:pathLst>
            </a:custGeom>
            <a:blipFill>
              <a:blip r:embed="rId4"/>
              <a:stretch>
                <a:fillRect l="-690" t="-4283" r="-690" b="-4283"/>
              </a:stretch>
            </a:blipFill>
            <a:ln w="180975" cap="rnd">
              <a:solidFill>
                <a:srgbClr val="319A9C"/>
              </a:solidFill>
              <a:prstDash val="solid"/>
              <a:round/>
            </a:ln>
          </p:spPr>
          <p:txBody>
            <a:bodyPr/>
            <a:lstStyle/>
            <a:p>
              <a:endParaRPr lang="en-US"/>
            </a:p>
          </p:txBody>
        </p:sp>
      </p:grpSp>
      <p:sp>
        <p:nvSpPr>
          <p:cNvPr id="6" name="TextBox 6"/>
          <p:cNvSpPr txBox="1"/>
          <p:nvPr/>
        </p:nvSpPr>
        <p:spPr>
          <a:xfrm>
            <a:off x="1143000" y="557177"/>
            <a:ext cx="11328148" cy="1117678"/>
          </a:xfrm>
          <a:prstGeom prst="rect">
            <a:avLst/>
          </a:prstGeom>
        </p:spPr>
        <p:txBody>
          <a:bodyPr wrap="square" lIns="0" tIns="0" rIns="0" bIns="0" rtlCol="0" anchor="t">
            <a:spAutoFit/>
          </a:bodyPr>
          <a:lstStyle/>
          <a:p>
            <a:pPr algn="l">
              <a:lnSpc>
                <a:spcPct val="150000"/>
              </a:lnSpc>
            </a:pPr>
            <a:r>
              <a:rPr lang="en-US" sz="5400" b="1" dirty="0">
                <a:solidFill>
                  <a:srgbClr val="000000"/>
                </a:solidFill>
                <a:latin typeface="Arial Bold"/>
                <a:ea typeface="Arial Bold"/>
                <a:cs typeface="Arial Bold"/>
                <a:sym typeface="Arial Bold"/>
              </a:rPr>
              <a:t>Stage 5 - Identity vs Role Confusion</a:t>
            </a:r>
          </a:p>
        </p:txBody>
      </p:sp>
      <p:sp>
        <p:nvSpPr>
          <p:cNvPr id="7" name="TextBox 7"/>
          <p:cNvSpPr txBox="1"/>
          <p:nvPr/>
        </p:nvSpPr>
        <p:spPr>
          <a:xfrm>
            <a:off x="533400" y="2441881"/>
            <a:ext cx="9677400" cy="5944641"/>
          </a:xfrm>
          <a:prstGeom prst="rect">
            <a:avLst/>
          </a:prstGeom>
        </p:spPr>
        <p:txBody>
          <a:bodyPr wrap="square" lIns="0" tIns="0" rIns="0" bIns="0" rtlCol="0" anchor="t">
            <a:spAutoFit/>
          </a:bodyPr>
          <a:lstStyle/>
          <a:p>
            <a:pPr>
              <a:lnSpc>
                <a:spcPct val="150000"/>
              </a:lnSpc>
            </a:pPr>
            <a:r>
              <a:rPr lang="en-US" sz="2000" dirty="0">
                <a:solidFill>
                  <a:srgbClr val="000000"/>
                </a:solidFill>
                <a:latin typeface="Arial" panose="020B0604020202020204" pitchFamily="34" charset="0"/>
                <a:ea typeface="Arial"/>
                <a:cs typeface="Arial" panose="020B0604020202020204" pitchFamily="34" charset="0"/>
                <a:sym typeface="Arial"/>
              </a:rPr>
              <a:t>Stage 5 relevant to Jenny (age 16): </a:t>
            </a:r>
            <a:r>
              <a:rPr lang="en-US" sz="2000" b="1" dirty="0">
                <a:solidFill>
                  <a:srgbClr val="000000"/>
                </a:solidFill>
                <a:latin typeface="Arial" panose="020B0604020202020204" pitchFamily="34" charset="0"/>
                <a:ea typeface="Arial Bold"/>
                <a:cs typeface="Arial" panose="020B0604020202020204" pitchFamily="34" charset="0"/>
                <a:sym typeface="Arial Bold"/>
              </a:rPr>
              <a:t>Identity vs Role Confusion (adolescence, ~12–18 years)</a:t>
            </a:r>
          </a:p>
          <a:p>
            <a:pPr algn="just">
              <a:lnSpc>
                <a:spcPct val="150000"/>
              </a:lnSpc>
            </a:pPr>
            <a:endParaRPr lang="en-US" sz="2000" b="1" dirty="0">
              <a:solidFill>
                <a:srgbClr val="000000"/>
              </a:solidFill>
              <a:latin typeface="Arial" panose="020B0604020202020204" pitchFamily="34" charset="0"/>
              <a:ea typeface="Arial Bold"/>
              <a:cs typeface="Arial" panose="020B0604020202020204" pitchFamily="34" charset="0"/>
              <a:sym typeface="Arial Bold"/>
            </a:endParaRPr>
          </a:p>
          <a:p>
            <a:pPr>
              <a:lnSpc>
                <a:spcPct val="150000"/>
              </a:lnSpc>
            </a:pPr>
            <a:r>
              <a:rPr lang="en-US" sz="2000" dirty="0">
                <a:solidFill>
                  <a:srgbClr val="000000"/>
                </a:solidFill>
                <a:latin typeface="Arial" panose="020B0604020202020204" pitchFamily="34" charset="0"/>
                <a:ea typeface="Arial"/>
                <a:cs typeface="Arial" panose="020B0604020202020204" pitchFamily="34" charset="0"/>
                <a:sym typeface="Arial"/>
              </a:rPr>
              <a:t>• Adolescents investigates personal identity, values, and future aspirations.</a:t>
            </a:r>
          </a:p>
          <a:p>
            <a:pPr marL="342900" indent="-34290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Successful resolution - strong sense of self.</a:t>
            </a:r>
          </a:p>
          <a:p>
            <a:pPr marL="342900" indent="-34290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Failure to resolve issues leads to confusion, diminished self-esteem, and uncertainty for the future.</a:t>
            </a:r>
          </a:p>
          <a:p>
            <a:pPr algn="just">
              <a:lnSpc>
                <a:spcPct val="150000"/>
              </a:lnSpc>
            </a:pPr>
            <a:endParaRPr lang="en-US" sz="2000" dirty="0">
              <a:solidFill>
                <a:srgbClr val="000000"/>
              </a:solidFill>
              <a:latin typeface="Arial" panose="020B0604020202020204" pitchFamily="34" charset="0"/>
              <a:ea typeface="Arial"/>
              <a:cs typeface="Arial" panose="020B0604020202020204" pitchFamily="34" charset="0"/>
              <a:sym typeface="Arial"/>
            </a:endParaRPr>
          </a:p>
          <a:p>
            <a:pPr algn="just">
              <a:lnSpc>
                <a:spcPct val="150000"/>
              </a:lnSpc>
            </a:pPr>
            <a:r>
              <a:rPr lang="en-US" sz="2000" b="1" dirty="0">
                <a:solidFill>
                  <a:srgbClr val="000000"/>
                </a:solidFill>
                <a:latin typeface="Arial" panose="020B0604020202020204" pitchFamily="34" charset="0"/>
                <a:ea typeface="Arial Bold"/>
                <a:cs typeface="Arial" panose="020B0604020202020204" pitchFamily="34" charset="0"/>
                <a:sym typeface="Arial Bold"/>
              </a:rPr>
              <a:t>Relevance to Jenny’s Case:</a:t>
            </a:r>
          </a:p>
          <a:p>
            <a:pPr marL="342900" indent="-34290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Jenny's extended caring may have influenced her identity development stage.</a:t>
            </a:r>
          </a:p>
          <a:p>
            <a:pPr marL="342900" indent="-34290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Social relationships, education and emotional growth have also been affected.</a:t>
            </a:r>
          </a:p>
          <a:p>
            <a:pPr marL="342900" indent="-34290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Possibly resulting in role confusion or emotional distress.</a:t>
            </a:r>
          </a:p>
          <a:p>
            <a:pPr algn="r">
              <a:lnSpc>
                <a:spcPct val="150000"/>
              </a:lnSpc>
            </a:pPr>
            <a:r>
              <a:rPr lang="en-US" sz="2000" dirty="0">
                <a:solidFill>
                  <a:srgbClr val="000000"/>
                </a:solidFill>
                <a:latin typeface="Arial" panose="020B0604020202020204" pitchFamily="34" charset="0"/>
                <a:ea typeface="Arial"/>
                <a:cs typeface="Arial" panose="020B0604020202020204" pitchFamily="34" charset="0"/>
                <a:sym typeface="Arial"/>
              </a:rPr>
              <a:t>(Iqbal </a:t>
            </a:r>
            <a:r>
              <a:rPr lang="en-US" sz="2000" i="1" dirty="0">
                <a:solidFill>
                  <a:srgbClr val="000000"/>
                </a:solidFill>
                <a:latin typeface="Arial" panose="020B0604020202020204" pitchFamily="34" charset="0"/>
                <a:ea typeface="Arial Italics"/>
                <a:cs typeface="Arial" panose="020B0604020202020204" pitchFamily="34" charset="0"/>
                <a:sym typeface="Arial Italics"/>
              </a:rPr>
              <a:t>et al., </a:t>
            </a:r>
            <a:r>
              <a:rPr lang="en-US" sz="2000" dirty="0">
                <a:solidFill>
                  <a:srgbClr val="000000"/>
                </a:solidFill>
                <a:latin typeface="Arial" panose="020B0604020202020204" pitchFamily="34" charset="0"/>
                <a:ea typeface="Arial"/>
                <a:cs typeface="Arial" panose="020B0604020202020204" pitchFamily="34" charset="0"/>
                <a:sym typeface="Arial"/>
              </a:rPr>
              <a:t>2024)</a:t>
            </a:r>
          </a:p>
        </p:txBody>
      </p:sp>
      <p:grpSp>
        <p:nvGrpSpPr>
          <p:cNvPr id="8" name="Group 8"/>
          <p:cNvGrpSpPr/>
          <p:nvPr/>
        </p:nvGrpSpPr>
        <p:grpSpPr>
          <a:xfrm>
            <a:off x="17253" y="9747413"/>
            <a:ext cx="18288000" cy="539587"/>
            <a:chOff x="0" y="0"/>
            <a:chExt cx="4816593" cy="733681"/>
          </a:xfrm>
        </p:grpSpPr>
        <p:sp>
          <p:nvSpPr>
            <p:cNvPr id="9" name="Freeform 9"/>
            <p:cNvSpPr/>
            <p:nvPr/>
          </p:nvSpPr>
          <p:spPr>
            <a:xfrm>
              <a:off x="0" y="0"/>
              <a:ext cx="4816592" cy="733681"/>
            </a:xfrm>
            <a:custGeom>
              <a:avLst/>
              <a:gdLst/>
              <a:ahLst/>
              <a:cxnLst/>
              <a:rect l="l" t="t" r="r" b="b"/>
              <a:pathLst>
                <a:path w="4816592" h="733681">
                  <a:moveTo>
                    <a:pt x="27940" y="0"/>
                  </a:moveTo>
                  <a:lnTo>
                    <a:pt x="4788652" y="0"/>
                  </a:lnTo>
                  <a:cubicBezTo>
                    <a:pt x="4796063" y="0"/>
                    <a:pt x="4803169" y="2944"/>
                    <a:pt x="4808409" y="8183"/>
                  </a:cubicBezTo>
                  <a:cubicBezTo>
                    <a:pt x="4813649" y="13423"/>
                    <a:pt x="4816592" y="20530"/>
                    <a:pt x="4816592" y="27940"/>
                  </a:cubicBezTo>
                  <a:lnTo>
                    <a:pt x="4816592" y="705741"/>
                  </a:lnTo>
                  <a:cubicBezTo>
                    <a:pt x="4816592" y="713151"/>
                    <a:pt x="4813649" y="720258"/>
                    <a:pt x="4808409" y="725498"/>
                  </a:cubicBezTo>
                  <a:cubicBezTo>
                    <a:pt x="4803169" y="730737"/>
                    <a:pt x="4796063" y="733681"/>
                    <a:pt x="4788652" y="733681"/>
                  </a:cubicBezTo>
                  <a:lnTo>
                    <a:pt x="27940" y="733681"/>
                  </a:lnTo>
                  <a:cubicBezTo>
                    <a:pt x="12509" y="733681"/>
                    <a:pt x="0" y="721172"/>
                    <a:pt x="0" y="705741"/>
                  </a:cubicBezTo>
                  <a:lnTo>
                    <a:pt x="0" y="27940"/>
                  </a:lnTo>
                  <a:cubicBezTo>
                    <a:pt x="0" y="12509"/>
                    <a:pt x="12509" y="0"/>
                    <a:pt x="27940" y="0"/>
                  </a:cubicBezTo>
                  <a:close/>
                </a:path>
              </a:pathLst>
            </a:custGeom>
            <a:solidFill>
              <a:srgbClr val="45C7C5"/>
            </a:solidFill>
          </p:spPr>
          <p:txBody>
            <a:bodyPr/>
            <a:lstStyle/>
            <a:p>
              <a:endParaRPr lang="en-US"/>
            </a:p>
          </p:txBody>
        </p:sp>
        <p:sp>
          <p:nvSpPr>
            <p:cNvPr id="10" name="TextBox 10"/>
            <p:cNvSpPr txBox="1"/>
            <p:nvPr/>
          </p:nvSpPr>
          <p:spPr>
            <a:xfrm>
              <a:off x="0" y="-47625"/>
              <a:ext cx="4816593" cy="781306"/>
            </a:xfrm>
            <a:prstGeom prst="rect">
              <a:avLst/>
            </a:prstGeom>
          </p:spPr>
          <p:txBody>
            <a:bodyPr lIns="50800" tIns="50800" rIns="50800" bIns="50800" rtlCol="0" anchor="ctr"/>
            <a:lstStyle/>
            <a:p>
              <a:pPr algn="ctr">
                <a:lnSpc>
                  <a:spcPts val="2405"/>
                </a:lnSpc>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391730" y="1294086"/>
            <a:ext cx="4896270" cy="3948429"/>
            <a:chOff x="0" y="0"/>
            <a:chExt cx="4623727" cy="4272836"/>
          </a:xfrm>
        </p:grpSpPr>
        <p:sp>
          <p:nvSpPr>
            <p:cNvPr id="3" name="Freeform 3"/>
            <p:cNvSpPr/>
            <p:nvPr/>
          </p:nvSpPr>
          <p:spPr>
            <a:xfrm>
              <a:off x="42615" y="0"/>
              <a:ext cx="4538497" cy="4272836"/>
            </a:xfrm>
            <a:custGeom>
              <a:avLst/>
              <a:gdLst/>
              <a:ahLst/>
              <a:cxnLst/>
              <a:rect l="l" t="t" r="r" b="b"/>
              <a:pathLst>
                <a:path w="4538497" h="4272836">
                  <a:moveTo>
                    <a:pt x="3256866" y="0"/>
                  </a:moveTo>
                  <a:lnTo>
                    <a:pt x="1281630" y="0"/>
                  </a:lnTo>
                  <a:cubicBezTo>
                    <a:pt x="1177930" y="0"/>
                    <a:pt x="1082569" y="56828"/>
                    <a:pt x="1033221" y="148034"/>
                  </a:cubicBezTo>
                  <a:lnTo>
                    <a:pt x="37481" y="1988383"/>
                  </a:lnTo>
                  <a:cubicBezTo>
                    <a:pt x="-12493" y="2080747"/>
                    <a:pt x="-12493" y="2192089"/>
                    <a:pt x="37481" y="2284452"/>
                  </a:cubicBezTo>
                  <a:lnTo>
                    <a:pt x="1033221" y="4124801"/>
                  </a:lnTo>
                  <a:cubicBezTo>
                    <a:pt x="1082569" y="4216007"/>
                    <a:pt x="1177930" y="4272836"/>
                    <a:pt x="1281630" y="4272836"/>
                  </a:cubicBezTo>
                  <a:lnTo>
                    <a:pt x="3256867" y="4272836"/>
                  </a:lnTo>
                  <a:cubicBezTo>
                    <a:pt x="3360567" y="4272836"/>
                    <a:pt x="3455928" y="4216007"/>
                    <a:pt x="3505276" y="4124801"/>
                  </a:cubicBezTo>
                  <a:lnTo>
                    <a:pt x="4501017" y="2284452"/>
                  </a:lnTo>
                  <a:cubicBezTo>
                    <a:pt x="4550991" y="2192089"/>
                    <a:pt x="4550991" y="2080747"/>
                    <a:pt x="4501017" y="1988383"/>
                  </a:cubicBezTo>
                  <a:lnTo>
                    <a:pt x="3505275" y="148034"/>
                  </a:lnTo>
                  <a:cubicBezTo>
                    <a:pt x="3455928" y="56828"/>
                    <a:pt x="3360567" y="0"/>
                    <a:pt x="3256866" y="0"/>
                  </a:cubicBezTo>
                  <a:close/>
                </a:path>
              </a:pathLst>
            </a:custGeom>
            <a:blipFill>
              <a:blip r:embed="rId2"/>
              <a:stretch>
                <a:fillRect l="-40095" r="-39658"/>
              </a:stretch>
            </a:blipFill>
            <a:ln w="180975" cap="rnd">
              <a:solidFill>
                <a:srgbClr val="248EC0"/>
              </a:solidFill>
              <a:prstDash val="solid"/>
              <a:round/>
            </a:ln>
          </p:spPr>
          <p:txBody>
            <a:bodyPr/>
            <a:lstStyle/>
            <a:p>
              <a:endParaRPr lang="en-US"/>
            </a:p>
          </p:txBody>
        </p:sp>
      </p:grpSp>
      <p:sp>
        <p:nvSpPr>
          <p:cNvPr id="4" name="TextBox 4"/>
          <p:cNvSpPr txBox="1"/>
          <p:nvPr/>
        </p:nvSpPr>
        <p:spPr>
          <a:xfrm>
            <a:off x="207537" y="176408"/>
            <a:ext cx="17623263" cy="1117678"/>
          </a:xfrm>
          <a:prstGeom prst="rect">
            <a:avLst/>
          </a:prstGeom>
        </p:spPr>
        <p:txBody>
          <a:bodyPr wrap="square" lIns="0" tIns="0" rIns="0" bIns="0" rtlCol="0" anchor="t">
            <a:spAutoFit/>
          </a:bodyPr>
          <a:lstStyle/>
          <a:p>
            <a:pPr algn="l">
              <a:lnSpc>
                <a:spcPct val="150000"/>
              </a:lnSpc>
            </a:pPr>
            <a:r>
              <a:rPr lang="en-US" sz="5400" b="1" dirty="0">
                <a:solidFill>
                  <a:srgbClr val="000000"/>
                </a:solidFill>
                <a:latin typeface="Arial Bold"/>
                <a:ea typeface="Arial Bold"/>
                <a:cs typeface="Arial Bold"/>
                <a:sym typeface="Arial Bold"/>
              </a:rPr>
              <a:t>Impact of Jenny’s caregiving experiences (nature and nurture)</a:t>
            </a:r>
          </a:p>
        </p:txBody>
      </p:sp>
      <p:sp>
        <p:nvSpPr>
          <p:cNvPr id="5" name="TextBox 5"/>
          <p:cNvSpPr txBox="1"/>
          <p:nvPr/>
        </p:nvSpPr>
        <p:spPr>
          <a:xfrm>
            <a:off x="155147" y="1397666"/>
            <a:ext cx="9557574" cy="7791235"/>
          </a:xfrm>
          <a:prstGeom prst="rect">
            <a:avLst/>
          </a:prstGeom>
        </p:spPr>
        <p:txBody>
          <a:bodyPr wrap="square" lIns="0" tIns="0" rIns="0" bIns="0" rtlCol="0" anchor="t">
            <a:spAutoFit/>
          </a:bodyPr>
          <a:lstStyle/>
          <a:p>
            <a:pPr>
              <a:lnSpc>
                <a:spcPct val="150000"/>
              </a:lnSpc>
            </a:pPr>
            <a:r>
              <a:rPr lang="en-US" sz="2000" b="1" dirty="0">
                <a:solidFill>
                  <a:srgbClr val="000000"/>
                </a:solidFill>
                <a:latin typeface="Arial" panose="020B0604020202020204" pitchFamily="34" charset="0"/>
                <a:ea typeface="Arial Bold"/>
                <a:cs typeface="Arial" panose="020B0604020202020204" pitchFamily="34" charset="0"/>
                <a:sym typeface="Arial Bold"/>
              </a:rPr>
              <a:t>Environmental factors:</a:t>
            </a:r>
            <a:r>
              <a:rPr lang="en-US" sz="2000" dirty="0">
                <a:solidFill>
                  <a:srgbClr val="000000"/>
                </a:solidFill>
                <a:latin typeface="Arial" panose="020B0604020202020204" pitchFamily="34" charset="0"/>
                <a:ea typeface="Arial"/>
                <a:cs typeface="Arial" panose="020B0604020202020204" pitchFamily="34" charset="0"/>
                <a:sym typeface="Arial"/>
              </a:rPr>
              <a:t> </a:t>
            </a:r>
          </a:p>
          <a:p>
            <a:pPr marL="457200" indent="-45720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A constrained social life, diminished peer interaction and elevated responsibilities might hinder her social-emotional development (Ma </a:t>
            </a:r>
            <a:r>
              <a:rPr lang="en-US" sz="2000" i="1" dirty="0">
                <a:solidFill>
                  <a:srgbClr val="000000"/>
                </a:solidFill>
                <a:latin typeface="Arial" panose="020B0604020202020204" pitchFamily="34" charset="0"/>
                <a:ea typeface="Arial Italics"/>
                <a:cs typeface="Arial" panose="020B0604020202020204" pitchFamily="34" charset="0"/>
                <a:sym typeface="Arial Italics"/>
              </a:rPr>
              <a:t>et al., </a:t>
            </a:r>
            <a:r>
              <a:rPr lang="en-US" sz="2000" dirty="0">
                <a:solidFill>
                  <a:srgbClr val="000000"/>
                </a:solidFill>
                <a:latin typeface="Arial" panose="020B0604020202020204" pitchFamily="34" charset="0"/>
                <a:ea typeface="Arial"/>
                <a:cs typeface="Arial" panose="020B0604020202020204" pitchFamily="34" charset="0"/>
                <a:sym typeface="Arial"/>
              </a:rPr>
              <a:t>2025)</a:t>
            </a:r>
          </a:p>
          <a:p>
            <a:pPr marL="457200" indent="-457200">
              <a:lnSpc>
                <a:spcPct val="150000"/>
              </a:lnSpc>
              <a:buFont typeface="Arial" panose="020B0604020202020204" pitchFamily="34" charset="0"/>
              <a:buChar char="•"/>
            </a:pPr>
            <a:endParaRPr lang="en-US" sz="2000" b="1" dirty="0">
              <a:solidFill>
                <a:srgbClr val="000000"/>
              </a:solidFill>
              <a:latin typeface="Arial" panose="020B0604020202020204" pitchFamily="34" charset="0"/>
              <a:ea typeface="Arial Bold"/>
              <a:cs typeface="Arial" panose="020B0604020202020204" pitchFamily="34" charset="0"/>
              <a:sym typeface="Arial"/>
            </a:endParaRPr>
          </a:p>
          <a:p>
            <a:pPr>
              <a:lnSpc>
                <a:spcPct val="150000"/>
              </a:lnSpc>
            </a:pPr>
            <a:r>
              <a:rPr lang="en-US" sz="2000" b="1" dirty="0">
                <a:solidFill>
                  <a:srgbClr val="000000"/>
                </a:solidFill>
                <a:latin typeface="Arial" panose="020B0604020202020204" pitchFamily="34" charset="0"/>
                <a:ea typeface="Arial Bold"/>
                <a:cs typeface="Arial" panose="020B0604020202020204" pitchFamily="34" charset="0"/>
                <a:sym typeface="Arial Bold"/>
              </a:rPr>
              <a:t>Biological factors:</a:t>
            </a:r>
            <a:r>
              <a:rPr lang="en-US" sz="2000" dirty="0">
                <a:solidFill>
                  <a:srgbClr val="000000"/>
                </a:solidFill>
                <a:latin typeface="Arial" panose="020B0604020202020204" pitchFamily="34" charset="0"/>
                <a:ea typeface="Arial"/>
                <a:cs typeface="Arial" panose="020B0604020202020204" pitchFamily="34" charset="0"/>
                <a:sym typeface="Arial"/>
              </a:rPr>
              <a:t> </a:t>
            </a:r>
          </a:p>
          <a:p>
            <a:pPr marL="457200" indent="-45720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Caregiving-related stress may impact sleep, mental health and cognitive load, hence influencing teenage brain development (Fan </a:t>
            </a:r>
            <a:r>
              <a:rPr lang="en-US" sz="2000" i="1" dirty="0">
                <a:solidFill>
                  <a:srgbClr val="000000"/>
                </a:solidFill>
                <a:latin typeface="Arial" panose="020B0604020202020204" pitchFamily="34" charset="0"/>
                <a:ea typeface="Arial Italics"/>
                <a:cs typeface="Arial" panose="020B0604020202020204" pitchFamily="34" charset="0"/>
                <a:sym typeface="Arial Italics"/>
              </a:rPr>
              <a:t>et al., </a:t>
            </a:r>
            <a:r>
              <a:rPr lang="en-US" sz="2000" dirty="0">
                <a:solidFill>
                  <a:srgbClr val="000000"/>
                </a:solidFill>
                <a:latin typeface="Arial" panose="020B0604020202020204" pitchFamily="34" charset="0"/>
                <a:ea typeface="Arial"/>
                <a:cs typeface="Arial" panose="020B0604020202020204" pitchFamily="34" charset="0"/>
                <a:sym typeface="Arial"/>
              </a:rPr>
              <a:t>2025).</a:t>
            </a:r>
          </a:p>
          <a:p>
            <a:pPr marL="457200" indent="-457200">
              <a:lnSpc>
                <a:spcPct val="150000"/>
              </a:lnSpc>
              <a:buFont typeface="Arial" panose="020B0604020202020204" pitchFamily="34" charset="0"/>
              <a:buChar char="•"/>
            </a:pPr>
            <a:endParaRPr lang="en-US" sz="2000" dirty="0">
              <a:solidFill>
                <a:srgbClr val="000000"/>
              </a:solidFill>
              <a:latin typeface="Arial" panose="020B0604020202020204" pitchFamily="34" charset="0"/>
              <a:ea typeface="Arial"/>
              <a:cs typeface="Arial" panose="020B0604020202020204" pitchFamily="34" charset="0"/>
              <a:sym typeface="Arial"/>
            </a:endParaRPr>
          </a:p>
          <a:p>
            <a:pPr>
              <a:lnSpc>
                <a:spcPct val="150000"/>
              </a:lnSpc>
            </a:pPr>
            <a:r>
              <a:rPr lang="en-US" sz="2000" b="1" dirty="0">
                <a:solidFill>
                  <a:srgbClr val="000000"/>
                </a:solidFill>
                <a:latin typeface="Arial" panose="020B0604020202020204" pitchFamily="34" charset="0"/>
                <a:ea typeface="Arial Bold"/>
                <a:cs typeface="Arial" panose="020B0604020202020204" pitchFamily="34" charset="0"/>
                <a:sym typeface="Arial Bold"/>
              </a:rPr>
              <a:t>Potential developmental consequences:</a:t>
            </a:r>
          </a:p>
          <a:p>
            <a:pPr marL="457200" indent="-45720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Postponed independence and the development of personal identity.</a:t>
            </a:r>
          </a:p>
          <a:p>
            <a:pPr marL="457200" indent="-45720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Elevated risk of anxiety, depression, and burnout.</a:t>
            </a:r>
          </a:p>
          <a:p>
            <a:pPr marL="457200" indent="-45720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Cognitive and emotional maturity may be expedited in certain categories (problem-solving, empathy), exhibiting advantages as well as drawbacks</a:t>
            </a:r>
            <a:endParaRPr lang="en-US" sz="2000" dirty="0">
              <a:solidFill>
                <a:srgbClr val="000000"/>
              </a:solidFill>
              <a:latin typeface="Arial"/>
              <a:ea typeface="Arial"/>
              <a:cs typeface="Arial"/>
              <a:sym typeface="Arial"/>
            </a:endParaRPr>
          </a:p>
          <a:p>
            <a:pPr algn="r">
              <a:lnSpc>
                <a:spcPct val="150000"/>
              </a:lnSpc>
            </a:pPr>
            <a:endParaRPr lang="en-GB" sz="2000" dirty="0">
              <a:latin typeface="Arial" panose="020B0604020202020204" pitchFamily="34" charset="0"/>
              <a:cs typeface="Arial" panose="020B0604020202020204" pitchFamily="34" charset="0"/>
            </a:endParaRPr>
          </a:p>
          <a:p>
            <a:pPr algn="r">
              <a:lnSpc>
                <a:spcPct val="150000"/>
              </a:lnSpc>
            </a:pPr>
            <a:r>
              <a:rPr lang="en-GB" sz="2000" dirty="0">
                <a:latin typeface="Arial" panose="020B0604020202020204" pitchFamily="34" charset="0"/>
                <a:cs typeface="Arial" panose="020B0604020202020204" pitchFamily="34" charset="0"/>
              </a:rPr>
              <a:t>(Roling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2020)</a:t>
            </a:r>
          </a:p>
          <a:p>
            <a:pPr algn="r">
              <a:lnSpc>
                <a:spcPct val="150000"/>
              </a:lnSpc>
            </a:pPr>
            <a:endParaRPr lang="en-GB" sz="2000" spc="-115" dirty="0">
              <a:solidFill>
                <a:srgbClr val="000000"/>
              </a:solidFill>
              <a:latin typeface="Arial" panose="020B0604020202020204" pitchFamily="34" charset="0"/>
              <a:ea typeface="Arial"/>
              <a:cs typeface="Arial" panose="020B0604020202020204" pitchFamily="34" charset="0"/>
              <a:sym typeface="Arial"/>
            </a:endParaRPr>
          </a:p>
          <a:p>
            <a:pPr algn="r">
              <a:lnSpc>
                <a:spcPct val="150000"/>
              </a:lnSpc>
            </a:pPr>
            <a:endParaRPr lang="en-US" sz="2000" spc="-115" dirty="0">
              <a:solidFill>
                <a:srgbClr val="000000"/>
              </a:solidFill>
              <a:latin typeface="Arial" panose="020B0604020202020204" pitchFamily="34" charset="0"/>
              <a:ea typeface="Arial"/>
              <a:cs typeface="Arial" panose="020B0604020202020204" pitchFamily="34" charset="0"/>
              <a:sym typeface="Arial"/>
            </a:endParaRPr>
          </a:p>
        </p:txBody>
      </p:sp>
      <p:grpSp>
        <p:nvGrpSpPr>
          <p:cNvPr id="6" name="Group 6"/>
          <p:cNvGrpSpPr/>
          <p:nvPr/>
        </p:nvGrpSpPr>
        <p:grpSpPr>
          <a:xfrm>
            <a:off x="9577468" y="3160183"/>
            <a:ext cx="4721784" cy="4397669"/>
            <a:chOff x="0" y="0"/>
            <a:chExt cx="4426831" cy="3849952"/>
          </a:xfrm>
        </p:grpSpPr>
        <p:sp>
          <p:nvSpPr>
            <p:cNvPr id="7" name="Freeform 7"/>
            <p:cNvSpPr/>
            <p:nvPr/>
          </p:nvSpPr>
          <p:spPr>
            <a:xfrm>
              <a:off x="46934" y="0"/>
              <a:ext cx="4332963" cy="3849952"/>
            </a:xfrm>
            <a:custGeom>
              <a:avLst/>
              <a:gdLst/>
              <a:ahLst/>
              <a:cxnLst/>
              <a:rect l="l" t="t" r="r" b="b"/>
              <a:pathLst>
                <a:path w="4332963" h="3849952">
                  <a:moveTo>
                    <a:pt x="3097389" y="0"/>
                  </a:moveTo>
                  <a:lnTo>
                    <a:pt x="1235573" y="0"/>
                  </a:lnTo>
                  <a:cubicBezTo>
                    <a:pt x="1126819" y="0"/>
                    <a:pt x="1026357" y="58124"/>
                    <a:pt x="972152" y="152407"/>
                  </a:cubicBezTo>
                  <a:lnTo>
                    <a:pt x="40688" y="1772569"/>
                  </a:lnTo>
                  <a:cubicBezTo>
                    <a:pt x="-13563" y="1866932"/>
                    <a:pt x="-13563" y="1983020"/>
                    <a:pt x="40688" y="2077383"/>
                  </a:cubicBezTo>
                  <a:lnTo>
                    <a:pt x="972152" y="3697544"/>
                  </a:lnTo>
                  <a:cubicBezTo>
                    <a:pt x="1026357" y="3791828"/>
                    <a:pt x="1126819" y="3849952"/>
                    <a:pt x="1235573" y="3849952"/>
                  </a:cubicBezTo>
                  <a:lnTo>
                    <a:pt x="3097389" y="3849952"/>
                  </a:lnTo>
                  <a:cubicBezTo>
                    <a:pt x="3206144" y="3849952"/>
                    <a:pt x="3306605" y="3791828"/>
                    <a:pt x="3360811" y="3697544"/>
                  </a:cubicBezTo>
                  <a:lnTo>
                    <a:pt x="4292274" y="2077383"/>
                  </a:lnTo>
                  <a:cubicBezTo>
                    <a:pt x="4346526" y="1983020"/>
                    <a:pt x="4346526" y="1866932"/>
                    <a:pt x="4292274" y="1772569"/>
                  </a:cubicBezTo>
                  <a:lnTo>
                    <a:pt x="3360811" y="152407"/>
                  </a:lnTo>
                  <a:cubicBezTo>
                    <a:pt x="3306605" y="58124"/>
                    <a:pt x="3206144" y="0"/>
                    <a:pt x="3097389" y="0"/>
                  </a:cubicBezTo>
                  <a:close/>
                </a:path>
              </a:pathLst>
            </a:custGeom>
            <a:blipFill>
              <a:blip r:embed="rId3"/>
              <a:stretch>
                <a:fillRect l="-38355" r="-31291"/>
              </a:stretch>
            </a:blipFill>
            <a:ln cap="rnd">
              <a:noFill/>
              <a:prstDash val="solid"/>
              <a:round/>
            </a:ln>
          </p:spPr>
          <p:txBody>
            <a:bodyPr/>
            <a:lstStyle/>
            <a:p>
              <a:endParaRPr lang="en-US"/>
            </a:p>
          </p:txBody>
        </p:sp>
      </p:grpSp>
      <p:grpSp>
        <p:nvGrpSpPr>
          <p:cNvPr id="8" name="Group 8"/>
          <p:cNvGrpSpPr/>
          <p:nvPr/>
        </p:nvGrpSpPr>
        <p:grpSpPr>
          <a:xfrm>
            <a:off x="13213823" y="5463770"/>
            <a:ext cx="5074177" cy="4211774"/>
            <a:chOff x="0" y="0"/>
            <a:chExt cx="4676232" cy="3997181"/>
          </a:xfrm>
        </p:grpSpPr>
        <p:sp>
          <p:nvSpPr>
            <p:cNvPr id="9" name="Freeform 9"/>
            <p:cNvSpPr/>
            <p:nvPr/>
          </p:nvSpPr>
          <p:spPr>
            <a:xfrm>
              <a:off x="45100" y="0"/>
              <a:ext cx="4586033" cy="3997181"/>
            </a:xfrm>
            <a:custGeom>
              <a:avLst/>
              <a:gdLst/>
              <a:ahLst/>
              <a:cxnLst/>
              <a:rect l="l" t="t" r="r" b="b"/>
              <a:pathLst>
                <a:path w="4586033" h="3997181">
                  <a:moveTo>
                    <a:pt x="3295651" y="0"/>
                  </a:moveTo>
                  <a:lnTo>
                    <a:pt x="1290382" y="0"/>
                  </a:lnTo>
                  <a:cubicBezTo>
                    <a:pt x="1187308" y="0"/>
                    <a:pt x="1091972" y="54682"/>
                    <a:pt x="1039930" y="143653"/>
                  </a:cubicBezTo>
                  <a:lnTo>
                    <a:pt x="38928" y="1854938"/>
                  </a:lnTo>
                  <a:cubicBezTo>
                    <a:pt x="-12977" y="1943673"/>
                    <a:pt x="-12977" y="2053508"/>
                    <a:pt x="38928" y="2142243"/>
                  </a:cubicBezTo>
                  <a:lnTo>
                    <a:pt x="1039930" y="3853528"/>
                  </a:lnTo>
                  <a:cubicBezTo>
                    <a:pt x="1091972" y="3942499"/>
                    <a:pt x="1187308" y="3997181"/>
                    <a:pt x="1290382" y="3997181"/>
                  </a:cubicBezTo>
                  <a:lnTo>
                    <a:pt x="3295651" y="3997181"/>
                  </a:lnTo>
                  <a:cubicBezTo>
                    <a:pt x="3398724" y="3997181"/>
                    <a:pt x="3494060" y="3942499"/>
                    <a:pt x="3546103" y="3853528"/>
                  </a:cubicBezTo>
                  <a:lnTo>
                    <a:pt x="4547104" y="2142243"/>
                  </a:lnTo>
                  <a:cubicBezTo>
                    <a:pt x="4599009" y="2053508"/>
                    <a:pt x="4599009" y="1943673"/>
                    <a:pt x="4547104" y="1854938"/>
                  </a:cubicBezTo>
                  <a:lnTo>
                    <a:pt x="3546103" y="143653"/>
                  </a:lnTo>
                  <a:cubicBezTo>
                    <a:pt x="3494060" y="54682"/>
                    <a:pt x="3398724" y="0"/>
                    <a:pt x="3295651" y="0"/>
                  </a:cubicBezTo>
                  <a:close/>
                </a:path>
              </a:pathLst>
            </a:custGeom>
            <a:blipFill>
              <a:blip r:embed="rId4"/>
              <a:stretch>
                <a:fillRect l="-45543" t="-1235" r="-22928"/>
              </a:stretch>
            </a:blipFill>
            <a:ln w="180975" cap="rnd">
              <a:solidFill>
                <a:srgbClr val="319A9C"/>
              </a:solidFill>
              <a:prstDash val="solid"/>
              <a:round/>
            </a:ln>
          </p:spPr>
          <p:txBody>
            <a:bodyPr/>
            <a:lstStyle/>
            <a:p>
              <a:endParaRPr lang="en-US"/>
            </a:p>
          </p:txBody>
        </p:sp>
      </p:grpSp>
      <p:sp>
        <p:nvSpPr>
          <p:cNvPr id="10" name="Freeform 10"/>
          <p:cNvSpPr/>
          <p:nvPr/>
        </p:nvSpPr>
        <p:spPr>
          <a:xfrm>
            <a:off x="13391730" y="4735524"/>
            <a:ext cx="720301" cy="728246"/>
          </a:xfrm>
          <a:custGeom>
            <a:avLst/>
            <a:gdLst/>
            <a:ahLst/>
            <a:cxnLst/>
            <a:rect l="l" t="t" r="r" b="b"/>
            <a:pathLst>
              <a:path w="720301" h="728246">
                <a:moveTo>
                  <a:pt x="0" y="0"/>
                </a:moveTo>
                <a:lnTo>
                  <a:pt x="720302" y="0"/>
                </a:lnTo>
                <a:lnTo>
                  <a:pt x="720302" y="728246"/>
                </a:lnTo>
                <a:lnTo>
                  <a:pt x="0" y="72824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11" name="Group 11"/>
          <p:cNvGrpSpPr/>
          <p:nvPr/>
        </p:nvGrpSpPr>
        <p:grpSpPr>
          <a:xfrm>
            <a:off x="-17253" y="9773900"/>
            <a:ext cx="18288000" cy="513100"/>
            <a:chOff x="0" y="0"/>
            <a:chExt cx="4816593" cy="283339"/>
          </a:xfrm>
        </p:grpSpPr>
        <p:sp>
          <p:nvSpPr>
            <p:cNvPr id="12" name="Freeform 12"/>
            <p:cNvSpPr/>
            <p:nvPr/>
          </p:nvSpPr>
          <p:spPr>
            <a:xfrm>
              <a:off x="0" y="0"/>
              <a:ext cx="4816592" cy="283339"/>
            </a:xfrm>
            <a:custGeom>
              <a:avLst/>
              <a:gdLst/>
              <a:ahLst/>
              <a:cxnLst/>
              <a:rect l="l" t="t" r="r" b="b"/>
              <a:pathLst>
                <a:path w="4816592" h="283339">
                  <a:moveTo>
                    <a:pt x="27940" y="0"/>
                  </a:moveTo>
                  <a:lnTo>
                    <a:pt x="4788652" y="0"/>
                  </a:lnTo>
                  <a:cubicBezTo>
                    <a:pt x="4796063" y="0"/>
                    <a:pt x="4803169" y="2944"/>
                    <a:pt x="4808409" y="8183"/>
                  </a:cubicBezTo>
                  <a:cubicBezTo>
                    <a:pt x="4813649" y="13423"/>
                    <a:pt x="4816592" y="20530"/>
                    <a:pt x="4816592" y="27940"/>
                  </a:cubicBezTo>
                  <a:lnTo>
                    <a:pt x="4816592" y="255399"/>
                  </a:lnTo>
                  <a:cubicBezTo>
                    <a:pt x="4816592" y="262809"/>
                    <a:pt x="4813649" y="269915"/>
                    <a:pt x="4808409" y="275155"/>
                  </a:cubicBezTo>
                  <a:cubicBezTo>
                    <a:pt x="4803169" y="280395"/>
                    <a:pt x="4796063" y="283339"/>
                    <a:pt x="4788652" y="283339"/>
                  </a:cubicBezTo>
                  <a:lnTo>
                    <a:pt x="27940" y="283339"/>
                  </a:lnTo>
                  <a:cubicBezTo>
                    <a:pt x="12509" y="283339"/>
                    <a:pt x="0" y="270829"/>
                    <a:pt x="0" y="255399"/>
                  </a:cubicBezTo>
                  <a:lnTo>
                    <a:pt x="0" y="27940"/>
                  </a:lnTo>
                  <a:cubicBezTo>
                    <a:pt x="0" y="12509"/>
                    <a:pt x="12509" y="0"/>
                    <a:pt x="27940" y="0"/>
                  </a:cubicBezTo>
                  <a:close/>
                </a:path>
              </a:pathLst>
            </a:custGeom>
            <a:solidFill>
              <a:srgbClr val="45C7C5"/>
            </a:solidFill>
          </p:spPr>
          <p:txBody>
            <a:bodyPr/>
            <a:lstStyle/>
            <a:p>
              <a:endParaRPr lang="en-US"/>
            </a:p>
          </p:txBody>
        </p:sp>
        <p:sp>
          <p:nvSpPr>
            <p:cNvPr id="13" name="TextBox 13"/>
            <p:cNvSpPr txBox="1"/>
            <p:nvPr/>
          </p:nvSpPr>
          <p:spPr>
            <a:xfrm>
              <a:off x="0" y="-47625"/>
              <a:ext cx="4816593" cy="330964"/>
            </a:xfrm>
            <a:prstGeom prst="rect">
              <a:avLst/>
            </a:prstGeom>
          </p:spPr>
          <p:txBody>
            <a:bodyPr lIns="50800" tIns="50800" rIns="50800" bIns="50800" rtlCol="0" anchor="ctr"/>
            <a:lstStyle/>
            <a:p>
              <a:pPr algn="ctr">
                <a:lnSpc>
                  <a:spcPts val="2405"/>
                </a:lnSpc>
              </a:pPr>
              <a:r>
                <a:rPr lang="en-US" sz="1718">
                  <a:solidFill>
                    <a:srgbClr val="000000"/>
                  </a:solidFill>
                  <a:latin typeface="Poppins"/>
                  <a:ea typeface="Poppins"/>
                  <a:cs typeface="Poppins"/>
                  <a:sym typeface="Poppins"/>
                </a:rPr>
                <a:t>ç</a:t>
              </a: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6071" y="10054765"/>
            <a:ext cx="18354071" cy="589587"/>
            <a:chOff x="0" y="0"/>
            <a:chExt cx="4833994" cy="155282"/>
          </a:xfrm>
        </p:grpSpPr>
        <p:sp>
          <p:nvSpPr>
            <p:cNvPr id="3" name="Freeform 3"/>
            <p:cNvSpPr/>
            <p:nvPr/>
          </p:nvSpPr>
          <p:spPr>
            <a:xfrm>
              <a:off x="0" y="0"/>
              <a:ext cx="4833994" cy="155282"/>
            </a:xfrm>
            <a:custGeom>
              <a:avLst/>
              <a:gdLst/>
              <a:ahLst/>
              <a:cxnLst/>
              <a:rect l="l" t="t" r="r" b="b"/>
              <a:pathLst>
                <a:path w="4833994" h="155282">
                  <a:moveTo>
                    <a:pt x="27839" y="0"/>
                  </a:moveTo>
                  <a:lnTo>
                    <a:pt x="4806155" y="0"/>
                  </a:lnTo>
                  <a:cubicBezTo>
                    <a:pt x="4813538" y="0"/>
                    <a:pt x="4820619" y="2933"/>
                    <a:pt x="4825840" y="8154"/>
                  </a:cubicBezTo>
                  <a:cubicBezTo>
                    <a:pt x="4831061" y="13375"/>
                    <a:pt x="4833994" y="20456"/>
                    <a:pt x="4833994" y="27839"/>
                  </a:cubicBezTo>
                  <a:lnTo>
                    <a:pt x="4833994" y="127443"/>
                  </a:lnTo>
                  <a:cubicBezTo>
                    <a:pt x="4833994" y="142818"/>
                    <a:pt x="4821530" y="155282"/>
                    <a:pt x="4806155" y="155282"/>
                  </a:cubicBezTo>
                  <a:lnTo>
                    <a:pt x="27839" y="155282"/>
                  </a:lnTo>
                  <a:cubicBezTo>
                    <a:pt x="12464" y="155282"/>
                    <a:pt x="0" y="142818"/>
                    <a:pt x="0" y="127443"/>
                  </a:cubicBezTo>
                  <a:lnTo>
                    <a:pt x="0" y="27839"/>
                  </a:lnTo>
                  <a:cubicBezTo>
                    <a:pt x="0" y="12464"/>
                    <a:pt x="12464" y="0"/>
                    <a:pt x="27839" y="0"/>
                  </a:cubicBezTo>
                  <a:close/>
                </a:path>
              </a:pathLst>
            </a:custGeom>
            <a:solidFill>
              <a:srgbClr val="45C7C5"/>
            </a:solidFill>
          </p:spPr>
          <p:txBody>
            <a:bodyPr/>
            <a:lstStyle/>
            <a:p>
              <a:endParaRPr lang="en-US"/>
            </a:p>
          </p:txBody>
        </p:sp>
        <p:sp>
          <p:nvSpPr>
            <p:cNvPr id="4" name="TextBox 4"/>
            <p:cNvSpPr txBox="1"/>
            <p:nvPr/>
          </p:nvSpPr>
          <p:spPr>
            <a:xfrm>
              <a:off x="0" y="-47625"/>
              <a:ext cx="4833994" cy="202907"/>
            </a:xfrm>
            <a:prstGeom prst="rect">
              <a:avLst/>
            </a:prstGeom>
          </p:spPr>
          <p:txBody>
            <a:bodyPr lIns="50800" tIns="50800" rIns="50800" bIns="50800" rtlCol="0" anchor="ctr"/>
            <a:lstStyle/>
            <a:p>
              <a:pPr algn="ctr">
                <a:lnSpc>
                  <a:spcPts val="2405"/>
                </a:lnSpc>
              </a:pPr>
              <a:r>
                <a:rPr lang="en-US" sz="1718">
                  <a:solidFill>
                    <a:srgbClr val="000000"/>
                  </a:solidFill>
                  <a:latin typeface="Poppins"/>
                  <a:ea typeface="Poppins"/>
                  <a:cs typeface="Poppins"/>
                  <a:sym typeface="Poppins"/>
                </a:rPr>
                <a:t>ç</a:t>
              </a:r>
            </a:p>
          </p:txBody>
        </p:sp>
      </p:grpSp>
      <p:grpSp>
        <p:nvGrpSpPr>
          <p:cNvPr id="7" name="Group 7"/>
          <p:cNvGrpSpPr/>
          <p:nvPr/>
        </p:nvGrpSpPr>
        <p:grpSpPr>
          <a:xfrm>
            <a:off x="3048" y="610941"/>
            <a:ext cx="3939867" cy="3161877"/>
            <a:chOff x="0" y="0"/>
            <a:chExt cx="4426831" cy="3259263"/>
          </a:xfrm>
        </p:grpSpPr>
        <p:sp>
          <p:nvSpPr>
            <p:cNvPr id="8" name="Freeform 8"/>
            <p:cNvSpPr/>
            <p:nvPr/>
          </p:nvSpPr>
          <p:spPr>
            <a:xfrm>
              <a:off x="54051" y="0"/>
              <a:ext cx="4318728" cy="3259263"/>
            </a:xfrm>
            <a:custGeom>
              <a:avLst/>
              <a:gdLst/>
              <a:ahLst/>
              <a:cxnLst/>
              <a:rect l="l" t="t" r="r" b="b"/>
              <a:pathLst>
                <a:path w="4318728" h="3259263">
                  <a:moveTo>
                    <a:pt x="3090272" y="0"/>
                  </a:moveTo>
                  <a:lnTo>
                    <a:pt x="1228456" y="0"/>
                  </a:lnTo>
                  <a:cubicBezTo>
                    <a:pt x="1118493" y="0"/>
                    <a:pt x="1015669" y="54464"/>
                    <a:pt x="953891" y="145433"/>
                  </a:cubicBezTo>
                  <a:lnTo>
                    <a:pt x="44715" y="1484198"/>
                  </a:lnTo>
                  <a:cubicBezTo>
                    <a:pt x="-14905" y="1571989"/>
                    <a:pt x="-14905" y="1687275"/>
                    <a:pt x="44715" y="1775065"/>
                  </a:cubicBezTo>
                  <a:lnTo>
                    <a:pt x="953891" y="3113830"/>
                  </a:lnTo>
                  <a:cubicBezTo>
                    <a:pt x="1015669" y="3204799"/>
                    <a:pt x="1118493" y="3259263"/>
                    <a:pt x="1228456" y="3259263"/>
                  </a:cubicBezTo>
                  <a:lnTo>
                    <a:pt x="3090272" y="3259263"/>
                  </a:lnTo>
                  <a:cubicBezTo>
                    <a:pt x="3200235" y="3259263"/>
                    <a:pt x="3303060" y="3204799"/>
                    <a:pt x="3364838" y="3113830"/>
                  </a:cubicBezTo>
                  <a:lnTo>
                    <a:pt x="4274014" y="1775065"/>
                  </a:lnTo>
                  <a:cubicBezTo>
                    <a:pt x="4333633" y="1687275"/>
                    <a:pt x="4333633" y="1571989"/>
                    <a:pt x="4274014" y="1484198"/>
                  </a:cubicBezTo>
                  <a:lnTo>
                    <a:pt x="3364838" y="145433"/>
                  </a:lnTo>
                  <a:cubicBezTo>
                    <a:pt x="3303060" y="54464"/>
                    <a:pt x="3200235" y="0"/>
                    <a:pt x="3090272" y="0"/>
                  </a:cubicBezTo>
                  <a:close/>
                </a:path>
              </a:pathLst>
            </a:custGeom>
            <a:blipFill>
              <a:blip r:embed="rId2"/>
              <a:stretch>
                <a:fillRect l="-222486" t="-12237" r="-1251" b="-209493"/>
              </a:stretch>
            </a:blipFill>
            <a:ln cap="rnd">
              <a:noFill/>
              <a:prstDash val="solid"/>
              <a:round/>
            </a:ln>
          </p:spPr>
          <p:txBody>
            <a:bodyPr/>
            <a:lstStyle/>
            <a:p>
              <a:endParaRPr lang="en-US"/>
            </a:p>
          </p:txBody>
        </p:sp>
      </p:grpSp>
      <p:sp>
        <p:nvSpPr>
          <p:cNvPr id="11" name="TextBox 11"/>
          <p:cNvSpPr txBox="1"/>
          <p:nvPr/>
        </p:nvSpPr>
        <p:spPr>
          <a:xfrm>
            <a:off x="6810235" y="7042057"/>
            <a:ext cx="10515600" cy="2634952"/>
          </a:xfrm>
          <a:prstGeom prst="rect">
            <a:avLst/>
          </a:prstGeom>
        </p:spPr>
        <p:txBody>
          <a:bodyPr wrap="square" lIns="0" tIns="0" rIns="0" bIns="0" rtlCol="0" anchor="t">
            <a:spAutoFit/>
          </a:bodyPr>
          <a:lstStyle/>
          <a:p>
            <a:pPr algn="just">
              <a:lnSpc>
                <a:spcPct val="150000"/>
              </a:lnSpc>
            </a:pPr>
            <a:endParaRPr sz="2000" dirty="0">
              <a:latin typeface="Arial" panose="020B0604020202020204" pitchFamily="34" charset="0"/>
              <a:cs typeface="Arial" panose="020B0604020202020204" pitchFamily="34" charset="0"/>
            </a:endParaRPr>
          </a:p>
          <a:p>
            <a:pPr>
              <a:lnSpc>
                <a:spcPct val="150000"/>
              </a:lnSpc>
            </a:pPr>
            <a:r>
              <a:rPr lang="en-US" sz="2000" b="1" dirty="0">
                <a:solidFill>
                  <a:srgbClr val="000000"/>
                </a:solidFill>
                <a:latin typeface="Arial" panose="020B0604020202020204" pitchFamily="34" charset="0"/>
                <a:ea typeface="Arial Bold"/>
                <a:cs typeface="Arial" panose="020B0604020202020204" pitchFamily="34" charset="0"/>
                <a:sym typeface="Arial Bold"/>
              </a:rPr>
              <a:t>Bowlby’s Attachment Theory (1988):</a:t>
            </a:r>
          </a:p>
          <a:p>
            <a:pPr marL="342900" indent="-34290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Secure relationship building during childhood fosters emotional resiliency (Godor, 2024).</a:t>
            </a:r>
          </a:p>
          <a:p>
            <a:pPr marL="342900" indent="-34290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The loss of her father may have affected attachment security, impacting coping mechanisms and interpersonal connections.</a:t>
            </a:r>
          </a:p>
          <a:p>
            <a:pPr algn="just">
              <a:lnSpc>
                <a:spcPts val="2750"/>
              </a:lnSpc>
              <a:spcBef>
                <a:spcPct val="0"/>
              </a:spcBef>
            </a:pPr>
            <a:endParaRPr lang="en-US" sz="1964" spc="-82" dirty="0">
              <a:solidFill>
                <a:srgbClr val="000000"/>
              </a:solidFill>
              <a:latin typeface="Arial"/>
              <a:ea typeface="Arial"/>
              <a:cs typeface="Arial"/>
              <a:sym typeface="Arial"/>
            </a:endParaRPr>
          </a:p>
        </p:txBody>
      </p:sp>
      <p:sp>
        <p:nvSpPr>
          <p:cNvPr id="12" name="TextBox 12"/>
          <p:cNvSpPr txBox="1"/>
          <p:nvPr/>
        </p:nvSpPr>
        <p:spPr>
          <a:xfrm>
            <a:off x="5350790" y="72185"/>
            <a:ext cx="12006020" cy="1117678"/>
          </a:xfrm>
          <a:prstGeom prst="rect">
            <a:avLst/>
          </a:prstGeom>
        </p:spPr>
        <p:txBody>
          <a:bodyPr wrap="square" lIns="0" tIns="0" rIns="0" bIns="0" rtlCol="0" anchor="t">
            <a:spAutoFit/>
          </a:bodyPr>
          <a:lstStyle/>
          <a:p>
            <a:pPr algn="ctr">
              <a:lnSpc>
                <a:spcPct val="150000"/>
              </a:lnSpc>
            </a:pPr>
            <a:r>
              <a:rPr lang="en-US" sz="5400" b="1" dirty="0">
                <a:solidFill>
                  <a:srgbClr val="000000"/>
                </a:solidFill>
                <a:latin typeface="Arial Bold"/>
                <a:ea typeface="Arial Bold"/>
                <a:cs typeface="Arial Bold"/>
                <a:sym typeface="Arial Bold"/>
              </a:rPr>
              <a:t>Other Lifespan Theories</a:t>
            </a:r>
          </a:p>
        </p:txBody>
      </p:sp>
      <p:sp>
        <p:nvSpPr>
          <p:cNvPr id="13" name="TextBox 13"/>
          <p:cNvSpPr txBox="1"/>
          <p:nvPr/>
        </p:nvSpPr>
        <p:spPr>
          <a:xfrm>
            <a:off x="4782257" y="1386793"/>
            <a:ext cx="13096200" cy="2251257"/>
          </a:xfrm>
          <a:prstGeom prst="rect">
            <a:avLst/>
          </a:prstGeom>
        </p:spPr>
        <p:txBody>
          <a:bodyPr wrap="square" lIns="0" tIns="0" rIns="0" bIns="0" rtlCol="0" anchor="t">
            <a:spAutoFit/>
          </a:bodyPr>
          <a:lstStyle/>
          <a:p>
            <a:pPr>
              <a:lnSpc>
                <a:spcPct val="150000"/>
              </a:lnSpc>
            </a:pPr>
            <a:r>
              <a:rPr lang="en-US" sz="2000" b="1" dirty="0">
                <a:solidFill>
                  <a:srgbClr val="000000"/>
                </a:solidFill>
                <a:latin typeface="Arial" panose="020B0604020202020204" pitchFamily="34" charset="0"/>
                <a:ea typeface="Arial Bold"/>
                <a:cs typeface="Arial" panose="020B0604020202020204" pitchFamily="34" charset="0"/>
                <a:sym typeface="Arial Bold"/>
              </a:rPr>
              <a:t>Piaget’s Cognitive Development Theory (1972):</a:t>
            </a:r>
            <a:endParaRPr lang="en-US" sz="2000" b="1" spc="-67" dirty="0">
              <a:solidFill>
                <a:srgbClr val="000000"/>
              </a:solidFill>
              <a:latin typeface="Arial" panose="020B0604020202020204" pitchFamily="34" charset="0"/>
              <a:ea typeface="Arial Bold"/>
              <a:cs typeface="Arial" panose="020B0604020202020204" pitchFamily="34" charset="0"/>
              <a:sym typeface="Arial Bold"/>
            </a:endParaRPr>
          </a:p>
          <a:p>
            <a:pPr marL="285750" indent="-28575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Four fundamental factors in development.</a:t>
            </a:r>
          </a:p>
          <a:p>
            <a:pPr marL="285750" indent="-28575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 Adolescents are at the formal operational stage, demonstrating the ability for abstract reasoning and hypothetical thought (</a:t>
            </a:r>
            <a:r>
              <a:rPr lang="en-US" sz="2000" dirty="0" err="1">
                <a:solidFill>
                  <a:srgbClr val="000000"/>
                </a:solidFill>
                <a:latin typeface="Arial" panose="020B0604020202020204" pitchFamily="34" charset="0"/>
                <a:ea typeface="Arial"/>
                <a:cs typeface="Arial" panose="020B0604020202020204" pitchFamily="34" charset="0"/>
                <a:sym typeface="Arial"/>
              </a:rPr>
              <a:t>Pakpahan</a:t>
            </a:r>
            <a:r>
              <a:rPr lang="en-US" sz="2000" dirty="0">
                <a:solidFill>
                  <a:srgbClr val="000000"/>
                </a:solidFill>
                <a:latin typeface="Arial" panose="020B0604020202020204" pitchFamily="34" charset="0"/>
                <a:ea typeface="Arial"/>
                <a:cs typeface="Arial" panose="020B0604020202020204" pitchFamily="34" charset="0"/>
                <a:sym typeface="Arial"/>
              </a:rPr>
              <a:t> and </a:t>
            </a:r>
            <a:r>
              <a:rPr lang="en-US" sz="2000" dirty="0" err="1">
                <a:solidFill>
                  <a:srgbClr val="000000"/>
                </a:solidFill>
                <a:latin typeface="Arial" panose="020B0604020202020204" pitchFamily="34" charset="0"/>
                <a:ea typeface="Arial"/>
                <a:cs typeface="Arial" panose="020B0604020202020204" pitchFamily="34" charset="0"/>
                <a:sym typeface="Arial"/>
              </a:rPr>
              <a:t>Saragih</a:t>
            </a:r>
            <a:r>
              <a:rPr lang="en-US" sz="2000" dirty="0">
                <a:solidFill>
                  <a:srgbClr val="000000"/>
                </a:solidFill>
                <a:latin typeface="Arial" panose="020B0604020202020204" pitchFamily="34" charset="0"/>
                <a:ea typeface="Arial"/>
                <a:cs typeface="Arial" panose="020B0604020202020204" pitchFamily="34" charset="0"/>
                <a:sym typeface="Arial"/>
              </a:rPr>
              <a:t>, 2022).</a:t>
            </a:r>
          </a:p>
          <a:p>
            <a:pPr marL="285750" indent="-28575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Jenny's caregiving may enhance practical problem-solving while constraining peer-related cognitive exploration.</a:t>
            </a:r>
            <a:endParaRPr lang="en-US" sz="2000" dirty="0">
              <a:solidFill>
                <a:srgbClr val="000000"/>
              </a:solidFill>
              <a:latin typeface="Arial"/>
              <a:ea typeface="Arial"/>
              <a:cs typeface="Arial"/>
              <a:sym typeface="Arial"/>
            </a:endParaRPr>
          </a:p>
        </p:txBody>
      </p:sp>
      <p:sp>
        <p:nvSpPr>
          <p:cNvPr id="14" name="TextBox 14"/>
          <p:cNvSpPr txBox="1"/>
          <p:nvPr/>
        </p:nvSpPr>
        <p:spPr>
          <a:xfrm>
            <a:off x="5867400" y="4852567"/>
            <a:ext cx="10972800" cy="1649106"/>
          </a:xfrm>
          <a:prstGeom prst="rect">
            <a:avLst/>
          </a:prstGeom>
        </p:spPr>
        <p:txBody>
          <a:bodyPr wrap="square" lIns="0" tIns="0" rIns="0" bIns="0" rtlCol="0" anchor="t">
            <a:spAutoFit/>
          </a:bodyPr>
          <a:lstStyle/>
          <a:p>
            <a:pPr>
              <a:lnSpc>
                <a:spcPct val="150000"/>
              </a:lnSpc>
            </a:pPr>
            <a:r>
              <a:rPr lang="en-US" sz="2000" b="1" dirty="0">
                <a:solidFill>
                  <a:srgbClr val="000000"/>
                </a:solidFill>
                <a:latin typeface="Arial" panose="020B0604020202020204" pitchFamily="34" charset="0"/>
                <a:ea typeface="Arial Bold"/>
                <a:cs typeface="Arial" panose="020B0604020202020204" pitchFamily="34" charset="0"/>
                <a:sym typeface="Arial Bold"/>
              </a:rPr>
              <a:t>Vygotsky’s Sociocultural Theory (1978):</a:t>
            </a:r>
          </a:p>
          <a:p>
            <a:pPr marL="285750" indent="-28575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Learning is facilitated by social contact and cultural background (Daramola </a:t>
            </a:r>
            <a:r>
              <a:rPr lang="en-US" sz="2000" i="1" dirty="0">
                <a:solidFill>
                  <a:srgbClr val="000000"/>
                </a:solidFill>
                <a:latin typeface="Arial" panose="020B0604020202020204" pitchFamily="34" charset="0"/>
                <a:ea typeface="Arial Italics"/>
                <a:cs typeface="Arial" panose="020B0604020202020204" pitchFamily="34" charset="0"/>
                <a:sym typeface="Arial Italics"/>
              </a:rPr>
              <a:t>et al., </a:t>
            </a:r>
            <a:r>
              <a:rPr lang="en-US" sz="2000" dirty="0">
                <a:solidFill>
                  <a:srgbClr val="000000"/>
                </a:solidFill>
                <a:latin typeface="Arial" panose="020B0604020202020204" pitchFamily="34" charset="0"/>
                <a:ea typeface="Arial"/>
                <a:cs typeface="Arial" panose="020B0604020202020204" pitchFamily="34" charset="0"/>
                <a:sym typeface="Arial"/>
              </a:rPr>
              <a:t>2022).</a:t>
            </a:r>
          </a:p>
          <a:p>
            <a:pPr marL="285750" indent="-28575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Jenny's caregiving duties diminish opportunities for peer learning and mentorship</a:t>
            </a:r>
            <a:r>
              <a:rPr lang="en-US" sz="2000" spc="-75" dirty="0">
                <a:solidFill>
                  <a:srgbClr val="000000"/>
                </a:solidFill>
                <a:latin typeface="Arial" panose="020B0604020202020204" pitchFamily="34" charset="0"/>
                <a:ea typeface="Arial"/>
                <a:cs typeface="Arial" panose="020B0604020202020204" pitchFamily="34" charset="0"/>
                <a:sym typeface="Arial"/>
              </a:rPr>
              <a:t>.</a:t>
            </a:r>
          </a:p>
          <a:p>
            <a:pPr algn="just">
              <a:lnSpc>
                <a:spcPts val="2239"/>
              </a:lnSpc>
              <a:spcBef>
                <a:spcPct val="0"/>
              </a:spcBef>
            </a:pPr>
            <a:endParaRPr lang="en-US" sz="1799" spc="-75" dirty="0">
              <a:solidFill>
                <a:srgbClr val="000000"/>
              </a:solidFill>
              <a:latin typeface="Arial"/>
              <a:ea typeface="Arial"/>
              <a:cs typeface="Arial"/>
              <a:sym typeface="Arial"/>
            </a:endParaRPr>
          </a:p>
        </p:txBody>
      </p:sp>
      <p:grpSp>
        <p:nvGrpSpPr>
          <p:cNvPr id="5" name="Group 5"/>
          <p:cNvGrpSpPr/>
          <p:nvPr/>
        </p:nvGrpSpPr>
        <p:grpSpPr>
          <a:xfrm>
            <a:off x="1143000" y="3672445"/>
            <a:ext cx="3942000" cy="3404775"/>
            <a:chOff x="0" y="0"/>
            <a:chExt cx="4426831" cy="2871390"/>
          </a:xfrm>
        </p:grpSpPr>
        <p:sp>
          <p:nvSpPr>
            <p:cNvPr id="6" name="Freeform 6"/>
            <p:cNvSpPr/>
            <p:nvPr/>
          </p:nvSpPr>
          <p:spPr>
            <a:xfrm>
              <a:off x="59893" y="0"/>
              <a:ext cx="4307044" cy="2871390"/>
            </a:xfrm>
            <a:custGeom>
              <a:avLst/>
              <a:gdLst/>
              <a:ahLst/>
              <a:cxnLst/>
              <a:rect l="l" t="t" r="r" b="b"/>
              <a:pathLst>
                <a:path w="4307044" h="2871390">
                  <a:moveTo>
                    <a:pt x="3084430" y="0"/>
                  </a:moveTo>
                  <a:lnTo>
                    <a:pt x="1222614" y="0"/>
                  </a:lnTo>
                  <a:cubicBezTo>
                    <a:pt x="1111755" y="0"/>
                    <a:pt x="1007168" y="51433"/>
                    <a:pt x="939486" y="139234"/>
                  </a:cubicBezTo>
                  <a:lnTo>
                    <a:pt x="47436" y="1296461"/>
                  </a:lnTo>
                  <a:cubicBezTo>
                    <a:pt x="-15812" y="1378510"/>
                    <a:pt x="-15812" y="1492880"/>
                    <a:pt x="47436" y="1574929"/>
                  </a:cubicBezTo>
                  <a:lnTo>
                    <a:pt x="939486" y="2732156"/>
                  </a:lnTo>
                  <a:cubicBezTo>
                    <a:pt x="1007168" y="2819958"/>
                    <a:pt x="1111755" y="2871390"/>
                    <a:pt x="1222614" y="2871390"/>
                  </a:cubicBezTo>
                  <a:lnTo>
                    <a:pt x="3084430" y="2871390"/>
                  </a:lnTo>
                  <a:cubicBezTo>
                    <a:pt x="3195290" y="2871390"/>
                    <a:pt x="3299877" y="2819958"/>
                    <a:pt x="3367559" y="2732156"/>
                  </a:cubicBezTo>
                  <a:lnTo>
                    <a:pt x="4259609" y="1574929"/>
                  </a:lnTo>
                  <a:cubicBezTo>
                    <a:pt x="4322856" y="1492880"/>
                    <a:pt x="4322856" y="1378510"/>
                    <a:pt x="4259609" y="1296461"/>
                  </a:cubicBezTo>
                  <a:lnTo>
                    <a:pt x="3367559" y="139234"/>
                  </a:lnTo>
                  <a:cubicBezTo>
                    <a:pt x="3299877" y="51433"/>
                    <a:pt x="3195290" y="0"/>
                    <a:pt x="3084430" y="0"/>
                  </a:cubicBezTo>
                  <a:close/>
                </a:path>
              </a:pathLst>
            </a:custGeom>
            <a:blipFill>
              <a:blip r:embed="rId3"/>
              <a:stretch>
                <a:fillRect l="-12773" r="-7406" b="-23933"/>
              </a:stretch>
            </a:blipFill>
            <a:ln cap="rnd">
              <a:noFill/>
              <a:prstDash val="solid"/>
              <a:round/>
            </a:ln>
          </p:spPr>
          <p:txBody>
            <a:bodyPr/>
            <a:lstStyle/>
            <a:p>
              <a:endParaRPr lang="en-US"/>
            </a:p>
          </p:txBody>
        </p:sp>
      </p:grpSp>
      <p:grpSp>
        <p:nvGrpSpPr>
          <p:cNvPr id="9" name="Group 9"/>
          <p:cNvGrpSpPr/>
          <p:nvPr/>
        </p:nvGrpSpPr>
        <p:grpSpPr>
          <a:xfrm>
            <a:off x="2438400" y="6845126"/>
            <a:ext cx="3942000" cy="3110276"/>
            <a:chOff x="59893" y="0"/>
            <a:chExt cx="4429229" cy="3257594"/>
          </a:xfrm>
        </p:grpSpPr>
        <p:sp>
          <p:nvSpPr>
            <p:cNvPr id="10" name="Freeform 10"/>
            <p:cNvSpPr/>
            <p:nvPr/>
          </p:nvSpPr>
          <p:spPr>
            <a:xfrm>
              <a:off x="59893" y="0"/>
              <a:ext cx="4429229" cy="3257594"/>
            </a:xfrm>
            <a:custGeom>
              <a:avLst/>
              <a:gdLst/>
              <a:ahLst/>
              <a:cxnLst/>
              <a:rect l="l" t="t" r="r" b="b"/>
              <a:pathLst>
                <a:path w="4307044" h="2871390">
                  <a:moveTo>
                    <a:pt x="3084430" y="0"/>
                  </a:moveTo>
                  <a:lnTo>
                    <a:pt x="1222614" y="0"/>
                  </a:lnTo>
                  <a:cubicBezTo>
                    <a:pt x="1111755" y="0"/>
                    <a:pt x="1007168" y="51433"/>
                    <a:pt x="939486" y="139234"/>
                  </a:cubicBezTo>
                  <a:lnTo>
                    <a:pt x="47436" y="1296461"/>
                  </a:lnTo>
                  <a:cubicBezTo>
                    <a:pt x="-15812" y="1378510"/>
                    <a:pt x="-15812" y="1492880"/>
                    <a:pt x="47436" y="1574929"/>
                  </a:cubicBezTo>
                  <a:lnTo>
                    <a:pt x="939486" y="2732156"/>
                  </a:lnTo>
                  <a:cubicBezTo>
                    <a:pt x="1007168" y="2819958"/>
                    <a:pt x="1111755" y="2871390"/>
                    <a:pt x="1222614" y="2871390"/>
                  </a:cubicBezTo>
                  <a:lnTo>
                    <a:pt x="3084430" y="2871390"/>
                  </a:lnTo>
                  <a:cubicBezTo>
                    <a:pt x="3195290" y="2871390"/>
                    <a:pt x="3299877" y="2819958"/>
                    <a:pt x="3367559" y="2732156"/>
                  </a:cubicBezTo>
                  <a:lnTo>
                    <a:pt x="4259609" y="1574929"/>
                  </a:lnTo>
                  <a:cubicBezTo>
                    <a:pt x="4322856" y="1492880"/>
                    <a:pt x="4322856" y="1378510"/>
                    <a:pt x="4259609" y="1296461"/>
                  </a:cubicBezTo>
                  <a:lnTo>
                    <a:pt x="3367559" y="139234"/>
                  </a:lnTo>
                  <a:cubicBezTo>
                    <a:pt x="3299877" y="51433"/>
                    <a:pt x="3195290" y="0"/>
                    <a:pt x="3084430" y="0"/>
                  </a:cubicBezTo>
                  <a:close/>
                </a:path>
              </a:pathLst>
            </a:custGeom>
            <a:blipFill>
              <a:blip r:embed="rId4"/>
              <a:stretch>
                <a:fillRect l="46" t="-15922" r="-5717" b="-42581"/>
              </a:stretch>
            </a:blipFill>
            <a:ln cap="rnd">
              <a:noFill/>
              <a:prstDash val="solid"/>
              <a:round/>
            </a:ln>
          </p:spPr>
          <p:txBody>
            <a:bodyPr/>
            <a:lstStyle/>
            <a:p>
              <a:endParaRPr lang="en-US"/>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3" y="8751308"/>
            <a:ext cx="18270747" cy="1535692"/>
            <a:chOff x="0" y="0"/>
            <a:chExt cx="3204230" cy="404462"/>
          </a:xfrm>
        </p:grpSpPr>
        <p:sp>
          <p:nvSpPr>
            <p:cNvPr id="3" name="Freeform 3"/>
            <p:cNvSpPr/>
            <p:nvPr/>
          </p:nvSpPr>
          <p:spPr>
            <a:xfrm>
              <a:off x="0" y="0"/>
              <a:ext cx="3204231" cy="404462"/>
            </a:xfrm>
            <a:custGeom>
              <a:avLst/>
              <a:gdLst/>
              <a:ahLst/>
              <a:cxnLst/>
              <a:rect l="l" t="t" r="r" b="b"/>
              <a:pathLst>
                <a:path w="3204231" h="404462">
                  <a:moveTo>
                    <a:pt x="41999" y="0"/>
                  </a:moveTo>
                  <a:lnTo>
                    <a:pt x="3162231" y="0"/>
                  </a:lnTo>
                  <a:cubicBezTo>
                    <a:pt x="3185427" y="0"/>
                    <a:pt x="3204231" y="18804"/>
                    <a:pt x="3204231" y="41999"/>
                  </a:cubicBezTo>
                  <a:lnTo>
                    <a:pt x="3204231" y="362463"/>
                  </a:lnTo>
                  <a:cubicBezTo>
                    <a:pt x="3204231" y="385658"/>
                    <a:pt x="3185427" y="404462"/>
                    <a:pt x="3162231" y="404462"/>
                  </a:cubicBezTo>
                  <a:lnTo>
                    <a:pt x="41999" y="404462"/>
                  </a:lnTo>
                  <a:cubicBezTo>
                    <a:pt x="18804" y="404462"/>
                    <a:pt x="0" y="385658"/>
                    <a:pt x="0" y="362463"/>
                  </a:cubicBezTo>
                  <a:lnTo>
                    <a:pt x="0" y="41999"/>
                  </a:lnTo>
                  <a:cubicBezTo>
                    <a:pt x="0" y="18804"/>
                    <a:pt x="18804" y="0"/>
                    <a:pt x="41999" y="0"/>
                  </a:cubicBezTo>
                  <a:close/>
                </a:path>
              </a:pathLst>
            </a:custGeom>
            <a:solidFill>
              <a:srgbClr val="45C7C5"/>
            </a:solidFill>
          </p:spPr>
          <p:txBody>
            <a:bodyPr/>
            <a:lstStyle/>
            <a:p>
              <a:endParaRPr lang="en-US"/>
            </a:p>
          </p:txBody>
        </p:sp>
        <p:sp>
          <p:nvSpPr>
            <p:cNvPr id="4" name="TextBox 4"/>
            <p:cNvSpPr txBox="1"/>
            <p:nvPr/>
          </p:nvSpPr>
          <p:spPr>
            <a:xfrm>
              <a:off x="0" y="-47625"/>
              <a:ext cx="3204230" cy="452087"/>
            </a:xfrm>
            <a:prstGeom prst="rect">
              <a:avLst/>
            </a:prstGeom>
          </p:spPr>
          <p:txBody>
            <a:bodyPr lIns="50800" tIns="50800" rIns="50800" bIns="50800" rtlCol="0" anchor="ctr"/>
            <a:lstStyle/>
            <a:p>
              <a:pPr algn="ctr">
                <a:lnSpc>
                  <a:spcPts val="2405"/>
                </a:lnSpc>
              </a:pPr>
              <a:endParaRPr/>
            </a:p>
          </p:txBody>
        </p:sp>
      </p:grpSp>
      <p:grpSp>
        <p:nvGrpSpPr>
          <p:cNvPr id="5" name="Group 5"/>
          <p:cNvGrpSpPr/>
          <p:nvPr/>
        </p:nvGrpSpPr>
        <p:grpSpPr>
          <a:xfrm>
            <a:off x="9144000" y="1189696"/>
            <a:ext cx="10134600" cy="8988229"/>
            <a:chOff x="0" y="0"/>
            <a:chExt cx="4282440" cy="3450635"/>
          </a:xfrm>
        </p:grpSpPr>
        <p:sp>
          <p:nvSpPr>
            <p:cNvPr id="6" name="Freeform 6"/>
            <p:cNvSpPr/>
            <p:nvPr/>
          </p:nvSpPr>
          <p:spPr>
            <a:xfrm>
              <a:off x="61255" y="0"/>
              <a:ext cx="4159930" cy="3450635"/>
            </a:xfrm>
            <a:custGeom>
              <a:avLst/>
              <a:gdLst/>
              <a:ahLst/>
              <a:cxnLst/>
              <a:rect l="l" t="t" r="r" b="b"/>
              <a:pathLst>
                <a:path w="4159930" h="3450635">
                  <a:moveTo>
                    <a:pt x="2935686" y="0"/>
                  </a:moveTo>
                  <a:lnTo>
                    <a:pt x="1224244" y="0"/>
                  </a:lnTo>
                  <a:cubicBezTo>
                    <a:pt x="1090628" y="0"/>
                    <a:pt x="966503" y="69058"/>
                    <a:pt x="896052" y="182591"/>
                  </a:cubicBezTo>
                  <a:lnTo>
                    <a:pt x="52048" y="1542726"/>
                  </a:lnTo>
                  <a:cubicBezTo>
                    <a:pt x="-17350" y="1654563"/>
                    <a:pt x="-17350" y="1796072"/>
                    <a:pt x="52048" y="1907909"/>
                  </a:cubicBezTo>
                  <a:lnTo>
                    <a:pt x="896052" y="3268044"/>
                  </a:lnTo>
                  <a:cubicBezTo>
                    <a:pt x="966503" y="3381577"/>
                    <a:pt x="1090628" y="3450635"/>
                    <a:pt x="1224244" y="3450635"/>
                  </a:cubicBezTo>
                  <a:lnTo>
                    <a:pt x="2935686" y="3450635"/>
                  </a:lnTo>
                  <a:cubicBezTo>
                    <a:pt x="3069302" y="3450635"/>
                    <a:pt x="3193427" y="3381577"/>
                    <a:pt x="3263878" y="3268044"/>
                  </a:cubicBezTo>
                  <a:lnTo>
                    <a:pt x="4107882" y="1907909"/>
                  </a:lnTo>
                  <a:cubicBezTo>
                    <a:pt x="4177280" y="1796072"/>
                    <a:pt x="4177280" y="1654563"/>
                    <a:pt x="4107882" y="1542726"/>
                  </a:cubicBezTo>
                  <a:lnTo>
                    <a:pt x="3263878" y="182591"/>
                  </a:lnTo>
                  <a:cubicBezTo>
                    <a:pt x="3193427" y="69058"/>
                    <a:pt x="3069302" y="0"/>
                    <a:pt x="2935686" y="0"/>
                  </a:cubicBezTo>
                  <a:close/>
                </a:path>
              </a:pathLst>
            </a:custGeom>
            <a:solidFill>
              <a:srgbClr val="45C7C5"/>
            </a:solidFill>
            <a:ln cap="rnd">
              <a:noFill/>
              <a:prstDash val="solid"/>
              <a:round/>
            </a:ln>
          </p:spPr>
          <p:txBody>
            <a:bodyPr/>
            <a:lstStyle/>
            <a:p>
              <a:endParaRPr lang="en-US"/>
            </a:p>
          </p:txBody>
        </p:sp>
      </p:grpSp>
      <p:grpSp>
        <p:nvGrpSpPr>
          <p:cNvPr id="7" name="Group 7"/>
          <p:cNvGrpSpPr/>
          <p:nvPr/>
        </p:nvGrpSpPr>
        <p:grpSpPr>
          <a:xfrm>
            <a:off x="9736143" y="1546654"/>
            <a:ext cx="9009057" cy="8100848"/>
            <a:chOff x="61657" y="146646"/>
            <a:chExt cx="4027352" cy="3277480"/>
          </a:xfrm>
        </p:grpSpPr>
        <p:sp>
          <p:nvSpPr>
            <p:cNvPr id="8" name="Freeform 8"/>
            <p:cNvSpPr/>
            <p:nvPr/>
          </p:nvSpPr>
          <p:spPr>
            <a:xfrm>
              <a:off x="61657" y="146646"/>
              <a:ext cx="4027352" cy="3277480"/>
            </a:xfrm>
            <a:custGeom>
              <a:avLst/>
              <a:gdLst/>
              <a:ahLst/>
              <a:cxnLst/>
              <a:rect l="l" t="t" r="r" b="b"/>
              <a:pathLst>
                <a:path w="4159126" h="3424126">
                  <a:moveTo>
                    <a:pt x="2935284" y="0"/>
                  </a:moveTo>
                  <a:lnTo>
                    <a:pt x="1223842" y="0"/>
                  </a:lnTo>
                  <a:cubicBezTo>
                    <a:pt x="1090158" y="0"/>
                    <a:pt x="965898" y="68851"/>
                    <a:pt x="895019" y="182198"/>
                  </a:cubicBezTo>
                  <a:lnTo>
                    <a:pt x="52277" y="1529865"/>
                  </a:lnTo>
                  <a:cubicBezTo>
                    <a:pt x="-17426" y="1641331"/>
                    <a:pt x="-17426" y="1782796"/>
                    <a:pt x="52277" y="1894261"/>
                  </a:cubicBezTo>
                  <a:lnTo>
                    <a:pt x="895019" y="3241928"/>
                  </a:lnTo>
                  <a:cubicBezTo>
                    <a:pt x="965898" y="3355275"/>
                    <a:pt x="1090158" y="3424126"/>
                    <a:pt x="1223842" y="3424126"/>
                  </a:cubicBezTo>
                  <a:lnTo>
                    <a:pt x="2935284" y="3424126"/>
                  </a:lnTo>
                  <a:cubicBezTo>
                    <a:pt x="3068969" y="3424126"/>
                    <a:pt x="3193228" y="3355275"/>
                    <a:pt x="3264107" y="3241928"/>
                  </a:cubicBezTo>
                  <a:lnTo>
                    <a:pt x="4106849" y="1894261"/>
                  </a:lnTo>
                  <a:cubicBezTo>
                    <a:pt x="4176552" y="1782796"/>
                    <a:pt x="4176552" y="1641331"/>
                    <a:pt x="4106849" y="1529865"/>
                  </a:cubicBezTo>
                  <a:lnTo>
                    <a:pt x="3264107" y="182198"/>
                  </a:lnTo>
                  <a:cubicBezTo>
                    <a:pt x="3193228" y="68851"/>
                    <a:pt x="3068968" y="0"/>
                    <a:pt x="2935284" y="0"/>
                  </a:cubicBezTo>
                  <a:close/>
                </a:path>
              </a:pathLst>
            </a:custGeom>
            <a:blipFill>
              <a:blip r:embed="rId2"/>
              <a:stretch>
                <a:fillRect l="-12284" t="-24976" r="-179817" b="-74600"/>
              </a:stretch>
            </a:blipFill>
            <a:ln w="314325" cap="rnd">
              <a:solidFill>
                <a:srgbClr val="248EC0"/>
              </a:solidFill>
              <a:prstDash val="solid"/>
              <a:round/>
            </a:ln>
          </p:spPr>
          <p:txBody>
            <a:bodyPr/>
            <a:lstStyle/>
            <a:p>
              <a:endParaRPr lang="en-US"/>
            </a:p>
          </p:txBody>
        </p:sp>
      </p:grpSp>
      <p:sp>
        <p:nvSpPr>
          <p:cNvPr id="9" name="TextBox 9"/>
          <p:cNvSpPr txBox="1"/>
          <p:nvPr/>
        </p:nvSpPr>
        <p:spPr>
          <a:xfrm>
            <a:off x="228600" y="1365828"/>
            <a:ext cx="9050144" cy="7731475"/>
          </a:xfrm>
          <a:prstGeom prst="rect">
            <a:avLst/>
          </a:prstGeom>
        </p:spPr>
        <p:txBody>
          <a:bodyPr wrap="square" lIns="0" tIns="0" rIns="0" bIns="0" rtlCol="0" anchor="t">
            <a:spAutoFit/>
          </a:bodyPr>
          <a:lstStyle/>
          <a:p>
            <a:pPr algn="just">
              <a:lnSpc>
                <a:spcPct val="150000"/>
              </a:lnSpc>
            </a:pPr>
            <a:r>
              <a:rPr lang="en-US" sz="2000" b="1" dirty="0">
                <a:solidFill>
                  <a:srgbClr val="000000"/>
                </a:solidFill>
                <a:latin typeface="Arial" panose="020B0604020202020204" pitchFamily="34" charset="0"/>
                <a:ea typeface="Arial Bold"/>
                <a:cs typeface="Arial" panose="020B0604020202020204" pitchFamily="34" charset="0"/>
                <a:sym typeface="Arial Bold"/>
              </a:rPr>
              <a:t>Psychosocial support :</a:t>
            </a:r>
            <a:endParaRPr lang="en-US" sz="2000" dirty="0">
              <a:solidFill>
                <a:srgbClr val="000000"/>
              </a:solidFill>
              <a:latin typeface="Arial" panose="020B0604020202020204" pitchFamily="34" charset="0"/>
              <a:ea typeface="Arial Bold"/>
              <a:cs typeface="Arial" panose="020B0604020202020204" pitchFamily="34" charset="0"/>
              <a:sym typeface="Arial Bold"/>
            </a:endParaRPr>
          </a:p>
          <a:p>
            <a:pPr marL="342900" indent="-342900" algn="just">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Bold"/>
                <a:cs typeface="Arial" panose="020B0604020202020204" pitchFamily="34" charset="0"/>
                <a:sym typeface="Arial Bold"/>
              </a:rPr>
              <a:t>Psychotherapy guidance to examine identity, independence, and prospective goals (Nortje and Pillay, 2022).</a:t>
            </a:r>
          </a:p>
          <a:p>
            <a:pPr marL="342900" indent="-342900" algn="just">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Bold"/>
                <a:cs typeface="Arial" panose="020B0604020202020204" pitchFamily="34" charset="0"/>
                <a:sym typeface="Arial Bold"/>
              </a:rPr>
              <a:t>Support groups for young caretakers to validate experiences.</a:t>
            </a:r>
          </a:p>
          <a:p>
            <a:pPr marL="171450" indent="-171450" algn="just">
              <a:lnSpc>
                <a:spcPct val="150000"/>
              </a:lnSpc>
              <a:buFont typeface="Arial" panose="020B0604020202020204" pitchFamily="34" charset="0"/>
              <a:buChar char="•"/>
            </a:pPr>
            <a:endParaRPr lang="en-US" sz="2000" dirty="0">
              <a:solidFill>
                <a:srgbClr val="000000"/>
              </a:solidFill>
              <a:latin typeface="Arial" panose="020B0604020202020204" pitchFamily="34" charset="0"/>
              <a:ea typeface="Arial Bold"/>
              <a:cs typeface="Arial" panose="020B0604020202020204" pitchFamily="34" charset="0"/>
              <a:sym typeface="Arial Bold"/>
            </a:endParaRPr>
          </a:p>
          <a:p>
            <a:pPr algn="just">
              <a:lnSpc>
                <a:spcPct val="150000"/>
              </a:lnSpc>
            </a:pPr>
            <a:r>
              <a:rPr lang="en-US" sz="2000" b="1" dirty="0">
                <a:solidFill>
                  <a:srgbClr val="000000"/>
                </a:solidFill>
                <a:latin typeface="Arial" panose="020B0604020202020204" pitchFamily="34" charset="0"/>
                <a:ea typeface="Arial Bold"/>
                <a:cs typeface="Arial" panose="020B0604020202020204" pitchFamily="34" charset="0"/>
                <a:sym typeface="Arial Bold"/>
              </a:rPr>
              <a:t>Practical support :</a:t>
            </a:r>
          </a:p>
          <a:p>
            <a:pPr marL="342900" indent="-342900" algn="just">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Bold"/>
                <a:cs typeface="Arial" panose="020B0604020202020204" pitchFamily="34" charset="0"/>
                <a:sym typeface="Arial Bold"/>
              </a:rPr>
              <a:t>Availability of community programs and temporary assistance to lessen the strain of caregiving.</a:t>
            </a:r>
          </a:p>
          <a:p>
            <a:pPr marL="342900" indent="-342900" algn="just">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Bold"/>
                <a:cs typeface="Arial" panose="020B0604020202020204" pitchFamily="34" charset="0"/>
                <a:sym typeface="Arial Bold"/>
              </a:rPr>
              <a:t>Structured routines for school, leisure, and self-care (</a:t>
            </a:r>
            <a:r>
              <a:rPr lang="en-GB" sz="2000" dirty="0">
                <a:latin typeface="Arial" panose="020B0604020202020204" pitchFamily="34" charset="0"/>
                <a:cs typeface="Arial" panose="020B0604020202020204" pitchFamily="34" charset="0"/>
              </a:rPr>
              <a:t>Davy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2024).</a:t>
            </a:r>
            <a:endParaRPr lang="en-US" sz="2000" dirty="0">
              <a:solidFill>
                <a:srgbClr val="000000"/>
              </a:solidFill>
              <a:latin typeface="Arial" panose="020B0604020202020204" pitchFamily="34" charset="0"/>
              <a:ea typeface="Arial Bold"/>
              <a:cs typeface="Arial" panose="020B0604020202020204" pitchFamily="34" charset="0"/>
              <a:sym typeface="Arial Bold"/>
            </a:endParaRPr>
          </a:p>
          <a:p>
            <a:pPr marL="171450" indent="-171450" algn="just">
              <a:lnSpc>
                <a:spcPct val="150000"/>
              </a:lnSpc>
              <a:buFont typeface="Arial" panose="020B0604020202020204" pitchFamily="34" charset="0"/>
              <a:buChar char="•"/>
            </a:pPr>
            <a:endParaRPr lang="en-US" sz="2000" dirty="0">
              <a:solidFill>
                <a:srgbClr val="000000"/>
              </a:solidFill>
              <a:latin typeface="Arial" panose="020B0604020202020204" pitchFamily="34" charset="0"/>
              <a:ea typeface="Arial Bold"/>
              <a:cs typeface="Arial" panose="020B0604020202020204" pitchFamily="34" charset="0"/>
              <a:sym typeface="Arial Bold"/>
            </a:endParaRPr>
          </a:p>
          <a:p>
            <a:pPr algn="just">
              <a:lnSpc>
                <a:spcPct val="150000"/>
              </a:lnSpc>
            </a:pPr>
            <a:r>
              <a:rPr lang="en-US" sz="2000" b="1" dirty="0">
                <a:solidFill>
                  <a:srgbClr val="000000"/>
                </a:solidFill>
                <a:latin typeface="Arial" panose="020B0604020202020204" pitchFamily="34" charset="0"/>
                <a:ea typeface="Arial Bold"/>
                <a:cs typeface="Arial" panose="020B0604020202020204" pitchFamily="34" charset="0"/>
                <a:sym typeface="Arial Bold"/>
              </a:rPr>
              <a:t>Educational support :</a:t>
            </a:r>
          </a:p>
          <a:p>
            <a:pPr marL="342900" indent="-342900" algn="just">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Bold"/>
                <a:cs typeface="Arial" panose="020B0604020202020204" pitchFamily="34" charset="0"/>
                <a:sym typeface="Arial Bold"/>
              </a:rPr>
              <a:t>Tutoring or flexible scheduling to guarantee ongoing academic progress.</a:t>
            </a:r>
          </a:p>
          <a:p>
            <a:pPr marL="171450" indent="-171450" algn="just">
              <a:lnSpc>
                <a:spcPct val="150000"/>
              </a:lnSpc>
              <a:buFont typeface="Arial" panose="020B0604020202020204" pitchFamily="34" charset="0"/>
              <a:buChar char="•"/>
            </a:pPr>
            <a:endParaRPr lang="en-US" sz="2000" dirty="0">
              <a:solidFill>
                <a:srgbClr val="000000"/>
              </a:solidFill>
              <a:latin typeface="Arial" panose="020B0604020202020204" pitchFamily="34" charset="0"/>
              <a:ea typeface="Arial Bold"/>
              <a:cs typeface="Arial" panose="020B0604020202020204" pitchFamily="34" charset="0"/>
              <a:sym typeface="Arial Bold"/>
            </a:endParaRPr>
          </a:p>
          <a:p>
            <a:pPr algn="just">
              <a:lnSpc>
                <a:spcPct val="150000"/>
              </a:lnSpc>
            </a:pPr>
            <a:r>
              <a:rPr lang="en-US" sz="2000" b="1" dirty="0">
                <a:solidFill>
                  <a:srgbClr val="000000"/>
                </a:solidFill>
                <a:latin typeface="Arial" panose="020B0604020202020204" pitchFamily="34" charset="0"/>
                <a:ea typeface="Arial Bold"/>
                <a:cs typeface="Arial" panose="020B0604020202020204" pitchFamily="34" charset="0"/>
                <a:sym typeface="Arial Bold"/>
              </a:rPr>
              <a:t>Emotional support :</a:t>
            </a:r>
            <a:endParaRPr lang="en-US" sz="2000" dirty="0">
              <a:solidFill>
                <a:srgbClr val="000000"/>
              </a:solidFill>
              <a:latin typeface="Arial" panose="020B0604020202020204" pitchFamily="34" charset="0"/>
              <a:ea typeface="Arial Bold"/>
              <a:cs typeface="Arial" panose="020B0604020202020204" pitchFamily="34" charset="0"/>
              <a:sym typeface="Arial Bold"/>
            </a:endParaRPr>
          </a:p>
          <a:p>
            <a:pPr marL="342900" indent="-34290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Bold"/>
                <a:cs typeface="Arial" panose="020B0604020202020204" pitchFamily="34" charset="0"/>
                <a:sym typeface="Arial Bold"/>
              </a:rPr>
              <a:t>Cognitive Behavioral Therapy (CBT) for the management of stress, anxiety, and depressive symptoms (</a:t>
            </a:r>
            <a:r>
              <a:rPr lang="en-US" sz="2000" dirty="0" err="1">
                <a:solidFill>
                  <a:srgbClr val="000000"/>
                </a:solidFill>
                <a:latin typeface="Arial" panose="020B0604020202020204" pitchFamily="34" charset="0"/>
                <a:ea typeface="Arial Bold"/>
                <a:cs typeface="Arial" panose="020B0604020202020204" pitchFamily="34" charset="0"/>
                <a:sym typeface="Arial Bold"/>
              </a:rPr>
              <a:t>Abumonshar</a:t>
            </a:r>
            <a:r>
              <a:rPr lang="en-US" sz="2000" dirty="0">
                <a:solidFill>
                  <a:srgbClr val="000000"/>
                </a:solidFill>
                <a:latin typeface="Arial" panose="020B0604020202020204" pitchFamily="34" charset="0"/>
                <a:ea typeface="Arial Bold"/>
                <a:cs typeface="Arial" panose="020B0604020202020204" pitchFamily="34" charset="0"/>
                <a:sym typeface="Arial Bold"/>
              </a:rPr>
              <a:t>, 2025).</a:t>
            </a:r>
          </a:p>
          <a:p>
            <a:pPr algn="just">
              <a:lnSpc>
                <a:spcPts val="2622"/>
              </a:lnSpc>
            </a:pPr>
            <a:endParaRPr lang="en-US" sz="2800" b="1" spc="-326" dirty="0">
              <a:solidFill>
                <a:srgbClr val="000000"/>
              </a:solidFill>
              <a:latin typeface="Arial Bold"/>
              <a:ea typeface="Arial Bold"/>
              <a:cs typeface="Arial Bold"/>
              <a:sym typeface="Arial Bold"/>
            </a:endParaRPr>
          </a:p>
        </p:txBody>
      </p:sp>
      <p:sp>
        <p:nvSpPr>
          <p:cNvPr id="10" name="TextBox 10"/>
          <p:cNvSpPr txBox="1"/>
          <p:nvPr/>
        </p:nvSpPr>
        <p:spPr>
          <a:xfrm>
            <a:off x="228600" y="109074"/>
            <a:ext cx="15032271" cy="1256754"/>
          </a:xfrm>
          <a:prstGeom prst="rect">
            <a:avLst/>
          </a:prstGeom>
        </p:spPr>
        <p:txBody>
          <a:bodyPr wrap="square" lIns="0" tIns="0" rIns="0" bIns="0" rtlCol="0" anchor="t">
            <a:spAutoFit/>
          </a:bodyPr>
          <a:lstStyle/>
          <a:p>
            <a:pPr algn="l">
              <a:lnSpc>
                <a:spcPts val="4854"/>
              </a:lnSpc>
            </a:pPr>
            <a:r>
              <a:rPr lang="en-US" sz="5400" b="1" dirty="0">
                <a:solidFill>
                  <a:srgbClr val="000000"/>
                </a:solidFill>
                <a:latin typeface="Arial Bold"/>
                <a:ea typeface="Arial Bold"/>
                <a:cs typeface="Arial Bold"/>
                <a:sym typeface="Arial Bold"/>
              </a:rPr>
              <a:t>Erikson-Base Interventions - Supporting Jenny </a:t>
            </a:r>
          </a:p>
          <a:p>
            <a:pPr algn="l">
              <a:lnSpc>
                <a:spcPts val="4854"/>
              </a:lnSpc>
            </a:pPr>
            <a:endParaRPr lang="en-US" sz="4373" b="1" spc="-459" dirty="0">
              <a:solidFill>
                <a:srgbClr val="000000"/>
              </a:solidFill>
              <a:latin typeface="Arial Bold"/>
              <a:ea typeface="Arial Bold"/>
              <a:cs typeface="Arial Bold"/>
              <a:sym typeface="Arial Bol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276600" y="-129020"/>
            <a:ext cx="9619800" cy="10505192"/>
            <a:chOff x="0" y="0"/>
            <a:chExt cx="812800" cy="609600"/>
          </a:xfrm>
        </p:grpSpPr>
        <p:sp>
          <p:nvSpPr>
            <p:cNvPr id="3" name="Freeform 3"/>
            <p:cNvSpPr/>
            <p:nvPr/>
          </p:nvSpPr>
          <p:spPr>
            <a:xfrm>
              <a:off x="0" y="0"/>
              <a:ext cx="812800" cy="609600"/>
            </a:xfrm>
            <a:custGeom>
              <a:avLst/>
              <a:gdLst/>
              <a:ahLst/>
              <a:cxnLst/>
              <a:rect l="l" t="t" r="r" b="b"/>
              <a:pathLst>
                <a:path w="812800" h="609600">
                  <a:moveTo>
                    <a:pt x="609600" y="0"/>
                  </a:moveTo>
                  <a:lnTo>
                    <a:pt x="0" y="0"/>
                  </a:lnTo>
                  <a:lnTo>
                    <a:pt x="203200" y="609600"/>
                  </a:lnTo>
                  <a:lnTo>
                    <a:pt x="812800" y="609600"/>
                  </a:lnTo>
                  <a:lnTo>
                    <a:pt x="609600" y="0"/>
                  </a:lnTo>
                  <a:close/>
                </a:path>
              </a:pathLst>
            </a:custGeom>
            <a:solidFill>
              <a:srgbClr val="248EC0"/>
            </a:solidFill>
          </p:spPr>
          <p:txBody>
            <a:bodyPr/>
            <a:lstStyle/>
            <a:p>
              <a:endParaRPr lang="en-US"/>
            </a:p>
          </p:txBody>
        </p:sp>
      </p:grpSp>
      <p:sp>
        <p:nvSpPr>
          <p:cNvPr id="4" name="TextBox 4"/>
          <p:cNvSpPr txBox="1"/>
          <p:nvPr/>
        </p:nvSpPr>
        <p:spPr>
          <a:xfrm>
            <a:off x="7036148" y="1709547"/>
            <a:ext cx="10591800" cy="6867906"/>
          </a:xfrm>
          <a:prstGeom prst="rect">
            <a:avLst/>
          </a:prstGeom>
        </p:spPr>
        <p:txBody>
          <a:bodyPr wrap="square" lIns="0" tIns="0" rIns="0" bIns="0" rtlCol="0" anchor="t">
            <a:spAutoFit/>
          </a:bodyPr>
          <a:lstStyle/>
          <a:p>
            <a:pPr>
              <a:lnSpc>
                <a:spcPct val="150000"/>
              </a:lnSpc>
            </a:pPr>
            <a:r>
              <a:rPr lang="en-US" sz="2000" b="1" dirty="0">
                <a:solidFill>
                  <a:srgbClr val="000000"/>
                </a:solidFill>
                <a:latin typeface="Arial" panose="020B0604020202020204" pitchFamily="34" charset="0"/>
                <a:ea typeface="Arial Bold"/>
                <a:cs typeface="Arial" panose="020B0604020202020204" pitchFamily="34" charset="0"/>
                <a:sym typeface="Arial Bold"/>
              </a:rPr>
              <a:t>Strengths:</a:t>
            </a:r>
          </a:p>
          <a:p>
            <a:pPr>
              <a:lnSpc>
                <a:spcPct val="150000"/>
              </a:lnSpc>
            </a:pPr>
            <a:r>
              <a:rPr lang="en-US" sz="2000" dirty="0">
                <a:solidFill>
                  <a:srgbClr val="000000"/>
                </a:solidFill>
                <a:latin typeface="Arial" panose="020B0604020202020204" pitchFamily="34" charset="0"/>
                <a:ea typeface="Arial"/>
                <a:cs typeface="Arial" panose="020B0604020202020204" pitchFamily="34" charset="0"/>
                <a:sym typeface="Arial"/>
              </a:rPr>
              <a:t>• Offers a lifespan viewpoint, connecting past incidents to present development </a:t>
            </a:r>
          </a:p>
          <a:p>
            <a:pPr>
              <a:lnSpc>
                <a:spcPct val="150000"/>
              </a:lnSpc>
            </a:pPr>
            <a:r>
              <a:rPr lang="en-US" sz="2000" dirty="0">
                <a:solidFill>
                  <a:srgbClr val="000000"/>
                </a:solidFill>
                <a:latin typeface="Arial" panose="020B0604020202020204" pitchFamily="34" charset="0"/>
                <a:ea typeface="Arial"/>
                <a:cs typeface="Arial" panose="020B0604020202020204" pitchFamily="34" charset="0"/>
                <a:sym typeface="Arial"/>
              </a:rPr>
              <a:t>(de Carvalho and Veiga 2022).</a:t>
            </a:r>
          </a:p>
          <a:p>
            <a:pPr>
              <a:lnSpc>
                <a:spcPct val="150000"/>
              </a:lnSpc>
            </a:pPr>
            <a:r>
              <a:rPr lang="en-US" sz="2000" dirty="0">
                <a:solidFill>
                  <a:srgbClr val="000000"/>
                </a:solidFill>
                <a:latin typeface="Arial" panose="020B0604020202020204" pitchFamily="34" charset="0"/>
                <a:ea typeface="Arial"/>
                <a:cs typeface="Arial" panose="020B0604020202020204" pitchFamily="34" charset="0"/>
                <a:sym typeface="Arial"/>
              </a:rPr>
              <a:t>• </a:t>
            </a:r>
            <a:r>
              <a:rPr lang="en-US" sz="2000" dirty="0" err="1">
                <a:solidFill>
                  <a:srgbClr val="000000"/>
                </a:solidFill>
                <a:latin typeface="Arial" panose="020B0604020202020204" pitchFamily="34" charset="0"/>
                <a:ea typeface="Arial"/>
                <a:cs typeface="Arial" panose="020B0604020202020204" pitchFamily="34" charset="0"/>
                <a:sym typeface="Arial"/>
              </a:rPr>
              <a:t>Emphasises</a:t>
            </a:r>
            <a:r>
              <a:rPr lang="en-US" sz="2000" dirty="0">
                <a:solidFill>
                  <a:srgbClr val="000000"/>
                </a:solidFill>
                <a:latin typeface="Arial" panose="020B0604020202020204" pitchFamily="34" charset="0"/>
                <a:ea typeface="Arial"/>
                <a:cs typeface="Arial" panose="020B0604020202020204" pitchFamily="34" charset="0"/>
                <a:sym typeface="Arial"/>
              </a:rPr>
              <a:t> psychosocial conflicts, directing intervention strategy formulation.</a:t>
            </a:r>
          </a:p>
          <a:p>
            <a:pPr>
              <a:lnSpc>
                <a:spcPct val="150000"/>
              </a:lnSpc>
            </a:pPr>
            <a:r>
              <a:rPr lang="en-US" sz="2000" dirty="0">
                <a:solidFill>
                  <a:srgbClr val="000000"/>
                </a:solidFill>
                <a:latin typeface="Arial" panose="020B0604020202020204" pitchFamily="34" charset="0"/>
                <a:ea typeface="Arial"/>
                <a:cs typeface="Arial" panose="020B0604020202020204" pitchFamily="34" charset="0"/>
                <a:sym typeface="Arial"/>
              </a:rPr>
              <a:t>• Addresses identity formation, significant to teens such as Jenny.</a:t>
            </a:r>
          </a:p>
          <a:p>
            <a:pPr>
              <a:lnSpc>
                <a:spcPct val="150000"/>
              </a:lnSpc>
            </a:pPr>
            <a:endParaRPr lang="en-US" sz="2000" dirty="0">
              <a:solidFill>
                <a:srgbClr val="000000"/>
              </a:solidFill>
              <a:latin typeface="Arial" panose="020B0604020202020204" pitchFamily="34" charset="0"/>
              <a:ea typeface="Arial"/>
              <a:cs typeface="Arial" panose="020B0604020202020204" pitchFamily="34" charset="0"/>
              <a:sym typeface="Arial"/>
            </a:endParaRPr>
          </a:p>
          <a:p>
            <a:pPr>
              <a:lnSpc>
                <a:spcPct val="150000"/>
              </a:lnSpc>
            </a:pPr>
            <a:r>
              <a:rPr lang="en-US" sz="2000" b="1" dirty="0">
                <a:solidFill>
                  <a:srgbClr val="000000"/>
                </a:solidFill>
                <a:latin typeface="Arial" panose="020B0604020202020204" pitchFamily="34" charset="0"/>
                <a:ea typeface="Arial Bold"/>
                <a:cs typeface="Arial" panose="020B0604020202020204" pitchFamily="34" charset="0"/>
                <a:sym typeface="Arial Bold"/>
              </a:rPr>
              <a:t>Limitations:</a:t>
            </a:r>
          </a:p>
          <a:p>
            <a:pPr>
              <a:lnSpc>
                <a:spcPct val="150000"/>
              </a:lnSpc>
            </a:pPr>
            <a:r>
              <a:rPr lang="en-US" sz="2000" dirty="0">
                <a:solidFill>
                  <a:srgbClr val="000000"/>
                </a:solidFill>
                <a:latin typeface="Arial" panose="020B0604020202020204" pitchFamily="34" charset="0"/>
                <a:ea typeface="Arial"/>
                <a:cs typeface="Arial" panose="020B0604020202020204" pitchFamily="34" charset="0"/>
                <a:sym typeface="Arial"/>
              </a:rPr>
              <a:t>• Stage-based strategy may oversimplify individual differences (Huang </a:t>
            </a:r>
            <a:r>
              <a:rPr lang="en-US" sz="2000" i="1" dirty="0">
                <a:solidFill>
                  <a:srgbClr val="000000"/>
                </a:solidFill>
                <a:latin typeface="Arial" panose="020B0604020202020204" pitchFamily="34" charset="0"/>
                <a:ea typeface="Arial Italics"/>
                <a:cs typeface="Arial" panose="020B0604020202020204" pitchFamily="34" charset="0"/>
                <a:sym typeface="Arial Italics"/>
              </a:rPr>
              <a:t>et al., </a:t>
            </a:r>
            <a:r>
              <a:rPr lang="en-US" sz="2000" dirty="0">
                <a:solidFill>
                  <a:srgbClr val="000000"/>
                </a:solidFill>
                <a:latin typeface="Arial" panose="020B0604020202020204" pitchFamily="34" charset="0"/>
                <a:ea typeface="Arial"/>
                <a:cs typeface="Arial" panose="020B0604020202020204" pitchFamily="34" charset="0"/>
                <a:sym typeface="Arial"/>
              </a:rPr>
              <a:t>2025).</a:t>
            </a:r>
          </a:p>
          <a:p>
            <a:pPr>
              <a:lnSpc>
                <a:spcPct val="150000"/>
              </a:lnSpc>
            </a:pPr>
            <a:r>
              <a:rPr lang="en-US" sz="2000" dirty="0">
                <a:solidFill>
                  <a:srgbClr val="000000"/>
                </a:solidFill>
                <a:latin typeface="Arial" panose="020B0604020202020204" pitchFamily="34" charset="0"/>
                <a:ea typeface="Arial"/>
                <a:cs typeface="Arial" panose="020B0604020202020204" pitchFamily="34" charset="0"/>
                <a:sym typeface="Arial"/>
              </a:rPr>
              <a:t>• Lacks specific guidance for complex caregiving roles in adolescence.</a:t>
            </a:r>
          </a:p>
          <a:p>
            <a:pPr>
              <a:lnSpc>
                <a:spcPct val="150000"/>
              </a:lnSpc>
            </a:pPr>
            <a:r>
              <a:rPr lang="en-US" sz="2000" dirty="0">
                <a:solidFill>
                  <a:srgbClr val="000000"/>
                </a:solidFill>
                <a:latin typeface="Arial" panose="020B0604020202020204" pitchFamily="34" charset="0"/>
                <a:ea typeface="Arial"/>
                <a:cs typeface="Arial" panose="020B0604020202020204" pitchFamily="34" charset="0"/>
                <a:sym typeface="Arial"/>
              </a:rPr>
              <a:t>• Cultural and contextual considerations may affect applicability.</a:t>
            </a:r>
          </a:p>
          <a:p>
            <a:pPr>
              <a:lnSpc>
                <a:spcPct val="150000"/>
              </a:lnSpc>
            </a:pPr>
            <a:endParaRPr lang="en-US" sz="2000" dirty="0">
              <a:solidFill>
                <a:srgbClr val="000000"/>
              </a:solidFill>
              <a:latin typeface="Arial" panose="020B0604020202020204" pitchFamily="34" charset="0"/>
              <a:ea typeface="Arial"/>
              <a:cs typeface="Arial" panose="020B0604020202020204" pitchFamily="34" charset="0"/>
              <a:sym typeface="Arial"/>
            </a:endParaRPr>
          </a:p>
          <a:p>
            <a:pPr>
              <a:lnSpc>
                <a:spcPct val="150000"/>
              </a:lnSpc>
            </a:pPr>
            <a:r>
              <a:rPr lang="en-US" sz="2000" b="1" dirty="0">
                <a:solidFill>
                  <a:srgbClr val="000000"/>
                </a:solidFill>
                <a:latin typeface="Arial" panose="020B0604020202020204" pitchFamily="34" charset="0"/>
                <a:ea typeface="Arial Bold"/>
                <a:cs typeface="Arial" panose="020B0604020202020204" pitchFamily="34" charset="0"/>
                <a:sym typeface="Arial Bold"/>
              </a:rPr>
              <a:t>Integration with other theories:</a:t>
            </a:r>
          </a:p>
          <a:p>
            <a:pPr>
              <a:lnSpc>
                <a:spcPct val="150000"/>
              </a:lnSpc>
            </a:pPr>
            <a:r>
              <a:rPr lang="en-US" sz="2000" dirty="0">
                <a:solidFill>
                  <a:srgbClr val="000000"/>
                </a:solidFill>
                <a:latin typeface="Arial" panose="020B0604020202020204" pitchFamily="34" charset="0"/>
                <a:ea typeface="Arial"/>
                <a:cs typeface="Arial" panose="020B0604020202020204" pitchFamily="34" charset="0"/>
                <a:sym typeface="Arial"/>
              </a:rPr>
              <a:t>• </a:t>
            </a:r>
            <a:r>
              <a:rPr lang="en-GB" sz="2000" dirty="0">
                <a:latin typeface="Arial" panose="020B0604020202020204" pitchFamily="34" charset="0"/>
                <a:cs typeface="Arial" panose="020B0604020202020204" pitchFamily="34" charset="0"/>
              </a:rPr>
              <a:t>Integrating the theories of Erikson, Piaget, Vygotsky, and Bowlby provides a comprehensive view on cognitive, social, and emotional development, facilitating an in-depth awareness to support child development (Al-Harbi, 2024).</a:t>
            </a:r>
            <a:endParaRPr lang="en-US" sz="2000" spc="-118" dirty="0">
              <a:solidFill>
                <a:srgbClr val="000000"/>
              </a:solidFill>
              <a:latin typeface="Arial" panose="020B0604020202020204" pitchFamily="34" charset="0"/>
              <a:ea typeface="Arial"/>
              <a:cs typeface="Arial" panose="020B0604020202020204" pitchFamily="34" charset="0"/>
              <a:sym typeface="Arial"/>
            </a:endParaRPr>
          </a:p>
        </p:txBody>
      </p:sp>
      <p:sp>
        <p:nvSpPr>
          <p:cNvPr id="5" name="TextBox 5"/>
          <p:cNvSpPr txBox="1"/>
          <p:nvPr/>
        </p:nvSpPr>
        <p:spPr>
          <a:xfrm>
            <a:off x="5638800" y="363143"/>
            <a:ext cx="11357080" cy="1117678"/>
          </a:xfrm>
          <a:prstGeom prst="rect">
            <a:avLst/>
          </a:prstGeom>
        </p:spPr>
        <p:txBody>
          <a:bodyPr wrap="square" lIns="0" tIns="0" rIns="0" bIns="0" rtlCol="0" anchor="t">
            <a:spAutoFit/>
          </a:bodyPr>
          <a:lstStyle/>
          <a:p>
            <a:pPr algn="r">
              <a:lnSpc>
                <a:spcPct val="150000"/>
              </a:lnSpc>
            </a:pPr>
            <a:r>
              <a:rPr lang="en-US" sz="5400" b="1" dirty="0">
                <a:solidFill>
                  <a:srgbClr val="000000"/>
                </a:solidFill>
                <a:latin typeface="Arial Bold"/>
                <a:ea typeface="Arial Bold"/>
                <a:cs typeface="Arial Bold"/>
                <a:sym typeface="Arial Bold"/>
              </a:rPr>
              <a:t>Critical Evaluation of Erikson’s Theory</a:t>
            </a:r>
          </a:p>
        </p:txBody>
      </p:sp>
      <p:grpSp>
        <p:nvGrpSpPr>
          <p:cNvPr id="6" name="Group 6"/>
          <p:cNvGrpSpPr/>
          <p:nvPr/>
        </p:nvGrpSpPr>
        <p:grpSpPr>
          <a:xfrm>
            <a:off x="-990600" y="9923645"/>
            <a:ext cx="19319518" cy="503643"/>
            <a:chOff x="0" y="0"/>
            <a:chExt cx="5051209" cy="132647"/>
          </a:xfrm>
        </p:grpSpPr>
        <p:sp>
          <p:nvSpPr>
            <p:cNvPr id="7" name="Freeform 7"/>
            <p:cNvSpPr/>
            <p:nvPr/>
          </p:nvSpPr>
          <p:spPr>
            <a:xfrm>
              <a:off x="0" y="0"/>
              <a:ext cx="5051210" cy="132647"/>
            </a:xfrm>
            <a:custGeom>
              <a:avLst/>
              <a:gdLst/>
              <a:ahLst/>
              <a:cxnLst/>
              <a:rect l="l" t="t" r="r" b="b"/>
              <a:pathLst>
                <a:path w="5051210" h="132647">
                  <a:moveTo>
                    <a:pt x="26642" y="0"/>
                  </a:moveTo>
                  <a:lnTo>
                    <a:pt x="5024567" y="0"/>
                  </a:lnTo>
                  <a:cubicBezTo>
                    <a:pt x="5031633" y="0"/>
                    <a:pt x="5038410" y="2807"/>
                    <a:pt x="5043406" y="7803"/>
                  </a:cubicBezTo>
                  <a:cubicBezTo>
                    <a:pt x="5048403" y="12800"/>
                    <a:pt x="5051210" y="19576"/>
                    <a:pt x="5051210" y="26642"/>
                  </a:cubicBezTo>
                  <a:lnTo>
                    <a:pt x="5051210" y="106004"/>
                  </a:lnTo>
                  <a:cubicBezTo>
                    <a:pt x="5051210" y="120718"/>
                    <a:pt x="5039282" y="132647"/>
                    <a:pt x="5024567" y="132647"/>
                  </a:cubicBezTo>
                  <a:lnTo>
                    <a:pt x="26642" y="132647"/>
                  </a:lnTo>
                  <a:cubicBezTo>
                    <a:pt x="11928" y="132647"/>
                    <a:pt x="0" y="120718"/>
                    <a:pt x="0" y="106004"/>
                  </a:cubicBezTo>
                  <a:lnTo>
                    <a:pt x="0" y="26642"/>
                  </a:lnTo>
                  <a:cubicBezTo>
                    <a:pt x="0" y="11928"/>
                    <a:pt x="11928" y="0"/>
                    <a:pt x="26642" y="0"/>
                  </a:cubicBezTo>
                  <a:close/>
                </a:path>
              </a:pathLst>
            </a:custGeom>
            <a:solidFill>
              <a:srgbClr val="45C7C5"/>
            </a:solidFill>
          </p:spPr>
          <p:txBody>
            <a:bodyPr/>
            <a:lstStyle/>
            <a:p>
              <a:endParaRPr lang="en-US"/>
            </a:p>
          </p:txBody>
        </p:sp>
        <p:sp>
          <p:nvSpPr>
            <p:cNvPr id="8" name="TextBox 8"/>
            <p:cNvSpPr txBox="1"/>
            <p:nvPr/>
          </p:nvSpPr>
          <p:spPr>
            <a:xfrm>
              <a:off x="0" y="-47625"/>
              <a:ext cx="5051209" cy="180272"/>
            </a:xfrm>
            <a:prstGeom prst="rect">
              <a:avLst/>
            </a:prstGeom>
          </p:spPr>
          <p:txBody>
            <a:bodyPr lIns="50800" tIns="50800" rIns="50800" bIns="50800" rtlCol="0" anchor="ctr"/>
            <a:lstStyle/>
            <a:p>
              <a:pPr algn="ctr">
                <a:lnSpc>
                  <a:spcPts val="2405"/>
                </a:lnSpc>
              </a:pPr>
              <a:r>
                <a:rPr lang="en-US" sz="1718">
                  <a:solidFill>
                    <a:srgbClr val="000000"/>
                  </a:solidFill>
                  <a:latin typeface="Poppins"/>
                  <a:ea typeface="Poppins"/>
                  <a:cs typeface="Poppins"/>
                  <a:sym typeface="Poppins"/>
                </a:rPr>
                <a:t>ç</a:t>
              </a:r>
            </a:p>
          </p:txBody>
        </p:sp>
      </p:grpSp>
      <p:grpSp>
        <p:nvGrpSpPr>
          <p:cNvPr id="9" name="Group 9"/>
          <p:cNvGrpSpPr/>
          <p:nvPr/>
        </p:nvGrpSpPr>
        <p:grpSpPr>
          <a:xfrm>
            <a:off x="-122656" y="0"/>
            <a:ext cx="6110860" cy="5546590"/>
            <a:chOff x="0" y="0"/>
            <a:chExt cx="5187770" cy="4783346"/>
          </a:xfrm>
        </p:grpSpPr>
        <p:sp>
          <p:nvSpPr>
            <p:cNvPr id="10" name="Freeform 10"/>
            <p:cNvSpPr/>
            <p:nvPr/>
          </p:nvSpPr>
          <p:spPr>
            <a:xfrm>
              <a:off x="35303" y="0"/>
              <a:ext cx="5117164" cy="4783346"/>
            </a:xfrm>
            <a:custGeom>
              <a:avLst/>
              <a:gdLst/>
              <a:ahLst/>
              <a:cxnLst/>
              <a:rect l="l" t="t" r="r" b="b"/>
              <a:pathLst>
                <a:path w="5117164" h="4783346">
                  <a:moveTo>
                    <a:pt x="3716365" y="0"/>
                  </a:moveTo>
                  <a:lnTo>
                    <a:pt x="1400800" y="0"/>
                  </a:lnTo>
                  <a:cubicBezTo>
                    <a:pt x="1315048" y="0"/>
                    <a:pt x="1236180" y="46950"/>
                    <a:pt x="1195303" y="122331"/>
                  </a:cubicBezTo>
                  <a:lnTo>
                    <a:pt x="31034" y="2269342"/>
                  </a:lnTo>
                  <a:cubicBezTo>
                    <a:pt x="-10344" y="2345647"/>
                    <a:pt x="-10344" y="2437699"/>
                    <a:pt x="31034" y="2514004"/>
                  </a:cubicBezTo>
                  <a:lnTo>
                    <a:pt x="1195303" y="4661015"/>
                  </a:lnTo>
                  <a:cubicBezTo>
                    <a:pt x="1236180" y="4736396"/>
                    <a:pt x="1315048" y="4783346"/>
                    <a:pt x="1400800" y="4783346"/>
                  </a:cubicBezTo>
                  <a:lnTo>
                    <a:pt x="3716365" y="4783346"/>
                  </a:lnTo>
                  <a:cubicBezTo>
                    <a:pt x="3802116" y="4783346"/>
                    <a:pt x="3880984" y="4736396"/>
                    <a:pt x="3921862" y="4661015"/>
                  </a:cubicBezTo>
                  <a:lnTo>
                    <a:pt x="5086130" y="2514004"/>
                  </a:lnTo>
                  <a:cubicBezTo>
                    <a:pt x="5127509" y="2437699"/>
                    <a:pt x="5127509" y="2345647"/>
                    <a:pt x="5086130" y="2269342"/>
                  </a:cubicBezTo>
                  <a:lnTo>
                    <a:pt x="3921862" y="122331"/>
                  </a:lnTo>
                  <a:cubicBezTo>
                    <a:pt x="3880984" y="46950"/>
                    <a:pt x="3802116" y="0"/>
                    <a:pt x="3716365" y="0"/>
                  </a:cubicBezTo>
                  <a:close/>
                </a:path>
              </a:pathLst>
            </a:custGeom>
            <a:blipFill>
              <a:blip r:embed="rId3"/>
              <a:stretch>
                <a:fillRect l="-34384" r="-5716"/>
              </a:stretch>
            </a:blipFill>
            <a:ln w="180975" cap="rnd">
              <a:solidFill>
                <a:srgbClr val="319A9C"/>
              </a:solidFill>
              <a:prstDash val="solid"/>
              <a:round/>
            </a:ln>
          </p:spPr>
          <p:txBody>
            <a:bodyPr/>
            <a:lstStyle/>
            <a:p>
              <a:endParaRPr lang="en-US"/>
            </a:p>
          </p:txBody>
        </p:sp>
      </p:grpSp>
      <p:grpSp>
        <p:nvGrpSpPr>
          <p:cNvPr id="11" name="Group 11"/>
          <p:cNvGrpSpPr/>
          <p:nvPr/>
        </p:nvGrpSpPr>
        <p:grpSpPr>
          <a:xfrm>
            <a:off x="-167270" y="4611390"/>
            <a:ext cx="6155474" cy="5279598"/>
            <a:chOff x="0" y="0"/>
            <a:chExt cx="5187770" cy="4449591"/>
          </a:xfrm>
        </p:grpSpPr>
        <p:sp>
          <p:nvSpPr>
            <p:cNvPr id="12" name="Freeform 12"/>
            <p:cNvSpPr/>
            <p:nvPr/>
          </p:nvSpPr>
          <p:spPr>
            <a:xfrm>
              <a:off x="37600" y="0"/>
              <a:ext cx="5112569" cy="4449591"/>
            </a:xfrm>
            <a:custGeom>
              <a:avLst/>
              <a:gdLst/>
              <a:ahLst/>
              <a:cxnLst/>
              <a:rect l="l" t="t" r="r" b="b"/>
              <a:pathLst>
                <a:path w="5112569" h="4449591">
                  <a:moveTo>
                    <a:pt x="3714068" y="0"/>
                  </a:moveTo>
                  <a:lnTo>
                    <a:pt x="1398503" y="0"/>
                  </a:lnTo>
                  <a:cubicBezTo>
                    <a:pt x="1312334" y="0"/>
                    <a:pt x="1232655" y="45781"/>
                    <a:pt x="1189258" y="120223"/>
                  </a:cubicBezTo>
                  <a:lnTo>
                    <a:pt x="32484" y="2104572"/>
                  </a:lnTo>
                  <a:cubicBezTo>
                    <a:pt x="-10828" y="2178870"/>
                    <a:pt x="-10828" y="2270721"/>
                    <a:pt x="32484" y="2345019"/>
                  </a:cubicBezTo>
                  <a:lnTo>
                    <a:pt x="1189258" y="4329368"/>
                  </a:lnTo>
                  <a:cubicBezTo>
                    <a:pt x="1232655" y="4403810"/>
                    <a:pt x="1312334" y="4449591"/>
                    <a:pt x="1398503" y="4449591"/>
                  </a:cubicBezTo>
                  <a:lnTo>
                    <a:pt x="3714068" y="4449591"/>
                  </a:lnTo>
                  <a:cubicBezTo>
                    <a:pt x="3800236" y="4449591"/>
                    <a:pt x="3879916" y="4403810"/>
                    <a:pt x="3923312" y="4329368"/>
                  </a:cubicBezTo>
                  <a:lnTo>
                    <a:pt x="5080086" y="2345019"/>
                  </a:lnTo>
                  <a:cubicBezTo>
                    <a:pt x="5123398" y="2270721"/>
                    <a:pt x="5123398" y="2178870"/>
                    <a:pt x="5080086" y="2104572"/>
                  </a:cubicBezTo>
                  <a:lnTo>
                    <a:pt x="3923312" y="120223"/>
                  </a:lnTo>
                  <a:cubicBezTo>
                    <a:pt x="3879916" y="45781"/>
                    <a:pt x="3800236" y="0"/>
                    <a:pt x="3714068" y="0"/>
                  </a:cubicBezTo>
                  <a:close/>
                </a:path>
              </a:pathLst>
            </a:custGeom>
            <a:blipFill>
              <a:blip r:embed="rId4"/>
              <a:stretch>
                <a:fillRect l="-23852" r="-6532"/>
              </a:stretch>
            </a:blipFill>
            <a:ln w="180975" cap="rnd">
              <a:solidFill>
                <a:srgbClr val="319A9C"/>
              </a:solidFill>
              <a:prstDash val="solid"/>
              <a:round/>
            </a:ln>
          </p:spPr>
          <p:txBody>
            <a:bodyPr/>
            <a:lstStyle/>
            <a:p>
              <a:endParaRPr lang="en-US"/>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130516" y="0"/>
            <a:ext cx="10856056" cy="9258300"/>
            <a:chOff x="0" y="0"/>
            <a:chExt cx="799794" cy="682083"/>
          </a:xfrm>
        </p:grpSpPr>
        <p:sp>
          <p:nvSpPr>
            <p:cNvPr id="3" name="Freeform 3"/>
            <p:cNvSpPr/>
            <p:nvPr/>
          </p:nvSpPr>
          <p:spPr>
            <a:xfrm>
              <a:off x="10707" y="0"/>
              <a:ext cx="778380" cy="682083"/>
            </a:xfrm>
            <a:custGeom>
              <a:avLst/>
              <a:gdLst/>
              <a:ahLst/>
              <a:cxnLst/>
              <a:rect l="l" t="t" r="r" b="b"/>
              <a:pathLst>
                <a:path w="778380" h="682083">
                  <a:moveTo>
                    <a:pt x="234568" y="682083"/>
                  </a:moveTo>
                  <a:lnTo>
                    <a:pt x="543812" y="682083"/>
                  </a:lnTo>
                  <a:cubicBezTo>
                    <a:pt x="568775" y="682083"/>
                    <a:pt x="590773" y="665683"/>
                    <a:pt x="597900" y="641759"/>
                  </a:cubicBezTo>
                  <a:lnTo>
                    <a:pt x="777074" y="40324"/>
                  </a:lnTo>
                  <a:cubicBezTo>
                    <a:pt x="779902" y="30831"/>
                    <a:pt x="778080" y="20561"/>
                    <a:pt x="772160" y="12619"/>
                  </a:cubicBezTo>
                  <a:cubicBezTo>
                    <a:pt x="766240" y="4678"/>
                    <a:pt x="756917" y="0"/>
                    <a:pt x="747012" y="0"/>
                  </a:cubicBezTo>
                  <a:lnTo>
                    <a:pt x="31368" y="0"/>
                  </a:lnTo>
                  <a:cubicBezTo>
                    <a:pt x="21463" y="0"/>
                    <a:pt x="12140" y="4678"/>
                    <a:pt x="6220" y="12619"/>
                  </a:cubicBezTo>
                  <a:cubicBezTo>
                    <a:pt x="300" y="20561"/>
                    <a:pt x="-1522" y="30831"/>
                    <a:pt x="1306" y="40324"/>
                  </a:cubicBezTo>
                  <a:lnTo>
                    <a:pt x="180480" y="641759"/>
                  </a:lnTo>
                  <a:cubicBezTo>
                    <a:pt x="187607" y="665683"/>
                    <a:pt x="209605" y="682083"/>
                    <a:pt x="234568" y="682083"/>
                  </a:cubicBezTo>
                  <a:close/>
                </a:path>
              </a:pathLst>
            </a:custGeom>
            <a:solidFill>
              <a:srgbClr val="45C7C5"/>
            </a:solidFill>
          </p:spPr>
          <p:txBody>
            <a:bodyPr/>
            <a:lstStyle/>
            <a:p>
              <a:endParaRPr lang="en-US"/>
            </a:p>
          </p:txBody>
        </p:sp>
      </p:grpSp>
      <p:grpSp>
        <p:nvGrpSpPr>
          <p:cNvPr id="4" name="Group 4"/>
          <p:cNvGrpSpPr/>
          <p:nvPr/>
        </p:nvGrpSpPr>
        <p:grpSpPr>
          <a:xfrm>
            <a:off x="-630079" y="883238"/>
            <a:ext cx="8783479" cy="8375062"/>
            <a:chOff x="0" y="0"/>
            <a:chExt cx="1172773" cy="1062049"/>
          </a:xfrm>
        </p:grpSpPr>
        <p:sp>
          <p:nvSpPr>
            <p:cNvPr id="5" name="Freeform 5"/>
            <p:cNvSpPr/>
            <p:nvPr/>
          </p:nvSpPr>
          <p:spPr>
            <a:xfrm>
              <a:off x="8554" y="0"/>
              <a:ext cx="1155666" cy="1062049"/>
            </a:xfrm>
            <a:custGeom>
              <a:avLst/>
              <a:gdLst/>
              <a:ahLst/>
              <a:cxnLst/>
              <a:rect l="l" t="t" r="r" b="b"/>
              <a:pathLst>
                <a:path w="1155666" h="1062049">
                  <a:moveTo>
                    <a:pt x="244036" y="1062049"/>
                  </a:moveTo>
                  <a:lnTo>
                    <a:pt x="911629" y="1062049"/>
                  </a:lnTo>
                  <a:cubicBezTo>
                    <a:pt x="940291" y="1062049"/>
                    <a:pt x="964914" y="1041690"/>
                    <a:pt x="970300" y="1013538"/>
                  </a:cubicBezTo>
                  <a:lnTo>
                    <a:pt x="1154938" y="48511"/>
                  </a:lnTo>
                  <a:cubicBezTo>
                    <a:pt x="1157226" y="36553"/>
                    <a:pt x="1154059" y="24198"/>
                    <a:pt x="1146301" y="14815"/>
                  </a:cubicBezTo>
                  <a:cubicBezTo>
                    <a:pt x="1138543" y="5432"/>
                    <a:pt x="1127003" y="0"/>
                    <a:pt x="1114829" y="0"/>
                  </a:cubicBezTo>
                  <a:lnTo>
                    <a:pt x="40836" y="0"/>
                  </a:lnTo>
                  <a:cubicBezTo>
                    <a:pt x="28662" y="0"/>
                    <a:pt x="17122" y="5432"/>
                    <a:pt x="9364" y="14815"/>
                  </a:cubicBezTo>
                  <a:cubicBezTo>
                    <a:pt x="1606" y="24198"/>
                    <a:pt x="-1560" y="36553"/>
                    <a:pt x="727" y="48511"/>
                  </a:cubicBezTo>
                  <a:lnTo>
                    <a:pt x="185365" y="1013538"/>
                  </a:lnTo>
                  <a:cubicBezTo>
                    <a:pt x="190751" y="1041690"/>
                    <a:pt x="215374" y="1062049"/>
                    <a:pt x="244036" y="1062049"/>
                  </a:cubicBezTo>
                  <a:close/>
                </a:path>
              </a:pathLst>
            </a:custGeom>
            <a:blipFill>
              <a:blip r:embed="rId2"/>
              <a:stretch>
                <a:fillRect l="-35892" r="-34458" b="-23577"/>
              </a:stretch>
            </a:blipFill>
          </p:spPr>
          <p:txBody>
            <a:bodyPr/>
            <a:lstStyle/>
            <a:p>
              <a:endParaRPr lang="en-US"/>
            </a:p>
          </p:txBody>
        </p:sp>
      </p:grpSp>
      <p:sp>
        <p:nvSpPr>
          <p:cNvPr id="6" name="TextBox 6"/>
          <p:cNvSpPr txBox="1"/>
          <p:nvPr/>
        </p:nvSpPr>
        <p:spPr>
          <a:xfrm>
            <a:off x="9448800" y="0"/>
            <a:ext cx="6400800" cy="1117678"/>
          </a:xfrm>
          <a:prstGeom prst="rect">
            <a:avLst/>
          </a:prstGeom>
        </p:spPr>
        <p:txBody>
          <a:bodyPr wrap="square" lIns="0" tIns="0" rIns="0" bIns="0" rtlCol="0" anchor="t">
            <a:spAutoFit/>
          </a:bodyPr>
          <a:lstStyle/>
          <a:p>
            <a:pPr algn="ctr">
              <a:lnSpc>
                <a:spcPct val="150000"/>
              </a:lnSpc>
            </a:pPr>
            <a:r>
              <a:rPr lang="en-US" sz="5400" b="1" dirty="0">
                <a:solidFill>
                  <a:srgbClr val="000000"/>
                </a:solidFill>
                <a:latin typeface="Arial Bold"/>
                <a:ea typeface="Arial Bold"/>
                <a:cs typeface="Arial Bold"/>
                <a:sym typeface="Arial Bold"/>
              </a:rPr>
              <a:t>Conclusion</a:t>
            </a:r>
            <a:endParaRPr lang="en-US" sz="7200" b="1" dirty="0">
              <a:solidFill>
                <a:srgbClr val="000000"/>
              </a:solidFill>
              <a:latin typeface="Arial Bold"/>
              <a:ea typeface="Arial Bold"/>
              <a:cs typeface="Arial Bold"/>
              <a:sym typeface="Arial Bold"/>
            </a:endParaRPr>
          </a:p>
        </p:txBody>
      </p:sp>
      <p:sp>
        <p:nvSpPr>
          <p:cNvPr id="7" name="TextBox 7"/>
          <p:cNvSpPr txBox="1"/>
          <p:nvPr/>
        </p:nvSpPr>
        <p:spPr>
          <a:xfrm>
            <a:off x="8089342" y="1445766"/>
            <a:ext cx="9817658" cy="7772400"/>
          </a:xfrm>
          <a:prstGeom prst="rect">
            <a:avLst/>
          </a:prstGeom>
        </p:spPr>
        <p:txBody>
          <a:bodyPr wrap="square" lIns="0" tIns="0" rIns="0" bIns="0" rtlCol="0" anchor="t">
            <a:spAutoFit/>
          </a:bodyPr>
          <a:lstStyle/>
          <a:p>
            <a:pPr marL="342900" indent="-34290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Overall, Jenny’s adolescent caregiving responsibilities place her at risk for identity confusion, emotional strain, and limited future opportunities, making targeted, developmentally informed intervention essential. Erikson’s theory highlighted the importance of protecting time and space for identity exploration through mentoring, counselling, and educational supports, which research shows remains critical during adolescence ((Nortje and Pillay, 2022).</a:t>
            </a:r>
          </a:p>
          <a:p>
            <a:pPr marL="342900" indent="-34290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From Bowlby’s attachment perspective, family-focused services such as respite care and attachment-informed therapy may reduce relational stress and restore emotional security, improving adolescent well-being (Godor, 2024).</a:t>
            </a:r>
          </a:p>
          <a:p>
            <a:pPr marL="342900" indent="-34290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Vygotsky’s sociocultural framework further supports school-based scaffolding through teacher awareness, peer programs, and flexible academic supports to sustain learning and development (Daramola </a:t>
            </a:r>
            <a:r>
              <a:rPr lang="en-US" sz="2000" i="1" dirty="0">
                <a:solidFill>
                  <a:srgbClr val="000000"/>
                </a:solidFill>
                <a:latin typeface="Arial" panose="020B0604020202020204" pitchFamily="34" charset="0"/>
                <a:ea typeface="Arial Italics"/>
                <a:cs typeface="Arial" panose="020B0604020202020204" pitchFamily="34" charset="0"/>
                <a:sym typeface="Arial Italics"/>
              </a:rPr>
              <a:t>et al., </a:t>
            </a:r>
            <a:r>
              <a:rPr lang="en-US" sz="2000" dirty="0">
                <a:solidFill>
                  <a:srgbClr val="000000"/>
                </a:solidFill>
                <a:latin typeface="Arial" panose="020B0604020202020204" pitchFamily="34" charset="0"/>
                <a:ea typeface="Arial"/>
                <a:cs typeface="Arial" panose="020B0604020202020204" pitchFamily="34" charset="0"/>
                <a:sym typeface="Arial"/>
              </a:rPr>
              <a:t>2022).</a:t>
            </a:r>
          </a:p>
          <a:p>
            <a:pPr marL="342900" indent="-342900">
              <a:lnSpc>
                <a:spcPct val="150000"/>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Together, these approaches emphasize reducing caregiving burden while strengthening relational and educational resources. A coordinated, community-based support plan integrating family, school, and mental-health services offers the most effective pathway to promote Jenny’s healthy psychosocial development and long-term outcomes (</a:t>
            </a:r>
            <a:r>
              <a:rPr lang="en-GB" sz="2000" dirty="0">
                <a:latin typeface="Arial" panose="020B0604020202020204" pitchFamily="34" charset="0"/>
                <a:cs typeface="Arial" panose="020B0604020202020204" pitchFamily="34" charset="0"/>
              </a:rPr>
              <a:t>Al-Harbi,  2024).</a:t>
            </a:r>
            <a:endParaRPr lang="en-US" sz="2000" spc="-102" dirty="0">
              <a:solidFill>
                <a:srgbClr val="000000"/>
              </a:solidFill>
              <a:latin typeface="Arial" panose="020B0604020202020204" pitchFamily="34" charset="0"/>
              <a:ea typeface="Arial"/>
              <a:cs typeface="Arial" panose="020B0604020202020204" pitchFamily="34" charset="0"/>
              <a:sym typeface="Arial"/>
            </a:endParaRPr>
          </a:p>
        </p:txBody>
      </p:sp>
      <p:grpSp>
        <p:nvGrpSpPr>
          <p:cNvPr id="8" name="Group 8"/>
          <p:cNvGrpSpPr/>
          <p:nvPr/>
        </p:nvGrpSpPr>
        <p:grpSpPr>
          <a:xfrm>
            <a:off x="0" y="9637696"/>
            <a:ext cx="18541534" cy="649304"/>
            <a:chOff x="0" y="0"/>
            <a:chExt cx="5049314" cy="171010"/>
          </a:xfrm>
        </p:grpSpPr>
        <p:sp>
          <p:nvSpPr>
            <p:cNvPr id="9" name="Freeform 9"/>
            <p:cNvSpPr/>
            <p:nvPr/>
          </p:nvSpPr>
          <p:spPr>
            <a:xfrm>
              <a:off x="0" y="0"/>
              <a:ext cx="5049314" cy="171010"/>
            </a:xfrm>
            <a:custGeom>
              <a:avLst/>
              <a:gdLst/>
              <a:ahLst/>
              <a:cxnLst/>
              <a:rect l="l" t="t" r="r" b="b"/>
              <a:pathLst>
                <a:path w="5049314" h="171010">
                  <a:moveTo>
                    <a:pt x="26652" y="0"/>
                  </a:moveTo>
                  <a:lnTo>
                    <a:pt x="5022662" y="0"/>
                  </a:lnTo>
                  <a:cubicBezTo>
                    <a:pt x="5037382" y="0"/>
                    <a:pt x="5049314" y="11933"/>
                    <a:pt x="5049314" y="26652"/>
                  </a:cubicBezTo>
                  <a:lnTo>
                    <a:pt x="5049314" y="144358"/>
                  </a:lnTo>
                  <a:cubicBezTo>
                    <a:pt x="5049314" y="159078"/>
                    <a:pt x="5037382" y="171010"/>
                    <a:pt x="5022662" y="171010"/>
                  </a:cubicBezTo>
                  <a:lnTo>
                    <a:pt x="26652" y="171010"/>
                  </a:lnTo>
                  <a:cubicBezTo>
                    <a:pt x="11933" y="171010"/>
                    <a:pt x="0" y="159078"/>
                    <a:pt x="0" y="144358"/>
                  </a:cubicBezTo>
                  <a:lnTo>
                    <a:pt x="0" y="26652"/>
                  </a:lnTo>
                  <a:cubicBezTo>
                    <a:pt x="0" y="11933"/>
                    <a:pt x="11933" y="0"/>
                    <a:pt x="26652" y="0"/>
                  </a:cubicBezTo>
                  <a:close/>
                </a:path>
              </a:pathLst>
            </a:custGeom>
            <a:solidFill>
              <a:srgbClr val="45C7C5"/>
            </a:solidFill>
          </p:spPr>
          <p:txBody>
            <a:bodyPr/>
            <a:lstStyle/>
            <a:p>
              <a:endParaRPr lang="en-US"/>
            </a:p>
          </p:txBody>
        </p:sp>
        <p:sp>
          <p:nvSpPr>
            <p:cNvPr id="10" name="TextBox 10"/>
            <p:cNvSpPr txBox="1"/>
            <p:nvPr/>
          </p:nvSpPr>
          <p:spPr>
            <a:xfrm>
              <a:off x="0" y="-47625"/>
              <a:ext cx="5049314" cy="218635"/>
            </a:xfrm>
            <a:prstGeom prst="rect">
              <a:avLst/>
            </a:prstGeom>
          </p:spPr>
          <p:txBody>
            <a:bodyPr lIns="50800" tIns="50800" rIns="50800" bIns="50800" rtlCol="0" anchor="ctr"/>
            <a:lstStyle/>
            <a:p>
              <a:pPr algn="ctr">
                <a:lnSpc>
                  <a:spcPts val="2405"/>
                </a:lnSpc>
              </a:pPr>
              <a:endParaRPr lang="en-US" sz="1718" dirty="0">
                <a:solidFill>
                  <a:srgbClr val="000000"/>
                </a:solidFill>
                <a:latin typeface="Poppins"/>
                <a:ea typeface="Poppins"/>
                <a:cs typeface="Poppins"/>
                <a:sym typeface="Poppins"/>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54A95-DC4E-893D-1CD9-846DE82D1C85}"/>
              </a:ext>
            </a:extLst>
          </p:cNvPr>
          <p:cNvSpPr>
            <a:spLocks noGrp="1"/>
          </p:cNvSpPr>
          <p:nvPr>
            <p:ph type="title"/>
          </p:nvPr>
        </p:nvSpPr>
        <p:spPr>
          <a:xfrm>
            <a:off x="762000" y="190500"/>
            <a:ext cx="6858000" cy="1295400"/>
          </a:xfrm>
        </p:spPr>
        <p:txBody>
          <a:bodyPr>
            <a:noAutofit/>
          </a:bodyPr>
          <a:lstStyle/>
          <a:p>
            <a:pPr algn="l"/>
            <a:r>
              <a:rPr lang="en-GB" sz="5400" b="1" dirty="0">
                <a:latin typeface="Arial" panose="020B0604020202020204" pitchFamily="34" charset="0"/>
                <a:cs typeface="Arial" panose="020B0604020202020204" pitchFamily="34" charset="0"/>
              </a:rPr>
              <a:t>References List</a:t>
            </a:r>
            <a:endParaRPr lang="en-US" sz="5400" b="1"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B46CFBE7-3138-39CE-05BD-8F0D6B67A26B}"/>
              </a:ext>
            </a:extLst>
          </p:cNvPr>
          <p:cNvSpPr>
            <a:spLocks noGrp="1" noChangeArrowheads="1"/>
          </p:cNvSpPr>
          <p:nvPr>
            <p:ph idx="1"/>
          </p:nvPr>
        </p:nvSpPr>
        <p:spPr bwMode="auto">
          <a:xfrm>
            <a:off x="522515" y="2121051"/>
            <a:ext cx="17242970" cy="69803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7160" tIns="68580" rIns="137160" bIns="68580" numCol="1" rtlCol="0" anchor="ctr" anchorCtr="0" compatLnSpc="1">
            <a:prstTxWarp prst="textNoShape">
              <a:avLst/>
            </a:prstTxWarp>
            <a:spAutoFit/>
          </a:bodyPr>
          <a:lstStyle/>
          <a:p>
            <a:pPr marL="0" indent="0" eaLnBrk="0" fontAlgn="base" hangingPunct="0">
              <a:spcBef>
                <a:spcPct val="0"/>
              </a:spcBef>
              <a:spcAft>
                <a:spcPct val="0"/>
              </a:spcAft>
              <a:buNone/>
            </a:pPr>
            <a:r>
              <a:rPr lang="en-GB" sz="2400" dirty="0" err="1">
                <a:latin typeface="Arial" panose="020B0604020202020204" pitchFamily="34" charset="0"/>
                <a:cs typeface="Arial" panose="020B0604020202020204" pitchFamily="34" charset="0"/>
              </a:rPr>
              <a:t>Abumonshar</a:t>
            </a:r>
            <a:r>
              <a:rPr lang="en-GB" sz="2400" dirty="0">
                <a:latin typeface="Arial" panose="020B0604020202020204" pitchFamily="34" charset="0"/>
                <a:cs typeface="Arial" panose="020B0604020202020204" pitchFamily="34" charset="0"/>
              </a:rPr>
              <a:t>, A.J.S. (2025) ’Political Violence And Mental Health Outcomes: The Mediating Roles Of Coping Strategies, Social Support, And Help-seeking Among Palestinians’, </a:t>
            </a:r>
            <a:r>
              <a:rPr lang="en-GB" sz="2400" i="1" dirty="0">
                <a:latin typeface="Arial" panose="020B0604020202020204" pitchFamily="34" charset="0"/>
                <a:cs typeface="Arial" panose="020B0604020202020204" pitchFamily="34" charset="0"/>
              </a:rPr>
              <a:t>Doctoral dissertation, Faculty of Graduate Studies, An-Najah National University. </a:t>
            </a:r>
            <a:r>
              <a:rPr lang="en-GB" sz="2400" dirty="0">
                <a:latin typeface="Arial" panose="020B0604020202020204" pitchFamily="34" charset="0"/>
                <a:cs typeface="Arial" panose="020B0604020202020204" pitchFamily="34" charset="0"/>
              </a:rPr>
              <a:t>pp 1- 123.</a:t>
            </a:r>
          </a:p>
          <a:p>
            <a:pPr marL="0" indent="0" eaLnBrk="0" fontAlgn="base" hangingPunct="0">
              <a:spcBef>
                <a:spcPct val="0"/>
              </a:spcBef>
              <a:spcAft>
                <a:spcPct val="0"/>
              </a:spcAft>
              <a:buNone/>
            </a:pPr>
            <a:endParaRPr lang="en-GB" sz="2400" i="1" dirty="0">
              <a:latin typeface="Arial" panose="020B0604020202020204" pitchFamily="34" charset="0"/>
              <a:cs typeface="Arial" panose="020B0604020202020204" pitchFamily="34" charset="0"/>
            </a:endParaRPr>
          </a:p>
          <a:p>
            <a:pPr marL="0" indent="0" eaLnBrk="0" fontAlgn="base" hangingPunct="0">
              <a:spcBef>
                <a:spcPct val="0"/>
              </a:spcBef>
              <a:spcAft>
                <a:spcPct val="0"/>
              </a:spcAft>
              <a:buNone/>
            </a:pPr>
            <a:r>
              <a:rPr lang="en-GB" sz="2400" dirty="0">
                <a:latin typeface="Arial" panose="020B0604020202020204" pitchFamily="34" charset="0"/>
                <a:cs typeface="Arial" panose="020B0604020202020204" pitchFamily="34" charset="0"/>
              </a:rPr>
              <a:t>Al-Harbi, S.S. (2024) ‘Theories to Guide Children Development and Their Impact on Early Childhood Education’, </a:t>
            </a:r>
            <a:r>
              <a:rPr lang="en-GB" sz="2400" i="1" dirty="0">
                <a:latin typeface="Arial" panose="020B0604020202020204" pitchFamily="34" charset="0"/>
                <a:cs typeface="Arial" panose="020B0604020202020204" pitchFamily="34" charset="0"/>
              </a:rPr>
              <a:t>Journal of </a:t>
            </a:r>
            <a:r>
              <a:rPr lang="en-GB" sz="2400" i="1" dirty="0" err="1">
                <a:latin typeface="Arial" panose="020B0604020202020204" pitchFamily="34" charset="0"/>
                <a:cs typeface="Arial" panose="020B0604020202020204" pitchFamily="34" charset="0"/>
              </a:rPr>
              <a:t>Ecohumanism</a:t>
            </a:r>
            <a:r>
              <a:rPr lang="en-GB" sz="2400" dirty="0">
                <a:latin typeface="Arial" panose="020B0604020202020204" pitchFamily="34" charset="0"/>
                <a:cs typeface="Arial" panose="020B0604020202020204" pitchFamily="34" charset="0"/>
              </a:rPr>
              <a:t>, 3(3), pp.1517-1529.</a:t>
            </a:r>
          </a:p>
          <a:p>
            <a:pPr marL="0" indent="0" eaLnBrk="0" fontAlgn="base" hangingPunct="0">
              <a:spcBef>
                <a:spcPct val="0"/>
              </a:spcBef>
              <a:spcAft>
                <a:spcPct val="0"/>
              </a:spcAft>
              <a:buNone/>
            </a:pPr>
            <a:endParaRPr lang="en-GB" altLang="en-US"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Communication Theory (2023) </a:t>
            </a:r>
            <a:r>
              <a:rPr lang="en-GB" sz="2400" i="1" dirty="0">
                <a:latin typeface="Arial" panose="020B0604020202020204" pitchFamily="34" charset="0"/>
                <a:cs typeface="Arial" panose="020B0604020202020204" pitchFamily="34" charset="0"/>
              </a:rPr>
              <a:t>Erikson’s 8 Stages of Psychosocial Development – Explained</a:t>
            </a:r>
            <a:r>
              <a:rPr lang="en-GB" sz="2400" dirty="0">
                <a:latin typeface="Arial" panose="020B0604020202020204" pitchFamily="34" charset="0"/>
                <a:cs typeface="Arial" panose="020B0604020202020204" pitchFamily="34" charset="0"/>
              </a:rPr>
              <a:t>. Available at: </a:t>
            </a:r>
            <a:r>
              <a:rPr lang="en-GB" sz="2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https://www.communicationtheory.org/eriksons-8-stages-of-psychosocial-development-explained/</a:t>
            </a:r>
            <a:r>
              <a:rPr lang="en-GB" sz="2400" dirty="0">
                <a:latin typeface="Arial" panose="020B0604020202020204" pitchFamily="34" charset="0"/>
                <a:cs typeface="Arial" panose="020B0604020202020204" pitchFamily="34" charset="0"/>
              </a:rPr>
              <a:t> ( Accessed: 12 February 2026).</a:t>
            </a:r>
          </a:p>
          <a:p>
            <a:pPr marL="0" indent="0">
              <a:buNone/>
            </a:pPr>
            <a:endParaRPr lang="en-US" altLang="en-US" sz="2400" dirty="0">
              <a:latin typeface="Arial" panose="020B0604020202020204" pitchFamily="34" charset="0"/>
              <a:cs typeface="Arial" panose="020B0604020202020204" pitchFamily="34" charset="0"/>
            </a:endParaRPr>
          </a:p>
          <a:p>
            <a:pPr marL="0" indent="0" eaLnBrk="0" fontAlgn="base" hangingPunct="0">
              <a:spcBef>
                <a:spcPct val="0"/>
              </a:spcBef>
              <a:spcAft>
                <a:spcPct val="0"/>
              </a:spcAft>
              <a:buNone/>
            </a:pPr>
            <a:r>
              <a:rPr lang="en-GB" sz="2400" dirty="0">
                <a:latin typeface="Arial" panose="020B0604020202020204" pitchFamily="34" charset="0"/>
                <a:cs typeface="Arial" panose="020B0604020202020204" pitchFamily="34" charset="0"/>
              </a:rPr>
              <a:t>Daramola, M.A., Okunade, A.I., Jegede, R.O. and </a:t>
            </a:r>
            <a:r>
              <a:rPr lang="en-GB" sz="2400" dirty="0" err="1">
                <a:latin typeface="Arial" panose="020B0604020202020204" pitchFamily="34" charset="0"/>
                <a:cs typeface="Arial" panose="020B0604020202020204" pitchFamily="34" charset="0"/>
              </a:rPr>
              <a:t>Okeya</a:t>
            </a:r>
            <a:r>
              <a:rPr lang="en-GB" sz="2400" dirty="0">
                <a:latin typeface="Arial" panose="020B0604020202020204" pitchFamily="34" charset="0"/>
                <a:cs typeface="Arial" panose="020B0604020202020204" pitchFamily="34" charset="0"/>
              </a:rPr>
              <a:t>, A.E. (2024) ‘A critical evaluation of the Vygotsky’s socio-cultural theory as evident within an aspect (s) of curriculum, pedagogy and/or assessment in Nigeria’, </a:t>
            </a:r>
            <a:r>
              <a:rPr lang="en-GB" sz="2400" i="1" dirty="0">
                <a:latin typeface="Arial" panose="020B0604020202020204" pitchFamily="34" charset="0"/>
                <a:cs typeface="Arial" panose="020B0604020202020204" pitchFamily="34" charset="0"/>
              </a:rPr>
              <a:t>TWIST</a:t>
            </a:r>
            <a:r>
              <a:rPr lang="en-GB" sz="2400" dirty="0">
                <a:latin typeface="Arial" panose="020B0604020202020204" pitchFamily="34" charset="0"/>
                <a:cs typeface="Arial" panose="020B0604020202020204" pitchFamily="34" charset="0"/>
              </a:rPr>
              <a:t>, 19(2), pp.583-588.</a:t>
            </a:r>
          </a:p>
          <a:p>
            <a:pPr marL="0" indent="0" eaLnBrk="0" fontAlgn="base" hangingPunct="0">
              <a:spcBef>
                <a:spcPct val="0"/>
              </a:spcBef>
              <a:spcAft>
                <a:spcPct val="0"/>
              </a:spcAft>
              <a:buNone/>
            </a:pPr>
            <a:endParaRPr lang="en-GB" sz="2400" dirty="0">
              <a:latin typeface="Arial" panose="020B0604020202020204" pitchFamily="34" charset="0"/>
              <a:cs typeface="Arial" panose="020B0604020202020204" pitchFamily="34" charset="0"/>
            </a:endParaRPr>
          </a:p>
          <a:p>
            <a:pPr marL="0" indent="0" eaLnBrk="0" fontAlgn="base" hangingPunct="0">
              <a:spcBef>
                <a:spcPct val="0"/>
              </a:spcBef>
              <a:spcAft>
                <a:spcPct val="0"/>
              </a:spcAft>
              <a:buNone/>
            </a:pPr>
            <a:r>
              <a:rPr lang="en-GB" sz="2400" dirty="0">
                <a:latin typeface="Arial" panose="020B0604020202020204" pitchFamily="34" charset="0"/>
                <a:cs typeface="Arial" panose="020B0604020202020204" pitchFamily="34" charset="0"/>
              </a:rPr>
              <a:t>Davy, G., Barbaro, J., Unwin, K. and Dissanayake, C. (2024) ‘Leisure, employment, community participation, and quality of life in primary caregivers of autistic children: A qualitative study’, </a:t>
            </a:r>
            <a:r>
              <a:rPr lang="en-GB" sz="2400" i="1" dirty="0">
                <a:latin typeface="Arial" panose="020B0604020202020204" pitchFamily="34" charset="0"/>
                <a:cs typeface="Arial" panose="020B0604020202020204" pitchFamily="34" charset="0"/>
              </a:rPr>
              <a:t>Journal of Autism and Developmental Disorders</a:t>
            </a:r>
            <a:r>
              <a:rPr lang="en-GB" sz="2400" dirty="0">
                <a:latin typeface="Arial" panose="020B0604020202020204" pitchFamily="34" charset="0"/>
                <a:cs typeface="Arial" panose="020B0604020202020204" pitchFamily="34" charset="0"/>
              </a:rPr>
              <a:t>, 54(7), pp.2591-2603.</a:t>
            </a:r>
          </a:p>
          <a:p>
            <a:pPr marL="0" indent="0" eaLnBrk="0" fontAlgn="base" hangingPunct="0">
              <a:spcBef>
                <a:spcPct val="0"/>
              </a:spcBef>
              <a:spcAft>
                <a:spcPct val="0"/>
              </a:spcAft>
              <a:buNone/>
            </a:pPr>
            <a:endParaRPr lang="en-GB" sz="2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99210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C9550-D315-1053-9007-BD1C61114C9E}"/>
              </a:ext>
            </a:extLst>
          </p:cNvPr>
          <p:cNvSpPr>
            <a:spLocks noGrp="1"/>
          </p:cNvSpPr>
          <p:nvPr>
            <p:ph type="title"/>
          </p:nvPr>
        </p:nvSpPr>
        <p:spPr>
          <a:xfrm>
            <a:off x="781050" y="547688"/>
            <a:ext cx="6534150" cy="1509713"/>
          </a:xfrm>
        </p:spPr>
        <p:txBody>
          <a:bodyPr>
            <a:normAutofit/>
          </a:bodyPr>
          <a:lstStyle/>
          <a:p>
            <a:pPr algn="l"/>
            <a:r>
              <a:rPr lang="en-US" sz="5400" b="1" dirty="0">
                <a:latin typeface="Arial" panose="020B0604020202020204" pitchFamily="34" charset="0"/>
                <a:cs typeface="Arial" panose="020B0604020202020204" pitchFamily="34" charset="0"/>
              </a:rPr>
              <a:t>Reference List</a:t>
            </a:r>
          </a:p>
        </p:txBody>
      </p:sp>
      <p:sp>
        <p:nvSpPr>
          <p:cNvPr id="4" name="Rectangle 1">
            <a:extLst>
              <a:ext uri="{FF2B5EF4-FFF2-40B4-BE49-F238E27FC236}">
                <a16:creationId xmlns:a16="http://schemas.microsoft.com/office/drawing/2014/main" id="{F3FF58DE-561D-D24C-FCAF-A6C995905F2C}"/>
              </a:ext>
            </a:extLst>
          </p:cNvPr>
          <p:cNvSpPr>
            <a:spLocks noGrp="1" noChangeArrowheads="1"/>
          </p:cNvSpPr>
          <p:nvPr>
            <p:ph idx="1"/>
          </p:nvPr>
        </p:nvSpPr>
        <p:spPr bwMode="auto">
          <a:xfrm>
            <a:off x="420336" y="2999950"/>
            <a:ext cx="17447328" cy="66387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7160" tIns="68580" rIns="137160" bIns="68580" numCol="1" rtlCol="0" anchor="ctr" anchorCtr="0" compatLnSpc="1">
            <a:prstTxWarp prst="textNoShape">
              <a:avLst/>
            </a:prstTxWarp>
            <a:spAutoFit/>
          </a:bodyPr>
          <a:lstStyle/>
          <a:p>
            <a:pPr marL="0" indent="0">
              <a:buNone/>
            </a:pPr>
            <a:r>
              <a:rPr lang="en-GB" sz="2400" dirty="0">
                <a:latin typeface="Arial" panose="020B0604020202020204" pitchFamily="34" charset="0"/>
                <a:cs typeface="Arial" panose="020B0604020202020204" pitchFamily="34" charset="0"/>
              </a:rPr>
              <a:t>de Carvalho, N.A. and Veiga, F.H. (2022) ‘Psychosocial development research in adolescence: A scoping review’, </a:t>
            </a:r>
            <a:r>
              <a:rPr lang="en-GB" sz="2400" i="1" dirty="0">
                <a:latin typeface="Arial" panose="020B0604020202020204" pitchFamily="34" charset="0"/>
                <a:cs typeface="Arial" panose="020B0604020202020204" pitchFamily="34" charset="0"/>
              </a:rPr>
              <a:t>Trends in Psychology</a:t>
            </a:r>
            <a:r>
              <a:rPr lang="en-GB" sz="2400" dirty="0">
                <a:latin typeface="Arial" panose="020B0604020202020204" pitchFamily="34" charset="0"/>
                <a:cs typeface="Arial" panose="020B0604020202020204" pitchFamily="34" charset="0"/>
              </a:rPr>
              <a:t>, 30(4), pp.640-669.</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Fan, H.C., Kuo, F.C., Lee, J.Y., Chang, Y.M., Chiang, K.T. and Chiang, K.L. (2025) ‘Effect of Parental–Child Age Gaps and Skipped-Generation Families on Comorbidities Related to Attention Deficit Hyperactivity Disorder: A Population-Based Case–Control Study’, </a:t>
            </a:r>
            <a:r>
              <a:rPr lang="en-GB" sz="2400" i="1" dirty="0">
                <a:latin typeface="Arial" panose="020B0604020202020204" pitchFamily="34" charset="0"/>
                <a:cs typeface="Arial" panose="020B0604020202020204" pitchFamily="34" charset="0"/>
              </a:rPr>
              <a:t>Children</a:t>
            </a:r>
            <a:r>
              <a:rPr lang="en-GB" sz="2400" dirty="0">
                <a:latin typeface="Arial" panose="020B0604020202020204" pitchFamily="34" charset="0"/>
                <a:cs typeface="Arial" panose="020B0604020202020204" pitchFamily="34" charset="0"/>
              </a:rPr>
              <a:t>, 12(9), p.1123.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Godor, B.P., van der Horst, F.C. and Van der Hallen, R. (2024) ‘Unravelling the roots of emotional development: Examining the relationships between attachment, resilience and coping in young adolescents’, </a:t>
            </a:r>
            <a:r>
              <a:rPr lang="en-GB" sz="2400" i="1" dirty="0">
                <a:latin typeface="Arial" panose="020B0604020202020204" pitchFamily="34" charset="0"/>
                <a:cs typeface="Arial" panose="020B0604020202020204" pitchFamily="34" charset="0"/>
              </a:rPr>
              <a:t>The Journal of Early Adolescence</a:t>
            </a:r>
            <a:r>
              <a:rPr lang="en-GB" sz="2400" dirty="0">
                <a:latin typeface="Arial" panose="020B0604020202020204" pitchFamily="34" charset="0"/>
                <a:cs typeface="Arial" panose="020B0604020202020204" pitchFamily="34" charset="0"/>
              </a:rPr>
              <a:t>, 44(4), pp.429-457.</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Huang, W., Chen, B. and Hu, C. (2025) ‘Exploring self-rated health, physical activity, and social anxiety among female Chinese university students: a variable-and person-</a:t>
            </a:r>
            <a:r>
              <a:rPr lang="en-GB" sz="2400" dirty="0" err="1">
                <a:latin typeface="Arial" panose="020B0604020202020204" pitchFamily="34" charset="0"/>
                <a:cs typeface="Arial" panose="020B0604020202020204" pitchFamily="34" charset="0"/>
              </a:rPr>
              <a:t>centered</a:t>
            </a:r>
            <a:r>
              <a:rPr lang="en-GB" sz="2400" dirty="0">
                <a:latin typeface="Arial" panose="020B0604020202020204" pitchFamily="34" charset="0"/>
                <a:cs typeface="Arial" panose="020B0604020202020204" pitchFamily="34" charset="0"/>
              </a:rPr>
              <a:t> analysis’, </a:t>
            </a:r>
            <a:r>
              <a:rPr lang="en-GB" sz="2400" i="1" dirty="0">
                <a:latin typeface="Arial" panose="020B0604020202020204" pitchFamily="34" charset="0"/>
                <a:cs typeface="Arial" panose="020B0604020202020204" pitchFamily="34" charset="0"/>
              </a:rPr>
              <a:t>Frontiers in Public Health</a:t>
            </a:r>
            <a:r>
              <a:rPr lang="en-GB" sz="2400" dirty="0">
                <a:latin typeface="Arial" panose="020B0604020202020204" pitchFamily="34" charset="0"/>
                <a:cs typeface="Arial" panose="020B0604020202020204" pitchFamily="34" charset="0"/>
              </a:rPr>
              <a:t>, 13, p.1681504.</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Iqbal, M., Yaseen, G. and Baig, T. (2024) ‘Identity vs role Confusion in the girl with the Louding voice: a Psychosocial development analysis’, </a:t>
            </a:r>
            <a:r>
              <a:rPr lang="en-GB" sz="2400" i="1" dirty="0">
                <a:latin typeface="Arial" panose="020B0604020202020204" pitchFamily="34" charset="0"/>
                <a:cs typeface="Arial" panose="020B0604020202020204" pitchFamily="34" charset="0"/>
              </a:rPr>
              <a:t>International Journal of Contemporary Issues in Social Sciences. </a:t>
            </a:r>
            <a:r>
              <a:rPr lang="en-GB" sz="2400" dirty="0">
                <a:latin typeface="Arial" panose="020B0604020202020204" pitchFamily="34" charset="0"/>
                <a:cs typeface="Arial" panose="020B0604020202020204" pitchFamily="34" charset="0"/>
              </a:rPr>
              <a:t>3(1), pp. 1-9.</a:t>
            </a:r>
          </a:p>
        </p:txBody>
      </p:sp>
    </p:spTree>
    <p:extLst>
      <p:ext uri="{BB962C8B-B14F-4D97-AF65-F5344CB8AC3E}">
        <p14:creationId xmlns:p14="http://schemas.microsoft.com/office/powerpoint/2010/main" val="1853571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5742C-2C80-2FE0-0F35-EB070BBDD4D8}"/>
              </a:ext>
            </a:extLst>
          </p:cNvPr>
          <p:cNvSpPr>
            <a:spLocks noGrp="1"/>
          </p:cNvSpPr>
          <p:nvPr>
            <p:ph type="title"/>
          </p:nvPr>
        </p:nvSpPr>
        <p:spPr/>
        <p:txBody>
          <a:bodyPr>
            <a:normAutofit/>
          </a:bodyPr>
          <a:lstStyle/>
          <a:p>
            <a:pPr algn="l"/>
            <a:r>
              <a:rPr lang="en-US" sz="5400" b="1"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81BCA5CA-5CAA-BF09-2F30-F574042FC3AC}"/>
              </a:ext>
            </a:extLst>
          </p:cNvPr>
          <p:cNvSpPr>
            <a:spLocks noGrp="1"/>
          </p:cNvSpPr>
          <p:nvPr>
            <p:ph idx="1"/>
          </p:nvPr>
        </p:nvSpPr>
        <p:spPr>
          <a:xfrm>
            <a:off x="304800" y="2738438"/>
            <a:ext cx="17545050" cy="6527007"/>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A68A928-D9F8-DB7C-EDD2-BA9E2045863A}"/>
              </a:ext>
            </a:extLst>
          </p:cNvPr>
          <p:cNvSpPr txBox="1"/>
          <p:nvPr/>
        </p:nvSpPr>
        <p:spPr>
          <a:xfrm>
            <a:off x="304800" y="2095500"/>
            <a:ext cx="17430750" cy="6878806"/>
          </a:xfrm>
          <a:prstGeom prst="rect">
            <a:avLst/>
          </a:prstGeom>
          <a:noFill/>
        </p:spPr>
        <p:txBody>
          <a:bodyPr wrap="square">
            <a:spAutoFit/>
          </a:bodyPr>
          <a:lstStyle/>
          <a:p>
            <a:pPr lvl="0" eaLnBrk="0" fontAlgn="base" hangingPunct="0">
              <a:spcBef>
                <a:spcPct val="0"/>
              </a:spcBef>
              <a:spcAft>
                <a:spcPct val="0"/>
              </a:spcAft>
            </a:pPr>
            <a:endParaRPr lang="en-GB" altLang="en-US" sz="2700" dirty="0">
              <a:latin typeface="Arial" panose="020B0604020202020204" pitchFamily="34" charset="0"/>
              <a:cs typeface="Arial" panose="020B0604020202020204" pitchFamily="34" charset="0"/>
            </a:endParaRPr>
          </a:p>
          <a:p>
            <a:pPr lvl="0" eaLnBrk="0" fontAlgn="base" hangingPunct="0">
              <a:spcBef>
                <a:spcPct val="0"/>
              </a:spcBef>
              <a:spcAft>
                <a:spcPct val="0"/>
              </a:spcAft>
            </a:pPr>
            <a:r>
              <a:rPr lang="en-GB" sz="2400" dirty="0">
                <a:latin typeface="Arial" panose="020B0604020202020204" pitchFamily="34" charset="0"/>
                <a:cs typeface="Arial" panose="020B0604020202020204" pitchFamily="34" charset="0"/>
              </a:rPr>
              <a:t>Ma, C., Zhang, C., Zhao, W. and Yu, H. (2025). The Effect of Developmental Characteristics of Adolescents’ Perceived Social Support on Social–Emotional Competence from a Cumulative Ecological Resources Theory Perspective’, </a:t>
            </a:r>
            <a:r>
              <a:rPr lang="en-GB" sz="2400" i="1" dirty="0" err="1">
                <a:latin typeface="Arial" panose="020B0604020202020204" pitchFamily="34" charset="0"/>
                <a:cs typeface="Arial" panose="020B0604020202020204" pitchFamily="34" charset="0"/>
              </a:rPr>
              <a:t>Behavioral</a:t>
            </a:r>
            <a:r>
              <a:rPr lang="en-GB" sz="2400" i="1" dirty="0">
                <a:latin typeface="Arial" panose="020B0604020202020204" pitchFamily="34" charset="0"/>
                <a:cs typeface="Arial" panose="020B0604020202020204" pitchFamily="34" charset="0"/>
              </a:rPr>
              <a:t> Sciences</a:t>
            </a:r>
            <a:r>
              <a:rPr lang="en-GB" sz="2400" dirty="0">
                <a:latin typeface="Arial" panose="020B0604020202020204" pitchFamily="34" charset="0"/>
                <a:cs typeface="Arial" panose="020B0604020202020204" pitchFamily="34" charset="0"/>
              </a:rPr>
              <a:t>, 15(7), p.921. </a:t>
            </a:r>
          </a:p>
          <a:p>
            <a:pPr eaLnBrk="0" fontAlgn="base" hangingPunct="0">
              <a:spcBef>
                <a:spcPct val="0"/>
              </a:spcBef>
              <a:spcAft>
                <a:spcPct val="0"/>
              </a:spcAft>
            </a:pPr>
            <a:endParaRPr lang="en-GB" sz="2400" dirty="0">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400" dirty="0">
                <a:latin typeface="Arial" panose="020B0604020202020204" pitchFamily="34" charset="0"/>
                <a:cs typeface="Arial" panose="020B0604020202020204" pitchFamily="34" charset="0"/>
              </a:rPr>
              <a:t>Nortje, A.L. and Pillay, J. (2022) ‘Vulnerable young adults’ retrospective perceptions of school-based psychosocial support’, </a:t>
            </a:r>
            <a:r>
              <a:rPr lang="en-GB" sz="2400" i="1" dirty="0">
                <a:latin typeface="Arial" panose="020B0604020202020204" pitchFamily="34" charset="0"/>
                <a:cs typeface="Arial" panose="020B0604020202020204" pitchFamily="34" charset="0"/>
              </a:rPr>
              <a:t>South African Journal of Education</a:t>
            </a:r>
            <a:r>
              <a:rPr lang="en-GB" sz="2400" dirty="0">
                <a:latin typeface="Arial" panose="020B0604020202020204" pitchFamily="34" charset="0"/>
                <a:cs typeface="Arial" panose="020B0604020202020204" pitchFamily="34" charset="0"/>
              </a:rPr>
              <a:t>, 42(1), pp.1-9. </a:t>
            </a:r>
          </a:p>
          <a:p>
            <a:pPr eaLnBrk="0" fontAlgn="base" hangingPunct="0">
              <a:spcBef>
                <a:spcPct val="0"/>
              </a:spcBef>
              <a:spcAft>
                <a:spcPct val="0"/>
              </a:spcAft>
            </a:pP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Palparan, F.H. and </a:t>
            </a:r>
            <a:r>
              <a:rPr lang="en-GB" sz="2400" dirty="0" err="1">
                <a:latin typeface="Arial" panose="020B0604020202020204" pitchFamily="34" charset="0"/>
                <a:cs typeface="Arial" panose="020B0604020202020204" pitchFamily="34" charset="0"/>
              </a:rPr>
              <a:t>Saragih</a:t>
            </a:r>
            <a:r>
              <a:rPr lang="en-GB" sz="2400" dirty="0">
                <a:latin typeface="Arial" panose="020B0604020202020204" pitchFamily="34" charset="0"/>
                <a:cs typeface="Arial" panose="020B0604020202020204" pitchFamily="34" charset="0"/>
              </a:rPr>
              <a:t>, M. (2022) ‘Theory of cognitive development by Jean Piaget’, </a:t>
            </a:r>
            <a:r>
              <a:rPr lang="en-GB" sz="2400" i="1" dirty="0">
                <a:latin typeface="Arial" panose="020B0604020202020204" pitchFamily="34" charset="0"/>
                <a:cs typeface="Arial" panose="020B0604020202020204" pitchFamily="34" charset="0"/>
              </a:rPr>
              <a:t>Journal of Applied Linguistics</a:t>
            </a:r>
            <a:r>
              <a:rPr lang="en-GB" sz="2400" dirty="0">
                <a:latin typeface="Arial" panose="020B0604020202020204" pitchFamily="34" charset="0"/>
                <a:cs typeface="Arial" panose="020B0604020202020204" pitchFamily="34" charset="0"/>
              </a:rPr>
              <a:t>, 2(1), pp.55-60.</a:t>
            </a:r>
            <a:endParaRPr lang="en-US" sz="2400" dirty="0">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2400" dirty="0">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400" dirty="0">
                <a:latin typeface="Arial" panose="020B0604020202020204" pitchFamily="34" charset="0"/>
                <a:cs typeface="Arial" panose="020B0604020202020204" pitchFamily="34" charset="0"/>
              </a:rPr>
              <a:t>Roling, M., Falkson, S., Hellmers, C. and Metzing, S. (2020) ‘Early caregiving experiences and the impact on transition into adulthood and further life: a literature review’, </a:t>
            </a:r>
            <a:r>
              <a:rPr lang="en-GB" sz="2400" i="1" dirty="0">
                <a:latin typeface="Arial" panose="020B0604020202020204" pitchFamily="34" charset="0"/>
                <a:cs typeface="Arial" panose="020B0604020202020204" pitchFamily="34" charset="0"/>
              </a:rPr>
              <a:t>Scandinavian Journal of Caring Sciences</a:t>
            </a:r>
            <a:r>
              <a:rPr lang="en-GB" sz="2400" dirty="0">
                <a:latin typeface="Arial" panose="020B0604020202020204" pitchFamily="34" charset="0"/>
                <a:cs typeface="Arial" panose="020B0604020202020204" pitchFamily="34" charset="0"/>
              </a:rPr>
              <a:t>, 34(3), pp.539-551.</a:t>
            </a:r>
          </a:p>
          <a:p>
            <a:pPr eaLnBrk="0" fontAlgn="base" hangingPunct="0">
              <a:spcBef>
                <a:spcPct val="0"/>
              </a:spcBef>
              <a:spcAft>
                <a:spcPct val="0"/>
              </a:spcAft>
            </a:pPr>
            <a:endParaRPr lang="en-GB" sz="2400" dirty="0">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400" dirty="0">
                <a:latin typeface="Arial" panose="020B0604020202020204" pitchFamily="34" charset="0"/>
                <a:cs typeface="Arial" panose="020B0604020202020204" pitchFamily="34" charset="0"/>
              </a:rPr>
              <a:t>Timm, J., Block, H., </a:t>
            </a:r>
            <a:r>
              <a:rPr lang="en-GB" sz="2400" dirty="0" err="1">
                <a:latin typeface="Arial" panose="020B0604020202020204" pitchFamily="34" charset="0"/>
                <a:cs typeface="Arial" panose="020B0604020202020204" pitchFamily="34" charset="0"/>
              </a:rPr>
              <a:t>Boanca</a:t>
            </a:r>
            <a:r>
              <a:rPr lang="en-GB" sz="2400" dirty="0">
                <a:latin typeface="Arial" panose="020B0604020202020204" pitchFamily="34" charset="0"/>
                <a:cs typeface="Arial" panose="020B0604020202020204" pitchFamily="34" charset="0"/>
              </a:rPr>
              <a:t>, G. and Acquaye, H.E. (2022) ‘An exploratory study on the relationship between completion of Erikson’s fourth psychosocial stage and assurance of salvation’, </a:t>
            </a:r>
            <a:r>
              <a:rPr lang="en-GB" sz="2400" i="1" dirty="0">
                <a:latin typeface="Arial" panose="020B0604020202020204" pitchFamily="34" charset="0"/>
                <a:cs typeface="Arial" panose="020B0604020202020204" pitchFamily="34" charset="0"/>
              </a:rPr>
              <a:t>Journal of Spirituality in Mental Health</a:t>
            </a:r>
            <a:r>
              <a:rPr lang="en-GB" sz="2400" dirty="0">
                <a:latin typeface="Arial" panose="020B0604020202020204" pitchFamily="34" charset="0"/>
                <a:cs typeface="Arial" panose="020B0604020202020204" pitchFamily="34" charset="0"/>
              </a:rPr>
              <a:t>, 24(1), pp.53-73.</a:t>
            </a:r>
          </a:p>
          <a:p>
            <a:pPr eaLnBrk="0" fontAlgn="base" hangingPunct="0">
              <a:spcBef>
                <a:spcPct val="0"/>
              </a:spcBef>
              <a:spcAft>
                <a:spcPct val="0"/>
              </a:spcAft>
            </a:pPr>
            <a:endParaRPr lang="en-GB" altLang="en-US" sz="2700" dirty="0">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2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71316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1617</TotalTime>
  <Words>1702</Words>
  <Application>Microsoft Macintosh PowerPoint</Application>
  <PresentationFormat>Custom</PresentationFormat>
  <Paragraphs>116</Paragraphs>
  <Slides>12</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Poppins Light</vt:lpstr>
      <vt:lpstr>Calibri</vt:lpstr>
      <vt:lpstr>Arial Bold</vt:lpstr>
      <vt:lpstr>Poppins</vt:lpstr>
      <vt:lpstr>Aptos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Teal and White Modern Health Care Presentation</dc:title>
  <cp:lastModifiedBy>Ansar Ali (2433274)</cp:lastModifiedBy>
  <cp:revision>9</cp:revision>
  <dcterms:created xsi:type="dcterms:W3CDTF">2006-08-16T00:00:00Z</dcterms:created>
  <dcterms:modified xsi:type="dcterms:W3CDTF">2026-02-14T23:02:50Z</dcterms:modified>
  <dc:identifier>DAHBIncvxAo</dc:identifier>
</cp:coreProperties>
</file>