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4"/>
  </p:notesMasterIdLst>
  <p:sldIdLst>
    <p:sldId id="292" r:id="rId9"/>
    <p:sldId id="294" r:id="rId10"/>
    <p:sldId id="295" r:id="rId11"/>
    <p:sldId id="484" r:id="rId12"/>
    <p:sldId id="418" r:id="rId13"/>
    <p:sldId id="500" r:id="rId14"/>
    <p:sldId id="400" r:id="rId15"/>
    <p:sldId id="530" r:id="rId16"/>
    <p:sldId id="509" r:id="rId17"/>
    <p:sldId id="532" r:id="rId18"/>
    <p:sldId id="533" r:id="rId19"/>
    <p:sldId id="534" r:id="rId20"/>
    <p:sldId id="535" r:id="rId21"/>
    <p:sldId id="537" r:id="rId22"/>
    <p:sldId id="536" r:id="rId23"/>
    <p:sldId id="538" r:id="rId24"/>
    <p:sldId id="539" r:id="rId25"/>
    <p:sldId id="540" r:id="rId26"/>
    <p:sldId id="541" r:id="rId27"/>
    <p:sldId id="544" r:id="rId28"/>
    <p:sldId id="542" r:id="rId29"/>
    <p:sldId id="543" r:id="rId30"/>
    <p:sldId id="545" r:id="rId31"/>
    <p:sldId id="531" r:id="rId32"/>
    <p:sldId id="46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1" d="100"/>
          <a:sy n="91" d="100"/>
        </p:scale>
        <p:origin x="10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05/07/2021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48165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782625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580763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382070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669718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715724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8971451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4526171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7858487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604044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2026882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5100276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640347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7/5/2021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gif"/><Relationship Id="rId18" Type="http://schemas.openxmlformats.org/officeDocument/2006/relationships/image" Target="../media/image21.pn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png"/><Relationship Id="rId17" Type="http://schemas.openxmlformats.org/officeDocument/2006/relationships/image" Target="../media/image20.png"/><Relationship Id="rId2" Type="http://schemas.openxmlformats.org/officeDocument/2006/relationships/slideLayout" Target="../slideLayouts/slideLayout4.xml"/><Relationship Id="rId16" Type="http://schemas.openxmlformats.org/officeDocument/2006/relationships/image" Target="../media/image19.png"/><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jpeg"/><Relationship Id="rId15" Type="http://schemas.openxmlformats.org/officeDocument/2006/relationships/image" Target="../media/image18.jpe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s>
</file>

<file path=ppt/slides/_rels/slide8.xml.rels><?xml version="1.0" encoding="UTF-8" standalone="yes"?>
<Relationships xmlns="http://schemas.openxmlformats.org/package/2006/relationships"><Relationship Id="rId8" Type="http://schemas.openxmlformats.org/officeDocument/2006/relationships/image" Target="../media/image26.jpg"/><Relationship Id="rId13" Type="http://schemas.openxmlformats.org/officeDocument/2006/relationships/image" Target="../media/image31.jpg"/><Relationship Id="rId3" Type="http://schemas.openxmlformats.org/officeDocument/2006/relationships/notesSlide" Target="../notesSlides/notesSlide2.xml"/><Relationship Id="rId7" Type="http://schemas.openxmlformats.org/officeDocument/2006/relationships/image" Target="../media/image25.png"/><Relationship Id="rId12" Type="http://schemas.openxmlformats.org/officeDocument/2006/relationships/image" Target="../media/image30.jpe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jpeg"/><Relationship Id="rId4" Type="http://schemas.openxmlformats.org/officeDocument/2006/relationships/image" Target="../media/image22.png"/><Relationship Id="rId9" Type="http://schemas.openxmlformats.org/officeDocument/2006/relationships/image" Target="../media/image27.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image" Target="../media/image42.jpeg"/><Relationship Id="rId4" Type="http://schemas.openxmlformats.org/officeDocument/2006/relationships/image" Target="../media/image41.png"/></Relationships>
</file>

<file path=ppt/slides/_rels/slide13.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7.xml"/><Relationship Id="rId6" Type="http://schemas.openxmlformats.org/officeDocument/2006/relationships/image" Target="../media/image43.png"/><Relationship Id="rId5" Type="http://schemas.openxmlformats.org/officeDocument/2006/relationships/notesSlide" Target="../notesSlides/notesSlide7.xml"/><Relationship Id="rId4"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9.xml"/><Relationship Id="rId6" Type="http://schemas.openxmlformats.org/officeDocument/2006/relationships/image" Target="../media/image44.png"/><Relationship Id="rId5" Type="http://schemas.openxmlformats.org/officeDocument/2006/relationships/notesSlide" Target="../notesSlides/notesSlide9.xml"/><Relationship Id="rId4"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4.xml.rels><?xml version="1.0" encoding="UTF-8" standalone="yes"?>
<Relationships xmlns="http://schemas.openxmlformats.org/package/2006/relationships"><Relationship Id="rId8" Type="http://schemas.openxmlformats.org/officeDocument/2006/relationships/image" Target="../media/image26.jpg"/><Relationship Id="rId13" Type="http://schemas.openxmlformats.org/officeDocument/2006/relationships/image" Target="../media/image31.jpg"/><Relationship Id="rId3" Type="http://schemas.openxmlformats.org/officeDocument/2006/relationships/notesSlide" Target="../notesSlides/notesSlide18.xml"/><Relationship Id="rId7" Type="http://schemas.openxmlformats.org/officeDocument/2006/relationships/image" Target="../media/image25.png"/><Relationship Id="rId12" Type="http://schemas.openxmlformats.org/officeDocument/2006/relationships/image" Target="../media/image30.jpeg"/><Relationship Id="rId2" Type="http://schemas.openxmlformats.org/officeDocument/2006/relationships/slideLayout" Target="../slideLayouts/slideLayout4.xml"/><Relationship Id="rId1" Type="http://schemas.openxmlformats.org/officeDocument/2006/relationships/tags" Target="../tags/tag18.xml"/><Relationship Id="rId6" Type="http://schemas.openxmlformats.org/officeDocument/2006/relationships/image" Target="../media/image47.png"/><Relationship Id="rId11" Type="http://schemas.openxmlformats.org/officeDocument/2006/relationships/image" Target="../media/image29.png"/><Relationship Id="rId5" Type="http://schemas.openxmlformats.org/officeDocument/2006/relationships/image" Target="../media/image46.png"/><Relationship Id="rId10" Type="http://schemas.openxmlformats.org/officeDocument/2006/relationships/image" Target="../media/image49.jpeg"/><Relationship Id="rId4" Type="http://schemas.openxmlformats.org/officeDocument/2006/relationships/image" Target="../media/image45.png"/><Relationship Id="rId9" Type="http://schemas.openxmlformats.org/officeDocument/2006/relationships/image" Target="../media/image48.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smtClean="0">
                <a:effectLst>
                  <a:outerShdw blurRad="38100" dist="38100" dir="2700000" algn="tl">
                    <a:srgbClr val="000000">
                      <a:alpha val="43137"/>
                    </a:srgbClr>
                  </a:outerShdw>
                </a:effectLst>
              </a:rPr>
              <a:t>Cybersecurity Threats, </a:t>
            </a:r>
          </a:p>
          <a:p>
            <a:r>
              <a:rPr lang="en-GB" sz="4000" b="1" i="1" dirty="0" smtClean="0">
                <a:effectLst>
                  <a:outerShdw blurRad="38100" dist="38100" dir="2700000" algn="tl">
                    <a:srgbClr val="000000">
                      <a:alpha val="43137"/>
                    </a:srgbClr>
                  </a:outerShdw>
                </a:effectLst>
              </a:rPr>
              <a:t>Vulnerabilities and Attacks</a:t>
            </a:r>
            <a:endParaRPr lang="en-GB" sz="4000"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smtClean="0"/>
          </a:p>
          <a:p>
            <a:r>
              <a:rPr lang="en-GB" b="1" i="1" dirty="0"/>
              <a:t>Network and Cybersecurity </a:t>
            </a:r>
            <a:endParaRPr lang="en-GB" b="1" i="1" dirty="0" smtClean="0"/>
          </a:p>
          <a:p>
            <a:r>
              <a:rPr lang="en-GB" b="1" i="1" dirty="0" smtClean="0"/>
              <a:t>Essentials </a:t>
            </a:r>
            <a:r>
              <a:rPr lang="en-GB" i="1" dirty="0" smtClean="0"/>
              <a:t>(ACCA4024</a:t>
            </a:r>
            <a:r>
              <a:rPr lang="en-GB" i="1" dirty="0"/>
              <a:t>)</a:t>
            </a:r>
            <a:br>
              <a:rPr lang="en-GB" i="1" dirty="0"/>
            </a:br>
            <a:endParaRPr lang="en-GB" i="1" dirty="0" smtClean="0"/>
          </a:p>
          <a:p>
            <a:r>
              <a:rPr lang="en-GB" dirty="0" smtClean="0"/>
              <a:t>Applied Computing - WISA</a:t>
            </a:r>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a:t>
            </a:r>
            <a:r>
              <a:rPr lang="en-GB" sz="1600" i="1" dirty="0" smtClean="0"/>
              <a:t>components, the </a:t>
            </a:r>
            <a:r>
              <a:rPr lang="en-GB" sz="1600" i="1" dirty="0"/>
              <a:t>importance of documenting </a:t>
            </a:r>
            <a:r>
              <a:rPr lang="en-GB" sz="1600" i="1" dirty="0" smtClean="0"/>
              <a:t>a network, </a:t>
            </a:r>
            <a:r>
              <a:rPr lang="en-US" sz="1600" i="1" dirty="0" smtClean="0">
                <a:solidFill>
                  <a:schemeClr val="tx1">
                    <a:lumMod val="50000"/>
                  </a:schemeClr>
                </a:solidFill>
              </a:rPr>
              <a:t>the </a:t>
            </a:r>
            <a:r>
              <a:rPr lang="en-US" sz="1600" i="1" dirty="0">
                <a:solidFill>
                  <a:schemeClr val="tx1">
                    <a:lumMod val="50000"/>
                  </a:schemeClr>
                </a:solidFill>
              </a:rPr>
              <a:t>different types of network cables used in a home </a:t>
            </a:r>
            <a:r>
              <a:rPr lang="en-US" sz="1600" i="1" dirty="0" smtClean="0">
                <a:solidFill>
                  <a:schemeClr val="tx1">
                    <a:lumMod val="50000"/>
                  </a:schemeClr>
                </a:solidFill>
              </a:rPr>
              <a:t>network, how network </a:t>
            </a:r>
            <a:r>
              <a:rPr lang="en-US" sz="1600" i="1" dirty="0">
                <a:solidFill>
                  <a:schemeClr val="tx1">
                    <a:lumMod val="50000"/>
                  </a:schemeClr>
                </a:solidFill>
              </a:rPr>
              <a:t>cables are very vital component which helps in establishing a successful </a:t>
            </a:r>
            <a:r>
              <a:rPr lang="en-US" sz="1600" i="1" dirty="0" smtClean="0">
                <a:solidFill>
                  <a:schemeClr val="tx1">
                    <a:lumMod val="50000"/>
                  </a:schemeClr>
                </a:solidFill>
              </a:rPr>
              <a:t>network, the </a:t>
            </a:r>
            <a:r>
              <a:rPr lang="en-US" sz="1600" i="1" dirty="0">
                <a:solidFill>
                  <a:schemeClr val="tx1">
                    <a:lumMod val="50000"/>
                  </a:schemeClr>
                </a:solidFill>
              </a:rPr>
              <a:t>need of standard protocols in a network and </a:t>
            </a:r>
            <a:r>
              <a:rPr lang="en-US" sz="1600" i="1" dirty="0" smtClean="0">
                <a:solidFill>
                  <a:schemeClr val="tx1">
                    <a:lumMod val="50000"/>
                  </a:schemeClr>
                </a:solidFill>
              </a:rPr>
              <a:t>the </a:t>
            </a:r>
            <a:r>
              <a:rPr lang="en-US" sz="1600" i="1" dirty="0">
                <a:solidFill>
                  <a:schemeClr val="tx1">
                    <a:lumMod val="50000"/>
                  </a:schemeClr>
                </a:solidFill>
              </a:rPr>
              <a:t>communication principles used with in the network.  </a:t>
            </a:r>
            <a:endParaRPr lang="en-US" sz="1600" i="1" dirty="0" smtClean="0">
              <a:solidFill>
                <a:schemeClr val="tx1">
                  <a:lumMod val="50000"/>
                </a:schemeClr>
              </a:solidFill>
            </a:endParaRPr>
          </a:p>
          <a:p>
            <a:pPr algn="just"/>
            <a:endParaRPr lang="en-US" sz="1600" i="1" dirty="0">
              <a:solidFill>
                <a:schemeClr val="tx1">
                  <a:lumMod val="50000"/>
                </a:schemeClr>
              </a:solidFill>
            </a:endParaRPr>
          </a:p>
          <a:p>
            <a:pPr algn="just"/>
            <a:r>
              <a:rPr lang="en-US" sz="1600" i="1" dirty="0" smtClean="0">
                <a:solidFill>
                  <a:schemeClr val="tx1">
                    <a:lumMod val="50000"/>
                  </a:schemeClr>
                </a:solidFill>
              </a:rPr>
              <a:t>After </a:t>
            </a:r>
            <a:r>
              <a:rPr lang="en-US" sz="1600" i="1" dirty="0">
                <a:solidFill>
                  <a:schemeClr val="tx1">
                    <a:lumMod val="50000"/>
                  </a:schemeClr>
                </a:solidFill>
              </a:rPr>
              <a:t>having a better understanding on the connecting components and the rules in establishing the communication, </a:t>
            </a:r>
            <a:r>
              <a:rPr lang="en-US" sz="1600" i="1" dirty="0" smtClean="0">
                <a:solidFill>
                  <a:schemeClr val="tx1">
                    <a:lumMod val="50000"/>
                  </a:schemeClr>
                </a:solidFill>
              </a:rPr>
              <a:t>the session elaborated the </a:t>
            </a:r>
            <a:r>
              <a:rPr lang="en-US" sz="1600" i="1" dirty="0">
                <a:solidFill>
                  <a:schemeClr val="tx1">
                    <a:lumMod val="50000"/>
                  </a:schemeClr>
                </a:solidFill>
              </a:rPr>
              <a:t>Ethernet </a:t>
            </a:r>
            <a:r>
              <a:rPr lang="en-US" sz="1600" i="1" dirty="0" smtClean="0">
                <a:solidFill>
                  <a:schemeClr val="tx1">
                    <a:lumMod val="50000"/>
                  </a:schemeClr>
                </a:solidFill>
              </a:rPr>
              <a:t>frame, the </a:t>
            </a:r>
            <a:r>
              <a:rPr lang="en-US" sz="1600" i="1" dirty="0">
                <a:solidFill>
                  <a:schemeClr val="tx1">
                    <a:lumMod val="50000"/>
                  </a:schemeClr>
                </a:solidFill>
              </a:rPr>
              <a:t>purpose of </a:t>
            </a:r>
            <a:r>
              <a:rPr lang="en-US" sz="1600" i="1" dirty="0" smtClean="0">
                <a:solidFill>
                  <a:schemeClr val="tx1">
                    <a:lumMod val="50000"/>
                  </a:schemeClr>
                </a:solidFill>
              </a:rPr>
              <a:t>routing, the </a:t>
            </a:r>
            <a:r>
              <a:rPr lang="en-US" sz="1600" i="1" dirty="0">
                <a:solidFill>
                  <a:schemeClr val="tx1">
                    <a:lumMod val="50000"/>
                  </a:schemeClr>
                </a:solidFill>
              </a:rPr>
              <a:t>purpose of logical addressing (IP </a:t>
            </a:r>
            <a:r>
              <a:rPr lang="en-US" sz="1600" i="1" dirty="0" smtClean="0">
                <a:solidFill>
                  <a:schemeClr val="tx1">
                    <a:lumMod val="50000"/>
                  </a:schemeClr>
                </a:solidFill>
              </a:rPr>
              <a:t>Address), How </a:t>
            </a:r>
            <a:r>
              <a:rPr lang="en-US" sz="1600" i="1" dirty="0">
                <a:solidFill>
                  <a:schemeClr val="tx1">
                    <a:lumMod val="50000"/>
                  </a:schemeClr>
                </a:solidFill>
              </a:rPr>
              <a:t>IP address are classified/ derived, how they are organized, how they are used </a:t>
            </a:r>
            <a:r>
              <a:rPr lang="en-US" sz="1600" i="1" dirty="0" err="1" smtClean="0">
                <a:solidFill>
                  <a:schemeClr val="tx1">
                    <a:lumMod val="50000"/>
                  </a:schemeClr>
                </a:solidFill>
              </a:rPr>
              <a:t>etc</a:t>
            </a:r>
            <a:r>
              <a:rPr lang="en-US" sz="1600" i="1" dirty="0" smtClean="0">
                <a:solidFill>
                  <a:schemeClr val="tx1">
                    <a:lumMod val="50000"/>
                  </a:schemeClr>
                </a:solidFill>
              </a:rPr>
              <a:t>, followed by the different </a:t>
            </a:r>
            <a:r>
              <a:rPr lang="en-US" sz="1600" i="1" dirty="0">
                <a:solidFill>
                  <a:schemeClr val="tx1">
                    <a:lumMod val="50000"/>
                  </a:schemeClr>
                </a:solidFill>
              </a:rPr>
              <a:t>methods of assigning IP addresses (static and </a:t>
            </a:r>
            <a:r>
              <a:rPr lang="en-US" sz="1600" i="1" dirty="0" smtClean="0">
                <a:solidFill>
                  <a:schemeClr val="tx1">
                    <a:lumMod val="50000"/>
                  </a:schemeClr>
                </a:solidFill>
              </a:rPr>
              <a:t>dynamic), the </a:t>
            </a:r>
            <a:r>
              <a:rPr lang="en-US" sz="1600" i="1" dirty="0">
                <a:solidFill>
                  <a:schemeClr val="tx1">
                    <a:lumMod val="50000"/>
                  </a:schemeClr>
                </a:solidFill>
              </a:rPr>
              <a:t>concept of NAT. Finally, the features of </a:t>
            </a:r>
            <a:r>
              <a:rPr lang="en-US" sz="1600" i="1" dirty="0" smtClean="0">
                <a:solidFill>
                  <a:schemeClr val="tx1">
                    <a:lumMod val="50000"/>
                  </a:schemeClr>
                </a:solidFill>
              </a:rPr>
              <a:t>IPv6. We also discussed </a:t>
            </a:r>
            <a:r>
              <a:rPr lang="en-US" sz="1600" i="1" dirty="0">
                <a:solidFill>
                  <a:schemeClr val="tx1">
                    <a:lumMod val="50000"/>
                  </a:schemeClr>
                </a:solidFill>
              </a:rPr>
              <a:t>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US" dirty="0" smtClean="0">
                <a:solidFill>
                  <a:schemeClr val="bg1"/>
                </a:solidFill>
              </a:rPr>
              <a:t>Network Types, Data Transmission</a:t>
            </a:r>
            <a:r>
              <a:rPr lang="en-GB" dirty="0" smtClean="0">
                <a:solidFill>
                  <a:schemeClr val="bg1"/>
                </a:solidFill>
              </a:rPr>
              <a:t>, </a:t>
            </a:r>
            <a:r>
              <a:rPr lang="en-US" dirty="0" smtClean="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a:t>
            </a:r>
            <a:r>
              <a:rPr lang="en-US" dirty="0" smtClean="0">
                <a:solidFill>
                  <a:schemeClr val="bg1"/>
                </a:solidFill>
              </a:rPr>
              <a:t>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smtClean="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a:t>
            </a:r>
            <a:r>
              <a:rPr lang="en-US" dirty="0" smtClean="0">
                <a:solidFill>
                  <a:schemeClr val="bg1"/>
                </a:solidFill>
              </a:rPr>
              <a:t>Documentation, </a:t>
            </a:r>
            <a:r>
              <a:rPr lang="en-GB" dirty="0" smtClean="0">
                <a:solidFill>
                  <a:schemeClr val="bg1"/>
                </a:solidFill>
              </a:rPr>
              <a:t>Communication Principles</a:t>
            </a:r>
          </a:p>
          <a:p>
            <a:pPr marL="285750" indent="-285750" fontAlgn="t">
              <a:buFont typeface="Wingdings" panose="05000000000000000000" pitchFamily="2" charset="2"/>
              <a:buChar char="ü"/>
            </a:pPr>
            <a:r>
              <a:rPr lang="en-GB" dirty="0" smtClean="0">
                <a:solidFill>
                  <a:schemeClr val="bg1"/>
                </a:solidFill>
              </a:rPr>
              <a:t>Routing, DHCPv4, Network </a:t>
            </a:r>
            <a:r>
              <a:rPr lang="en-GB" dirty="0">
                <a:solidFill>
                  <a:schemeClr val="bg1"/>
                </a:solidFill>
              </a:rPr>
              <a:t>Address Translation</a:t>
            </a:r>
          </a:p>
          <a:p>
            <a:pPr marL="285750" indent="-285750" fontAlgn="t">
              <a:buFont typeface="Wingdings" panose="05000000000000000000" pitchFamily="2" charset="2"/>
              <a:buChar char="ü"/>
            </a:pPr>
            <a:r>
              <a:rPr lang="en-GB" dirty="0">
                <a:solidFill>
                  <a:schemeClr val="bg1"/>
                </a:solidFill>
              </a:rPr>
              <a:t>TCP, UDP </a:t>
            </a:r>
            <a:r>
              <a:rPr lang="en-GB" dirty="0" smtClean="0">
                <a:solidFill>
                  <a:schemeClr val="bg1"/>
                </a:solidFill>
              </a:rPr>
              <a:t>Functions, DNS, Other Services</a:t>
            </a:r>
          </a:p>
          <a:p>
            <a:pPr marL="285750" indent="-285750" fontAlgn="t">
              <a:buFont typeface="Wingdings" panose="05000000000000000000" pitchFamily="2" charset="2"/>
              <a:buChar char="ü"/>
            </a:pPr>
            <a:r>
              <a:rPr lang="en-GB" dirty="0" smtClean="0">
                <a:solidFill>
                  <a:schemeClr val="bg1"/>
                </a:solidFill>
              </a:rPr>
              <a:t>Home network (Basics) Infrastructure and technologies</a:t>
            </a:r>
            <a:endParaRPr lang="en-GB" dirty="0">
              <a:solidFill>
                <a:schemeClr val="bg1"/>
              </a:solidFill>
            </a:endParaRPr>
          </a:p>
          <a:p>
            <a:pPr marL="285750" indent="-285750" fontAlgn="t">
              <a:buFont typeface="Wingdings" panose="05000000000000000000" pitchFamily="2" charset="2"/>
              <a:buChar char="ü"/>
            </a:pPr>
            <a:r>
              <a:rPr lang="en-GB" dirty="0" smtClean="0">
                <a:solidFill>
                  <a:schemeClr val="bg1"/>
                </a:solidFill>
              </a:rPr>
              <a:t>Beyond </a:t>
            </a:r>
            <a:r>
              <a:rPr lang="en-GB" dirty="0">
                <a:solidFill>
                  <a:schemeClr val="bg1"/>
                </a:solidFill>
              </a:rPr>
              <a:t>Home </a:t>
            </a:r>
            <a:r>
              <a:rPr lang="en-GB" dirty="0" smtClean="0">
                <a:solidFill>
                  <a:schemeClr val="bg1"/>
                </a:solidFill>
              </a:rPr>
              <a:t>Networks (ISP, Virtualization)</a:t>
            </a:r>
            <a:endParaRPr lang="en-GB"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4524315"/>
          </a:xfrm>
          <a:prstGeom prst="rect">
            <a:avLst/>
          </a:prstGeom>
        </p:spPr>
        <p:txBody>
          <a:bodyPr wrap="square">
            <a:spAutoFit/>
          </a:bodyPr>
          <a:lstStyle/>
          <a:p>
            <a:pPr algn="just">
              <a:spcBef>
                <a:spcPts val="0"/>
              </a:spcBef>
            </a:pPr>
            <a:r>
              <a:rPr lang="en-US" i="1" dirty="0" smtClean="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a:t>
            </a:r>
            <a:r>
              <a:rPr lang="en-US" i="1" dirty="0">
                <a:solidFill>
                  <a:schemeClr val="tx1">
                    <a:lumMod val="50000"/>
                  </a:schemeClr>
                </a:solidFill>
              </a:rPr>
              <a:t>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a:t>
            </a:r>
            <a:r>
              <a:rPr lang="en-US" i="1" dirty="0" smtClean="0">
                <a:solidFill>
                  <a:schemeClr val="tx1">
                    <a:lumMod val="50000"/>
                  </a:schemeClr>
                </a:solidFill>
              </a:rPr>
              <a:t>common </a:t>
            </a:r>
            <a:r>
              <a:rPr lang="en-US" i="1" dirty="0">
                <a:solidFill>
                  <a:schemeClr val="tx1">
                    <a:lumMod val="50000"/>
                  </a:schemeClr>
                </a:solidFill>
              </a:rPr>
              <a:t>characteristics comprising cybersecurity world, cyber criminals and cybersecurity </a:t>
            </a:r>
            <a:r>
              <a:rPr lang="en-US" i="1" dirty="0" smtClean="0">
                <a:solidFill>
                  <a:schemeClr val="tx1">
                    <a:lumMod val="50000"/>
                  </a:schemeClr>
                </a:solidFill>
              </a:rPr>
              <a:t>specialists, </a:t>
            </a:r>
            <a:r>
              <a:rPr lang="en-US" i="1" dirty="0">
                <a:solidFill>
                  <a:schemeClr val="tx1">
                    <a:lumMod val="50000"/>
                  </a:schemeClr>
                </a:solidFill>
              </a:rPr>
              <a:t>t</a:t>
            </a:r>
            <a:r>
              <a:rPr lang="en-US" i="1" dirty="0" smtClean="0">
                <a:solidFill>
                  <a:schemeClr val="tx1">
                    <a:lumMod val="50000"/>
                  </a:schemeClr>
                </a:solidFill>
              </a:rPr>
              <a:t>he </a:t>
            </a:r>
            <a:r>
              <a:rPr lang="en-US" i="1" dirty="0">
                <a:solidFill>
                  <a:schemeClr val="tx1">
                    <a:lumMod val="50000"/>
                  </a:schemeClr>
                </a:solidFill>
              </a:rPr>
              <a:t>threats that affect individuals, and organizations.</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Following that, we discussed the </a:t>
            </a:r>
            <a:r>
              <a:rPr lang="en-US" i="1" dirty="0">
                <a:solidFill>
                  <a:schemeClr val="tx1">
                    <a:lumMod val="50000"/>
                  </a:schemeClr>
                </a:solidFill>
              </a:rPr>
              <a:t>different </a:t>
            </a:r>
            <a:r>
              <a:rPr lang="en-US" i="1" dirty="0" smtClean="0">
                <a:solidFill>
                  <a:schemeClr val="tx1">
                    <a:lumMod val="50000"/>
                  </a:schemeClr>
                </a:solidFill>
              </a:rPr>
              <a:t>frameworks </a:t>
            </a:r>
            <a:r>
              <a:rPr lang="en-US" i="1" dirty="0">
                <a:solidFill>
                  <a:schemeClr val="tx1">
                    <a:lumMod val="50000"/>
                  </a:schemeClr>
                </a:solidFill>
              </a:rPr>
              <a:t>referred to </a:t>
            </a:r>
            <a:r>
              <a:rPr lang="en-US" i="1" dirty="0" smtClean="0">
                <a:solidFill>
                  <a:schemeClr val="tx1">
                    <a:lumMod val="50000"/>
                  </a:schemeClr>
                </a:solidFill>
              </a:rPr>
              <a:t>cybersecurity, states of data, data storage, and countermeasures for cybersecurity. </a:t>
            </a: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164709"/>
            <a:ext cx="5619792" cy="3693319"/>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GB" dirty="0" smtClean="0">
                <a:solidFill>
                  <a:schemeClr val="bg1"/>
                </a:solidFill>
              </a:rPr>
              <a:t>Security </a:t>
            </a:r>
            <a:r>
              <a:rPr lang="en-GB" dirty="0">
                <a:solidFill>
                  <a:schemeClr val="bg1"/>
                </a:solidFill>
              </a:rPr>
              <a:t>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a:t>
            </a:r>
          </a:p>
          <a:p>
            <a:pPr marL="742950" lvl="1" indent="-285750" fontAlgn="t">
              <a:buFont typeface="Wingdings" panose="05000000000000000000" pitchFamily="2" charset="2"/>
              <a:buChar char="ü"/>
            </a:pPr>
            <a:r>
              <a:rPr lang="en-GB" dirty="0">
                <a:solidFill>
                  <a:schemeClr val="bg1"/>
                </a:solidFill>
              </a:rPr>
              <a:t>Cyber Specialists</a:t>
            </a:r>
          </a:p>
          <a:p>
            <a:pPr marL="742950" lvl="1" indent="-285750" fontAlgn="t">
              <a:buFont typeface="Wingdings" panose="05000000000000000000" pitchFamily="2" charset="2"/>
              <a:buChar char="ü"/>
            </a:pPr>
            <a:r>
              <a:rPr lang="en-GB" dirty="0">
                <a:solidFill>
                  <a:schemeClr val="bg1"/>
                </a:solidFill>
              </a:rPr>
              <a:t>Cybersecurity </a:t>
            </a:r>
            <a:r>
              <a:rPr lang="en-GB" dirty="0" smtClean="0">
                <a:solidFill>
                  <a:schemeClr val="bg1"/>
                </a:solidFill>
              </a:rPr>
              <a:t>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a:t>
            </a:r>
          </a:p>
          <a:p>
            <a:pPr marL="742950" lvl="1" indent="-285750" fontAlgn="t">
              <a:buFont typeface="Wingdings" panose="05000000000000000000" pitchFamily="2" charset="2"/>
              <a:buChar char="ü"/>
            </a:pPr>
            <a:r>
              <a:rPr lang="en-GB" dirty="0">
                <a:solidFill>
                  <a:schemeClr val="bg1"/>
                </a:solidFill>
              </a:rPr>
              <a:t>States of Data</a:t>
            </a:r>
          </a:p>
          <a:p>
            <a:pPr marL="742950" lvl="1" indent="-285750" fontAlgn="t">
              <a:buFont typeface="Wingdings" panose="05000000000000000000" pitchFamily="2" charset="2"/>
              <a:buChar char="ü"/>
            </a:pPr>
            <a:r>
              <a:rPr lang="en-GB" dirty="0">
                <a:solidFill>
                  <a:schemeClr val="bg1"/>
                </a:solidFill>
              </a:rPr>
              <a:t>Cybersecurity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534862"/>
            <a:ext cx="5475538" cy="646331"/>
          </a:xfrm>
          <a:prstGeom prst="rect">
            <a:avLst/>
          </a:prstGeom>
        </p:spPr>
        <p:txBody>
          <a:bodyPr wrap="none">
            <a:spAutoFit/>
          </a:bodyPr>
          <a:lstStyle/>
          <a:p>
            <a:pPr algn="ctr" fontAlgn="t"/>
            <a:r>
              <a:rPr lang="en-US" b="1" i="1" dirty="0" smtClean="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smtClean="0">
                <a:solidFill>
                  <a:schemeClr val="accent6"/>
                </a:solidFill>
                <a:effectLst>
                  <a:outerShdw blurRad="38100" dist="38100" dir="2700000" algn="tl">
                    <a:srgbClr val="000000">
                      <a:alpha val="43137"/>
                    </a:srgbClr>
                  </a:outerShdw>
                </a:effectLst>
              </a:rPr>
              <a:t>Any questions?</a:t>
            </a:r>
            <a:endParaRPr lang="en-US" b="1" i="1" dirty="0">
              <a:solidFill>
                <a:schemeClr val="accent6"/>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289896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smtClean="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smtClean="0">
                <a:solidFill>
                  <a:srgbClr val="FF0000"/>
                </a:solidFill>
                <a:hlinkClick r:id="rId2"/>
              </a:rPr>
              <a:t>https</a:t>
            </a:r>
            <a:r>
              <a:rPr lang="en-US" i="1" dirty="0">
                <a:solidFill>
                  <a:srgbClr val="FF0000"/>
                </a:solidFill>
                <a:hlinkClick r:id="rId2"/>
              </a:rPr>
              <a:t>://</a:t>
            </a:r>
            <a:r>
              <a:rPr lang="en-US" i="1" dirty="0" smtClean="0">
                <a:solidFill>
                  <a:srgbClr val="FF0000"/>
                </a:solidFill>
                <a:hlinkClick r:id="rId2"/>
              </a:rPr>
              <a:t>www.netacad.com/courses/packet-tracer/introduction-packet-tracer</a:t>
            </a:r>
            <a:endParaRPr lang="en-US" i="1" dirty="0" smtClean="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247317"/>
          </a:xfrm>
          <a:prstGeom prst="rect">
            <a:avLst/>
          </a:prstGeom>
        </p:spPr>
        <p:txBody>
          <a:bodyPr wrap="square">
            <a:spAutoFit/>
          </a:bodyPr>
          <a:lstStyle/>
          <a:p>
            <a:pPr fontAlgn="t"/>
            <a:r>
              <a:rPr lang="en-US" b="1" dirty="0" smtClean="0">
                <a:solidFill>
                  <a:schemeClr val="bg1"/>
                </a:solidFill>
              </a:rPr>
              <a:t>Labs Checkpoint</a:t>
            </a:r>
          </a:p>
          <a:p>
            <a:pPr marL="285750" indent="-285750" fontAlgn="t">
              <a:buFont typeface="Wingdings" panose="05000000000000000000" pitchFamily="2" charset="2"/>
              <a:buChar char="ü"/>
            </a:pPr>
            <a:r>
              <a:rPr lang="en-GB" dirty="0" smtClean="0">
                <a:solidFill>
                  <a:schemeClr val="bg1"/>
                </a:solidFill>
              </a:rPr>
              <a:t>Install Packet Tracer 8.0 and c</a:t>
            </a:r>
            <a:r>
              <a:rPr lang="en-US" dirty="0" err="1" smtClean="0">
                <a:solidFill>
                  <a:schemeClr val="bg1"/>
                </a:solidFill>
              </a:rPr>
              <a:t>omplete</a:t>
            </a:r>
            <a:r>
              <a:rPr lang="en-US" dirty="0" smtClean="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smtClean="0">
                <a:solidFill>
                  <a:schemeClr val="bg1"/>
                </a:solidFill>
              </a:rPr>
              <a:t>Design </a:t>
            </a:r>
            <a:r>
              <a:rPr lang="en-GB" dirty="0">
                <a:solidFill>
                  <a:schemeClr val="bg1"/>
                </a:solidFill>
              </a:rPr>
              <a:t>and Connect a Simple Network and determine IP </a:t>
            </a:r>
            <a:r>
              <a:rPr lang="en-GB" dirty="0" smtClean="0">
                <a:solidFill>
                  <a:schemeClr val="bg1"/>
                </a:solidFill>
              </a:rPr>
              <a:t>Address, </a:t>
            </a:r>
            <a:r>
              <a:rPr lang="en-US" dirty="0" smtClean="0">
                <a:solidFill>
                  <a:schemeClr val="bg1"/>
                </a:solidFill>
              </a:rPr>
              <a:t>Analyze </a:t>
            </a:r>
            <a:r>
              <a:rPr lang="en-US" dirty="0">
                <a:solidFill>
                  <a:schemeClr val="bg1"/>
                </a:solidFill>
              </a:rPr>
              <a:t>MAC </a:t>
            </a:r>
            <a:r>
              <a:rPr lang="en-US" dirty="0" smtClean="0">
                <a:solidFill>
                  <a:schemeClr val="bg1"/>
                </a:solidFill>
              </a:rPr>
              <a:t>Address</a:t>
            </a:r>
          </a:p>
          <a:p>
            <a:pPr marL="285750" indent="-285750" fontAlgn="t">
              <a:buFont typeface="Wingdings" panose="05000000000000000000" pitchFamily="2" charset="2"/>
              <a:buChar char="ü"/>
            </a:pPr>
            <a:r>
              <a:rPr lang="en-US" dirty="0" smtClean="0">
                <a:solidFill>
                  <a:schemeClr val="bg1"/>
                </a:solidFill>
              </a:rPr>
              <a:t>Analyze Wired </a:t>
            </a:r>
            <a:r>
              <a:rPr lang="en-US" dirty="0">
                <a:solidFill>
                  <a:schemeClr val="bg1"/>
                </a:solidFill>
              </a:rPr>
              <a:t>and Wireless Network Connection and </a:t>
            </a:r>
            <a:r>
              <a:rPr lang="en-US" dirty="0" smtClean="0">
                <a:solidFill>
                  <a:schemeClr val="bg1"/>
                </a:solidFill>
              </a:rPr>
              <a:t>Analyze Network Connectivity. </a:t>
            </a:r>
            <a:r>
              <a:rPr lang="en-US" dirty="0">
                <a:solidFill>
                  <a:schemeClr val="bg1"/>
                </a:solidFill>
              </a:rPr>
              <a:t>(</a:t>
            </a:r>
            <a:r>
              <a:rPr lang="en-US" dirty="0" smtClean="0">
                <a:solidFill>
                  <a:schemeClr val="bg1"/>
                </a:solidFill>
              </a:rPr>
              <a:t>Address </a:t>
            </a:r>
            <a:r>
              <a:rPr lang="en-US" dirty="0">
                <a:solidFill>
                  <a:schemeClr val="bg1"/>
                </a:solidFill>
              </a:rPr>
              <a:t>resolution protocol (ARP</a:t>
            </a:r>
            <a:r>
              <a:rPr lang="en-US" dirty="0" smtClean="0">
                <a:solidFill>
                  <a:schemeClr val="bg1"/>
                </a:solidFill>
              </a:rPr>
              <a:t>), PING (ICMP), TRACERT).</a:t>
            </a:r>
          </a:p>
          <a:p>
            <a:pPr marL="285750" indent="-285750" algn="just">
              <a:spcBef>
                <a:spcPts val="0"/>
              </a:spcBef>
              <a:buFont typeface="Wingdings" panose="05000000000000000000" pitchFamily="2" charset="2"/>
              <a:buChar char="ü"/>
            </a:pPr>
            <a:r>
              <a:rPr lang="en-US" dirty="0" smtClean="0">
                <a:solidFill>
                  <a:schemeClr val="bg1"/>
                </a:solidFill>
              </a:rPr>
              <a:t>Understand</a:t>
            </a:r>
            <a:r>
              <a:rPr lang="en-US" dirty="0">
                <a:solidFill>
                  <a:schemeClr val="bg1"/>
                </a:solidFill>
              </a:rPr>
              <a:t>,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a:t>
            </a:r>
            <a:r>
              <a:rPr lang="en-US" dirty="0" smtClean="0">
                <a:solidFill>
                  <a:schemeClr val="bg1"/>
                </a:solidFill>
              </a:rPr>
              <a:t>Routers</a:t>
            </a:r>
          </a:p>
          <a:p>
            <a:pPr marL="285750" indent="-285750" algn="just">
              <a:spcBef>
                <a:spcPts val="0"/>
              </a:spcBef>
              <a:buFont typeface="Wingdings" panose="05000000000000000000" pitchFamily="2" charset="2"/>
              <a:buChar char="ü"/>
            </a:pPr>
            <a:r>
              <a:rPr lang="en-US" dirty="0" smtClean="0">
                <a:solidFill>
                  <a:schemeClr val="bg1"/>
                </a:solidFill>
              </a:rPr>
              <a:t>Creating Users, Groups and assigning them appropriate permissions using Ubuntu Virtual Machine</a:t>
            </a:r>
            <a:endParaRPr lang="en-US" dirty="0">
              <a:solidFill>
                <a:schemeClr val="bg1"/>
              </a:solidFill>
            </a:endParaRPr>
          </a:p>
        </p:txBody>
      </p:sp>
    </p:spTree>
    <p:extLst>
      <p:ext uri="{BB962C8B-B14F-4D97-AF65-F5344CB8AC3E}">
        <p14:creationId xmlns:p14="http://schemas.microsoft.com/office/powerpoint/2010/main" val="37729588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462760"/>
          </a:xfrm>
          <a:prstGeom prst="rect">
            <a:avLst/>
          </a:prstGeom>
        </p:spPr>
        <p:txBody>
          <a:bodyPr wrap="square">
            <a:spAutoFit/>
          </a:bodyPr>
          <a:lstStyle/>
          <a:p>
            <a:pPr algn="just">
              <a:spcBef>
                <a:spcPts val="0"/>
              </a:spcBef>
            </a:pPr>
            <a:r>
              <a:rPr lang="en-US" i="1" dirty="0" smtClean="0">
                <a:solidFill>
                  <a:schemeClr val="tx1">
                    <a:lumMod val="50000"/>
                  </a:schemeClr>
                </a:solidFill>
              </a:rPr>
              <a:t>Deep diving the basics of Cybersecurity, understanding cyber world, cyber cube and cyber frameworks, in this lecture, you will understand </a:t>
            </a:r>
          </a:p>
          <a:p>
            <a:pPr algn="just">
              <a:spcBef>
                <a:spcPts val="0"/>
              </a:spcBef>
            </a:pPr>
            <a:endParaRPr lang="en-US" i="1" dirty="0" smtClean="0">
              <a:solidFill>
                <a:schemeClr val="tx1">
                  <a:lumMod val="50000"/>
                </a:schemeClr>
              </a:solidFill>
            </a:endParaRPr>
          </a:p>
          <a:p>
            <a:pPr marL="285750" indent="-285750" algn="just">
              <a:spcBef>
                <a:spcPts val="0"/>
              </a:spcBef>
              <a:buFont typeface="Courier New" panose="02070309020205020404" pitchFamily="49" charset="0"/>
              <a:buChar char="o"/>
            </a:pPr>
            <a:r>
              <a:rPr lang="en-US" sz="1600" i="1" dirty="0" smtClean="0">
                <a:solidFill>
                  <a:schemeClr val="tx1">
                    <a:lumMod val="50000"/>
                  </a:schemeClr>
                </a:solidFill>
              </a:rPr>
              <a:t>the different types of malware </a:t>
            </a:r>
            <a:r>
              <a:rPr lang="en-US" sz="1600" i="1" dirty="0">
                <a:solidFill>
                  <a:schemeClr val="tx1">
                    <a:lumMod val="50000"/>
                  </a:schemeClr>
                </a:solidFill>
              </a:rPr>
              <a:t>and malicious codes used </a:t>
            </a:r>
            <a:endParaRPr lang="en-US" sz="1600" i="1" dirty="0" smtClean="0">
              <a:solidFill>
                <a:schemeClr val="tx1">
                  <a:lumMod val="50000"/>
                </a:schemeClr>
              </a:solidFill>
            </a:endParaRPr>
          </a:p>
          <a:p>
            <a:pPr marL="285750" indent="-285750" algn="just">
              <a:spcBef>
                <a:spcPts val="0"/>
              </a:spcBef>
              <a:buFont typeface="Courier New" panose="02070309020205020404" pitchFamily="49" charset="0"/>
              <a:buChar char="o"/>
            </a:pPr>
            <a:r>
              <a:rPr lang="en-US" sz="1600" i="1" dirty="0" smtClean="0">
                <a:solidFill>
                  <a:schemeClr val="tx1">
                    <a:lumMod val="50000"/>
                  </a:schemeClr>
                </a:solidFill>
              </a:rPr>
              <a:t>the different methods/ techniques used</a:t>
            </a: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to deceive the users and infrastructure. </a:t>
            </a: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Following that, you will also understand how these types and methods are used to initiate different types of cyberattacks. </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In our upcoming lectures, you will gain more clarity on various techniques used to protect the data and finally moving into the steps to harden the infrastructure.</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308324"/>
          </a:xfrm>
          <a:prstGeom prst="rect">
            <a:avLst/>
          </a:prstGeom>
        </p:spPr>
        <p:txBody>
          <a:bodyPr wrap="square">
            <a:spAutoFit/>
          </a:bodyPr>
          <a:lstStyle/>
          <a:p>
            <a:pPr fontAlgn="t"/>
            <a:r>
              <a:rPr lang="en-US" b="1" dirty="0" smtClean="0">
                <a:solidFill>
                  <a:schemeClr val="bg1"/>
                </a:solidFill>
              </a:rPr>
              <a:t>Today’s Class</a:t>
            </a:r>
          </a:p>
          <a:p>
            <a:pPr marL="285750" indent="-285750" fontAlgn="t">
              <a:buFont typeface="Wingdings" panose="05000000000000000000" pitchFamily="2" charset="2"/>
              <a:buChar char="ü"/>
            </a:pPr>
            <a:r>
              <a:rPr lang="en-GB" b="1" dirty="0" smtClean="0">
                <a:solidFill>
                  <a:schemeClr val="bg1"/>
                </a:solidFill>
              </a:rPr>
              <a:t>Different types of Malware and Malicious Code</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The tactics, techniques and procedures used by cyber criminals</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Different methods used in social engineering</a:t>
            </a:r>
          </a:p>
          <a:p>
            <a:pPr marL="285750" indent="-285750" fontAlgn="t">
              <a:buFont typeface="Wingdings" panose="05000000000000000000" pitchFamily="2" charset="2"/>
              <a:buChar char="ü"/>
            </a:pPr>
            <a:r>
              <a:rPr lang="en-GB" b="1" dirty="0">
                <a:solidFill>
                  <a:schemeClr val="bg1"/>
                </a:solidFill>
              </a:rPr>
              <a:t>D</a:t>
            </a:r>
            <a:r>
              <a:rPr lang="en-GB" b="1" dirty="0" smtClean="0">
                <a:solidFill>
                  <a:schemeClr val="bg1"/>
                </a:solidFill>
              </a:rPr>
              <a:t>ifferent </a:t>
            </a:r>
            <a:r>
              <a:rPr lang="en-GB" b="1" dirty="0" smtClean="0">
                <a:solidFill>
                  <a:schemeClr val="bg1"/>
                </a:solidFill>
              </a:rPr>
              <a:t>types of </a:t>
            </a:r>
            <a:r>
              <a:rPr lang="en-GB" b="1" dirty="0" smtClean="0">
                <a:solidFill>
                  <a:schemeClr val="bg1"/>
                </a:solidFill>
              </a:rPr>
              <a:t>cyberattacks</a:t>
            </a:r>
          </a:p>
          <a:p>
            <a:pPr marL="285750" indent="-285750" fontAlgn="t">
              <a:buFont typeface="Wingdings" panose="05000000000000000000" pitchFamily="2" charset="2"/>
              <a:buChar char="ü"/>
            </a:pPr>
            <a:r>
              <a:rPr lang="en-GB" b="1" dirty="0" smtClean="0">
                <a:solidFill>
                  <a:schemeClr val="bg1"/>
                </a:solidFill>
              </a:rPr>
              <a:t>Defending them</a:t>
            </a:r>
            <a:endParaRPr lang="en-GB" b="1" dirty="0" smtClean="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3724348"/>
            <a:ext cx="5288431" cy="1754326"/>
          </a:xfrm>
          <a:prstGeom prst="rect">
            <a:avLst/>
          </a:prstGeom>
        </p:spPr>
        <p:txBody>
          <a:bodyPr wrap="square">
            <a:spAutoFit/>
          </a:bodyPr>
          <a:lstStyle/>
          <a:p>
            <a:pPr algn="just">
              <a:spcBef>
                <a:spcPts val="0"/>
              </a:spcBef>
            </a:pPr>
            <a:r>
              <a:rPr lang="en-US" b="1" dirty="0">
                <a:solidFill>
                  <a:schemeClr val="bg1"/>
                </a:solidFill>
              </a:rPr>
              <a:t>Tutorial session: </a:t>
            </a:r>
            <a:endParaRPr lang="en-US" b="1" dirty="0" smtClean="0">
              <a:solidFill>
                <a:schemeClr val="bg1"/>
              </a:solidFill>
            </a:endParaRPr>
          </a:p>
          <a:p>
            <a:r>
              <a:rPr lang="en-US" b="1" dirty="0" smtClean="0">
                <a:solidFill>
                  <a:schemeClr val="bg1"/>
                </a:solidFill>
              </a:rPr>
              <a:t>Using NMAP tool in Ubuntu </a:t>
            </a:r>
            <a:r>
              <a:rPr lang="en-GB" b="1" dirty="0" smtClean="0">
                <a:solidFill>
                  <a:schemeClr val="bg1"/>
                </a:solidFill>
              </a:rPr>
              <a:t>to check vulnerabilities</a:t>
            </a:r>
          </a:p>
          <a:p>
            <a:endParaRPr lang="en-GB" b="1" dirty="0">
              <a:solidFill>
                <a:schemeClr val="bg1"/>
              </a:solidFill>
            </a:endParaRPr>
          </a:p>
          <a:p>
            <a:r>
              <a:rPr lang="en-US" i="1" dirty="0">
                <a:solidFill>
                  <a:schemeClr val="bg1"/>
                </a:solidFill>
              </a:rPr>
              <a:t>During today’s tutorial session, you will </a:t>
            </a:r>
            <a:r>
              <a:rPr lang="en-US" i="1" dirty="0" smtClean="0">
                <a:solidFill>
                  <a:schemeClr val="bg1"/>
                </a:solidFill>
              </a:rPr>
              <a:t>use </a:t>
            </a:r>
            <a:r>
              <a:rPr lang="en-US" i="1" dirty="0" err="1" smtClean="0">
                <a:solidFill>
                  <a:schemeClr val="bg1"/>
                </a:solidFill>
              </a:rPr>
              <a:t>Nmap</a:t>
            </a:r>
            <a:r>
              <a:rPr lang="en-US" i="1" dirty="0" smtClean="0">
                <a:solidFill>
                  <a:schemeClr val="bg1"/>
                </a:solidFill>
              </a:rPr>
              <a:t> tool in Ubuntu to scan the machine to identify the port status.</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Real World – Threats, Vulnerabilities and Attacks</a:t>
            </a:r>
            <a:endParaRPr lang="en-US" sz="3200" dirty="0"/>
          </a:p>
        </p:txBody>
      </p:sp>
      <p:grpSp>
        <p:nvGrpSpPr>
          <p:cNvPr id="8" name="Group 7"/>
          <p:cNvGrpSpPr/>
          <p:nvPr/>
        </p:nvGrpSpPr>
        <p:grpSpPr>
          <a:xfrm>
            <a:off x="5252261" y="2404538"/>
            <a:ext cx="6370711" cy="2944710"/>
            <a:chOff x="3150191" y="1427076"/>
            <a:chExt cx="6370711" cy="2944710"/>
          </a:xfrm>
        </p:grpSpPr>
        <p:pic>
          <p:nvPicPr>
            <p:cNvPr id="2" name="Picture 1" descr="House Residence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0191" y="1427076"/>
              <a:ext cx="1902785" cy="1397358"/>
            </a:xfrm>
            <a:prstGeom prst="rect">
              <a:avLst/>
            </a:prstGeom>
          </p:spPr>
        </p:pic>
        <p:pic>
          <p:nvPicPr>
            <p:cNvPr id="4" name="Picture 3" descr="House Illustration Clipart Free Stock Photo - Public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0191" y="2824434"/>
              <a:ext cx="1906739" cy="1518439"/>
            </a:xfrm>
            <a:prstGeom prst="rect">
              <a:avLst/>
            </a:prstGeom>
          </p:spPr>
        </p:pic>
        <p:pic>
          <p:nvPicPr>
            <p:cNvPr id="5" name="Picture 4" descr="Simple Houses Vector Clipart image - Free stock photo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3428" y="1427076"/>
              <a:ext cx="2797474" cy="2944710"/>
            </a:xfrm>
            <a:prstGeom prst="rect">
              <a:avLst/>
            </a:prstGeom>
          </p:spPr>
        </p:pic>
        <p:pic>
          <p:nvPicPr>
            <p:cNvPr id="6" name="Picture 5" descr="House | Free Stock Photo | Illustration of a house | # 144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2976" y="2824434"/>
              <a:ext cx="1613927" cy="1547352"/>
            </a:xfrm>
            <a:prstGeom prst="rect">
              <a:avLst/>
            </a:prstGeom>
          </p:spPr>
        </p:pic>
        <p:pic>
          <p:nvPicPr>
            <p:cNvPr id="7" name="Picture 6" descr="Home Country Rural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52976" y="1427076"/>
              <a:ext cx="1670452" cy="1343827"/>
            </a:xfrm>
            <a:prstGeom prst="rect">
              <a:avLst/>
            </a:prstGeom>
          </p:spPr>
        </p:pic>
      </p:grpSp>
      <p:pic>
        <p:nvPicPr>
          <p:cNvPr id="9" name="Picture 8" descr="Business people characters Vector Clipart image - Fre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2208" y="855082"/>
            <a:ext cx="2554014" cy="1197194"/>
          </a:xfrm>
          <a:prstGeom prst="rect">
            <a:avLst/>
          </a:prstGeom>
        </p:spPr>
      </p:pic>
      <p:sp>
        <p:nvSpPr>
          <p:cNvPr id="11" name="Isosceles Triangle 10"/>
          <p:cNvSpPr/>
          <p:nvPr/>
        </p:nvSpPr>
        <p:spPr>
          <a:xfrm rot="18108645">
            <a:off x="2708195" y="74854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SCANNING/ INFORMATION GATHERING</a:t>
            </a:r>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p:txBody>
      </p:sp>
      <p:grpSp>
        <p:nvGrpSpPr>
          <p:cNvPr id="14" name="Group 13"/>
          <p:cNvGrpSpPr/>
          <p:nvPr/>
        </p:nvGrpSpPr>
        <p:grpSpPr>
          <a:xfrm>
            <a:off x="5497162" y="2733365"/>
            <a:ext cx="6121822" cy="2609020"/>
            <a:chOff x="5435146" y="2730405"/>
            <a:chExt cx="6121822" cy="2609020"/>
          </a:xfrm>
        </p:grpSpPr>
        <p:sp>
          <p:nvSpPr>
            <p:cNvPr id="12" name="Donut 11"/>
            <p:cNvSpPr/>
            <p:nvPr/>
          </p:nvSpPr>
          <p:spPr>
            <a:xfrm>
              <a:off x="6043038" y="340231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5" name="Donut 14"/>
            <p:cNvSpPr/>
            <p:nvPr/>
          </p:nvSpPr>
          <p:spPr>
            <a:xfrm>
              <a:off x="6447917" y="339855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6" name="Donut 15"/>
            <p:cNvSpPr/>
            <p:nvPr/>
          </p:nvSpPr>
          <p:spPr>
            <a:xfrm>
              <a:off x="5525094" y="33947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8" name="Donut 17"/>
            <p:cNvSpPr/>
            <p:nvPr/>
          </p:nvSpPr>
          <p:spPr>
            <a:xfrm>
              <a:off x="7484299" y="322558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6" name="Donut 25"/>
            <p:cNvSpPr/>
            <p:nvPr/>
          </p:nvSpPr>
          <p:spPr>
            <a:xfrm>
              <a:off x="7997779" y="31767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7" name="Donut 26"/>
            <p:cNvSpPr/>
            <p:nvPr/>
          </p:nvSpPr>
          <p:spPr>
            <a:xfrm>
              <a:off x="9199842"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8" name="Donut 27"/>
            <p:cNvSpPr/>
            <p:nvPr/>
          </p:nvSpPr>
          <p:spPr>
            <a:xfrm>
              <a:off x="8841800"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6" name="Donut 35"/>
            <p:cNvSpPr/>
            <p:nvPr/>
          </p:nvSpPr>
          <p:spPr>
            <a:xfrm>
              <a:off x="9770860" y="2730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7" name="Donut 36"/>
            <p:cNvSpPr/>
            <p:nvPr/>
          </p:nvSpPr>
          <p:spPr>
            <a:xfrm>
              <a:off x="10389916" y="277880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8" name="Donut 37"/>
            <p:cNvSpPr/>
            <p:nvPr/>
          </p:nvSpPr>
          <p:spPr>
            <a:xfrm>
              <a:off x="11110448" y="27577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9" name="Donut 38"/>
            <p:cNvSpPr/>
            <p:nvPr/>
          </p:nvSpPr>
          <p:spPr>
            <a:xfrm>
              <a:off x="6222530" y="473762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0" name="Donut 39"/>
            <p:cNvSpPr/>
            <p:nvPr/>
          </p:nvSpPr>
          <p:spPr>
            <a:xfrm>
              <a:off x="5435146" y="479215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1" name="Donut 40"/>
            <p:cNvSpPr/>
            <p:nvPr/>
          </p:nvSpPr>
          <p:spPr>
            <a:xfrm>
              <a:off x="7917352" y="464445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2" name="Donut 41"/>
            <p:cNvSpPr/>
            <p:nvPr/>
          </p:nvSpPr>
          <p:spPr>
            <a:xfrm>
              <a:off x="8326866" y="460806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3" name="Donut 42"/>
            <p:cNvSpPr/>
            <p:nvPr/>
          </p:nvSpPr>
          <p:spPr>
            <a:xfrm>
              <a:off x="9682509" y="49933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4" name="Donut 43"/>
            <p:cNvSpPr/>
            <p:nvPr/>
          </p:nvSpPr>
          <p:spPr>
            <a:xfrm>
              <a:off x="8968832" y="49489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1" name="Donut 50"/>
            <p:cNvSpPr/>
            <p:nvPr/>
          </p:nvSpPr>
          <p:spPr>
            <a:xfrm>
              <a:off x="10541041" y="497235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2" name="Donut 51"/>
            <p:cNvSpPr/>
            <p:nvPr/>
          </p:nvSpPr>
          <p:spPr>
            <a:xfrm>
              <a:off x="11254718" y="49771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3" name="Donut 52"/>
            <p:cNvSpPr/>
            <p:nvPr/>
          </p:nvSpPr>
          <p:spPr>
            <a:xfrm>
              <a:off x="11110448"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4" name="Donut 53"/>
            <p:cNvSpPr/>
            <p:nvPr/>
          </p:nvSpPr>
          <p:spPr>
            <a:xfrm>
              <a:off x="10208479"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5" name="Donut 54"/>
            <p:cNvSpPr/>
            <p:nvPr/>
          </p:nvSpPr>
          <p:spPr>
            <a:xfrm>
              <a:off x="9906229"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6" name="Donut 55"/>
            <p:cNvSpPr/>
            <p:nvPr/>
          </p:nvSpPr>
          <p:spPr>
            <a:xfrm>
              <a:off x="10541041" y="430277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7" name="Donut 56"/>
            <p:cNvSpPr/>
            <p:nvPr/>
          </p:nvSpPr>
          <p:spPr>
            <a:xfrm>
              <a:off x="9428798"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8" name="Donut 57"/>
            <p:cNvSpPr/>
            <p:nvPr/>
          </p:nvSpPr>
          <p:spPr>
            <a:xfrm>
              <a:off x="8945111"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9" name="Donut 58"/>
            <p:cNvSpPr/>
            <p:nvPr/>
          </p:nvSpPr>
          <p:spPr>
            <a:xfrm>
              <a:off x="9018266" y="352083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0" name="Donut 59"/>
            <p:cNvSpPr/>
            <p:nvPr/>
          </p:nvSpPr>
          <p:spPr>
            <a:xfrm>
              <a:off x="9731048" y="346176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1" name="Donut 60"/>
            <p:cNvSpPr/>
            <p:nvPr/>
          </p:nvSpPr>
          <p:spPr>
            <a:xfrm>
              <a:off x="10439530" y="349828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2" name="Donut 61"/>
            <p:cNvSpPr/>
            <p:nvPr/>
          </p:nvSpPr>
          <p:spPr>
            <a:xfrm>
              <a:off x="11158907" y="35031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70" name="Donut 69"/>
            <p:cNvSpPr/>
            <p:nvPr/>
          </p:nvSpPr>
          <p:spPr>
            <a:xfrm>
              <a:off x="7147931" y="462471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77" name="Right Arrow 76"/>
          <p:cNvSpPr/>
          <p:nvPr/>
        </p:nvSpPr>
        <p:spPr>
          <a:xfrm>
            <a:off x="2731934" y="4096695"/>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Gain Access</a:t>
            </a:r>
            <a:endParaRPr lang="en-GB" dirty="0"/>
          </a:p>
        </p:txBody>
      </p:sp>
      <p:grpSp>
        <p:nvGrpSpPr>
          <p:cNvPr id="81" name="Group 80"/>
          <p:cNvGrpSpPr/>
          <p:nvPr/>
        </p:nvGrpSpPr>
        <p:grpSpPr>
          <a:xfrm>
            <a:off x="381985" y="2542542"/>
            <a:ext cx="2219732" cy="3031256"/>
            <a:chOff x="381985" y="2542542"/>
            <a:chExt cx="2219732" cy="3031256"/>
          </a:xfrm>
        </p:grpSpPr>
        <p:grpSp>
          <p:nvGrpSpPr>
            <p:cNvPr id="78" name="Group 77"/>
            <p:cNvGrpSpPr/>
            <p:nvPr/>
          </p:nvGrpSpPr>
          <p:grpSpPr>
            <a:xfrm>
              <a:off x="381985" y="2542542"/>
              <a:ext cx="2219732" cy="3031256"/>
              <a:chOff x="381985" y="2542542"/>
              <a:chExt cx="2219732" cy="3031256"/>
            </a:xfrm>
          </p:grpSpPr>
          <p:pic>
            <p:nvPicPr>
              <p:cNvPr id="71" name="Picture 70" descr="3D business people handshake - isolated over a whit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639" y="4775261"/>
                <a:ext cx="713112" cy="713112"/>
              </a:xfrm>
              <a:prstGeom prst="rect">
                <a:avLst/>
              </a:prstGeom>
            </p:spPr>
          </p:pic>
          <p:pic>
            <p:nvPicPr>
              <p:cNvPr id="73" name="Picture 72" descr="File:Red Silhouette - Salesman.svg - Wikimedia Common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83218" y="3398463"/>
                <a:ext cx="1062473" cy="1062473"/>
              </a:xfrm>
              <a:prstGeom prst="rect">
                <a:avLst/>
              </a:prstGeom>
            </p:spPr>
          </p:pic>
          <p:pic>
            <p:nvPicPr>
              <p:cNvPr id="74" name="Picture 73" descr="Category:Clip art - Wikimedia Commons"/>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8717" y="4583198"/>
                <a:ext cx="1143000" cy="990600"/>
              </a:xfrm>
              <a:prstGeom prst="rect">
                <a:avLst/>
              </a:prstGeom>
            </p:spPr>
          </p:pic>
          <p:pic>
            <p:nvPicPr>
              <p:cNvPr id="75" name="Picture 74" descr="10 reasons why travel agencies don’t work | Cultural ..."/>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81985" y="3530655"/>
                <a:ext cx="944194" cy="856519"/>
              </a:xfrm>
              <a:prstGeom prst="rect">
                <a:avLst/>
              </a:prstGeom>
            </p:spPr>
          </p:pic>
          <p:pic>
            <p:nvPicPr>
              <p:cNvPr id="76" name="Picture 75" descr="Customer PNG Transparent Images | PNG All"/>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20439" y="2542542"/>
                <a:ext cx="729630" cy="729630"/>
              </a:xfrm>
              <a:prstGeom prst="rect">
                <a:avLst/>
              </a:prstGeom>
            </p:spPr>
          </p:pic>
        </p:grpSp>
        <p:pic>
          <p:nvPicPr>
            <p:cNvPr id="79" name="Picture 78" descr="Phishing Fraud Cyber Security · Free image on Pixabay"/>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592231" y="2600497"/>
              <a:ext cx="944185" cy="613720"/>
            </a:xfrm>
            <a:prstGeom prst="rect">
              <a:avLst/>
            </a:prstGeom>
          </p:spPr>
        </p:pic>
      </p:grpSp>
      <p:grpSp>
        <p:nvGrpSpPr>
          <p:cNvPr id="85" name="Group 84"/>
          <p:cNvGrpSpPr/>
          <p:nvPr/>
        </p:nvGrpSpPr>
        <p:grpSpPr>
          <a:xfrm>
            <a:off x="8612305" y="130255"/>
            <a:ext cx="3150306" cy="1841290"/>
            <a:chOff x="5473671" y="98368"/>
            <a:chExt cx="3150306" cy="1841290"/>
          </a:xfrm>
        </p:grpSpPr>
        <p:pic>
          <p:nvPicPr>
            <p:cNvPr id="82" name="Picture 81" descr="Burglar Committing crime Vector Art image - Free stock ..."/>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73671" y="354156"/>
              <a:ext cx="985604" cy="1423254"/>
            </a:xfrm>
            <a:prstGeom prst="rect">
              <a:avLst/>
            </a:prstGeom>
          </p:spPr>
        </p:pic>
        <p:pic>
          <p:nvPicPr>
            <p:cNvPr id="83" name="Picture 82" descr="Thief, robber PNG"/>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503759" y="98368"/>
              <a:ext cx="1126273" cy="1259899"/>
            </a:xfrm>
            <a:prstGeom prst="rect">
              <a:avLst/>
            </a:prstGeom>
          </p:spPr>
        </p:pic>
        <p:pic>
          <p:nvPicPr>
            <p:cNvPr id="84" name="Picture 83" descr="Bag Burglar Comic Characters · Free vector graphic on Pixabay"/>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674516" y="368137"/>
              <a:ext cx="949461" cy="1571521"/>
            </a:xfrm>
            <a:prstGeom prst="rect">
              <a:avLst/>
            </a:prstGeom>
          </p:spPr>
        </p:pic>
      </p:grpSp>
      <p:sp>
        <p:nvSpPr>
          <p:cNvPr id="86" name="Lightning Bolt 85"/>
          <p:cNvSpPr/>
          <p:nvPr/>
        </p:nvSpPr>
        <p:spPr>
          <a:xfrm rot="1363187" flipH="1">
            <a:off x="8082790" y="1347440"/>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Attack</a:t>
            </a:r>
            <a:endParaRPr lang="en-GB" dirty="0"/>
          </a:p>
        </p:txBody>
      </p:sp>
      <p:sp>
        <p:nvSpPr>
          <p:cNvPr id="87" name="TextBox 86"/>
          <p:cNvSpPr txBox="1"/>
          <p:nvPr/>
        </p:nvSpPr>
        <p:spPr>
          <a:xfrm>
            <a:off x="8021389" y="5360671"/>
            <a:ext cx="1374992" cy="369332"/>
          </a:xfrm>
          <a:prstGeom prst="rect">
            <a:avLst/>
          </a:prstGeom>
          <a:noFill/>
        </p:spPr>
        <p:txBody>
          <a:bodyPr wrap="none" rtlCol="0">
            <a:spAutoFit/>
          </a:bodyPr>
          <a:lstStyle/>
          <a:p>
            <a:r>
              <a:rPr lang="en-GB" b="1" dirty="0" smtClean="0">
                <a:solidFill>
                  <a:srgbClr val="FF0000"/>
                </a:solidFill>
              </a:rPr>
              <a:t>Weak points</a:t>
            </a:r>
            <a:endParaRPr lang="en-GB" b="1" dirty="0">
              <a:solidFill>
                <a:srgbClr val="FF0000"/>
              </a:solidFill>
            </a:endParaRP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87"/>
                                        </p:tgtEl>
                                        <p:attrNameLst>
                                          <p:attrName>style.visibility</p:attrName>
                                        </p:attrNameLst>
                                      </p:cBhvr>
                                      <p:to>
                                        <p:strVal val="visible"/>
                                      </p:to>
                                    </p:set>
                                    <p:anim calcmode="lin" valueType="num">
                                      <p:cBhvr>
                                        <p:cTn id="32" dur="500" fill="hold"/>
                                        <p:tgtEl>
                                          <p:spTgt spid="87"/>
                                        </p:tgtEl>
                                        <p:attrNameLst>
                                          <p:attrName>ppt_w</p:attrName>
                                        </p:attrNameLst>
                                      </p:cBhvr>
                                      <p:tavLst>
                                        <p:tav tm="0">
                                          <p:val>
                                            <p:fltVal val="0"/>
                                          </p:val>
                                        </p:tav>
                                        <p:tav tm="100000">
                                          <p:val>
                                            <p:strVal val="#ppt_w"/>
                                          </p:val>
                                        </p:tav>
                                      </p:tavLst>
                                    </p:anim>
                                    <p:anim calcmode="lin" valueType="num">
                                      <p:cBhvr>
                                        <p:cTn id="33" dur="500" fill="hold"/>
                                        <p:tgtEl>
                                          <p:spTgt spid="87"/>
                                        </p:tgtEl>
                                        <p:attrNameLst>
                                          <p:attrName>ppt_h</p:attrName>
                                        </p:attrNameLst>
                                      </p:cBhvr>
                                      <p:tavLst>
                                        <p:tav tm="0">
                                          <p:val>
                                            <p:fltVal val="0"/>
                                          </p:val>
                                        </p:tav>
                                        <p:tav tm="100000">
                                          <p:val>
                                            <p:strVal val="#ppt_h"/>
                                          </p:val>
                                        </p:tav>
                                      </p:tavLst>
                                    </p:anim>
                                    <p:animEffect transition="in" filter="fade">
                                      <p:cBhvr>
                                        <p:cTn id="34" dur="500"/>
                                        <p:tgtEl>
                                          <p:spTgt spid="8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 calcmode="lin" valueType="num">
                                      <p:cBhvr additive="base">
                                        <p:cTn id="39" dur="500" fill="hold"/>
                                        <p:tgtEl>
                                          <p:spTgt spid="81"/>
                                        </p:tgtEl>
                                        <p:attrNameLst>
                                          <p:attrName>ppt_x</p:attrName>
                                        </p:attrNameLst>
                                      </p:cBhvr>
                                      <p:tavLst>
                                        <p:tav tm="0">
                                          <p:val>
                                            <p:strVal val="#ppt_x"/>
                                          </p:val>
                                        </p:tav>
                                        <p:tav tm="100000">
                                          <p:val>
                                            <p:strVal val="#ppt_x"/>
                                          </p:val>
                                        </p:tav>
                                      </p:tavLst>
                                    </p:anim>
                                    <p:anim calcmode="lin" valueType="num">
                                      <p:cBhvr additive="base">
                                        <p:cTn id="4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77"/>
                                        </p:tgtEl>
                                        <p:attrNameLst>
                                          <p:attrName>style.visibility</p:attrName>
                                        </p:attrNameLst>
                                      </p:cBhvr>
                                      <p:to>
                                        <p:strVal val="visible"/>
                                      </p:to>
                                    </p:set>
                                    <p:animEffect transition="in" filter="wipe(down)">
                                      <p:cBhvr>
                                        <p:cTn id="45" dur="500"/>
                                        <p:tgtEl>
                                          <p:spTgt spid="77"/>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85"/>
                                        </p:tgtEl>
                                        <p:attrNameLst>
                                          <p:attrName>style.visibility</p:attrName>
                                        </p:attrNameLst>
                                      </p:cBhvr>
                                      <p:to>
                                        <p:strVal val="visible"/>
                                      </p:to>
                                    </p:set>
                                    <p:animEffect transition="in" filter="wipe(down)">
                                      <p:cBhvr>
                                        <p:cTn id="50" dur="580">
                                          <p:stCondLst>
                                            <p:cond delay="0"/>
                                          </p:stCondLst>
                                        </p:cTn>
                                        <p:tgtEl>
                                          <p:spTgt spid="85"/>
                                        </p:tgtEl>
                                      </p:cBhvr>
                                    </p:animEffect>
                                    <p:anim calcmode="lin" valueType="num">
                                      <p:cBhvr>
                                        <p:cTn id="51"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56" dur="26">
                                          <p:stCondLst>
                                            <p:cond delay="650"/>
                                          </p:stCondLst>
                                        </p:cTn>
                                        <p:tgtEl>
                                          <p:spTgt spid="85"/>
                                        </p:tgtEl>
                                      </p:cBhvr>
                                      <p:to x="100000" y="60000"/>
                                    </p:animScale>
                                    <p:animScale>
                                      <p:cBhvr>
                                        <p:cTn id="57" dur="166" decel="50000">
                                          <p:stCondLst>
                                            <p:cond delay="676"/>
                                          </p:stCondLst>
                                        </p:cTn>
                                        <p:tgtEl>
                                          <p:spTgt spid="85"/>
                                        </p:tgtEl>
                                      </p:cBhvr>
                                      <p:to x="100000" y="100000"/>
                                    </p:animScale>
                                    <p:animScale>
                                      <p:cBhvr>
                                        <p:cTn id="58" dur="26">
                                          <p:stCondLst>
                                            <p:cond delay="1312"/>
                                          </p:stCondLst>
                                        </p:cTn>
                                        <p:tgtEl>
                                          <p:spTgt spid="85"/>
                                        </p:tgtEl>
                                      </p:cBhvr>
                                      <p:to x="100000" y="80000"/>
                                    </p:animScale>
                                    <p:animScale>
                                      <p:cBhvr>
                                        <p:cTn id="59" dur="166" decel="50000">
                                          <p:stCondLst>
                                            <p:cond delay="1338"/>
                                          </p:stCondLst>
                                        </p:cTn>
                                        <p:tgtEl>
                                          <p:spTgt spid="85"/>
                                        </p:tgtEl>
                                      </p:cBhvr>
                                      <p:to x="100000" y="100000"/>
                                    </p:animScale>
                                    <p:animScale>
                                      <p:cBhvr>
                                        <p:cTn id="60" dur="26">
                                          <p:stCondLst>
                                            <p:cond delay="1642"/>
                                          </p:stCondLst>
                                        </p:cTn>
                                        <p:tgtEl>
                                          <p:spTgt spid="85"/>
                                        </p:tgtEl>
                                      </p:cBhvr>
                                      <p:to x="100000" y="90000"/>
                                    </p:animScale>
                                    <p:animScale>
                                      <p:cBhvr>
                                        <p:cTn id="61" dur="166" decel="50000">
                                          <p:stCondLst>
                                            <p:cond delay="1668"/>
                                          </p:stCondLst>
                                        </p:cTn>
                                        <p:tgtEl>
                                          <p:spTgt spid="85"/>
                                        </p:tgtEl>
                                      </p:cBhvr>
                                      <p:to x="100000" y="100000"/>
                                    </p:animScale>
                                    <p:animScale>
                                      <p:cBhvr>
                                        <p:cTn id="62" dur="26">
                                          <p:stCondLst>
                                            <p:cond delay="1808"/>
                                          </p:stCondLst>
                                        </p:cTn>
                                        <p:tgtEl>
                                          <p:spTgt spid="85"/>
                                        </p:tgtEl>
                                      </p:cBhvr>
                                      <p:to x="100000" y="95000"/>
                                    </p:animScale>
                                    <p:animScale>
                                      <p:cBhvr>
                                        <p:cTn id="63" dur="166" decel="50000">
                                          <p:stCondLst>
                                            <p:cond delay="1834"/>
                                          </p:stCondLst>
                                        </p:cTn>
                                        <p:tgtEl>
                                          <p:spTgt spid="85"/>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2000"/>
                                        <p:tgtEl>
                                          <p:spTgt spid="86"/>
                                        </p:tgtEl>
                                      </p:cBhvr>
                                    </p:animEffect>
                                    <p:anim calcmode="lin" valueType="num">
                                      <p:cBhvr>
                                        <p:cTn id="69" dur="2000" fill="hold"/>
                                        <p:tgtEl>
                                          <p:spTgt spid="86"/>
                                        </p:tgtEl>
                                        <p:attrNameLst>
                                          <p:attrName>ppt_w</p:attrName>
                                        </p:attrNameLst>
                                      </p:cBhvr>
                                      <p:tavLst>
                                        <p:tav tm="0" fmla="#ppt_w*sin(2.5*pi*$)">
                                          <p:val>
                                            <p:fltVal val="0"/>
                                          </p:val>
                                        </p:tav>
                                        <p:tav tm="100000">
                                          <p:val>
                                            <p:fltVal val="1"/>
                                          </p:val>
                                        </p:tav>
                                      </p:tavLst>
                                    </p:anim>
                                    <p:anim calcmode="lin" valueType="num">
                                      <p:cBhvr>
                                        <p:cTn id="70"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7" grpId="0" animBg="1"/>
      <p:bldP spid="86" grpId="0" animBg="1"/>
      <p:bldP spid="8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SCANNING/ INFORMATION GATHERING</a:t>
            </a:r>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Gain Access</a:t>
            </a:r>
            <a:endParaRPr lang="en-GB" dirty="0"/>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Attack</a:t>
            </a:r>
            <a:endParaRPr lang="en-GB" dirty="0"/>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smtClean="0">
                <a:solidFill>
                  <a:srgbClr val="FF0000"/>
                </a:solidFill>
              </a:rPr>
              <a:t>Weak points</a:t>
            </a:r>
            <a:endParaRPr lang="en-GB" b="1" dirty="0">
              <a:solidFill>
                <a:srgbClr val="FF0000"/>
              </a:solidFill>
            </a:endParaRP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Malware</a:t>
            </a:r>
            <a:endParaRPr lang="en-US" sz="3200" dirty="0"/>
          </a:p>
        </p:txBody>
      </p:sp>
      <p:sp>
        <p:nvSpPr>
          <p:cNvPr id="17" name="Rectangle 16"/>
          <p:cNvSpPr/>
          <p:nvPr/>
        </p:nvSpPr>
        <p:spPr>
          <a:xfrm>
            <a:off x="1439918" y="681496"/>
            <a:ext cx="10541876" cy="5078313"/>
          </a:xfrm>
          <a:prstGeom prst="rect">
            <a:avLst/>
          </a:prstGeom>
        </p:spPr>
        <p:txBody>
          <a:bodyPr wrap="square">
            <a:spAutoFit/>
          </a:bodyPr>
          <a:lstStyle/>
          <a:p>
            <a:pPr algn="just"/>
            <a:r>
              <a:rPr lang="en-US" b="1" dirty="0" smtClean="0">
                <a:solidFill>
                  <a:srgbClr val="002060"/>
                </a:solidFill>
              </a:rPr>
              <a:t>Cyber </a:t>
            </a:r>
            <a:r>
              <a:rPr lang="en-US" b="1" dirty="0">
                <a:solidFill>
                  <a:srgbClr val="002060"/>
                </a:solidFill>
              </a:rPr>
              <a:t>criminals target user’s end devices through the installation of </a:t>
            </a:r>
            <a:r>
              <a:rPr lang="en-US" b="1" dirty="0" smtClean="0">
                <a:solidFill>
                  <a:srgbClr val="002060"/>
                </a:solidFill>
              </a:rPr>
              <a:t>malware.</a:t>
            </a:r>
          </a:p>
          <a:p>
            <a:pPr indent="-342900" algn="just">
              <a:buFont typeface="Wingdings" panose="05000000000000000000" pitchFamily="2" charset="2"/>
              <a:buChar char="ü"/>
            </a:pPr>
            <a:endParaRPr lang="en-US" b="1" dirty="0" smtClean="0">
              <a:solidFill>
                <a:srgbClr val="002060"/>
              </a:solidFill>
            </a:endParaRPr>
          </a:p>
          <a:p>
            <a:pPr marL="357188" indent="-357188" algn="just">
              <a:buFont typeface="Wingdings" panose="05000000000000000000" pitchFamily="2" charset="2"/>
              <a:buChar char="ü"/>
            </a:pPr>
            <a:r>
              <a:rPr lang="en-US" b="1" dirty="0" smtClean="0">
                <a:solidFill>
                  <a:srgbClr val="FF0000"/>
                </a:solidFill>
              </a:rPr>
              <a:t>Viruses </a:t>
            </a:r>
          </a:p>
          <a:p>
            <a:pPr marL="814388" lvl="1" indent="-357188" algn="just">
              <a:buFont typeface="Wingdings" panose="05000000000000000000" pitchFamily="2" charset="2"/>
              <a:buChar char="ü"/>
            </a:pPr>
            <a:r>
              <a:rPr lang="en-US" dirty="0" smtClean="0">
                <a:solidFill>
                  <a:srgbClr val="FF0000"/>
                </a:solidFill>
              </a:rPr>
              <a:t>A </a:t>
            </a:r>
            <a:r>
              <a:rPr lang="en-US" dirty="0">
                <a:solidFill>
                  <a:srgbClr val="FF0000"/>
                </a:solidFill>
              </a:rPr>
              <a:t>virus is </a:t>
            </a:r>
            <a:r>
              <a:rPr lang="en-US" i="1" dirty="0">
                <a:solidFill>
                  <a:srgbClr val="FF0000"/>
                </a:solidFill>
                <a:effectLst>
                  <a:outerShdw blurRad="38100" dist="38100" dir="2700000" algn="tl">
                    <a:srgbClr val="000000">
                      <a:alpha val="43137"/>
                    </a:srgbClr>
                  </a:outerShdw>
                </a:effectLst>
              </a:rPr>
              <a:t>malicious executable code attached to another executable file</a:t>
            </a:r>
            <a:r>
              <a:rPr lang="en-US" dirty="0">
                <a:solidFill>
                  <a:srgbClr val="FF0000"/>
                </a:solidFill>
              </a:rPr>
              <a:t>, such as a legitimate </a:t>
            </a:r>
            <a:r>
              <a:rPr lang="en-US" dirty="0" smtClean="0">
                <a:solidFill>
                  <a:srgbClr val="FF0000"/>
                </a:solidFill>
              </a:rPr>
              <a:t>program </a:t>
            </a:r>
          </a:p>
          <a:p>
            <a:pPr marL="814388" lvl="1" indent="-357188" algn="just">
              <a:buFont typeface="Wingdings" panose="05000000000000000000" pitchFamily="2" charset="2"/>
              <a:buChar char="ü"/>
            </a:pPr>
            <a:r>
              <a:rPr lang="en-US" dirty="0" smtClean="0">
                <a:solidFill>
                  <a:srgbClr val="FF0000"/>
                </a:solidFill>
              </a:rPr>
              <a:t>Most </a:t>
            </a:r>
            <a:r>
              <a:rPr lang="en-US" i="1" dirty="0">
                <a:solidFill>
                  <a:srgbClr val="FF0000"/>
                </a:solidFill>
                <a:effectLst>
                  <a:outerShdw blurRad="38100" dist="38100" dir="2700000" algn="tl">
                    <a:srgbClr val="000000">
                      <a:alpha val="43137"/>
                    </a:srgbClr>
                  </a:outerShdw>
                </a:effectLst>
              </a:rPr>
              <a:t>viruses require end-user initiation</a:t>
            </a:r>
            <a:r>
              <a:rPr lang="en-US" dirty="0">
                <a:solidFill>
                  <a:srgbClr val="FF0000"/>
                </a:solidFill>
              </a:rPr>
              <a:t>, and </a:t>
            </a:r>
            <a:endParaRPr lang="en-US" dirty="0" smtClean="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Can </a:t>
            </a:r>
            <a:r>
              <a:rPr lang="en-US" i="1" dirty="0">
                <a:solidFill>
                  <a:srgbClr val="FF0000"/>
                </a:solidFill>
                <a:effectLst>
                  <a:outerShdw blurRad="38100" dist="38100" dir="2700000" algn="tl">
                    <a:srgbClr val="000000">
                      <a:alpha val="43137"/>
                    </a:srgbClr>
                  </a:outerShdw>
                </a:effectLst>
              </a:rPr>
              <a:t>activate at a specific time or </a:t>
            </a:r>
            <a:r>
              <a:rPr lang="en-US" i="1" dirty="0" smtClean="0">
                <a:solidFill>
                  <a:srgbClr val="FF0000"/>
                </a:solidFill>
                <a:effectLst>
                  <a:outerShdw blurRad="38100" dist="38100" dir="2700000" algn="tl">
                    <a:srgbClr val="000000">
                      <a:alpha val="43137"/>
                    </a:srgbClr>
                  </a:outerShdw>
                </a:effectLst>
              </a:rPr>
              <a:t>date</a:t>
            </a:r>
            <a:r>
              <a:rPr lang="en-US" dirty="0" smtClean="0">
                <a:solidFill>
                  <a:srgbClr val="FF0000"/>
                </a:solidFill>
              </a:rPr>
              <a:t> </a:t>
            </a:r>
          </a:p>
          <a:p>
            <a:pPr marL="357188" indent="-357188" algn="just">
              <a:buFont typeface="Wingdings" panose="05000000000000000000" pitchFamily="2" charset="2"/>
              <a:buChar char="ü"/>
            </a:pPr>
            <a:endParaRPr lang="en-US" dirty="0">
              <a:solidFill>
                <a:srgbClr val="002060"/>
              </a:solidFill>
            </a:endParaRPr>
          </a:p>
          <a:p>
            <a:pPr marL="357188" indent="-357188" algn="just">
              <a:buFont typeface="Wingdings" panose="05000000000000000000" pitchFamily="2" charset="2"/>
              <a:buChar char="ü"/>
            </a:pPr>
            <a:r>
              <a:rPr lang="en-US" b="1" dirty="0">
                <a:solidFill>
                  <a:schemeClr val="accent4">
                    <a:lumMod val="75000"/>
                  </a:schemeClr>
                </a:solidFill>
              </a:rPr>
              <a:t>Worms </a:t>
            </a:r>
            <a:endParaRPr lang="en-US" b="1" dirty="0" smtClean="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Worms </a:t>
            </a:r>
            <a:r>
              <a:rPr lang="en-US" dirty="0">
                <a:solidFill>
                  <a:schemeClr val="accent4">
                    <a:lumMod val="75000"/>
                  </a:schemeClr>
                </a:solidFill>
              </a:rPr>
              <a:t>are </a:t>
            </a:r>
            <a:r>
              <a:rPr lang="en-US" i="1" dirty="0">
                <a:solidFill>
                  <a:schemeClr val="accent4">
                    <a:lumMod val="75000"/>
                  </a:schemeClr>
                </a:solidFill>
                <a:effectLst>
                  <a:outerShdw blurRad="38100" dist="38100" dir="2700000" algn="tl">
                    <a:srgbClr val="000000">
                      <a:alpha val="43137"/>
                    </a:srgbClr>
                  </a:outerShdw>
                </a:effectLst>
              </a:rPr>
              <a:t>malicious code that replicates by independently exploiting vulnerabilities</a:t>
            </a:r>
            <a:r>
              <a:rPr lang="en-US" dirty="0">
                <a:solidFill>
                  <a:schemeClr val="accent4">
                    <a:lumMod val="75000"/>
                  </a:schemeClr>
                </a:solidFill>
              </a:rPr>
              <a:t> in networks. </a:t>
            </a:r>
            <a:endParaRPr lang="en-US" dirty="0" smtClean="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Worms </a:t>
            </a:r>
            <a:r>
              <a:rPr lang="en-US" dirty="0">
                <a:solidFill>
                  <a:schemeClr val="accent4">
                    <a:lumMod val="75000"/>
                  </a:schemeClr>
                </a:solidFill>
              </a:rPr>
              <a:t>usually </a:t>
            </a:r>
            <a:r>
              <a:rPr lang="en-US" i="1" dirty="0">
                <a:solidFill>
                  <a:schemeClr val="accent4">
                    <a:lumMod val="75000"/>
                  </a:schemeClr>
                </a:solidFill>
                <a:effectLst>
                  <a:outerShdw blurRad="38100" dist="38100" dir="2700000" algn="tl">
                    <a:srgbClr val="000000">
                      <a:alpha val="43137"/>
                    </a:srgbClr>
                  </a:outerShdw>
                </a:effectLst>
              </a:rPr>
              <a:t>slow down networks</a:t>
            </a:r>
            <a:r>
              <a:rPr lang="en-US" dirty="0">
                <a:solidFill>
                  <a:schemeClr val="accent4">
                    <a:lumMod val="75000"/>
                  </a:schemeClr>
                </a:solidFill>
              </a:rPr>
              <a:t>. </a:t>
            </a:r>
            <a:endParaRPr lang="en-US" dirty="0" smtClean="0">
              <a:solidFill>
                <a:schemeClr val="accent4">
                  <a:lumMod val="75000"/>
                </a:schemeClr>
              </a:solidFill>
            </a:endParaRPr>
          </a:p>
          <a:p>
            <a:pPr marL="814388" lvl="1" indent="-357188" algn="just">
              <a:buFont typeface="Wingdings" panose="05000000000000000000" pitchFamily="2" charset="2"/>
              <a:buChar char="ü"/>
            </a:pPr>
            <a:r>
              <a:rPr lang="en-US" i="1" dirty="0" smtClean="0">
                <a:solidFill>
                  <a:srgbClr val="FF0000"/>
                </a:solidFill>
                <a:effectLst>
                  <a:outerShdw blurRad="38100" dist="38100" dir="2700000" algn="tl">
                    <a:srgbClr val="000000">
                      <a:alpha val="43137"/>
                    </a:srgbClr>
                  </a:outerShdw>
                </a:effectLst>
              </a:rPr>
              <a:t>In the case of viruses, it </a:t>
            </a:r>
            <a:r>
              <a:rPr lang="en-US" i="1" dirty="0">
                <a:solidFill>
                  <a:srgbClr val="FF0000"/>
                </a:solidFill>
                <a:effectLst>
                  <a:outerShdw blurRad="38100" dist="38100" dir="2700000" algn="tl">
                    <a:srgbClr val="000000">
                      <a:alpha val="43137"/>
                    </a:srgbClr>
                  </a:outerShdw>
                </a:effectLst>
              </a:rPr>
              <a:t>requires a host program to run</a:t>
            </a:r>
            <a:r>
              <a:rPr lang="en-US" dirty="0">
                <a:solidFill>
                  <a:schemeClr val="accent4">
                    <a:lumMod val="75000"/>
                  </a:schemeClr>
                </a:solidFill>
              </a:rPr>
              <a:t>, </a:t>
            </a:r>
            <a:r>
              <a:rPr lang="en-US" dirty="0" smtClean="0">
                <a:solidFill>
                  <a:schemeClr val="accent4">
                    <a:lumMod val="75000"/>
                  </a:schemeClr>
                </a:solidFill>
              </a:rPr>
              <a:t>however worms </a:t>
            </a:r>
            <a:r>
              <a:rPr lang="en-US" dirty="0">
                <a:solidFill>
                  <a:schemeClr val="accent4">
                    <a:lumMod val="75000"/>
                  </a:schemeClr>
                </a:solidFill>
              </a:rPr>
              <a:t>can run by themselves. </a:t>
            </a:r>
            <a:r>
              <a:rPr lang="en-US" dirty="0" smtClean="0">
                <a:solidFill>
                  <a:schemeClr val="accent4">
                    <a:lumMod val="75000"/>
                  </a:schemeClr>
                </a:solidFill>
              </a:rPr>
              <a:t>Other </a:t>
            </a:r>
            <a:r>
              <a:rPr lang="en-US" dirty="0">
                <a:solidFill>
                  <a:schemeClr val="accent4">
                    <a:lumMod val="75000"/>
                  </a:schemeClr>
                </a:solidFill>
              </a:rPr>
              <a:t>than the initial infection, worms no longer require user participation. </a:t>
            </a:r>
          </a:p>
          <a:p>
            <a:pPr marL="357188" indent="-357188" algn="just">
              <a:buFont typeface="Wingdings" panose="05000000000000000000" pitchFamily="2" charset="2"/>
              <a:buChar char="ü"/>
            </a:pPr>
            <a:r>
              <a:rPr lang="en-US" b="1" dirty="0">
                <a:solidFill>
                  <a:srgbClr val="002060"/>
                </a:solidFill>
              </a:rPr>
              <a:t>Trojan horse </a:t>
            </a:r>
            <a:endParaRPr lang="en-US" b="1" dirty="0" smtClean="0">
              <a:solidFill>
                <a:srgbClr val="002060"/>
              </a:solidFill>
            </a:endParaRPr>
          </a:p>
          <a:p>
            <a:pPr marL="814388" lvl="1" indent="-357188" algn="just">
              <a:buFont typeface="Wingdings" panose="05000000000000000000" pitchFamily="2" charset="2"/>
              <a:buChar char="ü"/>
            </a:pPr>
            <a:r>
              <a:rPr lang="en-US" dirty="0" smtClean="0">
                <a:solidFill>
                  <a:srgbClr val="002060"/>
                </a:solidFill>
              </a:rPr>
              <a:t>A </a:t>
            </a:r>
            <a:r>
              <a:rPr lang="en-US" dirty="0">
                <a:solidFill>
                  <a:srgbClr val="002060"/>
                </a:solidFill>
              </a:rPr>
              <a:t>Trojan horse is malware that </a:t>
            </a:r>
            <a:r>
              <a:rPr lang="en-US" i="1" dirty="0">
                <a:solidFill>
                  <a:srgbClr val="002060"/>
                </a:solidFill>
                <a:effectLst>
                  <a:outerShdw blurRad="38100" dist="38100" dir="2700000" algn="tl">
                    <a:srgbClr val="000000">
                      <a:alpha val="43137"/>
                    </a:srgbClr>
                  </a:outerShdw>
                </a:effectLst>
              </a:rPr>
              <a:t>carries out malicious operations under the guise of a desired operation such as playing an online game</a:t>
            </a:r>
            <a:r>
              <a:rPr lang="en-US" dirty="0">
                <a:solidFill>
                  <a:srgbClr val="002060"/>
                </a:solidFill>
              </a:rPr>
              <a:t>. </a:t>
            </a:r>
            <a:endParaRPr lang="en-US" dirty="0" smtClean="0">
              <a:solidFill>
                <a:srgbClr val="002060"/>
              </a:solidFill>
            </a:endParaRPr>
          </a:p>
          <a:p>
            <a:pPr marL="814388" lvl="1" indent="-357188" algn="just">
              <a:buFont typeface="Wingdings" panose="05000000000000000000" pitchFamily="2" charset="2"/>
              <a:buChar char="ü"/>
            </a:pPr>
            <a:r>
              <a:rPr lang="en-US" dirty="0" smtClean="0">
                <a:solidFill>
                  <a:srgbClr val="002060"/>
                </a:solidFill>
              </a:rPr>
              <a:t>This </a:t>
            </a:r>
            <a:r>
              <a:rPr lang="en-US" dirty="0">
                <a:solidFill>
                  <a:srgbClr val="002060"/>
                </a:solidFill>
              </a:rPr>
              <a:t>malicious code </a:t>
            </a:r>
            <a:r>
              <a:rPr lang="en-US" i="1" dirty="0">
                <a:solidFill>
                  <a:srgbClr val="002060"/>
                </a:solidFill>
                <a:effectLst>
                  <a:outerShdw blurRad="38100" dist="38100" dir="2700000" algn="tl">
                    <a:srgbClr val="000000">
                      <a:alpha val="43137"/>
                    </a:srgbClr>
                  </a:outerShdw>
                </a:effectLst>
              </a:rPr>
              <a:t>exploits the privileges of the user </a:t>
            </a:r>
            <a:r>
              <a:rPr lang="en-US" dirty="0">
                <a:solidFill>
                  <a:srgbClr val="002060"/>
                </a:solidFill>
              </a:rPr>
              <a:t>that runs it. </a:t>
            </a:r>
            <a:endParaRPr lang="en-US" dirty="0" smtClean="0">
              <a:solidFill>
                <a:srgbClr val="002060"/>
              </a:solidFill>
            </a:endParaRPr>
          </a:p>
          <a:p>
            <a:pPr marL="814388" lvl="1" indent="-357188" algn="just">
              <a:buFont typeface="Wingdings" panose="05000000000000000000" pitchFamily="2" charset="2"/>
              <a:buChar char="ü"/>
            </a:pPr>
            <a:r>
              <a:rPr lang="en-US" dirty="0" smtClean="0">
                <a:solidFill>
                  <a:srgbClr val="002060"/>
                </a:solidFill>
              </a:rPr>
              <a:t>A </a:t>
            </a:r>
            <a:r>
              <a:rPr lang="en-US" dirty="0">
                <a:solidFill>
                  <a:srgbClr val="FF0000"/>
                </a:solidFill>
                <a:effectLst>
                  <a:outerShdw blurRad="38100" dist="38100" dir="2700000" algn="tl">
                    <a:srgbClr val="000000">
                      <a:alpha val="43137"/>
                    </a:srgbClr>
                  </a:outerShdw>
                </a:effectLst>
              </a:rPr>
              <a:t>Trojan horse differs from a virus </a:t>
            </a:r>
            <a:r>
              <a:rPr lang="en-US" dirty="0">
                <a:solidFill>
                  <a:srgbClr val="002060"/>
                </a:solidFill>
              </a:rPr>
              <a:t>because the </a:t>
            </a:r>
            <a:r>
              <a:rPr lang="en-US" i="1" dirty="0">
                <a:solidFill>
                  <a:srgbClr val="002060"/>
                </a:solidFill>
                <a:effectLst>
                  <a:outerShdw blurRad="38100" dist="38100" dir="2700000" algn="tl">
                    <a:srgbClr val="000000">
                      <a:alpha val="43137"/>
                    </a:srgbClr>
                  </a:outerShdw>
                </a:effectLst>
              </a:rPr>
              <a:t>Trojan binds itself to non-executable files</a:t>
            </a:r>
            <a:r>
              <a:rPr lang="en-US" dirty="0">
                <a:solidFill>
                  <a:srgbClr val="002060"/>
                </a:solidFill>
              </a:rPr>
              <a:t>, such as image files, audio files, or games</a:t>
            </a:r>
            <a:r>
              <a:rPr lang="en-US" dirty="0" smtClean="0">
                <a:solidFill>
                  <a:srgbClr val="002060"/>
                </a:solidFill>
              </a:rPr>
              <a:t>.</a:t>
            </a:r>
            <a:endParaRPr lang="en-US" dirty="0">
              <a:solidFill>
                <a:srgbClr val="002060"/>
              </a:solidFill>
            </a:endParaRPr>
          </a:p>
        </p:txBody>
      </p:sp>
      <p:pic>
        <p:nvPicPr>
          <p:cNvPr id="5" name="Picture 4"/>
          <p:cNvPicPr>
            <a:picLocks noChangeAspect="1"/>
          </p:cNvPicPr>
          <p:nvPr/>
        </p:nvPicPr>
        <p:blipFill>
          <a:blip r:embed="rId4"/>
          <a:stretch>
            <a:fillRect/>
          </a:stretch>
        </p:blipFill>
        <p:spPr>
          <a:xfrm>
            <a:off x="462333" y="2693783"/>
            <a:ext cx="977585" cy="1024137"/>
          </a:xfrm>
          <a:prstGeom prst="rect">
            <a:avLst/>
          </a:prstGeom>
        </p:spPr>
      </p:pic>
      <p:pic>
        <p:nvPicPr>
          <p:cNvPr id="7" name="Picture 6"/>
          <p:cNvPicPr>
            <a:picLocks noChangeAspect="1"/>
          </p:cNvPicPr>
          <p:nvPr/>
        </p:nvPicPr>
        <p:blipFill>
          <a:blip r:embed="rId5"/>
          <a:stretch>
            <a:fillRect/>
          </a:stretch>
        </p:blipFill>
        <p:spPr>
          <a:xfrm>
            <a:off x="168332" y="4153548"/>
            <a:ext cx="1271586" cy="1271586"/>
          </a:xfrm>
          <a:prstGeom prst="rect">
            <a:avLst/>
          </a:prstGeom>
        </p:spPr>
      </p:pic>
      <p:pic>
        <p:nvPicPr>
          <p:cNvPr id="8" name="Picture 7"/>
          <p:cNvPicPr>
            <a:picLocks noChangeAspect="1"/>
          </p:cNvPicPr>
          <p:nvPr/>
        </p:nvPicPr>
        <p:blipFill>
          <a:blip r:embed="rId6"/>
          <a:stretch>
            <a:fillRect/>
          </a:stretch>
        </p:blipFill>
        <p:spPr>
          <a:xfrm>
            <a:off x="610914" y="1312718"/>
            <a:ext cx="829004" cy="945437"/>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Malware</a:t>
            </a:r>
            <a:endParaRPr lang="en-US" sz="3200" dirty="0"/>
          </a:p>
        </p:txBody>
      </p:sp>
      <p:sp>
        <p:nvSpPr>
          <p:cNvPr id="17" name="Rectangle 16"/>
          <p:cNvSpPr/>
          <p:nvPr/>
        </p:nvSpPr>
        <p:spPr>
          <a:xfrm>
            <a:off x="1439918" y="708610"/>
            <a:ext cx="10752082" cy="5078313"/>
          </a:xfrm>
          <a:prstGeom prst="rect">
            <a:avLst/>
          </a:prstGeom>
        </p:spPr>
        <p:txBody>
          <a:bodyPr wrap="square">
            <a:spAutoFit/>
          </a:bodyPr>
          <a:lstStyle/>
          <a:p>
            <a:pPr algn="just"/>
            <a:r>
              <a:rPr lang="en-US" b="1" dirty="0" smtClean="0">
                <a:solidFill>
                  <a:srgbClr val="002060"/>
                </a:solidFill>
              </a:rPr>
              <a:t>Cyber </a:t>
            </a:r>
            <a:r>
              <a:rPr lang="en-US" b="1" dirty="0">
                <a:solidFill>
                  <a:srgbClr val="002060"/>
                </a:solidFill>
              </a:rPr>
              <a:t>criminals target user’s end devices through the installation of </a:t>
            </a:r>
            <a:r>
              <a:rPr lang="en-US" b="1" dirty="0" smtClean="0">
                <a:solidFill>
                  <a:srgbClr val="002060"/>
                </a:solidFill>
              </a:rPr>
              <a:t>malware.</a:t>
            </a:r>
          </a:p>
          <a:p>
            <a:pPr indent="-342900" algn="just">
              <a:buFont typeface="Wingdings" panose="05000000000000000000" pitchFamily="2" charset="2"/>
              <a:buChar char="ü"/>
            </a:pPr>
            <a:endParaRPr lang="en-US" b="1" dirty="0" smtClean="0">
              <a:solidFill>
                <a:srgbClr val="002060"/>
              </a:solidFill>
            </a:endParaRPr>
          </a:p>
          <a:p>
            <a:pPr marL="357188" indent="-357188" algn="just">
              <a:buFont typeface="Wingdings" panose="05000000000000000000" pitchFamily="2" charset="2"/>
              <a:buChar char="ü"/>
            </a:pPr>
            <a:r>
              <a:rPr lang="en-US" b="1" dirty="0" smtClean="0">
                <a:solidFill>
                  <a:srgbClr val="FF0000"/>
                </a:solidFill>
              </a:rPr>
              <a:t>Logic </a:t>
            </a:r>
            <a:r>
              <a:rPr lang="en-US" b="1" dirty="0">
                <a:solidFill>
                  <a:srgbClr val="FF0000"/>
                </a:solidFill>
              </a:rPr>
              <a:t>Bomb </a:t>
            </a:r>
            <a:endParaRPr lang="en-US" b="1" dirty="0" smtClean="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A </a:t>
            </a:r>
            <a:r>
              <a:rPr lang="en-US" dirty="0">
                <a:solidFill>
                  <a:srgbClr val="FF0000"/>
                </a:solidFill>
              </a:rPr>
              <a:t>logic bomb is a malicious program that </a:t>
            </a:r>
            <a:r>
              <a:rPr lang="en-US" i="1" dirty="0">
                <a:solidFill>
                  <a:srgbClr val="FF0000"/>
                </a:solidFill>
                <a:effectLst>
                  <a:outerShdw blurRad="38100" dist="38100" dir="2700000" algn="tl">
                    <a:srgbClr val="000000">
                      <a:alpha val="43137"/>
                    </a:srgbClr>
                  </a:outerShdw>
                </a:effectLst>
              </a:rPr>
              <a:t>uses a trigger to awaken the malicious code</a:t>
            </a:r>
            <a:r>
              <a:rPr lang="en-US" dirty="0">
                <a:solidFill>
                  <a:srgbClr val="FF0000"/>
                </a:solidFill>
              </a:rPr>
              <a:t>. </a:t>
            </a:r>
            <a:endParaRPr lang="en-US" dirty="0" smtClean="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For </a:t>
            </a:r>
            <a:r>
              <a:rPr lang="en-US" dirty="0">
                <a:solidFill>
                  <a:srgbClr val="FF0000"/>
                </a:solidFill>
              </a:rPr>
              <a:t>example, triggers can be dates, times, other programs running, or the deletion of a user account. </a:t>
            </a:r>
            <a:endParaRPr lang="en-US" dirty="0" smtClean="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The </a:t>
            </a:r>
            <a:r>
              <a:rPr lang="en-US" dirty="0">
                <a:solidFill>
                  <a:srgbClr val="FF0000"/>
                </a:solidFill>
              </a:rPr>
              <a:t>logic bomb </a:t>
            </a:r>
            <a:r>
              <a:rPr lang="en-US" i="1" dirty="0">
                <a:solidFill>
                  <a:srgbClr val="FF0000"/>
                </a:solidFill>
                <a:effectLst>
                  <a:outerShdw blurRad="38100" dist="38100" dir="2700000" algn="tl">
                    <a:srgbClr val="000000">
                      <a:alpha val="43137"/>
                    </a:srgbClr>
                  </a:outerShdw>
                </a:effectLst>
              </a:rPr>
              <a:t>remains inactive until that trigger event happens</a:t>
            </a:r>
            <a:r>
              <a:rPr lang="en-US" dirty="0">
                <a:solidFill>
                  <a:srgbClr val="FF0000"/>
                </a:solidFill>
              </a:rPr>
              <a:t>. Once activated, a logic bomb implements a malicious code that causes harm to a computer.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smtClean="0">
                <a:solidFill>
                  <a:schemeClr val="accent4">
                    <a:lumMod val="75000"/>
                  </a:schemeClr>
                </a:solidFill>
              </a:rPr>
              <a:t>Ransomware</a:t>
            </a:r>
            <a:endParaRPr lang="en-US" b="1" dirty="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Ransomware </a:t>
            </a:r>
            <a:r>
              <a:rPr lang="en-US" i="1" dirty="0">
                <a:solidFill>
                  <a:schemeClr val="accent4">
                    <a:lumMod val="75000"/>
                  </a:schemeClr>
                </a:solidFill>
                <a:effectLst>
                  <a:outerShdw blurRad="38100" dist="38100" dir="2700000" algn="tl">
                    <a:srgbClr val="000000">
                      <a:alpha val="43137"/>
                    </a:srgbClr>
                  </a:outerShdw>
                </a:effectLst>
              </a:rPr>
              <a:t>holds a computer system, or the data it contains, captive until the target makes a payment</a:t>
            </a:r>
            <a:r>
              <a:rPr lang="en-US" dirty="0">
                <a:solidFill>
                  <a:schemeClr val="accent4">
                    <a:lumMod val="75000"/>
                  </a:schemeClr>
                </a:solidFill>
              </a:rPr>
              <a:t>. </a:t>
            </a:r>
            <a:endParaRPr lang="en-US" dirty="0" smtClean="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Ransomware </a:t>
            </a:r>
            <a:r>
              <a:rPr lang="en-US" dirty="0">
                <a:solidFill>
                  <a:schemeClr val="accent4">
                    <a:lumMod val="75000"/>
                  </a:schemeClr>
                </a:solidFill>
              </a:rPr>
              <a:t>usually works by </a:t>
            </a:r>
            <a:r>
              <a:rPr lang="en-US" i="1" dirty="0">
                <a:solidFill>
                  <a:schemeClr val="accent4">
                    <a:lumMod val="75000"/>
                  </a:schemeClr>
                </a:solidFill>
                <a:effectLst>
                  <a:outerShdw blurRad="38100" dist="38100" dir="2700000" algn="tl">
                    <a:srgbClr val="000000">
                      <a:alpha val="43137"/>
                    </a:srgbClr>
                  </a:outerShdw>
                </a:effectLst>
              </a:rPr>
              <a:t>encrypting data in the computer with a key unknown to the user</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smtClean="0">
                <a:solidFill>
                  <a:srgbClr val="002060"/>
                </a:solidFill>
              </a:rPr>
              <a:t>Backdoors </a:t>
            </a:r>
            <a:r>
              <a:rPr lang="en-US" b="1" dirty="0">
                <a:solidFill>
                  <a:srgbClr val="002060"/>
                </a:solidFill>
              </a:rPr>
              <a:t>and Rootkits </a:t>
            </a:r>
          </a:p>
          <a:p>
            <a:pPr marL="814388" lvl="1" indent="-357188" algn="just">
              <a:buFont typeface="Wingdings" panose="05000000000000000000" pitchFamily="2" charset="2"/>
              <a:buChar char="ü"/>
            </a:pPr>
            <a:r>
              <a:rPr lang="en-US" dirty="0" smtClean="0">
                <a:solidFill>
                  <a:srgbClr val="002060"/>
                </a:solidFill>
              </a:rPr>
              <a:t>A </a:t>
            </a:r>
            <a:r>
              <a:rPr lang="en-US" dirty="0">
                <a:solidFill>
                  <a:srgbClr val="002060"/>
                </a:solidFill>
              </a:rPr>
              <a:t>backdoor or rootkit refers to the </a:t>
            </a:r>
            <a:r>
              <a:rPr lang="en-US" i="1" dirty="0">
                <a:solidFill>
                  <a:srgbClr val="002060"/>
                </a:solidFill>
                <a:effectLst>
                  <a:outerShdw blurRad="38100" dist="38100" dir="2700000" algn="tl">
                    <a:srgbClr val="000000">
                      <a:alpha val="43137"/>
                    </a:srgbClr>
                  </a:outerShdw>
                </a:effectLst>
              </a:rPr>
              <a:t>program or code introduced by a criminal who has compromised a system. </a:t>
            </a:r>
            <a:endParaRPr lang="en-US" i="1" dirty="0" smtClean="0">
              <a:solidFill>
                <a:srgbClr val="002060"/>
              </a:solidFill>
              <a:effectLst>
                <a:outerShdw blurRad="38100" dist="38100" dir="2700000" algn="tl">
                  <a:srgbClr val="000000">
                    <a:alpha val="43137"/>
                  </a:srgbClr>
                </a:outerShdw>
              </a:effectLst>
            </a:endParaRPr>
          </a:p>
          <a:p>
            <a:pPr marL="814388" lvl="1"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backdoor </a:t>
            </a:r>
            <a:r>
              <a:rPr lang="en-US" i="1" dirty="0">
                <a:solidFill>
                  <a:srgbClr val="002060"/>
                </a:solidFill>
                <a:effectLst>
                  <a:outerShdw blurRad="38100" dist="38100" dir="2700000" algn="tl">
                    <a:srgbClr val="000000">
                      <a:alpha val="43137"/>
                    </a:srgbClr>
                  </a:outerShdw>
                </a:effectLst>
              </a:rPr>
              <a:t>bypasses the normal authentication used to access a system</a:t>
            </a:r>
            <a:r>
              <a:rPr lang="en-US" dirty="0">
                <a:solidFill>
                  <a:srgbClr val="002060"/>
                </a:solidFill>
              </a:rPr>
              <a:t>. A rootkit modifies the operating system to create a backdoor. Attackers then use the backdoor to access the computer remotely</a:t>
            </a:r>
            <a:r>
              <a:rPr lang="en-US" dirty="0" smtClean="0">
                <a:solidFill>
                  <a:srgbClr val="002060"/>
                </a:solidFill>
              </a:rPr>
              <a:t>.</a:t>
            </a:r>
            <a:endParaRPr lang="en-US" dirty="0">
              <a:solidFill>
                <a:srgbClr val="002060"/>
              </a:solidFill>
            </a:endParaRPr>
          </a:p>
        </p:txBody>
      </p:sp>
      <p:pic>
        <p:nvPicPr>
          <p:cNvPr id="9" name="Picture 8"/>
          <p:cNvPicPr>
            <a:picLocks noChangeAspect="1"/>
          </p:cNvPicPr>
          <p:nvPr/>
        </p:nvPicPr>
        <p:blipFill>
          <a:blip r:embed="rId4"/>
          <a:stretch>
            <a:fillRect/>
          </a:stretch>
        </p:blipFill>
        <p:spPr>
          <a:xfrm>
            <a:off x="224376" y="1386557"/>
            <a:ext cx="1220736" cy="1222602"/>
          </a:xfrm>
          <a:prstGeom prst="rect">
            <a:avLst/>
          </a:prstGeom>
        </p:spPr>
      </p:pic>
      <p:pic>
        <p:nvPicPr>
          <p:cNvPr id="10" name="Picture 9"/>
          <p:cNvPicPr>
            <a:picLocks noChangeAspect="1"/>
          </p:cNvPicPr>
          <p:nvPr/>
        </p:nvPicPr>
        <p:blipFill>
          <a:blip r:embed="rId5"/>
          <a:stretch>
            <a:fillRect/>
          </a:stretch>
        </p:blipFill>
        <p:spPr>
          <a:xfrm>
            <a:off x="233963" y="2933427"/>
            <a:ext cx="1205955" cy="895853"/>
          </a:xfrm>
          <a:prstGeom prst="rect">
            <a:avLst/>
          </a:prstGeom>
        </p:spPr>
      </p:pic>
      <p:pic>
        <p:nvPicPr>
          <p:cNvPr id="11" name="Picture 10"/>
          <p:cNvPicPr>
            <a:picLocks noChangeAspect="1"/>
          </p:cNvPicPr>
          <p:nvPr/>
        </p:nvPicPr>
        <p:blipFill>
          <a:blip r:embed="rId6"/>
          <a:stretch>
            <a:fillRect/>
          </a:stretch>
        </p:blipFill>
        <p:spPr>
          <a:xfrm>
            <a:off x="224376" y="4310882"/>
            <a:ext cx="1215709" cy="1101945"/>
          </a:xfrm>
          <a:prstGeom prst="rect">
            <a:avLst/>
          </a:prstGeom>
        </p:spPr>
      </p:pic>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Using Email and Browser Attacks</a:t>
            </a:r>
            <a:endParaRPr lang="en-US" sz="3200" dirty="0"/>
          </a:p>
        </p:txBody>
      </p:sp>
      <p:sp>
        <p:nvSpPr>
          <p:cNvPr id="17" name="Rectangle 16"/>
          <p:cNvSpPr/>
          <p:nvPr/>
        </p:nvSpPr>
        <p:spPr>
          <a:xfrm>
            <a:off x="1439918" y="708610"/>
            <a:ext cx="10447282" cy="4801314"/>
          </a:xfrm>
          <a:prstGeom prst="rect">
            <a:avLst/>
          </a:prstGeom>
        </p:spPr>
        <p:txBody>
          <a:bodyPr wrap="square">
            <a:spAutoFit/>
          </a:bodyPr>
          <a:lstStyle/>
          <a:p>
            <a:pPr algn="just"/>
            <a:r>
              <a:rPr lang="en-US" b="1" dirty="0" smtClean="0">
                <a:solidFill>
                  <a:srgbClr val="002060"/>
                </a:solidFill>
              </a:rPr>
              <a:t>Email </a:t>
            </a:r>
            <a:r>
              <a:rPr lang="en-US" b="1" dirty="0">
                <a:solidFill>
                  <a:srgbClr val="002060"/>
                </a:solidFill>
              </a:rPr>
              <a:t>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smtClean="0">
              <a:solidFill>
                <a:srgbClr val="002060"/>
              </a:solidFill>
            </a:endParaRPr>
          </a:p>
          <a:p>
            <a:pPr marL="357188" indent="-357188" algn="just">
              <a:buFont typeface="Wingdings" panose="05000000000000000000" pitchFamily="2" charset="2"/>
              <a:buChar char="ü"/>
            </a:pPr>
            <a:r>
              <a:rPr lang="en-US" b="1" dirty="0" smtClean="0">
                <a:solidFill>
                  <a:srgbClr val="FF0000"/>
                </a:solidFill>
              </a:rPr>
              <a:t>Spam </a:t>
            </a:r>
            <a:endParaRPr lang="en-US" b="1" dirty="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Also </a:t>
            </a:r>
            <a:r>
              <a:rPr lang="en-US" dirty="0">
                <a:solidFill>
                  <a:srgbClr val="FF0000"/>
                </a:solidFill>
              </a:rPr>
              <a:t>known as junk mail, </a:t>
            </a:r>
            <a:r>
              <a:rPr lang="en-US" i="1" dirty="0">
                <a:solidFill>
                  <a:srgbClr val="FF0000"/>
                </a:solidFill>
                <a:effectLst>
                  <a:outerShdw blurRad="38100" dist="38100" dir="2700000" algn="tl">
                    <a:srgbClr val="000000">
                      <a:alpha val="43137"/>
                    </a:srgbClr>
                  </a:outerShdw>
                </a:effectLst>
              </a:rPr>
              <a:t>is unsolicited email</a:t>
            </a:r>
            <a:r>
              <a:rPr lang="en-US" dirty="0">
                <a:solidFill>
                  <a:srgbClr val="FF0000"/>
                </a:solidFill>
              </a:rPr>
              <a:t>. </a:t>
            </a:r>
            <a:endParaRPr lang="en-US" dirty="0" smtClean="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In </a:t>
            </a:r>
            <a:r>
              <a:rPr lang="en-US" dirty="0">
                <a:solidFill>
                  <a:srgbClr val="FF0000"/>
                </a:solidFill>
              </a:rPr>
              <a:t>most cases, spam is a method of advertising. However, spam can send harmful links, malware, or deceptive content.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smtClean="0">
                <a:solidFill>
                  <a:schemeClr val="accent4">
                    <a:lumMod val="75000"/>
                  </a:schemeClr>
                </a:solidFill>
              </a:rPr>
              <a:t>Spyware</a:t>
            </a:r>
            <a:endParaRPr lang="en-US" b="1" dirty="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Spyware </a:t>
            </a:r>
            <a:r>
              <a:rPr lang="en-US" dirty="0">
                <a:solidFill>
                  <a:schemeClr val="accent4">
                    <a:lumMod val="75000"/>
                  </a:schemeClr>
                </a:solidFill>
              </a:rPr>
              <a:t>is software that </a:t>
            </a:r>
            <a:r>
              <a:rPr lang="en-US" i="1" dirty="0">
                <a:solidFill>
                  <a:schemeClr val="accent4">
                    <a:lumMod val="75000"/>
                  </a:schemeClr>
                </a:solidFill>
                <a:effectLst>
                  <a:outerShdw blurRad="38100" dist="38100" dir="2700000" algn="tl">
                    <a:srgbClr val="000000">
                      <a:alpha val="43137"/>
                    </a:srgbClr>
                  </a:outerShdw>
                </a:effectLst>
              </a:rPr>
              <a:t>enables a criminal to obtain information about a user’s computer activities</a:t>
            </a:r>
            <a:r>
              <a:rPr lang="en-US" dirty="0" smtClean="0">
                <a:solidFill>
                  <a:schemeClr val="accent4">
                    <a:lumMod val="75000"/>
                  </a:schemeClr>
                </a:solidFill>
              </a:rPr>
              <a:t>.</a:t>
            </a:r>
          </a:p>
          <a:p>
            <a:pPr marL="814388" lvl="1" indent="-357188" algn="just">
              <a:buFont typeface="Wingdings" panose="05000000000000000000" pitchFamily="2" charset="2"/>
              <a:buChar char="ü"/>
            </a:pPr>
            <a:r>
              <a:rPr lang="en-US" dirty="0" smtClean="0">
                <a:solidFill>
                  <a:schemeClr val="accent4">
                    <a:lumMod val="75000"/>
                  </a:schemeClr>
                </a:solidFill>
              </a:rPr>
              <a:t>Spyware </a:t>
            </a:r>
            <a:r>
              <a:rPr lang="en-US" dirty="0">
                <a:solidFill>
                  <a:schemeClr val="accent4">
                    <a:lumMod val="75000"/>
                  </a:schemeClr>
                </a:solidFill>
              </a:rPr>
              <a:t>often includes </a:t>
            </a:r>
            <a:r>
              <a:rPr lang="en-US" i="1" dirty="0">
                <a:solidFill>
                  <a:schemeClr val="accent4">
                    <a:lumMod val="75000"/>
                  </a:schemeClr>
                </a:solidFill>
                <a:effectLst>
                  <a:outerShdw blurRad="38100" dist="38100" dir="2700000" algn="tl">
                    <a:srgbClr val="000000">
                      <a:alpha val="43137"/>
                    </a:srgbClr>
                  </a:outerShdw>
                </a:effectLst>
              </a:rPr>
              <a:t>activity trackers, keystroke collection, and data capture</a:t>
            </a:r>
            <a:r>
              <a:rPr lang="en-US" dirty="0">
                <a:solidFill>
                  <a:schemeClr val="accent4">
                    <a:lumMod val="75000"/>
                  </a:schemeClr>
                </a:solidFill>
              </a:rPr>
              <a:t>. </a:t>
            </a:r>
            <a:endParaRPr lang="en-US" dirty="0" smtClean="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In </a:t>
            </a:r>
            <a:r>
              <a:rPr lang="en-US" dirty="0">
                <a:solidFill>
                  <a:schemeClr val="accent4">
                    <a:lumMod val="75000"/>
                  </a:schemeClr>
                </a:solidFill>
              </a:rPr>
              <a:t>an attempt to overcome security measures, </a:t>
            </a:r>
            <a:r>
              <a:rPr lang="en-US" i="1" dirty="0">
                <a:solidFill>
                  <a:schemeClr val="accent4">
                    <a:lumMod val="75000"/>
                  </a:schemeClr>
                </a:solidFill>
                <a:effectLst>
                  <a:outerShdw blurRad="38100" dist="38100" dir="2700000" algn="tl">
                    <a:srgbClr val="000000">
                      <a:alpha val="43137"/>
                    </a:srgbClr>
                  </a:outerShdw>
                </a:effectLst>
              </a:rPr>
              <a:t>spyware often modifies security settings</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smtClean="0">
                <a:solidFill>
                  <a:srgbClr val="002060"/>
                </a:solidFill>
              </a:rPr>
              <a:t>Adware</a:t>
            </a:r>
            <a:endParaRPr lang="en-US" b="1" dirty="0">
              <a:solidFill>
                <a:srgbClr val="002060"/>
              </a:solidFill>
            </a:endParaRPr>
          </a:p>
          <a:p>
            <a:pPr marL="814388" lvl="1" indent="-357188" algn="just">
              <a:buFont typeface="Wingdings" panose="05000000000000000000" pitchFamily="2" charset="2"/>
              <a:buChar char="ü"/>
            </a:pPr>
            <a:r>
              <a:rPr lang="en-US" dirty="0" smtClean="0">
                <a:solidFill>
                  <a:srgbClr val="002060"/>
                </a:solidFill>
              </a:rPr>
              <a:t>Adware </a:t>
            </a:r>
            <a:r>
              <a:rPr lang="en-US" dirty="0">
                <a:solidFill>
                  <a:srgbClr val="002060"/>
                </a:solidFill>
              </a:rPr>
              <a:t>typically displays </a:t>
            </a:r>
            <a:r>
              <a:rPr lang="en-US" i="1" dirty="0">
                <a:solidFill>
                  <a:srgbClr val="002060"/>
                </a:solidFill>
                <a:effectLst>
                  <a:outerShdw blurRad="38100" dist="38100" dir="2700000" algn="tl">
                    <a:srgbClr val="000000">
                      <a:alpha val="43137"/>
                    </a:srgbClr>
                  </a:outerShdw>
                </a:effectLst>
              </a:rPr>
              <a:t>annoying pop-ups to generate revenue for its authors</a:t>
            </a:r>
            <a:r>
              <a:rPr lang="en-US" dirty="0">
                <a:solidFill>
                  <a:srgbClr val="002060"/>
                </a:solidFill>
              </a:rPr>
              <a:t>. </a:t>
            </a:r>
            <a:endParaRPr lang="en-US" dirty="0" smtClean="0">
              <a:solidFill>
                <a:srgbClr val="002060"/>
              </a:solidFill>
            </a:endParaRPr>
          </a:p>
          <a:p>
            <a:pPr marL="814388" lvl="1"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malware may </a:t>
            </a:r>
            <a:r>
              <a:rPr lang="en-US" i="1" dirty="0">
                <a:solidFill>
                  <a:srgbClr val="002060"/>
                </a:solidFill>
                <a:effectLst>
                  <a:outerShdw blurRad="38100" dist="38100" dir="2700000" algn="tl">
                    <a:srgbClr val="000000">
                      <a:alpha val="43137"/>
                    </a:srgbClr>
                  </a:outerShdw>
                </a:effectLst>
              </a:rPr>
              <a:t>analyze user interests by tracking the websites visited</a:t>
            </a:r>
            <a:r>
              <a:rPr lang="en-US" dirty="0">
                <a:solidFill>
                  <a:srgbClr val="002060"/>
                </a:solidFill>
              </a:rPr>
              <a:t>. It can then send pop-up advertising pertinent to those sites. </a:t>
            </a:r>
          </a:p>
        </p:txBody>
      </p:sp>
      <p:pic>
        <p:nvPicPr>
          <p:cNvPr id="7" name="Picture 6"/>
          <p:cNvPicPr>
            <a:picLocks noChangeAspect="1"/>
          </p:cNvPicPr>
          <p:nvPr/>
        </p:nvPicPr>
        <p:blipFill>
          <a:blip r:embed="rId4"/>
          <a:stretch>
            <a:fillRect/>
          </a:stretch>
        </p:blipFill>
        <p:spPr>
          <a:xfrm>
            <a:off x="224376" y="1604531"/>
            <a:ext cx="1215542" cy="913919"/>
          </a:xfrm>
          <a:prstGeom prst="rect">
            <a:avLst/>
          </a:prstGeom>
        </p:spPr>
      </p:pic>
      <p:pic>
        <p:nvPicPr>
          <p:cNvPr id="8" name="Picture 7"/>
          <p:cNvPicPr>
            <a:picLocks noChangeAspect="1"/>
          </p:cNvPicPr>
          <p:nvPr/>
        </p:nvPicPr>
        <p:blipFill>
          <a:blip r:embed="rId5"/>
          <a:stretch>
            <a:fillRect/>
          </a:stretch>
        </p:blipFill>
        <p:spPr>
          <a:xfrm>
            <a:off x="224376" y="3050595"/>
            <a:ext cx="1215244" cy="890786"/>
          </a:xfrm>
          <a:prstGeom prst="rect">
            <a:avLst/>
          </a:prstGeom>
        </p:spPr>
      </p:pic>
      <p:pic>
        <p:nvPicPr>
          <p:cNvPr id="12" name="Picture 11"/>
          <p:cNvPicPr>
            <a:picLocks noChangeAspect="1"/>
          </p:cNvPicPr>
          <p:nvPr/>
        </p:nvPicPr>
        <p:blipFill>
          <a:blip r:embed="rId6"/>
          <a:stretch>
            <a:fillRect/>
          </a:stretch>
        </p:blipFill>
        <p:spPr>
          <a:xfrm>
            <a:off x="224376" y="4473525"/>
            <a:ext cx="1215244" cy="948967"/>
          </a:xfrm>
          <a:prstGeom prst="rect">
            <a:avLst/>
          </a:prstGeom>
        </p:spPr>
      </p:pic>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Using Email and Browser Attacks</a:t>
            </a:r>
            <a:endParaRPr lang="en-US" sz="3200" dirty="0"/>
          </a:p>
        </p:txBody>
      </p:sp>
      <p:sp>
        <p:nvSpPr>
          <p:cNvPr id="17" name="Rectangle 16"/>
          <p:cNvSpPr/>
          <p:nvPr/>
        </p:nvSpPr>
        <p:spPr>
          <a:xfrm>
            <a:off x="1439918" y="708610"/>
            <a:ext cx="10447282" cy="5078313"/>
          </a:xfrm>
          <a:prstGeom prst="rect">
            <a:avLst/>
          </a:prstGeom>
        </p:spPr>
        <p:txBody>
          <a:bodyPr wrap="square">
            <a:spAutoFit/>
          </a:bodyPr>
          <a:lstStyle/>
          <a:p>
            <a:pPr algn="just"/>
            <a:r>
              <a:rPr lang="en-US" b="1" dirty="0" smtClean="0">
                <a:solidFill>
                  <a:srgbClr val="002060"/>
                </a:solidFill>
              </a:rPr>
              <a:t>Email </a:t>
            </a:r>
            <a:r>
              <a:rPr lang="en-US" b="1" dirty="0">
                <a:solidFill>
                  <a:srgbClr val="002060"/>
                </a:solidFill>
              </a:rPr>
              <a:t>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smtClean="0">
              <a:solidFill>
                <a:srgbClr val="002060"/>
              </a:solidFill>
            </a:endParaRPr>
          </a:p>
          <a:p>
            <a:pPr marL="357188" indent="-357188" algn="just">
              <a:buFont typeface="Wingdings" panose="05000000000000000000" pitchFamily="2" charset="2"/>
              <a:buChar char="ü"/>
            </a:pPr>
            <a:r>
              <a:rPr lang="en-US" b="1" dirty="0" smtClean="0">
                <a:solidFill>
                  <a:srgbClr val="FF0000"/>
                </a:solidFill>
              </a:rPr>
              <a:t>Scareware </a:t>
            </a:r>
            <a:endParaRPr lang="en-US" b="1" dirty="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Scareware </a:t>
            </a:r>
            <a:r>
              <a:rPr lang="en-US" i="1" dirty="0">
                <a:solidFill>
                  <a:srgbClr val="FF0000"/>
                </a:solidFill>
                <a:effectLst>
                  <a:outerShdw blurRad="38100" dist="38100" dir="2700000" algn="tl">
                    <a:srgbClr val="000000">
                      <a:alpha val="43137"/>
                    </a:srgbClr>
                  </a:outerShdw>
                </a:effectLst>
              </a:rPr>
              <a:t>persuades the user to take a specific action based on fear</a:t>
            </a:r>
            <a:r>
              <a:rPr lang="en-US" dirty="0">
                <a:solidFill>
                  <a:srgbClr val="FF0000"/>
                </a:solidFill>
              </a:rPr>
              <a:t>. Scareware forges pop-up windows that resemble operating system dialogue windows.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smtClean="0">
                <a:solidFill>
                  <a:schemeClr val="accent4">
                    <a:lumMod val="75000"/>
                  </a:schemeClr>
                </a:solidFill>
              </a:rPr>
              <a:t>Phishing</a:t>
            </a:r>
            <a:endParaRPr lang="en-US" b="1" dirty="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Phishing </a:t>
            </a:r>
            <a:r>
              <a:rPr lang="en-US" dirty="0">
                <a:solidFill>
                  <a:schemeClr val="accent4">
                    <a:lumMod val="75000"/>
                  </a:schemeClr>
                </a:solidFill>
              </a:rPr>
              <a:t>is a </a:t>
            </a:r>
            <a:r>
              <a:rPr lang="en-US" i="1" dirty="0">
                <a:solidFill>
                  <a:schemeClr val="accent4">
                    <a:lumMod val="75000"/>
                  </a:schemeClr>
                </a:solidFill>
                <a:effectLst>
                  <a:outerShdw blurRad="38100" dist="38100" dir="2700000" algn="tl">
                    <a:srgbClr val="000000">
                      <a:alpha val="43137"/>
                    </a:srgbClr>
                  </a:outerShdw>
                </a:effectLst>
              </a:rPr>
              <a:t>form of fraud</a:t>
            </a:r>
            <a:r>
              <a:rPr lang="en-US" dirty="0">
                <a:solidFill>
                  <a:schemeClr val="accent4">
                    <a:lumMod val="75000"/>
                  </a:schemeClr>
                </a:solidFill>
              </a:rPr>
              <a:t>. </a:t>
            </a:r>
            <a:endParaRPr lang="en-US" dirty="0" smtClean="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Cyber </a:t>
            </a:r>
            <a:r>
              <a:rPr lang="en-US" dirty="0">
                <a:solidFill>
                  <a:schemeClr val="accent4">
                    <a:lumMod val="75000"/>
                  </a:schemeClr>
                </a:solidFill>
              </a:rPr>
              <a:t>criminals use email, instant messaging, or other social media to try to </a:t>
            </a:r>
            <a:r>
              <a:rPr lang="en-US" i="1" dirty="0">
                <a:solidFill>
                  <a:schemeClr val="accent4">
                    <a:lumMod val="75000"/>
                  </a:schemeClr>
                </a:solidFill>
                <a:effectLst>
                  <a:outerShdw blurRad="38100" dist="38100" dir="2700000" algn="tl">
                    <a:srgbClr val="000000">
                      <a:alpha val="43137"/>
                    </a:srgbClr>
                  </a:outerShdw>
                </a:effectLst>
              </a:rPr>
              <a:t>gather information such as login credentials or account information by masquerading as a reputable entity or person</a:t>
            </a:r>
            <a:r>
              <a:rPr lang="en-US" dirty="0">
                <a:solidFill>
                  <a:schemeClr val="accent4">
                    <a:lumMod val="75000"/>
                  </a:schemeClr>
                </a:solidFill>
              </a:rPr>
              <a:t>. </a:t>
            </a:r>
            <a:endParaRPr lang="en-US" dirty="0" smtClean="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Phishing </a:t>
            </a:r>
            <a:r>
              <a:rPr lang="en-US" dirty="0">
                <a:solidFill>
                  <a:schemeClr val="accent4">
                    <a:lumMod val="75000"/>
                  </a:schemeClr>
                </a:solidFill>
              </a:rPr>
              <a:t>occurs </a:t>
            </a:r>
            <a:r>
              <a:rPr lang="en-US" i="1" dirty="0">
                <a:solidFill>
                  <a:schemeClr val="accent4">
                    <a:lumMod val="75000"/>
                  </a:schemeClr>
                </a:solidFill>
                <a:effectLst>
                  <a:outerShdw blurRad="38100" dist="38100" dir="2700000" algn="tl">
                    <a:srgbClr val="000000">
                      <a:alpha val="43137"/>
                    </a:srgbClr>
                  </a:outerShdw>
                </a:effectLst>
              </a:rPr>
              <a:t>when a malicious party sends a fraudulent email disguised as being from a legitimate, trusted source</a:t>
            </a:r>
            <a:r>
              <a:rPr lang="en-US" dirty="0">
                <a:solidFill>
                  <a:schemeClr val="accent4">
                    <a:lumMod val="75000"/>
                  </a:schemeClr>
                </a:solidFill>
              </a:rPr>
              <a:t>. The message intent is to trick the recipient into installing malware on his or her device or into sharing personal or financial information.</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smtClean="0">
                <a:solidFill>
                  <a:srgbClr val="002060"/>
                </a:solidFill>
              </a:rPr>
              <a:t>Spear Phishing</a:t>
            </a:r>
            <a:endParaRPr lang="en-US" b="1" dirty="0">
              <a:solidFill>
                <a:srgbClr val="002060"/>
              </a:solidFill>
            </a:endParaRPr>
          </a:p>
          <a:p>
            <a:pPr marL="814388" lvl="1" indent="-357188" algn="just">
              <a:buFont typeface="Wingdings" panose="05000000000000000000" pitchFamily="2" charset="2"/>
              <a:buChar char="ü"/>
            </a:pPr>
            <a:r>
              <a:rPr lang="en-US" dirty="0" smtClean="0">
                <a:solidFill>
                  <a:srgbClr val="002060"/>
                </a:solidFill>
              </a:rPr>
              <a:t>Spear </a:t>
            </a:r>
            <a:r>
              <a:rPr lang="en-US" dirty="0">
                <a:solidFill>
                  <a:srgbClr val="002060"/>
                </a:solidFill>
              </a:rPr>
              <a:t>phishing is </a:t>
            </a:r>
            <a:r>
              <a:rPr lang="en-US" i="1" dirty="0">
                <a:solidFill>
                  <a:srgbClr val="002060"/>
                </a:solidFill>
                <a:effectLst>
                  <a:outerShdw blurRad="38100" dist="38100" dir="2700000" algn="tl">
                    <a:srgbClr val="000000">
                      <a:alpha val="43137"/>
                    </a:srgbClr>
                  </a:outerShdw>
                </a:effectLst>
              </a:rPr>
              <a:t>a highly targeted phishing attack</a:t>
            </a:r>
            <a:r>
              <a:rPr lang="en-US" dirty="0">
                <a:solidFill>
                  <a:srgbClr val="002060"/>
                </a:solidFill>
              </a:rPr>
              <a:t>. </a:t>
            </a:r>
            <a:r>
              <a:rPr lang="en-US" dirty="0">
                <a:solidFill>
                  <a:schemeClr val="accent4">
                    <a:lumMod val="75000"/>
                  </a:schemeClr>
                </a:solidFill>
              </a:rPr>
              <a:t>While phishing and spear phishing both use emails to reach the victims</a:t>
            </a:r>
            <a:r>
              <a:rPr lang="en-US" dirty="0">
                <a:solidFill>
                  <a:srgbClr val="002060"/>
                </a:solidFill>
              </a:rPr>
              <a:t>, </a:t>
            </a:r>
            <a:r>
              <a:rPr lang="en-US" i="1" dirty="0">
                <a:solidFill>
                  <a:srgbClr val="002060"/>
                </a:solidFill>
                <a:effectLst>
                  <a:outerShdw blurRad="38100" dist="38100" dir="2700000" algn="tl">
                    <a:srgbClr val="000000">
                      <a:alpha val="43137"/>
                    </a:srgbClr>
                  </a:outerShdw>
                </a:effectLst>
              </a:rPr>
              <a:t>spear phishing sends customized emails to a specific person</a:t>
            </a:r>
            <a:r>
              <a:rPr lang="en-US" dirty="0">
                <a:solidFill>
                  <a:srgbClr val="002060"/>
                </a:solidFill>
              </a:rPr>
              <a:t>. </a:t>
            </a:r>
          </a:p>
        </p:txBody>
      </p:sp>
      <p:pic>
        <p:nvPicPr>
          <p:cNvPr id="9" name="Picture 8"/>
          <p:cNvPicPr>
            <a:picLocks noChangeAspect="1"/>
          </p:cNvPicPr>
          <p:nvPr/>
        </p:nvPicPr>
        <p:blipFill>
          <a:blip r:embed="rId4"/>
          <a:stretch>
            <a:fillRect/>
          </a:stretch>
        </p:blipFill>
        <p:spPr>
          <a:xfrm>
            <a:off x="224376" y="1608082"/>
            <a:ext cx="1215244" cy="905534"/>
          </a:xfrm>
          <a:prstGeom prst="rect">
            <a:avLst/>
          </a:prstGeom>
        </p:spPr>
      </p:pic>
      <p:pic>
        <p:nvPicPr>
          <p:cNvPr id="2" name="Picture 1" descr="Switch On LEARNING!: Phising Anyone? Some Great Tips to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7143" y="3222224"/>
            <a:ext cx="1818291" cy="1414631"/>
          </a:xfrm>
          <a:prstGeom prst="rect">
            <a:avLst/>
          </a:prstGeom>
        </p:spPr>
      </p:pic>
    </p:spTree>
    <p:custDataLst>
      <p:tags r:id="rId1"/>
    </p:custDataLst>
    <p:extLst>
      <p:ext uri="{BB962C8B-B14F-4D97-AF65-F5344CB8AC3E}">
        <p14:creationId xmlns:p14="http://schemas.microsoft.com/office/powerpoint/2010/main" val="45010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Using Email and Browser Attacks</a:t>
            </a:r>
            <a:endParaRPr lang="en-US" sz="3200" dirty="0"/>
          </a:p>
        </p:txBody>
      </p:sp>
      <p:sp>
        <p:nvSpPr>
          <p:cNvPr id="17" name="Rectangle 16"/>
          <p:cNvSpPr/>
          <p:nvPr/>
        </p:nvSpPr>
        <p:spPr>
          <a:xfrm>
            <a:off x="125340" y="1270683"/>
            <a:ext cx="3531476" cy="3416320"/>
          </a:xfrm>
          <a:prstGeom prst="rect">
            <a:avLst/>
          </a:prstGeom>
        </p:spPr>
        <p:txBody>
          <a:bodyPr wrap="square">
            <a:spAutoFit/>
          </a:bodyPr>
          <a:lstStyle/>
          <a:p>
            <a:pPr marL="357188" indent="-357188" algn="just">
              <a:buFont typeface="Wingdings" panose="05000000000000000000" pitchFamily="2" charset="2"/>
              <a:buChar char="ü"/>
            </a:pPr>
            <a:r>
              <a:rPr lang="en-US" b="1" dirty="0" smtClean="0">
                <a:solidFill>
                  <a:srgbClr val="FF0000"/>
                </a:solidFill>
              </a:rPr>
              <a:t>Vishing</a:t>
            </a:r>
            <a:endParaRPr lang="en-US" b="1" dirty="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Vishing </a:t>
            </a:r>
            <a:r>
              <a:rPr lang="en-US" dirty="0">
                <a:solidFill>
                  <a:srgbClr val="FF0000"/>
                </a:solidFill>
              </a:rPr>
              <a:t>is </a:t>
            </a:r>
            <a:r>
              <a:rPr lang="en-US" i="1" dirty="0">
                <a:solidFill>
                  <a:srgbClr val="FF0000"/>
                </a:solidFill>
                <a:effectLst>
                  <a:outerShdw blurRad="38100" dist="38100" dir="2700000" algn="tl">
                    <a:srgbClr val="000000">
                      <a:alpha val="43137"/>
                    </a:srgbClr>
                  </a:outerShdw>
                </a:effectLst>
              </a:rPr>
              <a:t>phishing using voice communication technology</a:t>
            </a:r>
            <a:r>
              <a:rPr lang="en-US" dirty="0">
                <a:solidFill>
                  <a:srgbClr val="FF0000"/>
                </a:solidFill>
              </a:rPr>
              <a:t>. </a:t>
            </a:r>
            <a:endParaRPr lang="en-US" dirty="0" smtClean="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Criminals </a:t>
            </a:r>
            <a:r>
              <a:rPr lang="en-US" dirty="0">
                <a:solidFill>
                  <a:srgbClr val="FF0000"/>
                </a:solidFill>
              </a:rPr>
              <a:t>can spoof calls from legitimate sources using voice over IP (VoIP) technology. Victims may also receive a recorded message that appears legitimate.</a:t>
            </a:r>
          </a:p>
          <a:p>
            <a:pPr marL="814388" lvl="1" indent="-357188" algn="just">
              <a:buFont typeface="Wingdings" panose="05000000000000000000" pitchFamily="2" charset="2"/>
              <a:buChar char="ü"/>
            </a:pPr>
            <a:endParaRPr lang="en-US" dirty="0">
              <a:solidFill>
                <a:srgbClr val="FF0000"/>
              </a:solidFill>
            </a:endParaRPr>
          </a:p>
        </p:txBody>
      </p:sp>
      <p:pic>
        <p:nvPicPr>
          <p:cNvPr id="4" name="Hacking challenge at DEFCON">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782155" y="284437"/>
            <a:ext cx="8351052" cy="4697466"/>
          </a:xfrm>
          <a:prstGeom prst="rect">
            <a:avLst/>
          </a:prstGeom>
        </p:spPr>
      </p:pic>
    </p:spTree>
    <p:custDataLst>
      <p:tags r:id="rId1"/>
    </p:custDataLst>
    <p:extLst>
      <p:ext uri="{BB962C8B-B14F-4D97-AF65-F5344CB8AC3E}">
        <p14:creationId xmlns:p14="http://schemas.microsoft.com/office/powerpoint/2010/main" val="335355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Using Email and Browser Attacks</a:t>
            </a:r>
            <a:endParaRPr lang="en-US" sz="3200" dirty="0"/>
          </a:p>
        </p:txBody>
      </p:sp>
      <p:sp>
        <p:nvSpPr>
          <p:cNvPr id="17" name="Rectangle 16"/>
          <p:cNvSpPr/>
          <p:nvPr/>
        </p:nvSpPr>
        <p:spPr>
          <a:xfrm>
            <a:off x="273269" y="719120"/>
            <a:ext cx="11529848" cy="4801314"/>
          </a:xfrm>
          <a:prstGeom prst="rect">
            <a:avLst/>
          </a:prstGeom>
        </p:spPr>
        <p:txBody>
          <a:bodyPr wrap="square">
            <a:spAutoFit/>
          </a:bodyPr>
          <a:lstStyle/>
          <a:p>
            <a:pPr marL="357188" indent="-357188" algn="just">
              <a:buFont typeface="Wingdings" panose="05000000000000000000" pitchFamily="2" charset="2"/>
              <a:buChar char="ü"/>
            </a:pPr>
            <a:r>
              <a:rPr lang="en-US" b="1" dirty="0" smtClean="0">
                <a:solidFill>
                  <a:srgbClr val="FF0000"/>
                </a:solidFill>
              </a:rPr>
              <a:t>Plugins</a:t>
            </a:r>
            <a:endParaRPr lang="en-US" b="1" dirty="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The </a:t>
            </a:r>
            <a:r>
              <a:rPr lang="en-US" dirty="0">
                <a:solidFill>
                  <a:srgbClr val="FF0000"/>
                </a:solidFill>
              </a:rPr>
              <a:t>Flash and Shockwave plugins from Adobe enable the development of interesting graphic and cartoon animations that greatly enhance the look and feel of a web page. Plugins display the content developed using the appropriate software</a:t>
            </a:r>
            <a:r>
              <a:rPr lang="en-US" dirty="0" smtClean="0">
                <a:solidFill>
                  <a:srgbClr val="FF0000"/>
                </a:solidFill>
              </a:rPr>
              <a:t>.</a:t>
            </a:r>
            <a:endParaRPr lang="en-US" dirty="0">
              <a:solidFill>
                <a:srgbClr val="FF0000"/>
              </a:solidFill>
            </a:endParaRPr>
          </a:p>
          <a:p>
            <a:pPr marL="357188" indent="-357188" algn="just">
              <a:buFont typeface="Wingdings" panose="05000000000000000000" pitchFamily="2" charset="2"/>
              <a:buChar char="ü"/>
            </a:pPr>
            <a:endParaRPr lang="en-US" b="1" dirty="0" smtClean="0">
              <a:solidFill>
                <a:schemeClr val="accent4">
                  <a:lumMod val="75000"/>
                </a:schemeClr>
              </a:solidFill>
            </a:endParaRPr>
          </a:p>
          <a:p>
            <a:pPr marL="357188" indent="-357188" algn="just">
              <a:buFont typeface="Wingdings" panose="05000000000000000000" pitchFamily="2" charset="2"/>
              <a:buChar char="ü"/>
            </a:pPr>
            <a:r>
              <a:rPr lang="en-US" b="1" dirty="0" smtClean="0">
                <a:solidFill>
                  <a:schemeClr val="accent4">
                    <a:lumMod val="75000"/>
                  </a:schemeClr>
                </a:solidFill>
              </a:rPr>
              <a:t>SEO Poisoning</a:t>
            </a:r>
            <a:endParaRPr lang="en-US" b="1" dirty="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Search </a:t>
            </a:r>
            <a:r>
              <a:rPr lang="en-US" dirty="0">
                <a:solidFill>
                  <a:schemeClr val="accent4">
                    <a:lumMod val="75000"/>
                  </a:schemeClr>
                </a:solidFill>
              </a:rPr>
              <a:t>engines such as Google work by ranking pages and presenting relevant results based on users’ search queries. </a:t>
            </a:r>
            <a:r>
              <a:rPr lang="en-US" dirty="0" smtClean="0">
                <a:solidFill>
                  <a:schemeClr val="accent4">
                    <a:lumMod val="75000"/>
                  </a:schemeClr>
                </a:solidFill>
              </a:rPr>
              <a:t>Depending </a:t>
            </a:r>
            <a:r>
              <a:rPr lang="en-US" dirty="0">
                <a:solidFill>
                  <a:schemeClr val="accent4">
                    <a:lumMod val="75000"/>
                  </a:schemeClr>
                </a:solidFill>
              </a:rPr>
              <a:t>on the relevancy of web site content, it may appear higher or lower in the search result list. SEO, short for Search Engine Optimization, is a set of techniques used to improve a website’s ranking by a search engine. </a:t>
            </a:r>
            <a:endParaRPr lang="en-US" dirty="0" smtClean="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While </a:t>
            </a:r>
            <a:r>
              <a:rPr lang="en-US" dirty="0">
                <a:solidFill>
                  <a:schemeClr val="accent4">
                    <a:lumMod val="75000"/>
                  </a:schemeClr>
                </a:solidFill>
              </a:rPr>
              <a:t>many </a:t>
            </a:r>
            <a:r>
              <a:rPr lang="en-US" i="1" dirty="0">
                <a:solidFill>
                  <a:schemeClr val="accent4">
                    <a:lumMod val="75000"/>
                  </a:schemeClr>
                </a:solidFill>
                <a:effectLst>
                  <a:outerShdw blurRad="38100" dist="38100" dir="2700000" algn="tl">
                    <a:srgbClr val="000000">
                      <a:alpha val="43137"/>
                    </a:srgbClr>
                  </a:outerShdw>
                </a:effectLst>
              </a:rPr>
              <a:t>legitimate companies specialize in optimizing websites to better position them, SEO poisoning uses SEO to make a malicious website appear higher in search </a:t>
            </a:r>
            <a:r>
              <a:rPr lang="en-US" i="1" dirty="0" smtClean="0">
                <a:solidFill>
                  <a:schemeClr val="accent4">
                    <a:lumMod val="75000"/>
                  </a:schemeClr>
                </a:solidFill>
                <a:effectLst>
                  <a:outerShdw blurRad="38100" dist="38100" dir="2700000" algn="tl">
                    <a:srgbClr val="000000">
                      <a:alpha val="43137"/>
                    </a:srgbClr>
                  </a:outerShdw>
                </a:effectLst>
              </a:rPr>
              <a:t>results</a:t>
            </a:r>
          </a:p>
          <a:p>
            <a:pPr marL="814388" lvl="1" indent="-357188" algn="just">
              <a:buFont typeface="Wingdings" panose="05000000000000000000" pitchFamily="2" charset="2"/>
              <a:buChar char="ü"/>
            </a:pPr>
            <a:endParaRPr lang="en-US" i="1" dirty="0">
              <a:solidFill>
                <a:schemeClr val="accent4">
                  <a:lumMod val="75000"/>
                </a:schemeClr>
              </a:solidFill>
              <a:effectLst>
                <a:outerShdw blurRad="38100" dist="38100" dir="2700000" algn="tl">
                  <a:srgbClr val="000000">
                    <a:alpha val="43137"/>
                  </a:srgbClr>
                </a:outerShdw>
              </a:effectLst>
            </a:endParaRPr>
          </a:p>
          <a:p>
            <a:pPr marL="357188" indent="-357188" algn="just">
              <a:buFont typeface="Wingdings" panose="05000000000000000000" pitchFamily="2" charset="2"/>
              <a:buChar char="ü"/>
            </a:pPr>
            <a:r>
              <a:rPr lang="en-US" b="1" dirty="0" smtClean="0">
                <a:solidFill>
                  <a:srgbClr val="002060"/>
                </a:solidFill>
              </a:rPr>
              <a:t>Browser Hijacker</a:t>
            </a:r>
            <a:endParaRPr lang="en-US" b="1" dirty="0">
              <a:solidFill>
                <a:srgbClr val="002060"/>
              </a:solidFill>
            </a:endParaRPr>
          </a:p>
          <a:p>
            <a:pPr marL="814388" lvl="1" indent="-357188" algn="just">
              <a:buFont typeface="Wingdings" panose="05000000000000000000" pitchFamily="2" charset="2"/>
              <a:buChar char="ü"/>
            </a:pPr>
            <a:r>
              <a:rPr lang="en-US" dirty="0" smtClean="0">
                <a:solidFill>
                  <a:srgbClr val="002060"/>
                </a:solidFill>
              </a:rPr>
              <a:t>A </a:t>
            </a:r>
            <a:r>
              <a:rPr lang="en-US" dirty="0">
                <a:solidFill>
                  <a:srgbClr val="002060"/>
                </a:solidFill>
              </a:rPr>
              <a:t>browser hijacker is </a:t>
            </a:r>
            <a:r>
              <a:rPr lang="en-US" i="1" dirty="0">
                <a:solidFill>
                  <a:srgbClr val="002060"/>
                </a:solidFill>
                <a:effectLst>
                  <a:outerShdw blurRad="38100" dist="38100" dir="2700000" algn="tl">
                    <a:srgbClr val="000000">
                      <a:alpha val="43137"/>
                    </a:srgbClr>
                  </a:outerShdw>
                </a:effectLst>
              </a:rPr>
              <a:t>malware that alters a computer's browser settings to redirect the user to websites paid for by the cyber criminals' customers</a:t>
            </a:r>
            <a:r>
              <a:rPr lang="en-US" dirty="0">
                <a:solidFill>
                  <a:srgbClr val="002060"/>
                </a:solidFill>
              </a:rPr>
              <a:t>. </a:t>
            </a:r>
            <a:endParaRPr lang="en-US" dirty="0" smtClean="0">
              <a:solidFill>
                <a:srgbClr val="002060"/>
              </a:solidFill>
            </a:endParaRPr>
          </a:p>
          <a:p>
            <a:pPr marL="814388" lvl="1" indent="-357188" algn="just">
              <a:buFont typeface="Wingdings" panose="05000000000000000000" pitchFamily="2" charset="2"/>
              <a:buChar char="ü"/>
            </a:pPr>
            <a:r>
              <a:rPr lang="en-US" dirty="0" smtClean="0">
                <a:solidFill>
                  <a:srgbClr val="002060"/>
                </a:solidFill>
              </a:rPr>
              <a:t>Browser </a:t>
            </a:r>
            <a:r>
              <a:rPr lang="en-US" dirty="0">
                <a:solidFill>
                  <a:srgbClr val="002060"/>
                </a:solidFill>
              </a:rPr>
              <a:t>hijackers usually install without the user's permission and is usually part of a drive-by download. </a:t>
            </a:r>
          </a:p>
        </p:txBody>
      </p:sp>
    </p:spTree>
    <p:custDataLst>
      <p:tags r:id="rId1"/>
    </p:custDataLst>
    <p:extLst>
      <p:ext uri="{BB962C8B-B14F-4D97-AF65-F5344CB8AC3E}">
        <p14:creationId xmlns:p14="http://schemas.microsoft.com/office/powerpoint/2010/main" val="2913828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Using Email and Browser Attacks</a:t>
            </a:r>
            <a:endParaRPr lang="en-US" sz="3200" dirty="0"/>
          </a:p>
        </p:txBody>
      </p:sp>
      <p:sp>
        <p:nvSpPr>
          <p:cNvPr id="17" name="Rectangle 16"/>
          <p:cNvSpPr/>
          <p:nvPr/>
        </p:nvSpPr>
        <p:spPr>
          <a:xfrm>
            <a:off x="0" y="1223617"/>
            <a:ext cx="3647091" cy="4247317"/>
          </a:xfrm>
          <a:prstGeom prst="rect">
            <a:avLst/>
          </a:prstGeom>
        </p:spPr>
        <p:txBody>
          <a:bodyPr wrap="square">
            <a:spAutoFit/>
          </a:bodyPr>
          <a:lstStyle/>
          <a:p>
            <a:pPr marL="357188" indent="-357188" algn="just">
              <a:buFont typeface="Wingdings" panose="05000000000000000000" pitchFamily="2" charset="2"/>
              <a:buChar char="ü"/>
            </a:pPr>
            <a:r>
              <a:rPr lang="en-US" b="1" dirty="0" smtClean="0">
                <a:solidFill>
                  <a:srgbClr val="FF0000"/>
                </a:solidFill>
              </a:rPr>
              <a:t>Pharming</a:t>
            </a:r>
            <a:endParaRPr lang="en-US" b="1" dirty="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It is </a:t>
            </a:r>
            <a:r>
              <a:rPr lang="en-US" dirty="0">
                <a:solidFill>
                  <a:srgbClr val="FF0000"/>
                </a:solidFill>
              </a:rPr>
              <a:t>the </a:t>
            </a:r>
            <a:r>
              <a:rPr lang="en-US" i="1" dirty="0">
                <a:solidFill>
                  <a:srgbClr val="FF0000"/>
                </a:solidFill>
                <a:effectLst>
                  <a:outerShdw blurRad="38100" dist="38100" dir="2700000" algn="tl">
                    <a:srgbClr val="000000">
                      <a:alpha val="43137"/>
                    </a:srgbClr>
                  </a:outerShdw>
                </a:effectLst>
              </a:rPr>
              <a:t>impersonation of a legitimate website in an effort to deceive users into entering their credentials</a:t>
            </a:r>
            <a:r>
              <a:rPr lang="en-US" dirty="0">
                <a:solidFill>
                  <a:srgbClr val="FF0000"/>
                </a:solidFill>
              </a:rPr>
              <a:t>. </a:t>
            </a:r>
            <a:endParaRPr lang="en-US" dirty="0" smtClean="0">
              <a:solidFill>
                <a:srgbClr val="FF0000"/>
              </a:solidFill>
            </a:endParaRPr>
          </a:p>
          <a:p>
            <a:pPr marL="814388" lvl="1" indent="-357188" algn="just">
              <a:buFont typeface="Wingdings" panose="05000000000000000000" pitchFamily="2" charset="2"/>
              <a:buChar char="ü"/>
            </a:pPr>
            <a:endParaRPr lang="en-US" dirty="0" smtClean="0">
              <a:solidFill>
                <a:srgbClr val="FF0000"/>
              </a:solidFill>
            </a:endParaRPr>
          </a:p>
          <a:p>
            <a:pPr marL="814388" lvl="1" indent="-357188" algn="just">
              <a:buFont typeface="Wingdings" panose="05000000000000000000" pitchFamily="2" charset="2"/>
              <a:buChar char="ü"/>
            </a:pPr>
            <a:r>
              <a:rPr lang="en-US" dirty="0" smtClean="0">
                <a:solidFill>
                  <a:srgbClr val="FF0000"/>
                </a:solidFill>
              </a:rPr>
              <a:t>Lets look at something here!!!</a:t>
            </a:r>
            <a:endParaRPr lang="en-US" dirty="0">
              <a:solidFill>
                <a:srgbClr val="FF0000"/>
              </a:solidFill>
            </a:endParaRP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smtClean="0">
                <a:solidFill>
                  <a:schemeClr val="accent4">
                    <a:lumMod val="75000"/>
                  </a:schemeClr>
                </a:solidFill>
              </a:rPr>
              <a:t>Whaling</a:t>
            </a:r>
            <a:endParaRPr lang="en-US" b="1" dirty="0">
              <a:solidFill>
                <a:schemeClr val="accent4">
                  <a:lumMod val="75000"/>
                </a:schemeClr>
              </a:solidFill>
            </a:endParaRPr>
          </a:p>
          <a:p>
            <a:pPr marL="814388" lvl="1" indent="-357188" algn="just">
              <a:buFont typeface="Wingdings" panose="05000000000000000000" pitchFamily="2" charset="2"/>
              <a:buChar char="ü"/>
            </a:pPr>
            <a:r>
              <a:rPr lang="en-US" dirty="0" smtClean="0">
                <a:solidFill>
                  <a:schemeClr val="accent4">
                    <a:lumMod val="75000"/>
                  </a:schemeClr>
                </a:solidFill>
              </a:rPr>
              <a:t>Whaling </a:t>
            </a:r>
            <a:r>
              <a:rPr lang="en-US" dirty="0">
                <a:solidFill>
                  <a:schemeClr val="accent4">
                    <a:lumMod val="75000"/>
                  </a:schemeClr>
                </a:solidFill>
              </a:rPr>
              <a:t>is a </a:t>
            </a:r>
            <a:r>
              <a:rPr lang="en-US" i="1" dirty="0">
                <a:solidFill>
                  <a:schemeClr val="accent4">
                    <a:lumMod val="75000"/>
                  </a:schemeClr>
                </a:solidFill>
                <a:effectLst>
                  <a:outerShdw blurRad="38100" dist="38100" dir="2700000" algn="tl">
                    <a:srgbClr val="000000">
                      <a:alpha val="43137"/>
                    </a:srgbClr>
                  </a:outerShdw>
                </a:effectLst>
              </a:rPr>
              <a:t>phishing attack that targets high profile targets within an organization</a:t>
            </a:r>
            <a:r>
              <a:rPr lang="en-US" dirty="0">
                <a:solidFill>
                  <a:schemeClr val="accent4">
                    <a:lumMod val="75000"/>
                  </a:schemeClr>
                </a:solidFill>
              </a:rPr>
              <a:t> such as senior executives</a:t>
            </a:r>
            <a:r>
              <a:rPr lang="en-US" dirty="0" smtClean="0">
                <a:solidFill>
                  <a:schemeClr val="accent4">
                    <a:lumMod val="75000"/>
                  </a:schemeClr>
                </a:solidFill>
              </a:rPr>
              <a:t>.</a:t>
            </a:r>
            <a:endParaRPr lang="en-US" dirty="0">
              <a:solidFill>
                <a:schemeClr val="accent4">
                  <a:lumMod val="75000"/>
                </a:schemeClr>
              </a:solidFill>
            </a:endParaRPr>
          </a:p>
        </p:txBody>
      </p:sp>
      <p:pic>
        <p:nvPicPr>
          <p:cNvPr id="4" name="Anatomy of an IoT Attac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647091" y="379031"/>
            <a:ext cx="8481849" cy="4771040"/>
          </a:xfrm>
          <a:prstGeom prst="rect">
            <a:avLst/>
          </a:prstGeom>
        </p:spPr>
      </p:pic>
    </p:spTree>
    <p:custDataLst>
      <p:tags r:id="rId1"/>
    </p:custDataLst>
    <p:extLst>
      <p:ext uri="{BB962C8B-B14F-4D97-AF65-F5344CB8AC3E}">
        <p14:creationId xmlns:p14="http://schemas.microsoft.com/office/powerpoint/2010/main" val="3276137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The Tactics and Types - </a:t>
            </a:r>
            <a:r>
              <a:rPr lang="en-US" sz="2133" dirty="0"/>
              <a:t>Social Engineering </a:t>
            </a:r>
          </a:p>
        </p:txBody>
      </p:sp>
      <p:sp>
        <p:nvSpPr>
          <p:cNvPr id="17" name="Rectangle 16"/>
          <p:cNvSpPr/>
          <p:nvPr/>
        </p:nvSpPr>
        <p:spPr>
          <a:xfrm>
            <a:off x="273269" y="719120"/>
            <a:ext cx="11529848" cy="5078313"/>
          </a:xfrm>
          <a:prstGeom prst="rect">
            <a:avLst/>
          </a:prstGeom>
        </p:spPr>
        <p:txBody>
          <a:bodyPr wrap="square">
            <a:spAutoFit/>
          </a:bodyPr>
          <a:lstStyle/>
          <a:p>
            <a:pPr algn="just"/>
            <a:r>
              <a:rPr lang="en-US" dirty="0" smtClean="0"/>
              <a:t>Social </a:t>
            </a:r>
            <a:r>
              <a:rPr lang="en-US" dirty="0"/>
              <a:t>engineering is a completely </a:t>
            </a:r>
            <a:r>
              <a:rPr lang="en-US" i="1" dirty="0">
                <a:effectLst>
                  <a:outerShdw blurRad="38100" dist="38100" dir="2700000" algn="tl">
                    <a:srgbClr val="000000">
                      <a:alpha val="43137"/>
                    </a:srgbClr>
                  </a:outerShdw>
                </a:effectLst>
              </a:rPr>
              <a:t>non-technical</a:t>
            </a:r>
            <a:r>
              <a:rPr lang="en-US" dirty="0"/>
              <a:t> means for a criminal </a:t>
            </a:r>
            <a:r>
              <a:rPr lang="en-US" i="1" dirty="0">
                <a:effectLst>
                  <a:outerShdw blurRad="38100" dist="38100" dir="2700000" algn="tl">
                    <a:srgbClr val="000000">
                      <a:alpha val="43137"/>
                    </a:srgbClr>
                  </a:outerShdw>
                </a:effectLst>
              </a:rPr>
              <a:t>to gather information on a target</a:t>
            </a:r>
            <a:r>
              <a:rPr lang="en-US" dirty="0"/>
              <a:t>. Social engineering is an attack that attempts to </a:t>
            </a:r>
            <a:r>
              <a:rPr lang="en-US" i="1" dirty="0">
                <a:effectLst>
                  <a:outerShdw blurRad="38100" dist="38100" dir="2700000" algn="tl">
                    <a:srgbClr val="000000">
                      <a:alpha val="43137"/>
                    </a:srgbClr>
                  </a:outerShdw>
                </a:effectLst>
              </a:rPr>
              <a:t>manipulate individuals into performing actions or divulging confidential </a:t>
            </a:r>
            <a:r>
              <a:rPr lang="en-US" i="1" dirty="0" smtClean="0">
                <a:effectLst>
                  <a:outerShdw blurRad="38100" dist="38100" dir="2700000" algn="tl">
                    <a:srgbClr val="000000">
                      <a:alpha val="43137"/>
                    </a:srgbClr>
                  </a:outerShdw>
                </a:effectLst>
              </a:rPr>
              <a:t>information</a:t>
            </a:r>
            <a:r>
              <a:rPr lang="en-US" dirty="0" smtClean="0"/>
              <a:t>. Social </a:t>
            </a:r>
            <a:r>
              <a:rPr lang="en-US" dirty="0"/>
              <a:t>engineers often rely on people’s willingness to be helpful but also prey on people’s weaknesses. These are some types of social engineering attacks:</a:t>
            </a:r>
          </a:p>
          <a:p>
            <a:pPr marL="357188" indent="-357188" algn="just">
              <a:buFont typeface="Wingdings" panose="05000000000000000000" pitchFamily="2" charset="2"/>
              <a:buChar char="ü"/>
            </a:pPr>
            <a:endParaRPr lang="en-US" b="1" dirty="0" smtClean="0">
              <a:solidFill>
                <a:srgbClr val="FF0000"/>
              </a:solidFill>
            </a:endParaRPr>
          </a:p>
          <a:p>
            <a:pPr indent="-357188" algn="just">
              <a:buFont typeface="Wingdings" panose="05000000000000000000" pitchFamily="2" charset="2"/>
              <a:buChar char="Ø"/>
            </a:pPr>
            <a:r>
              <a:rPr lang="en-US" b="1" dirty="0" smtClean="0">
                <a:solidFill>
                  <a:srgbClr val="FF0000"/>
                </a:solidFill>
              </a:rPr>
              <a:t>Pretexting</a:t>
            </a:r>
            <a:r>
              <a:rPr lang="en-US" b="1" dirty="0">
                <a:solidFill>
                  <a:srgbClr val="FF0000"/>
                </a:solidFill>
              </a:rPr>
              <a:t> </a:t>
            </a:r>
            <a:r>
              <a:rPr lang="en-US" dirty="0"/>
              <a:t>It is </a:t>
            </a:r>
            <a:r>
              <a:rPr lang="en-US" dirty="0"/>
              <a:t>when an attacker calls an individual and lies to them in an attempt to gain access to privileged data. An example involves an attacker who pretends to need personal or financial data in order to confirm the identity of the </a:t>
            </a:r>
            <a:r>
              <a:rPr lang="en-US" dirty="0"/>
              <a:t>recipient.</a:t>
            </a:r>
          </a:p>
          <a:p>
            <a:pPr indent="-357188" algn="just">
              <a:buFont typeface="Wingdings" panose="05000000000000000000" pitchFamily="2" charset="2"/>
              <a:buChar char="Ø"/>
            </a:pPr>
            <a:r>
              <a:rPr lang="en-US" b="1" dirty="0" smtClean="0">
                <a:solidFill>
                  <a:schemeClr val="accent4">
                    <a:lumMod val="75000"/>
                  </a:schemeClr>
                </a:solidFill>
              </a:rPr>
              <a:t>Something </a:t>
            </a:r>
            <a:r>
              <a:rPr lang="en-US" b="1" dirty="0">
                <a:solidFill>
                  <a:schemeClr val="accent4">
                    <a:lumMod val="75000"/>
                  </a:schemeClr>
                </a:solidFill>
              </a:rPr>
              <a:t>for Something (Quid pro quo) </a:t>
            </a:r>
            <a:r>
              <a:rPr lang="en-US" dirty="0"/>
              <a:t>It is </a:t>
            </a:r>
            <a:r>
              <a:rPr lang="en-US" dirty="0"/>
              <a:t>when an attacker requests personal information from a party in exchange for something, like a </a:t>
            </a:r>
            <a:r>
              <a:rPr lang="en-US" dirty="0"/>
              <a:t>gift.</a:t>
            </a:r>
          </a:p>
          <a:p>
            <a:pPr indent="-357188" algn="just">
              <a:buFont typeface="Wingdings" panose="05000000000000000000" pitchFamily="2" charset="2"/>
              <a:buChar char="Ø"/>
            </a:pPr>
            <a:r>
              <a:rPr lang="en-US" b="1" dirty="0" smtClean="0">
                <a:solidFill>
                  <a:srgbClr val="002060"/>
                </a:solidFill>
              </a:rPr>
              <a:t>Shoulder </a:t>
            </a:r>
            <a:r>
              <a:rPr lang="en-US" b="1" dirty="0">
                <a:solidFill>
                  <a:srgbClr val="002060"/>
                </a:solidFill>
              </a:rPr>
              <a:t>Surfing and Dumpster Diving </a:t>
            </a:r>
            <a:r>
              <a:rPr lang="en-US" dirty="0"/>
              <a:t>refers </a:t>
            </a:r>
            <a:r>
              <a:rPr lang="en-US" dirty="0"/>
              <a:t>to picking up PINs, access codes or credit card numbers. An attacker can be in close proximity to his victim or the attacker can use binoculars or closed circuit cameras to shoulder </a:t>
            </a:r>
            <a:r>
              <a:rPr lang="en-US" dirty="0"/>
              <a:t>surf.</a:t>
            </a:r>
          </a:p>
          <a:p>
            <a:pPr indent="-357188" algn="just">
              <a:buFont typeface="Wingdings" panose="05000000000000000000" pitchFamily="2" charset="2"/>
              <a:buChar char="Ø"/>
            </a:pPr>
            <a:r>
              <a:rPr lang="en-US" b="1" dirty="0">
                <a:solidFill>
                  <a:srgbClr val="FF0000"/>
                </a:solidFill>
              </a:rPr>
              <a:t>Impersonation </a:t>
            </a:r>
            <a:r>
              <a:rPr lang="en-US" b="1" dirty="0">
                <a:solidFill>
                  <a:srgbClr val="FF0000"/>
                </a:solidFill>
              </a:rPr>
              <a:t>and </a:t>
            </a:r>
            <a:r>
              <a:rPr lang="en-US" b="1" dirty="0" smtClean="0">
                <a:solidFill>
                  <a:srgbClr val="FF0000"/>
                </a:solidFill>
              </a:rPr>
              <a:t>Hoaxes, </a:t>
            </a:r>
            <a:r>
              <a:rPr lang="en-US" dirty="0"/>
              <a:t>Impersonation </a:t>
            </a:r>
            <a:r>
              <a:rPr lang="en-US" dirty="0"/>
              <a:t>is the action of pretending to be someone else. For example, a recent phone scam targeted taxpayers. A criminal, posing as an IRS employee, told the victims that they owed money to the IRS. </a:t>
            </a:r>
            <a:endParaRPr lang="en-US" dirty="0"/>
          </a:p>
          <a:p>
            <a:pPr indent="-357188" algn="just">
              <a:buFont typeface="Wingdings" panose="05000000000000000000" pitchFamily="2" charset="2"/>
              <a:buChar char="Ø"/>
            </a:pPr>
            <a:r>
              <a:rPr lang="en-US" b="1" dirty="0">
                <a:solidFill>
                  <a:schemeClr val="accent4">
                    <a:lumMod val="75000"/>
                  </a:schemeClr>
                </a:solidFill>
              </a:rPr>
              <a:t>Piggybacking </a:t>
            </a:r>
            <a:r>
              <a:rPr lang="en-US" b="1" dirty="0">
                <a:solidFill>
                  <a:schemeClr val="accent4">
                    <a:lumMod val="75000"/>
                  </a:schemeClr>
                </a:solidFill>
              </a:rPr>
              <a:t>and Tailgating </a:t>
            </a:r>
            <a:r>
              <a:rPr lang="en-US" dirty="0"/>
              <a:t>Piggybacking </a:t>
            </a:r>
            <a:r>
              <a:rPr lang="en-US" dirty="0"/>
              <a:t>occurs when a criminal tags along with an authorized person to gain entry into a secure location or a restricted area. Tailgating is another term that describes the same </a:t>
            </a:r>
            <a:r>
              <a:rPr lang="en-US" dirty="0"/>
              <a:t>practice.</a:t>
            </a:r>
          </a:p>
          <a:p>
            <a:pPr indent="-357188" algn="just">
              <a:buFont typeface="Wingdings" panose="05000000000000000000" pitchFamily="2" charset="2"/>
              <a:buChar char="Ø"/>
            </a:pPr>
            <a:r>
              <a:rPr lang="en-US" b="1" dirty="0" smtClean="0">
                <a:solidFill>
                  <a:srgbClr val="002060"/>
                </a:solidFill>
              </a:rPr>
              <a:t>Online</a:t>
            </a:r>
            <a:r>
              <a:rPr lang="en-US" b="1" dirty="0">
                <a:solidFill>
                  <a:srgbClr val="002060"/>
                </a:solidFill>
              </a:rPr>
              <a:t>, Email, and Web-based </a:t>
            </a:r>
            <a:r>
              <a:rPr lang="en-US" b="1" dirty="0" smtClean="0">
                <a:solidFill>
                  <a:srgbClr val="002060"/>
                </a:solidFill>
              </a:rPr>
              <a:t>Trickery</a:t>
            </a:r>
            <a:r>
              <a:rPr lang="en-US" dirty="0" smtClean="0">
                <a:solidFill>
                  <a:srgbClr val="002060"/>
                </a:solidFill>
              </a:rPr>
              <a:t>, </a:t>
            </a:r>
            <a:r>
              <a:rPr lang="en-US" dirty="0"/>
              <a:t>Forwarding </a:t>
            </a:r>
            <a:r>
              <a:rPr lang="en-US" dirty="0"/>
              <a:t>hoax emails and other jokes, funny movies, and non-work-related emails at work may violate the company's acceptable use policy and result in disciplinary actions. </a:t>
            </a:r>
          </a:p>
        </p:txBody>
      </p:sp>
    </p:spTree>
    <p:custDataLst>
      <p:tags r:id="rId1"/>
    </p:custDataLst>
    <p:extLst>
      <p:ext uri="{BB962C8B-B14F-4D97-AF65-F5344CB8AC3E}">
        <p14:creationId xmlns:p14="http://schemas.microsoft.com/office/powerpoint/2010/main" val="350526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The Attack Methods</a:t>
            </a:r>
            <a:endParaRPr lang="en-US" sz="2133" dirty="0"/>
          </a:p>
        </p:txBody>
      </p:sp>
      <p:sp>
        <p:nvSpPr>
          <p:cNvPr id="17" name="Rectangle 16"/>
          <p:cNvSpPr/>
          <p:nvPr/>
        </p:nvSpPr>
        <p:spPr>
          <a:xfrm>
            <a:off x="273269" y="719120"/>
            <a:ext cx="11529848" cy="4524315"/>
          </a:xfrm>
          <a:prstGeom prst="rect">
            <a:avLst/>
          </a:prstGeom>
        </p:spPr>
        <p:txBody>
          <a:bodyPr wrap="square">
            <a:spAutoFit/>
          </a:bodyPr>
          <a:lstStyle/>
          <a:p>
            <a:pPr algn="just"/>
            <a:r>
              <a:rPr lang="en-US" b="1" dirty="0"/>
              <a:t>Denial-of-Service (</a:t>
            </a:r>
            <a:r>
              <a:rPr lang="en-US" b="1" dirty="0" err="1"/>
              <a:t>DoS</a:t>
            </a:r>
            <a:r>
              <a:rPr lang="en-US" b="1" dirty="0"/>
              <a:t>) Attacks </a:t>
            </a:r>
            <a:r>
              <a:rPr lang="en-US" i="1" dirty="0" smtClean="0"/>
              <a:t>are </a:t>
            </a:r>
            <a:r>
              <a:rPr lang="en-US" i="1" dirty="0"/>
              <a:t>a type of network attack. A </a:t>
            </a:r>
            <a:r>
              <a:rPr lang="en-US" i="1" dirty="0" err="1"/>
              <a:t>DoS</a:t>
            </a:r>
            <a:r>
              <a:rPr lang="en-US" i="1" dirty="0"/>
              <a:t> attack results in some sort of interruption of network services to users, devices, or applications. </a:t>
            </a:r>
            <a:r>
              <a:rPr lang="en-US" i="1" dirty="0" err="1"/>
              <a:t>DoS</a:t>
            </a:r>
            <a:r>
              <a:rPr lang="en-US" i="1" dirty="0"/>
              <a:t> attacks are a major risk because they can easily interrupt communication and cause significant loss of time and money. These attacks are relatively simple to conduct, even by an unskilled attacker</a:t>
            </a:r>
            <a:r>
              <a:rPr lang="en-US" i="1" dirty="0" smtClean="0"/>
              <a:t>.</a:t>
            </a:r>
          </a:p>
          <a:p>
            <a:pPr algn="just"/>
            <a:endParaRPr lang="en-US" dirty="0"/>
          </a:p>
          <a:p>
            <a:pPr algn="just"/>
            <a:r>
              <a:rPr lang="en-US" b="1" dirty="0"/>
              <a:t>Sniffing </a:t>
            </a:r>
            <a:r>
              <a:rPr lang="en-US" i="1" dirty="0" smtClean="0"/>
              <a:t>is </a:t>
            </a:r>
            <a:r>
              <a:rPr lang="en-US" i="1" dirty="0"/>
              <a:t>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algn="just"/>
            <a:endParaRPr lang="en-US" b="1" dirty="0" smtClean="0"/>
          </a:p>
          <a:p>
            <a:pPr algn="just"/>
            <a:r>
              <a:rPr lang="en-US" b="1" dirty="0" smtClean="0"/>
              <a:t>Spoofing </a:t>
            </a:r>
            <a:r>
              <a:rPr lang="en-US" i="1" dirty="0" smtClean="0"/>
              <a:t>is </a:t>
            </a:r>
            <a:r>
              <a:rPr lang="en-US" i="1" dirty="0"/>
              <a:t>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endParaRPr lang="en-US" i="1" dirty="0" smtClean="0"/>
          </a:p>
          <a:p>
            <a:pPr algn="just"/>
            <a:endParaRPr lang="en-US" i="1" dirty="0" smtClean="0"/>
          </a:p>
          <a:p>
            <a:pPr algn="just"/>
            <a:r>
              <a:rPr lang="en-US" b="1" dirty="0"/>
              <a:t>Man-in-the-middle </a:t>
            </a:r>
            <a:r>
              <a:rPr lang="en-US" i="1" dirty="0" smtClean="0"/>
              <a:t>A </a:t>
            </a:r>
            <a:r>
              <a:rPr lang="en-US" i="1" dirty="0"/>
              <a:t>criminal performs a man-in-the-middle (</a:t>
            </a:r>
            <a:r>
              <a:rPr lang="en-US" i="1" dirty="0" err="1"/>
              <a:t>MitM</a:t>
            </a:r>
            <a:r>
              <a:rPr lang="en-US" i="1" dirty="0"/>
              <a:t>) attack by intercepting communications between computers to steal information crossing the network. The criminal can also choose to manipulate messages and relay false information between hosts since the hosts are unaware that a modification to the messages occurred. </a:t>
            </a:r>
            <a:r>
              <a:rPr lang="en-US" i="1" dirty="0" err="1"/>
              <a:t>MitM</a:t>
            </a:r>
            <a:r>
              <a:rPr lang="en-US" i="1" dirty="0"/>
              <a:t> allows the criminal to take control over a device without the user’s knowledge</a:t>
            </a:r>
            <a:r>
              <a:rPr lang="en-US" i="1" dirty="0" smtClean="0"/>
              <a:t>.</a:t>
            </a:r>
            <a:endParaRPr lang="en-US" i="1" dirty="0"/>
          </a:p>
        </p:txBody>
      </p:sp>
    </p:spTree>
    <p:custDataLst>
      <p:tags r:id="rId1"/>
    </p:custDataLst>
    <p:extLst>
      <p:ext uri="{BB962C8B-B14F-4D97-AF65-F5344CB8AC3E}">
        <p14:creationId xmlns:p14="http://schemas.microsoft.com/office/powerpoint/2010/main" val="424513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The Attack Methods</a:t>
            </a:r>
            <a:endParaRPr lang="en-US" sz="2133" dirty="0"/>
          </a:p>
        </p:txBody>
      </p:sp>
      <p:sp>
        <p:nvSpPr>
          <p:cNvPr id="17" name="Rectangle 16"/>
          <p:cNvSpPr/>
          <p:nvPr/>
        </p:nvSpPr>
        <p:spPr>
          <a:xfrm>
            <a:off x="273269" y="719120"/>
            <a:ext cx="11529848" cy="5078313"/>
          </a:xfrm>
          <a:prstGeom prst="rect">
            <a:avLst/>
          </a:prstGeom>
        </p:spPr>
        <p:txBody>
          <a:bodyPr wrap="square">
            <a:spAutoFit/>
          </a:bodyPr>
          <a:lstStyle/>
          <a:p>
            <a:pPr algn="just"/>
            <a:r>
              <a:rPr lang="en-US" b="1" dirty="0" smtClean="0"/>
              <a:t>Zero-Day Attacks</a:t>
            </a:r>
            <a:r>
              <a:rPr lang="en-US" i="1" dirty="0" smtClean="0"/>
              <a:t>, </a:t>
            </a:r>
            <a:r>
              <a:rPr lang="en-US" i="1" dirty="0"/>
              <a:t>sometimes referred to as a zero-day threat, is a computer attack that tries to exploit software vulnerabilities that are unknown or undisclosed by the software vendor. The term zero hour describes the moment when someone discovers the exploit. </a:t>
            </a:r>
            <a:endParaRPr lang="en-US" i="1" dirty="0" smtClean="0"/>
          </a:p>
          <a:p>
            <a:endParaRPr lang="en-US" dirty="0"/>
          </a:p>
          <a:p>
            <a:pPr algn="just"/>
            <a:r>
              <a:rPr lang="en-US" b="1" dirty="0"/>
              <a:t>Keyboard Logging </a:t>
            </a:r>
            <a:r>
              <a:rPr lang="en-US" i="1" dirty="0" smtClean="0"/>
              <a:t>is </a:t>
            </a:r>
            <a:r>
              <a:rPr lang="en-US" i="1" dirty="0"/>
              <a:t>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p>
          <a:p>
            <a:pPr algn="just"/>
            <a:endParaRPr lang="en-US" dirty="0" smtClean="0"/>
          </a:p>
          <a:p>
            <a:r>
              <a:rPr lang="en-US" b="1" dirty="0" err="1"/>
              <a:t>Grayware</a:t>
            </a:r>
            <a:r>
              <a:rPr lang="en-US" b="1" dirty="0"/>
              <a:t> and </a:t>
            </a:r>
            <a:r>
              <a:rPr lang="en-US" b="1" dirty="0" err="1"/>
              <a:t>SMiShing</a:t>
            </a:r>
            <a:endParaRPr lang="en-US" b="1" dirty="0"/>
          </a:p>
          <a:p>
            <a:pPr marL="285750" indent="-285750" algn="just">
              <a:buFont typeface="Wingdings" panose="05000000000000000000" pitchFamily="2" charset="2"/>
              <a:buChar char="ü"/>
            </a:pPr>
            <a:r>
              <a:rPr lang="en-US" dirty="0" err="1">
                <a:solidFill>
                  <a:schemeClr val="accent2"/>
                </a:solidFill>
              </a:rPr>
              <a:t>Grayware</a:t>
            </a:r>
            <a:r>
              <a:rPr lang="en-US" dirty="0">
                <a:solidFill>
                  <a:schemeClr val="accent2"/>
                </a:solidFill>
              </a:rPr>
              <a:t> includes </a:t>
            </a:r>
            <a:r>
              <a:rPr lang="en-US" i="1" dirty="0">
                <a:solidFill>
                  <a:schemeClr val="accent2"/>
                </a:solidFill>
                <a:effectLst>
                  <a:outerShdw blurRad="38100" dist="38100" dir="2700000" algn="tl">
                    <a:srgbClr val="000000">
                      <a:alpha val="43137"/>
                    </a:srgbClr>
                  </a:outerShdw>
                </a:effectLst>
              </a:rPr>
              <a:t>applications that behave in an annoying or undesirable manner</a:t>
            </a:r>
            <a:r>
              <a:rPr lang="en-US" dirty="0">
                <a:solidFill>
                  <a:schemeClr val="accent2"/>
                </a:solidFill>
              </a:rPr>
              <a:t>. </a:t>
            </a:r>
            <a:r>
              <a:rPr lang="en-US" dirty="0" err="1">
                <a:solidFill>
                  <a:schemeClr val="accent2"/>
                </a:solidFill>
              </a:rPr>
              <a:t>Grayware</a:t>
            </a:r>
            <a:r>
              <a:rPr lang="en-US" dirty="0">
                <a:solidFill>
                  <a:schemeClr val="accent2"/>
                </a:solidFill>
              </a:rPr>
              <a:t> may not have recognizable malware concealed within, but it still may pose a risk to the user. </a:t>
            </a:r>
            <a:r>
              <a:rPr lang="en-US" dirty="0" err="1">
                <a:solidFill>
                  <a:schemeClr val="accent2"/>
                </a:solidFill>
              </a:rPr>
              <a:t>Grayware</a:t>
            </a:r>
            <a:r>
              <a:rPr lang="en-US" dirty="0">
                <a:solidFill>
                  <a:schemeClr val="accent2"/>
                </a:solidFill>
              </a:rPr>
              <a:t> is becoming a problem area in mobile security with the popularity of smartphones. </a:t>
            </a:r>
            <a:endParaRPr lang="en-US" dirty="0" smtClean="0">
              <a:solidFill>
                <a:schemeClr val="accent2"/>
              </a:solidFill>
            </a:endParaRPr>
          </a:p>
          <a:p>
            <a:pPr marL="285750" indent="-285750" algn="just">
              <a:buFont typeface="Wingdings" panose="05000000000000000000" pitchFamily="2" charset="2"/>
              <a:buChar char="ü"/>
            </a:pPr>
            <a:endParaRPr lang="en-US" dirty="0">
              <a:solidFill>
                <a:schemeClr val="accent2"/>
              </a:solidFill>
            </a:endParaRPr>
          </a:p>
          <a:p>
            <a:pPr marL="285750" indent="-285750" algn="just">
              <a:buFont typeface="Wingdings" panose="05000000000000000000" pitchFamily="2" charset="2"/>
              <a:buChar char="ü"/>
            </a:pPr>
            <a:r>
              <a:rPr lang="en-US" dirty="0" err="1">
                <a:solidFill>
                  <a:schemeClr val="tx2"/>
                </a:solidFill>
              </a:rPr>
              <a:t>SMiShing</a:t>
            </a:r>
            <a:r>
              <a:rPr lang="en-US" dirty="0">
                <a:solidFill>
                  <a:schemeClr val="tx2"/>
                </a:solidFill>
              </a:rPr>
              <a:t> is short for SMS phishing. It uses </a:t>
            </a:r>
            <a:r>
              <a:rPr lang="en-US" i="1" dirty="0">
                <a:solidFill>
                  <a:schemeClr val="tx2"/>
                </a:solidFill>
                <a:effectLst>
                  <a:outerShdw blurRad="38100" dist="38100" dir="2700000" algn="tl">
                    <a:srgbClr val="000000">
                      <a:alpha val="43137"/>
                    </a:srgbClr>
                  </a:outerShdw>
                </a:effectLst>
              </a:rPr>
              <a:t>Short Message Service (SMS) to send fake text messages</a:t>
            </a:r>
            <a:r>
              <a:rPr lang="en-US" dirty="0">
                <a:solidFill>
                  <a:schemeClr val="tx2"/>
                </a:solidFill>
              </a:rPr>
              <a:t>. The criminals trick the user into visiting a website or calling a phone number. Unsuspecting victims may then provide sensitive information such as credit card information. Visiting a website might result in the user unknowingly downloading malware that infects the device</a:t>
            </a:r>
            <a:r>
              <a:rPr lang="en-US" dirty="0" smtClean="0">
                <a:solidFill>
                  <a:schemeClr val="tx2"/>
                </a:solidFill>
              </a:rPr>
              <a:t>.</a:t>
            </a:r>
            <a:endParaRPr lang="en-US" dirty="0">
              <a:solidFill>
                <a:schemeClr val="tx2"/>
              </a:solidFill>
            </a:endParaRPr>
          </a:p>
        </p:txBody>
      </p:sp>
    </p:spTree>
    <p:custDataLst>
      <p:tags r:id="rId1"/>
    </p:custDataLst>
    <p:extLst>
      <p:ext uri="{BB962C8B-B14F-4D97-AF65-F5344CB8AC3E}">
        <p14:creationId xmlns:p14="http://schemas.microsoft.com/office/powerpoint/2010/main" val="284974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The Attack Methods</a:t>
            </a:r>
            <a:endParaRPr lang="en-US" sz="2133" dirty="0"/>
          </a:p>
        </p:txBody>
      </p:sp>
      <p:sp>
        <p:nvSpPr>
          <p:cNvPr id="17" name="Rectangle 16"/>
          <p:cNvSpPr/>
          <p:nvPr/>
        </p:nvSpPr>
        <p:spPr>
          <a:xfrm>
            <a:off x="273269" y="719120"/>
            <a:ext cx="11529848" cy="3970318"/>
          </a:xfrm>
          <a:prstGeom prst="rect">
            <a:avLst/>
          </a:prstGeom>
        </p:spPr>
        <p:txBody>
          <a:bodyPr wrap="square">
            <a:spAutoFit/>
          </a:bodyPr>
          <a:lstStyle/>
          <a:p>
            <a:pPr algn="just"/>
            <a:r>
              <a:rPr lang="en-US" b="1" dirty="0" smtClean="0"/>
              <a:t>Rogue </a:t>
            </a:r>
            <a:r>
              <a:rPr lang="en-US" b="1" dirty="0"/>
              <a:t>Access Points </a:t>
            </a:r>
            <a:r>
              <a:rPr lang="en-US" i="1" dirty="0" smtClean="0"/>
              <a:t>is </a:t>
            </a:r>
            <a:r>
              <a:rPr lang="en-US" i="1" dirty="0"/>
              <a:t>a wireless access point installed on a secure network without explicit authorization. A rogue access point can be set up in two ways. </a:t>
            </a:r>
          </a:p>
          <a:p>
            <a:pPr algn="just"/>
            <a:endParaRPr lang="en-US" b="1" dirty="0" smtClean="0"/>
          </a:p>
          <a:p>
            <a:pPr algn="just"/>
            <a:r>
              <a:rPr lang="en-US" b="1" dirty="0" smtClean="0"/>
              <a:t>RF </a:t>
            </a:r>
            <a:r>
              <a:rPr lang="en-US" b="1" dirty="0"/>
              <a:t>Jamming </a:t>
            </a:r>
            <a:r>
              <a:rPr lang="en-US" i="1" dirty="0" smtClean="0"/>
              <a:t>Wireless </a:t>
            </a:r>
            <a:r>
              <a:rPr lang="en-US" i="1" dirty="0"/>
              <a:t>signals are susceptible to electromagnetic interference (EMI), radio-frequency interference (RFI), and may even be susceptible to lightning strikes or noise from fluorescent lights. Wireless signals are also </a:t>
            </a:r>
            <a:r>
              <a:rPr lang="en-US" i="1" dirty="0">
                <a:effectLst>
                  <a:outerShdw blurRad="38100" dist="38100" dir="2700000" algn="tl">
                    <a:srgbClr val="000000">
                      <a:alpha val="43137"/>
                    </a:srgbClr>
                  </a:outerShdw>
                </a:effectLst>
              </a:rPr>
              <a:t>susceptible to deliberate jamming</a:t>
            </a:r>
            <a:r>
              <a:rPr lang="en-US" i="1" dirty="0"/>
              <a:t>. </a:t>
            </a:r>
            <a:r>
              <a:rPr lang="en-US" i="1" dirty="0">
                <a:solidFill>
                  <a:schemeClr val="tx2"/>
                </a:solidFill>
                <a:effectLst>
                  <a:outerShdw blurRad="38100" dist="38100" dir="2700000" algn="tl">
                    <a:srgbClr val="000000">
                      <a:alpha val="43137"/>
                    </a:srgbClr>
                  </a:outerShdw>
                </a:effectLst>
              </a:rPr>
              <a:t>Radio frequency (RF) jamming disrupts the transmission of a radio or satellite station so that the signal does not reach the receiving station</a:t>
            </a:r>
            <a:r>
              <a:rPr lang="en-US" i="1" dirty="0"/>
              <a:t>.</a:t>
            </a:r>
          </a:p>
          <a:p>
            <a:pPr algn="just"/>
            <a:endParaRPr lang="en-US" b="1" dirty="0" smtClean="0"/>
          </a:p>
          <a:p>
            <a:pPr algn="just"/>
            <a:r>
              <a:rPr lang="en-US" b="1" dirty="0" err="1" smtClean="0"/>
              <a:t>Bluejacking</a:t>
            </a:r>
            <a:r>
              <a:rPr lang="en-US" b="1" dirty="0" smtClean="0"/>
              <a:t> </a:t>
            </a:r>
            <a:r>
              <a:rPr lang="en-US" b="1" dirty="0"/>
              <a:t>and </a:t>
            </a:r>
            <a:r>
              <a:rPr lang="en-US" b="1" dirty="0" err="1"/>
              <a:t>Bluesnarfing</a:t>
            </a:r>
            <a:r>
              <a:rPr lang="en-US" b="1" dirty="0"/>
              <a:t> </a:t>
            </a:r>
            <a:endParaRPr lang="en-US" b="1" dirty="0" smtClean="0"/>
          </a:p>
          <a:p>
            <a:pPr marL="285750" indent="-285750" algn="just">
              <a:buFont typeface="Wingdings" panose="05000000000000000000" pitchFamily="2" charset="2"/>
              <a:buChar char="ü"/>
            </a:pPr>
            <a:r>
              <a:rPr lang="en-US" dirty="0" err="1" smtClean="0"/>
              <a:t>Bluejacking</a:t>
            </a:r>
            <a:r>
              <a:rPr lang="en-US" dirty="0" smtClean="0"/>
              <a:t> </a:t>
            </a:r>
            <a:r>
              <a:rPr lang="en-US" dirty="0"/>
              <a:t>is the term used for sending unauthorized messages to another Bluetooth device. </a:t>
            </a:r>
            <a:endParaRPr lang="en-US" dirty="0" smtClean="0"/>
          </a:p>
          <a:p>
            <a:pPr marL="285750" indent="-285750" algn="just">
              <a:buFont typeface="Wingdings" panose="05000000000000000000" pitchFamily="2" charset="2"/>
              <a:buChar char="ü"/>
            </a:pPr>
            <a:r>
              <a:rPr lang="en-US" dirty="0" err="1" smtClean="0"/>
              <a:t>Bluesnarfing</a:t>
            </a:r>
            <a:r>
              <a:rPr lang="en-US" dirty="0" smtClean="0"/>
              <a:t> </a:t>
            </a:r>
            <a:r>
              <a:rPr lang="en-US" dirty="0"/>
              <a:t>occurs when the attacker copies the victim's information from his device. This information can include emails and contact lists.</a:t>
            </a:r>
          </a:p>
          <a:p>
            <a:pPr algn="just"/>
            <a:endParaRPr lang="en-US" dirty="0"/>
          </a:p>
          <a:p>
            <a:pPr algn="just"/>
            <a:endParaRPr lang="en-US" dirty="0"/>
          </a:p>
        </p:txBody>
      </p:sp>
    </p:spTree>
    <p:custDataLst>
      <p:tags r:id="rId1"/>
    </p:custDataLst>
    <p:extLst>
      <p:ext uri="{BB962C8B-B14F-4D97-AF65-F5344CB8AC3E}">
        <p14:creationId xmlns:p14="http://schemas.microsoft.com/office/powerpoint/2010/main" val="1265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The Attack Methods</a:t>
            </a:r>
            <a:endParaRPr lang="en-US" sz="2133" dirty="0"/>
          </a:p>
        </p:txBody>
      </p:sp>
      <p:sp>
        <p:nvSpPr>
          <p:cNvPr id="17" name="Rectangle 16"/>
          <p:cNvSpPr/>
          <p:nvPr/>
        </p:nvSpPr>
        <p:spPr>
          <a:xfrm>
            <a:off x="273269" y="719120"/>
            <a:ext cx="11824138" cy="5078313"/>
          </a:xfrm>
          <a:prstGeom prst="rect">
            <a:avLst/>
          </a:prstGeom>
        </p:spPr>
        <p:txBody>
          <a:bodyPr wrap="square">
            <a:spAutoFit/>
          </a:bodyPr>
          <a:lstStyle/>
          <a:p>
            <a:pPr algn="just"/>
            <a:r>
              <a:rPr lang="en-US" b="1" dirty="0"/>
              <a:t>Cross-site scripting (XSS) - </a:t>
            </a:r>
            <a:r>
              <a:rPr lang="en-US" dirty="0"/>
              <a:t>is a vulnerability found in web applications. </a:t>
            </a:r>
            <a:endParaRPr lang="en-US" dirty="0" smtClean="0"/>
          </a:p>
          <a:p>
            <a:pPr marL="285750" indent="-285750" algn="just">
              <a:buFont typeface="Courier New" panose="02070309020205020404" pitchFamily="49" charset="0"/>
              <a:buChar char="o"/>
            </a:pPr>
            <a:r>
              <a:rPr lang="en-US" dirty="0" smtClean="0"/>
              <a:t>XSS </a:t>
            </a:r>
            <a:r>
              <a:rPr lang="en-US" dirty="0"/>
              <a:t>allows criminals to inject scripts into the web pages viewed by users. This script can contain malicious code. </a:t>
            </a:r>
            <a:endParaRPr lang="en-US" dirty="0" smtClean="0"/>
          </a:p>
          <a:p>
            <a:pPr marL="285750" indent="-285750" algn="just">
              <a:buFont typeface="Courier New" panose="02070309020205020404" pitchFamily="49" charset="0"/>
              <a:buChar char="o"/>
            </a:pPr>
            <a:r>
              <a:rPr lang="en-US" dirty="0" smtClean="0"/>
              <a:t>Cross-site </a:t>
            </a:r>
            <a:r>
              <a:rPr lang="en-US" dirty="0"/>
              <a:t>scripting has three participants: the criminal, the victim, and the website. </a:t>
            </a:r>
            <a:endParaRPr lang="en-US" dirty="0" smtClean="0"/>
          </a:p>
          <a:p>
            <a:pPr marL="742950" lvl="1" indent="-285750" algn="just">
              <a:buFont typeface="Courier New" panose="02070309020205020404" pitchFamily="49" charset="0"/>
              <a:buChar char="o"/>
            </a:pPr>
            <a:r>
              <a:rPr lang="en-US" dirty="0" smtClean="0"/>
              <a:t>The </a:t>
            </a:r>
            <a:r>
              <a:rPr lang="en-US" dirty="0"/>
              <a:t>cyber-criminal does not target a victim directly. </a:t>
            </a:r>
            <a:endParaRPr lang="en-US" dirty="0" smtClean="0"/>
          </a:p>
          <a:p>
            <a:pPr marL="742950" lvl="1" indent="-285750" algn="just">
              <a:buFont typeface="Courier New" panose="02070309020205020404" pitchFamily="49" charset="0"/>
              <a:buChar char="o"/>
            </a:pPr>
            <a:r>
              <a:rPr lang="en-US" dirty="0" smtClean="0"/>
              <a:t>The </a:t>
            </a:r>
            <a:r>
              <a:rPr lang="en-US" dirty="0"/>
              <a:t>criminal exploits vulnerability within a website or web application. </a:t>
            </a:r>
            <a:endParaRPr lang="en-US" dirty="0" smtClean="0"/>
          </a:p>
          <a:p>
            <a:pPr marL="742950" lvl="1" indent="-285750" algn="just">
              <a:buFont typeface="Courier New" panose="02070309020205020404" pitchFamily="49" charset="0"/>
              <a:buChar char="o"/>
            </a:pPr>
            <a:r>
              <a:rPr lang="en-US" dirty="0" smtClean="0"/>
              <a:t>Criminals </a:t>
            </a:r>
            <a:r>
              <a:rPr lang="en-US" dirty="0"/>
              <a:t>inject client-side scripts into web pages viewed by users, the victims. </a:t>
            </a:r>
            <a:endParaRPr lang="en-US" dirty="0" smtClean="0"/>
          </a:p>
          <a:p>
            <a:pPr algn="just"/>
            <a:endParaRPr lang="en-US" dirty="0" smtClean="0"/>
          </a:p>
          <a:p>
            <a:pPr algn="just"/>
            <a:r>
              <a:rPr lang="en-US" dirty="0"/>
              <a:t>One way to store data at a website is to use a database. There are several different types of databases such as a Structured Query Language (SQL) database or an Extensible Markup Language (XML) </a:t>
            </a:r>
            <a:r>
              <a:rPr lang="en-US" dirty="0" smtClean="0"/>
              <a:t>database. </a:t>
            </a:r>
            <a:r>
              <a:rPr lang="en-US" b="1" i="1" dirty="0" smtClean="0">
                <a:solidFill>
                  <a:srgbClr val="FF0000"/>
                </a:solidFill>
                <a:effectLst>
                  <a:outerShdw blurRad="38100" dist="38100" dir="2700000" algn="tl">
                    <a:srgbClr val="000000">
                      <a:alpha val="43137"/>
                    </a:srgbClr>
                  </a:outerShdw>
                </a:effectLst>
              </a:rPr>
              <a:t>Code </a:t>
            </a:r>
            <a:r>
              <a:rPr lang="en-US" b="1" i="1" dirty="0">
                <a:solidFill>
                  <a:srgbClr val="FF0000"/>
                </a:solidFill>
                <a:effectLst>
                  <a:outerShdw blurRad="38100" dist="38100" dir="2700000" algn="tl">
                    <a:srgbClr val="000000">
                      <a:alpha val="43137"/>
                    </a:srgbClr>
                  </a:outerShdw>
                </a:effectLst>
              </a:rPr>
              <a:t>Injections Attacks </a:t>
            </a:r>
            <a:r>
              <a:rPr lang="en-US" b="1" i="1" dirty="0" smtClean="0">
                <a:solidFill>
                  <a:srgbClr val="FF0000"/>
                </a:solidFill>
                <a:effectLst>
                  <a:outerShdw blurRad="38100" dist="38100" dir="2700000" algn="tl">
                    <a:srgbClr val="000000">
                      <a:alpha val="43137"/>
                    </a:srgbClr>
                  </a:outerShdw>
                </a:effectLst>
              </a:rPr>
              <a:t>(</a:t>
            </a:r>
            <a:r>
              <a:rPr lang="en-US" i="1" dirty="0" smtClean="0">
                <a:solidFill>
                  <a:srgbClr val="FF0000"/>
                </a:solidFill>
                <a:effectLst>
                  <a:outerShdw blurRad="38100" dist="38100" dir="2700000" algn="tl">
                    <a:srgbClr val="000000">
                      <a:alpha val="43137"/>
                    </a:srgbClr>
                  </a:outerShdw>
                </a:effectLst>
              </a:rPr>
              <a:t>for both </a:t>
            </a:r>
            <a:r>
              <a:rPr lang="en-US" i="1" dirty="0">
                <a:solidFill>
                  <a:srgbClr val="FF0000"/>
                </a:solidFill>
                <a:effectLst>
                  <a:outerShdw blurRad="38100" dist="38100" dir="2700000" algn="tl">
                    <a:srgbClr val="000000">
                      <a:alpha val="43137"/>
                    </a:srgbClr>
                  </a:outerShdw>
                </a:effectLst>
              </a:rPr>
              <a:t>XML and </a:t>
            </a:r>
            <a:r>
              <a:rPr lang="en-US" i="1" dirty="0" smtClean="0">
                <a:solidFill>
                  <a:srgbClr val="FF0000"/>
                </a:solidFill>
                <a:effectLst>
                  <a:outerShdw blurRad="38100" dist="38100" dir="2700000" algn="tl">
                    <a:srgbClr val="000000">
                      <a:alpha val="43137"/>
                    </a:srgbClr>
                  </a:outerShdw>
                </a:effectLst>
              </a:rPr>
              <a:t>SQL) exploit </a:t>
            </a:r>
            <a:r>
              <a:rPr lang="en-US" i="1" dirty="0">
                <a:solidFill>
                  <a:srgbClr val="FF0000"/>
                </a:solidFill>
                <a:effectLst>
                  <a:outerShdw blurRad="38100" dist="38100" dir="2700000" algn="tl">
                    <a:srgbClr val="000000">
                      <a:alpha val="43137"/>
                    </a:srgbClr>
                  </a:outerShdw>
                </a:effectLst>
              </a:rPr>
              <a:t>weaknesses in the program such as not validating database queries properly</a:t>
            </a:r>
            <a:r>
              <a:rPr lang="en-US" i="1" dirty="0" smtClean="0">
                <a:solidFill>
                  <a:srgbClr val="FF0000"/>
                </a:solidFill>
                <a:effectLst>
                  <a:outerShdw blurRad="38100" dist="38100" dir="2700000" algn="tl">
                    <a:srgbClr val="000000">
                      <a:alpha val="43137"/>
                    </a:srgbClr>
                  </a:outerShdw>
                </a:effectLst>
              </a:rPr>
              <a:t>.</a:t>
            </a:r>
          </a:p>
          <a:p>
            <a:pPr algn="just"/>
            <a:endParaRPr lang="en-US" dirty="0"/>
          </a:p>
          <a:p>
            <a:pPr algn="just"/>
            <a:r>
              <a:rPr lang="en-US" b="1" dirty="0"/>
              <a:t>Buffer Overflow - </a:t>
            </a:r>
            <a:r>
              <a:rPr lang="en-US"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r>
              <a:rPr lang="en-US" dirty="0" smtClean="0"/>
              <a:t>.</a:t>
            </a:r>
          </a:p>
          <a:p>
            <a:pPr algn="just"/>
            <a:endParaRPr lang="en-US" b="1" dirty="0" smtClean="0"/>
          </a:p>
          <a:p>
            <a:pPr algn="just"/>
            <a:r>
              <a:rPr lang="en-US" b="1" dirty="0" smtClean="0"/>
              <a:t>Remote </a:t>
            </a:r>
            <a:r>
              <a:rPr lang="en-US" b="1" dirty="0"/>
              <a:t>Code Executions </a:t>
            </a:r>
            <a:r>
              <a:rPr lang="en-US" dirty="0"/>
              <a:t>vulnerabilities allow a cybercriminal to execute malicious code and take control of a system with the privileges of the user running the application. Remote code execution allows a criminal to execute any command on a target machine</a:t>
            </a:r>
            <a:r>
              <a:rPr lang="en-US" dirty="0" smtClean="0"/>
              <a:t>.</a:t>
            </a:r>
            <a:endParaRPr lang="en-US" dirty="0"/>
          </a:p>
        </p:txBody>
      </p:sp>
    </p:spTree>
    <p:custDataLst>
      <p:tags r:id="rId1"/>
    </p:custDataLst>
    <p:extLst>
      <p:ext uri="{BB962C8B-B14F-4D97-AF65-F5344CB8AC3E}">
        <p14:creationId xmlns:p14="http://schemas.microsoft.com/office/powerpoint/2010/main" val="2217261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The Attack Methods</a:t>
            </a:r>
            <a:endParaRPr lang="en-US" sz="2133" dirty="0"/>
          </a:p>
        </p:txBody>
      </p:sp>
      <p:sp>
        <p:nvSpPr>
          <p:cNvPr id="17" name="Rectangle 16"/>
          <p:cNvSpPr/>
          <p:nvPr/>
        </p:nvSpPr>
        <p:spPr>
          <a:xfrm>
            <a:off x="273268" y="719120"/>
            <a:ext cx="11750565" cy="5078313"/>
          </a:xfrm>
          <a:prstGeom prst="rect">
            <a:avLst/>
          </a:prstGeom>
        </p:spPr>
        <p:txBody>
          <a:bodyPr wrap="square">
            <a:spAutoFit/>
          </a:bodyPr>
          <a:lstStyle/>
          <a:p>
            <a:r>
              <a:rPr lang="en-US" b="1" dirty="0"/>
              <a:t>Wired Equivalent Privacy (WEP)</a:t>
            </a:r>
            <a:r>
              <a:rPr lang="en-US" dirty="0"/>
              <a:t> </a:t>
            </a:r>
            <a:endParaRPr lang="en-US" dirty="0" smtClean="0"/>
          </a:p>
          <a:p>
            <a:pPr marL="285750" indent="-285750" algn="just">
              <a:buFont typeface="Courier New" panose="02070309020205020404" pitchFamily="49" charset="0"/>
              <a:buChar char="o"/>
            </a:pPr>
            <a:r>
              <a:rPr lang="en-US" dirty="0" smtClean="0"/>
              <a:t>1999 – 40 bit Encryption Key</a:t>
            </a:r>
          </a:p>
          <a:p>
            <a:pPr marL="285750" indent="-285750" algn="just">
              <a:buFont typeface="Courier New" panose="02070309020205020404" pitchFamily="49" charset="0"/>
              <a:buChar char="o"/>
            </a:pPr>
            <a:r>
              <a:rPr lang="en-US" dirty="0" smtClean="0"/>
              <a:t>It is </a:t>
            </a:r>
            <a:r>
              <a:rPr lang="en-US" dirty="0"/>
              <a:t>a security protocol that attempted to provide a wireless local area network (WLAN) with the same level of security as a wired LAN. </a:t>
            </a:r>
            <a:endParaRPr lang="en-US" dirty="0" smtClean="0"/>
          </a:p>
          <a:p>
            <a:pPr marL="285750" indent="-285750" algn="just">
              <a:buFont typeface="Courier New" panose="02070309020205020404" pitchFamily="49" charset="0"/>
              <a:buChar char="o"/>
            </a:pPr>
            <a:r>
              <a:rPr lang="en-US" dirty="0" smtClean="0"/>
              <a:t>Since </a:t>
            </a:r>
            <a:r>
              <a:rPr lang="en-US" dirty="0"/>
              <a:t>physical security measures help to protect a wired LAN, WEP seeks to provide similar protection for data transmitted over the WLAN with </a:t>
            </a:r>
            <a:r>
              <a:rPr lang="en-US" dirty="0" smtClean="0"/>
              <a:t>encryption.</a:t>
            </a:r>
          </a:p>
          <a:p>
            <a:pPr marL="285750" indent="-285750" algn="just">
              <a:buFont typeface="Courier New" panose="02070309020205020404" pitchFamily="49" charset="0"/>
              <a:buChar char="o"/>
            </a:pPr>
            <a:r>
              <a:rPr lang="en-US" dirty="0" smtClean="0"/>
              <a:t>WEP </a:t>
            </a:r>
            <a:r>
              <a:rPr lang="en-US" dirty="0"/>
              <a:t>uses a key for encryption. </a:t>
            </a:r>
            <a:r>
              <a:rPr lang="en-US" dirty="0" smtClean="0"/>
              <a:t>There </a:t>
            </a:r>
            <a:r>
              <a:rPr lang="en-US" dirty="0"/>
              <a:t>is no provision for key management with WEP, so the number of people sharing the key will continually grow. </a:t>
            </a:r>
          </a:p>
          <a:p>
            <a:endParaRPr lang="en-US" b="1" dirty="0" smtClean="0"/>
          </a:p>
          <a:p>
            <a:r>
              <a:rPr lang="en-US" b="1" dirty="0" smtClean="0"/>
              <a:t>Wi-Fi </a:t>
            </a:r>
            <a:r>
              <a:rPr lang="en-US" b="1" dirty="0"/>
              <a:t>Protected Access (WPA) and then WPA2 </a:t>
            </a:r>
            <a:endParaRPr lang="en-US" b="1" dirty="0" smtClean="0"/>
          </a:p>
          <a:p>
            <a:pPr marL="285750" indent="-285750">
              <a:buFont typeface="Courier New" panose="02070309020205020404" pitchFamily="49" charset="0"/>
              <a:buChar char="o"/>
            </a:pPr>
            <a:r>
              <a:rPr lang="en-US" b="1" dirty="0" smtClean="0"/>
              <a:t>WPA</a:t>
            </a:r>
            <a:endParaRPr lang="en-US" dirty="0"/>
          </a:p>
          <a:p>
            <a:pPr marL="285750" indent="-285750">
              <a:buFont typeface="Courier New" panose="02070309020205020404" pitchFamily="49" charset="0"/>
              <a:buChar char="o"/>
            </a:pPr>
            <a:r>
              <a:rPr lang="en-US" dirty="0" smtClean="0"/>
              <a:t>Replace WEP - Use </a:t>
            </a:r>
            <a:r>
              <a:rPr lang="en-US" b="1" dirty="0" smtClean="0"/>
              <a:t>T</a:t>
            </a:r>
            <a:r>
              <a:rPr lang="en-US" dirty="0" smtClean="0"/>
              <a:t>emporal </a:t>
            </a:r>
            <a:r>
              <a:rPr lang="en-US" b="1" dirty="0" smtClean="0"/>
              <a:t>K</a:t>
            </a:r>
            <a:r>
              <a:rPr lang="en-US" dirty="0" smtClean="0"/>
              <a:t>ey </a:t>
            </a:r>
            <a:r>
              <a:rPr lang="en-US" b="1" dirty="0" smtClean="0"/>
              <a:t>I</a:t>
            </a:r>
            <a:r>
              <a:rPr lang="en-US" dirty="0" smtClean="0"/>
              <a:t>ntegrity </a:t>
            </a:r>
            <a:r>
              <a:rPr lang="en-US" b="1" dirty="0" smtClean="0"/>
              <a:t>P</a:t>
            </a:r>
            <a:r>
              <a:rPr lang="en-US" dirty="0" smtClean="0"/>
              <a:t>rotocol – Stronger encryption compared to WEP</a:t>
            </a:r>
          </a:p>
          <a:p>
            <a:pPr marL="285750" indent="-285750">
              <a:buFont typeface="Courier New" panose="02070309020205020404" pitchFamily="49" charset="0"/>
              <a:buChar char="o"/>
            </a:pPr>
            <a:r>
              <a:rPr lang="en-US" b="1" dirty="0" smtClean="0"/>
              <a:t>WPA2</a:t>
            </a:r>
          </a:p>
          <a:p>
            <a:pPr marL="285750" indent="-285750">
              <a:buFont typeface="Courier New" panose="02070309020205020404" pitchFamily="49" charset="0"/>
              <a:buChar char="o"/>
            </a:pPr>
            <a:r>
              <a:rPr lang="en-US" dirty="0" smtClean="0"/>
              <a:t>WPA2 </a:t>
            </a:r>
            <a:r>
              <a:rPr lang="en-US" dirty="0"/>
              <a:t>does not have the same encryption problems because an attacker cannot recover the key by observing traffic. </a:t>
            </a:r>
            <a:endParaRPr lang="en-US" dirty="0" smtClean="0"/>
          </a:p>
          <a:p>
            <a:pPr marL="285750" indent="-285750">
              <a:buFont typeface="Courier New" panose="02070309020205020404" pitchFamily="49" charset="0"/>
              <a:buChar char="o"/>
            </a:pPr>
            <a:r>
              <a:rPr lang="en-US" dirty="0" smtClean="0"/>
              <a:t>Use Advanced Encryption Standard - Stronger </a:t>
            </a:r>
            <a:r>
              <a:rPr lang="en-US" dirty="0"/>
              <a:t>encryption compared to </a:t>
            </a:r>
            <a:r>
              <a:rPr lang="en-US" dirty="0" smtClean="0"/>
              <a:t>WPA</a:t>
            </a:r>
          </a:p>
          <a:p>
            <a:pPr marL="285750" indent="-285750">
              <a:buFont typeface="Courier New" panose="02070309020205020404" pitchFamily="49" charset="0"/>
              <a:buChar char="o"/>
            </a:pPr>
            <a:r>
              <a:rPr lang="en-US" dirty="0" smtClean="0"/>
              <a:t>WPA2 </a:t>
            </a:r>
            <a:r>
              <a:rPr lang="en-US" dirty="0"/>
              <a:t>is susceptible to attack because cyber criminals can analyze the packets going between the access point and a legitimate user. </a:t>
            </a:r>
            <a:endParaRPr lang="en-US" dirty="0" smtClean="0"/>
          </a:p>
          <a:p>
            <a:pPr marL="285750" indent="-285750">
              <a:buFont typeface="Courier New" panose="02070309020205020404" pitchFamily="49" charset="0"/>
              <a:buChar char="o"/>
            </a:pPr>
            <a:r>
              <a:rPr lang="en-US" dirty="0" smtClean="0"/>
              <a:t>Cyber </a:t>
            </a:r>
            <a:r>
              <a:rPr lang="en-US" dirty="0"/>
              <a:t>criminals use a packet sniffer and then run attacks offline on the passphrase</a:t>
            </a:r>
            <a:r>
              <a:rPr lang="en-US" dirty="0" smtClean="0"/>
              <a:t>.</a:t>
            </a:r>
            <a:endParaRPr lang="en-US" dirty="0"/>
          </a:p>
        </p:txBody>
      </p:sp>
    </p:spTree>
    <p:custDataLst>
      <p:tags r:id="rId1"/>
    </p:custDataLst>
    <p:extLst>
      <p:ext uri="{BB962C8B-B14F-4D97-AF65-F5344CB8AC3E}">
        <p14:creationId xmlns:p14="http://schemas.microsoft.com/office/powerpoint/2010/main" val="1688862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The Defense</a:t>
            </a:r>
            <a:endParaRPr lang="en-US" sz="2133" dirty="0"/>
          </a:p>
        </p:txBody>
      </p:sp>
      <p:sp>
        <p:nvSpPr>
          <p:cNvPr id="17" name="Rectangle 16"/>
          <p:cNvSpPr/>
          <p:nvPr/>
        </p:nvSpPr>
        <p:spPr>
          <a:xfrm>
            <a:off x="273268" y="719120"/>
            <a:ext cx="11750565" cy="3693319"/>
          </a:xfrm>
          <a:prstGeom prst="rect">
            <a:avLst/>
          </a:prstGeom>
        </p:spPr>
        <p:txBody>
          <a:bodyPr wrap="square">
            <a:spAutoFit/>
          </a:bodyPr>
          <a:lstStyle/>
          <a:p>
            <a:pPr algn="just"/>
            <a:r>
              <a:rPr lang="en-US" b="1" dirty="0"/>
              <a:t>Defending Against Wireless and Mobile Device </a:t>
            </a:r>
            <a:r>
              <a:rPr lang="en-US" b="1" dirty="0" smtClean="0"/>
              <a:t>Attacks - </a:t>
            </a:r>
            <a:r>
              <a:rPr lang="en-US" i="1" dirty="0" smtClean="0"/>
              <a:t>There </a:t>
            </a:r>
            <a:r>
              <a:rPr lang="en-US" i="1" dirty="0"/>
              <a:t>are several steps to take to defend against wireless and mobile device attacks.</a:t>
            </a:r>
            <a:r>
              <a:rPr lang="en-US" dirty="0"/>
              <a:t> </a:t>
            </a:r>
          </a:p>
          <a:p>
            <a:pPr marL="285750" indent="-285750" algn="just">
              <a:buFont typeface="Courier New" panose="02070309020205020404" pitchFamily="49" charset="0"/>
              <a:buChar char="o"/>
            </a:pPr>
            <a:endParaRPr lang="en-US" dirty="0" smtClean="0"/>
          </a:p>
          <a:p>
            <a:pPr marL="285750" indent="-285750" algn="just">
              <a:buFont typeface="Courier New" panose="02070309020205020404" pitchFamily="49" charset="0"/>
              <a:buChar char="o"/>
            </a:pPr>
            <a:r>
              <a:rPr lang="en-US" i="1" dirty="0" smtClean="0">
                <a:solidFill>
                  <a:srgbClr val="FF0000"/>
                </a:solidFill>
                <a:effectLst>
                  <a:outerShdw blurRad="38100" dist="38100" dir="2700000" algn="tl">
                    <a:srgbClr val="000000">
                      <a:alpha val="43137"/>
                    </a:srgbClr>
                  </a:outerShdw>
                </a:effectLst>
              </a:rPr>
              <a:t>Most </a:t>
            </a:r>
            <a:r>
              <a:rPr lang="en-US" i="1" dirty="0">
                <a:solidFill>
                  <a:srgbClr val="FF0000"/>
                </a:solidFill>
                <a:effectLst>
                  <a:outerShdw blurRad="38100" dist="38100" dir="2700000" algn="tl">
                    <a:srgbClr val="000000">
                      <a:alpha val="43137"/>
                    </a:srgbClr>
                  </a:outerShdw>
                </a:effectLst>
              </a:rPr>
              <a:t>WLAN products use default settings</a:t>
            </a:r>
            <a:r>
              <a:rPr lang="en-US" dirty="0"/>
              <a:t>. </a:t>
            </a:r>
            <a:endParaRPr lang="en-US" dirty="0" smtClean="0"/>
          </a:p>
          <a:p>
            <a:pPr marL="742950" lvl="1" indent="-285750" algn="just">
              <a:buFont typeface="Courier New" panose="02070309020205020404" pitchFamily="49" charset="0"/>
              <a:buChar char="o"/>
            </a:pPr>
            <a:r>
              <a:rPr lang="en-US" dirty="0" smtClean="0"/>
              <a:t>Take </a:t>
            </a:r>
            <a:r>
              <a:rPr lang="en-US" dirty="0"/>
              <a:t>advantage of the basic wireless security features such as authentication and encryption by changing the default configuration settings.</a:t>
            </a:r>
          </a:p>
          <a:p>
            <a:pPr marL="742950" lvl="1" indent="-285750" algn="just">
              <a:buFont typeface="Courier New" panose="02070309020205020404" pitchFamily="49" charset="0"/>
              <a:buChar char="o"/>
            </a:pPr>
            <a:r>
              <a:rPr lang="en-US" dirty="0"/>
              <a:t>Restrict access point placement with the network by placing these devices outside the firewall or within a demilitarized zone (DMZ) which contains other untrusted devices such as email and web servers.</a:t>
            </a:r>
          </a:p>
          <a:p>
            <a:pPr marL="285750" indent="-285750" algn="just">
              <a:buFont typeface="Courier New" panose="02070309020205020404" pitchFamily="49" charset="0"/>
              <a:buChar char="o"/>
            </a:pPr>
            <a:endParaRPr lang="en-US" dirty="0" smtClean="0"/>
          </a:p>
          <a:p>
            <a:pPr marL="285750" indent="-285750" algn="just">
              <a:buFont typeface="Courier New" panose="02070309020205020404" pitchFamily="49" charset="0"/>
              <a:buChar char="o"/>
            </a:pPr>
            <a:r>
              <a:rPr lang="en-US" b="1" dirty="0" smtClean="0">
                <a:solidFill>
                  <a:schemeClr val="tx2"/>
                </a:solidFill>
              </a:rPr>
              <a:t>WLAN </a:t>
            </a:r>
            <a:r>
              <a:rPr lang="en-US" b="1" dirty="0">
                <a:solidFill>
                  <a:schemeClr val="tx2"/>
                </a:solidFill>
              </a:rPr>
              <a:t>tools such as </a:t>
            </a:r>
            <a:r>
              <a:rPr lang="en-US" b="1" dirty="0" err="1">
                <a:solidFill>
                  <a:schemeClr val="tx2"/>
                </a:solidFill>
              </a:rPr>
              <a:t>NetStumbler</a:t>
            </a:r>
            <a:r>
              <a:rPr lang="en-US" b="1" dirty="0">
                <a:solidFill>
                  <a:schemeClr val="tx2"/>
                </a:solidFill>
              </a:rPr>
              <a:t> may discover rogue access points or unauthorized workstations. </a:t>
            </a:r>
            <a:endParaRPr lang="en-US" b="1" dirty="0" smtClean="0">
              <a:solidFill>
                <a:schemeClr val="tx2"/>
              </a:solidFill>
            </a:endParaRPr>
          </a:p>
          <a:p>
            <a:pPr marL="285750" indent="-285750" algn="just">
              <a:buFont typeface="Courier New" panose="02070309020205020404" pitchFamily="49" charset="0"/>
              <a:buChar char="o"/>
            </a:pPr>
            <a:r>
              <a:rPr lang="en-US" dirty="0" smtClean="0"/>
              <a:t>Develop </a:t>
            </a:r>
            <a:r>
              <a:rPr lang="en-US" dirty="0"/>
              <a:t>a </a:t>
            </a:r>
            <a:r>
              <a:rPr lang="en-US" b="1" dirty="0">
                <a:solidFill>
                  <a:srgbClr val="00B050"/>
                </a:solidFill>
                <a:effectLst>
                  <a:outerShdw blurRad="38100" dist="38100" dir="2700000" algn="tl">
                    <a:srgbClr val="000000">
                      <a:alpha val="43137"/>
                    </a:srgbClr>
                  </a:outerShdw>
                </a:effectLst>
              </a:rPr>
              <a:t>guest policy</a:t>
            </a:r>
            <a:r>
              <a:rPr lang="en-US" dirty="0"/>
              <a:t> to address the need when legitimate guests need to connect to the Internet while visiting. For authorized employees, utilize a remote access virtual private network (VPN) for WLAN access.</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19418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The Defense</a:t>
            </a:r>
            <a:endParaRPr lang="en-US" sz="2133" dirty="0"/>
          </a:p>
        </p:txBody>
      </p:sp>
      <p:sp>
        <p:nvSpPr>
          <p:cNvPr id="17" name="Rectangle 16"/>
          <p:cNvSpPr/>
          <p:nvPr/>
        </p:nvSpPr>
        <p:spPr>
          <a:xfrm>
            <a:off x="273268" y="719120"/>
            <a:ext cx="11750565" cy="3970318"/>
          </a:xfrm>
          <a:prstGeom prst="rect">
            <a:avLst/>
          </a:prstGeom>
        </p:spPr>
        <p:txBody>
          <a:bodyPr wrap="square">
            <a:spAutoFit/>
          </a:bodyPr>
          <a:lstStyle/>
          <a:p>
            <a:r>
              <a:rPr lang="en-US" b="1" dirty="0" smtClean="0"/>
              <a:t>Defending </a:t>
            </a:r>
            <a:r>
              <a:rPr lang="en-US" b="1" dirty="0"/>
              <a:t>Against Application </a:t>
            </a:r>
            <a:r>
              <a:rPr lang="en-US" b="1" dirty="0" smtClean="0"/>
              <a:t>Attacks </a:t>
            </a:r>
          </a:p>
          <a:p>
            <a:endParaRPr lang="en-US" b="1" dirty="0" smtClean="0"/>
          </a:p>
          <a:p>
            <a:pPr marL="285750" indent="-285750">
              <a:buFont typeface="Courier New" panose="02070309020205020404" pitchFamily="49" charset="0"/>
              <a:buChar char="o"/>
            </a:pPr>
            <a:r>
              <a:rPr lang="en-US" dirty="0" smtClean="0"/>
              <a:t>The </a:t>
            </a:r>
            <a:r>
              <a:rPr lang="en-US" dirty="0"/>
              <a:t>first line of defense against an application attack is to write solid code. </a:t>
            </a:r>
          </a:p>
          <a:p>
            <a:pPr marL="285750" indent="-285750">
              <a:buFont typeface="Courier New" panose="02070309020205020404" pitchFamily="49" charset="0"/>
              <a:buChar char="o"/>
            </a:pPr>
            <a:endParaRPr lang="en-US" dirty="0" smtClean="0"/>
          </a:p>
          <a:p>
            <a:pPr marL="285750" indent="-285750">
              <a:buFont typeface="Courier New" panose="02070309020205020404" pitchFamily="49" charset="0"/>
              <a:buChar char="o"/>
            </a:pPr>
            <a:r>
              <a:rPr lang="en-US" dirty="0" smtClean="0"/>
              <a:t>Regardless </a:t>
            </a:r>
            <a:r>
              <a:rPr lang="en-US" dirty="0"/>
              <a:t>of the language used, or the source of outside input, prudent programming practice is to treat all input from outside a function as hostile. </a:t>
            </a:r>
          </a:p>
          <a:p>
            <a:pPr marL="285750" indent="-285750">
              <a:buFont typeface="Courier New" panose="02070309020205020404" pitchFamily="49" charset="0"/>
              <a:buChar char="o"/>
            </a:pPr>
            <a:endParaRPr lang="en-US" dirty="0" smtClean="0"/>
          </a:p>
          <a:p>
            <a:pPr marL="285750" indent="-285750">
              <a:buFont typeface="Courier New" panose="02070309020205020404" pitchFamily="49" charset="0"/>
              <a:buChar char="o"/>
            </a:pPr>
            <a:r>
              <a:rPr lang="en-US" dirty="0" smtClean="0"/>
              <a:t>Validate </a:t>
            </a:r>
            <a:r>
              <a:rPr lang="en-US" dirty="0"/>
              <a:t>all inputs as if they were hostile.</a:t>
            </a:r>
          </a:p>
          <a:p>
            <a:pPr marL="285750" indent="-285750">
              <a:buFont typeface="Courier New" panose="02070309020205020404" pitchFamily="49" charset="0"/>
              <a:buChar char="o"/>
            </a:pPr>
            <a:endParaRPr lang="en-US" dirty="0" smtClean="0"/>
          </a:p>
          <a:p>
            <a:pPr marL="285750" indent="-285750">
              <a:buFont typeface="Courier New" panose="02070309020205020404" pitchFamily="49" charset="0"/>
              <a:buChar char="o"/>
            </a:pPr>
            <a:r>
              <a:rPr lang="en-US" dirty="0" smtClean="0"/>
              <a:t>Keep </a:t>
            </a:r>
            <a:r>
              <a:rPr lang="en-US" dirty="0"/>
              <a:t>all software including operating systems and applications up to date, and do not ignore update prompts. </a:t>
            </a:r>
          </a:p>
          <a:p>
            <a:pPr marL="285750" indent="-285750">
              <a:buFont typeface="Courier New" panose="02070309020205020404" pitchFamily="49" charset="0"/>
              <a:buChar char="o"/>
            </a:pPr>
            <a:endParaRPr lang="en-US" dirty="0" smtClean="0"/>
          </a:p>
          <a:p>
            <a:pPr marL="285750" indent="-285750">
              <a:buFont typeface="Courier New" panose="02070309020205020404" pitchFamily="49" charset="0"/>
              <a:buChar char="o"/>
            </a:pPr>
            <a:r>
              <a:rPr lang="en-US" dirty="0" smtClean="0"/>
              <a:t>Not </a:t>
            </a:r>
            <a:r>
              <a:rPr lang="en-US" dirty="0"/>
              <a:t>all programs update automatically, so at the very least, always select the manual update option. </a:t>
            </a:r>
          </a:p>
          <a:p>
            <a:endParaRPr lang="en-US" dirty="0"/>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565504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SCANNING/ INFORMATION GATHERING</a:t>
            </a:r>
          </a:p>
          <a:p>
            <a:pPr algn="ctr"/>
            <a:endParaRPr lang="en-GB" dirty="0"/>
          </a:p>
          <a:p>
            <a:pPr algn="ctr"/>
            <a:endParaRPr lang="en-GB" dirty="0" smtClean="0"/>
          </a:p>
          <a:p>
            <a:pPr algn="ctr"/>
            <a:endParaRPr lang="en-GB" dirty="0"/>
          </a:p>
          <a:p>
            <a:pPr algn="ctr"/>
            <a:endParaRPr lang="en-GB" dirty="0" smtClean="0"/>
          </a:p>
          <a:p>
            <a:pPr algn="ctr"/>
            <a:endParaRPr lang="en-GB" dirty="0"/>
          </a:p>
          <a:p>
            <a:pPr algn="ctr"/>
            <a:endParaRPr lang="en-GB" dirty="0" smtClean="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Gain Access</a:t>
            </a:r>
            <a:endParaRPr lang="en-GB" dirty="0"/>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smtClean="0"/>
              <a:t>Attack</a:t>
            </a:r>
            <a:endParaRPr lang="en-GB" dirty="0"/>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smtClean="0">
                <a:solidFill>
                  <a:srgbClr val="FF0000"/>
                </a:solidFill>
              </a:rPr>
              <a:t>Weak points</a:t>
            </a:r>
            <a:endParaRPr lang="en-GB" b="1" dirty="0">
              <a:solidFill>
                <a:srgbClr val="FF0000"/>
              </a:solidFill>
            </a:endParaRP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a:t>
            </a:r>
            <a:r>
              <a:rPr lang="en-US" b="1" dirty="0" smtClean="0">
                <a:solidFill>
                  <a:srgbClr val="002060"/>
                </a:solidFill>
              </a:rPr>
              <a:t>malware</a:t>
            </a:r>
          </a:p>
          <a:p>
            <a:r>
              <a:rPr lang="en-US" sz="1600" i="1" dirty="0" smtClean="0">
                <a:solidFill>
                  <a:srgbClr val="002060"/>
                </a:solidFill>
              </a:rPr>
              <a:t>Virus, Worms, Trojans, Logic Bomb, Ransomware</a:t>
            </a:r>
            <a:r>
              <a:rPr lang="en-GB" sz="1600" i="1" dirty="0" smtClean="0"/>
              <a:t>, </a:t>
            </a:r>
            <a:r>
              <a:rPr lang="en-GB" sz="1600" i="1" dirty="0" smtClean="0">
                <a:solidFill>
                  <a:srgbClr val="002060"/>
                </a:solidFill>
              </a:rPr>
              <a:t>Backdoors, Rootkits </a:t>
            </a:r>
            <a:r>
              <a:rPr lang="en-GB" sz="1600" i="1" dirty="0" err="1" smtClean="0">
                <a:solidFill>
                  <a:srgbClr val="002060"/>
                </a:solidFill>
              </a:rPr>
              <a:t>etc</a:t>
            </a:r>
            <a:endParaRPr lang="en-US" i="1" dirty="0" smtClean="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smtClean="0">
                <a:solidFill>
                  <a:schemeClr val="accent6"/>
                </a:solidFill>
              </a:rPr>
              <a:t>Spam, Spyware, Adware, Scareware, Phishing, Spear Phishing, Vishing, Pharming, Whaling, Plugins, </a:t>
            </a:r>
          </a:p>
          <a:p>
            <a:r>
              <a:rPr lang="en-GB" b="1" dirty="0" smtClean="0">
                <a:solidFill>
                  <a:schemeClr val="accent6"/>
                </a:solidFill>
              </a:rPr>
              <a:t>SEO 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a:t>
            </a:r>
            <a:r>
              <a:rPr lang="en-US" b="1" dirty="0" smtClean="0"/>
              <a:t>Engineering, </a:t>
            </a:r>
            <a:r>
              <a:rPr lang="en-US" b="1" dirty="0"/>
              <a:t>Shoulder </a:t>
            </a:r>
            <a:r>
              <a:rPr lang="en-US" b="1" dirty="0" smtClean="0"/>
              <a:t>Surfing, Dumpster Diving, Piggybacking, Tailgating, </a:t>
            </a:r>
            <a:r>
              <a:rPr lang="en-US" b="1" dirty="0"/>
              <a:t>Online, </a:t>
            </a:r>
            <a:r>
              <a:rPr lang="en-US" b="1" dirty="0" smtClean="0"/>
              <a:t>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smtClean="0">
                <a:solidFill>
                  <a:srgbClr val="FF0000"/>
                </a:solidFill>
              </a:rPr>
              <a:t>)</a:t>
            </a:r>
          </a:p>
          <a:p>
            <a:r>
              <a:rPr lang="en-US" i="1" dirty="0">
                <a:solidFill>
                  <a:srgbClr val="FF0000"/>
                </a:solidFill>
              </a:rPr>
              <a:t>Sniffing, Spoofing, </a:t>
            </a:r>
            <a:endParaRPr lang="en-US" i="1" dirty="0" smtClean="0">
              <a:solidFill>
                <a:srgbClr val="FF0000"/>
              </a:solidFill>
            </a:endParaRPr>
          </a:p>
          <a:p>
            <a:r>
              <a:rPr lang="en-US" i="1" dirty="0" smtClean="0">
                <a:solidFill>
                  <a:srgbClr val="FF0000"/>
                </a:solidFill>
              </a:rPr>
              <a:t>Man-in-the-middle</a:t>
            </a:r>
            <a:r>
              <a:rPr lang="en-US" i="1" dirty="0">
                <a:solidFill>
                  <a:srgbClr val="FF0000"/>
                </a:solidFill>
              </a:rPr>
              <a:t>,</a:t>
            </a:r>
          </a:p>
          <a:p>
            <a:r>
              <a:rPr lang="en-US" i="1" dirty="0">
                <a:solidFill>
                  <a:srgbClr val="FF0000"/>
                </a:solidFill>
              </a:rPr>
              <a:t>Zero-Day Attacks, Keyboard Logging, </a:t>
            </a:r>
            <a:r>
              <a:rPr lang="en-US" i="1" dirty="0" err="1" smtClean="0">
                <a:solidFill>
                  <a:srgbClr val="FF0000"/>
                </a:solidFill>
              </a:rPr>
              <a:t>Grayware</a:t>
            </a:r>
            <a:r>
              <a:rPr lang="en-US" i="1" dirty="0" smtClean="0">
                <a:solidFill>
                  <a:srgbClr val="FF0000"/>
                </a:solidFill>
              </a:rPr>
              <a:t>, </a:t>
            </a:r>
            <a:r>
              <a:rPr lang="en-US" i="1" dirty="0" err="1" smtClean="0">
                <a:solidFill>
                  <a:srgbClr val="FF0000"/>
                </a:solidFill>
              </a:rPr>
              <a:t>SMiShing</a:t>
            </a:r>
            <a:endParaRPr lang="en-US" i="1" dirty="0">
              <a:solidFill>
                <a:srgbClr val="FF0000"/>
              </a:solidFill>
            </a:endParaRPr>
          </a:p>
          <a:p>
            <a:r>
              <a:rPr lang="en-US" i="1" dirty="0">
                <a:solidFill>
                  <a:srgbClr val="FF0000"/>
                </a:solidFill>
              </a:rPr>
              <a:t>Rogue Access Points, </a:t>
            </a:r>
            <a:endParaRPr lang="en-US" i="1" dirty="0" smtClean="0">
              <a:solidFill>
                <a:srgbClr val="FF0000"/>
              </a:solidFill>
            </a:endParaRPr>
          </a:p>
          <a:p>
            <a:r>
              <a:rPr lang="en-US" i="1" dirty="0" smtClean="0">
                <a:solidFill>
                  <a:srgbClr val="FF0000"/>
                </a:solidFill>
              </a:rPr>
              <a:t>RF Jamming, </a:t>
            </a:r>
            <a:r>
              <a:rPr lang="en-US" i="1" dirty="0" err="1" smtClean="0">
                <a:solidFill>
                  <a:srgbClr val="FF0000"/>
                </a:solidFill>
              </a:rPr>
              <a:t>Bluejacking</a:t>
            </a:r>
            <a:r>
              <a:rPr lang="en-US" i="1" dirty="0" smtClean="0">
                <a:solidFill>
                  <a:srgbClr val="FF0000"/>
                </a:solidFill>
              </a:rPr>
              <a:t>, </a:t>
            </a:r>
            <a:r>
              <a:rPr lang="en-US" i="1" dirty="0" err="1" smtClean="0">
                <a:solidFill>
                  <a:srgbClr val="FF0000"/>
                </a:solidFill>
              </a:rPr>
              <a:t>Bluesnarfing</a:t>
            </a:r>
            <a:r>
              <a:rPr lang="en-US" i="1" dirty="0" smtClean="0">
                <a:solidFill>
                  <a:srgbClr val="FF0000"/>
                </a:solidFill>
              </a:rPr>
              <a:t>, </a:t>
            </a:r>
          </a:p>
          <a:p>
            <a:r>
              <a:rPr lang="en-US" i="1" dirty="0" smtClean="0">
                <a:solidFill>
                  <a:srgbClr val="FF0000"/>
                </a:solidFill>
              </a:rPr>
              <a:t>Remote </a:t>
            </a:r>
            <a:r>
              <a:rPr lang="en-US" i="1" dirty="0">
                <a:solidFill>
                  <a:srgbClr val="FF0000"/>
                </a:solidFill>
              </a:rPr>
              <a:t>Code Executions, Cross-site scripting (XSS) </a:t>
            </a:r>
            <a:endParaRPr lang="en-US" i="1" dirty="0" smtClean="0">
              <a:solidFill>
                <a:srgbClr val="FF0000"/>
              </a:solidFill>
            </a:endParaRPr>
          </a:p>
          <a:p>
            <a:r>
              <a:rPr lang="en-US" i="1" dirty="0" smtClean="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28295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smtClean="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Threats, vulnerabilities, and attacks are the central focus of the cybersecurity specialists. </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various </a:t>
            </a:r>
            <a:r>
              <a:rPr lang="en-US" sz="1600" dirty="0">
                <a:solidFill>
                  <a:schemeClr val="bg1"/>
                </a:solidFill>
                <a:latin typeface="Arial" panose="020B0604020202020204" pitchFamily="34" charset="0"/>
                <a:cs typeface="Arial" panose="020B0604020202020204" pitchFamily="34" charset="0"/>
              </a:rPr>
              <a:t>cybersecurity attacks that cyber criminals </a:t>
            </a:r>
            <a:r>
              <a:rPr lang="en-US" sz="1600" dirty="0" smtClean="0">
                <a:solidFill>
                  <a:schemeClr val="bg1"/>
                </a:solidFill>
                <a:latin typeface="Arial" panose="020B0604020202020204" pitchFamily="34" charset="0"/>
                <a:cs typeface="Arial" panose="020B0604020202020204" pitchFamily="34" charset="0"/>
              </a:rPr>
              <a:t>launch.</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threat </a:t>
            </a:r>
            <a:r>
              <a:rPr lang="en-US" sz="1600" dirty="0">
                <a:solidFill>
                  <a:schemeClr val="bg1"/>
                </a:solidFill>
                <a:latin typeface="Arial" panose="020B0604020202020204" pitchFamily="34" charset="0"/>
                <a:cs typeface="Arial" panose="020B0604020202020204" pitchFamily="34" charset="0"/>
              </a:rPr>
              <a:t>of malware and malicious code. </a:t>
            </a:r>
            <a:endParaRPr lang="en-US" sz="1600" dirty="0" smtClean="0">
              <a:solidFill>
                <a:schemeClr val="bg1"/>
              </a:solidFill>
              <a:latin typeface="Arial" panose="020B0604020202020204" pitchFamily="34" charset="0"/>
              <a:cs typeface="Arial" panose="020B0604020202020204" pitchFamily="34" charset="0"/>
            </a:endParaRP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types </a:t>
            </a:r>
            <a:r>
              <a:rPr lang="en-US" sz="1600" dirty="0">
                <a:solidFill>
                  <a:schemeClr val="bg1"/>
                </a:solidFill>
                <a:latin typeface="Arial" panose="020B0604020202020204" pitchFamily="34" charset="0"/>
                <a:cs typeface="Arial" panose="020B0604020202020204" pitchFamily="34" charset="0"/>
              </a:rPr>
              <a:t>of deception involved with social engineering. </a:t>
            </a:r>
            <a:endParaRPr lang="en-US" sz="1600" dirty="0" smtClean="0">
              <a:solidFill>
                <a:schemeClr val="bg1"/>
              </a:solidFill>
              <a:latin typeface="Arial" panose="020B0604020202020204" pitchFamily="34" charset="0"/>
              <a:cs typeface="Arial" panose="020B0604020202020204" pitchFamily="34" charset="0"/>
            </a:endParaRP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Maneuvering </a:t>
            </a:r>
            <a:r>
              <a:rPr lang="en-US" sz="1600" dirty="0">
                <a:solidFill>
                  <a:schemeClr val="bg1"/>
                </a:solidFill>
                <a:latin typeface="Arial" panose="020B0604020202020204" pitchFamily="34" charset="0"/>
                <a:cs typeface="Arial" panose="020B0604020202020204" pitchFamily="34" charset="0"/>
              </a:rPr>
              <a:t>explained the types of attacks that both wired and wireless networks experience. </a:t>
            </a:r>
            <a:endParaRPr lang="en-US" sz="1600" dirty="0" smtClean="0">
              <a:solidFill>
                <a:schemeClr val="bg1"/>
              </a:solidFill>
              <a:latin typeface="Arial" panose="020B0604020202020204" pitchFamily="34" charset="0"/>
              <a:cs typeface="Arial" panose="020B0604020202020204" pitchFamily="34" charset="0"/>
            </a:endParaRP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vulnerabilities </a:t>
            </a:r>
            <a:r>
              <a:rPr lang="en-US" sz="1600" dirty="0">
                <a:solidFill>
                  <a:schemeClr val="bg1"/>
                </a:solidFill>
                <a:latin typeface="Arial" panose="020B0604020202020204" pitchFamily="34" charset="0"/>
                <a:cs typeface="Arial" panose="020B0604020202020204" pitchFamily="34" charset="0"/>
              </a:rPr>
              <a:t>presented by application attacks</a:t>
            </a:r>
            <a:r>
              <a:rPr lang="en-US" sz="1600" dirty="0" smtClean="0">
                <a:solidFill>
                  <a:schemeClr val="bg1"/>
                </a:solidFill>
                <a:latin typeface="Arial" panose="020B0604020202020204" pitchFamily="34" charset="0"/>
                <a:cs typeface="Arial" panose="020B0604020202020204" pitchFamily="34" charset="0"/>
              </a:rPr>
              <a:t>.</a:t>
            </a: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346534" y="4112126"/>
            <a:ext cx="5615608" cy="135729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Understanding </a:t>
            </a:r>
            <a:r>
              <a:rPr lang="en-US" sz="1600" dirty="0">
                <a:solidFill>
                  <a:srgbClr val="E1BC4C"/>
                </a:solidFill>
                <a:latin typeface="Arial" panose="020B0604020202020204" pitchFamily="34" charset="0"/>
                <a:cs typeface="Arial" panose="020B0604020202020204" pitchFamily="34" charset="0"/>
              </a:rPr>
              <a:t>the types of possible threats allows an organization to identify the vulnerabilities that make it a target. </a:t>
            </a:r>
            <a:r>
              <a:rPr lang="en-US" sz="1600" dirty="0">
                <a:solidFill>
                  <a:srgbClr val="E1BC4C"/>
                </a:solidFill>
                <a:latin typeface="Arial" panose="020B0604020202020204" pitchFamily="34" charset="0"/>
                <a:cs typeface="Arial" panose="020B0604020202020204" pitchFamily="34" charset="0"/>
              </a:rPr>
              <a:t>The organization can then learn how to defend itself against cybersecurity trickery and maneuvering.</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2030</TotalTime>
  <Words>3553</Words>
  <Application>Microsoft Office PowerPoint</Application>
  <PresentationFormat>Widescreen</PresentationFormat>
  <Paragraphs>307</Paragraphs>
  <Slides>25</Slides>
  <Notes>18</Notes>
  <HiddenSlides>0</HiddenSlides>
  <MMClips>2</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25</vt:i4>
      </vt:variant>
    </vt:vector>
  </HeadingPairs>
  <TitlesOfParts>
    <vt:vector size="36" baseType="lpstr">
      <vt:lpstr>Arial</vt:lpstr>
      <vt:lpstr>Calibri</vt:lpstr>
      <vt:lpstr>Calibri Light</vt:lpstr>
      <vt:lpstr>CiscoSans ExtraLight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Real World – Threats, Vulnerabilities and Attacks</vt:lpstr>
      <vt:lpstr>Cyber World – Threats, Vulnerabilities and Attacks</vt:lpstr>
      <vt:lpstr>Malware</vt:lpstr>
      <vt:lpstr>Malware</vt:lpstr>
      <vt:lpstr>Using Email and Browser Attacks</vt:lpstr>
      <vt:lpstr>Using Email and Browser Attacks</vt:lpstr>
      <vt:lpstr>Using Email and Browser Attacks</vt:lpstr>
      <vt:lpstr>Using Email and Browser Attacks</vt:lpstr>
      <vt:lpstr>Using Email and Browser Attacks</vt:lpstr>
      <vt:lpstr>The Tactics and Types - Social Engineering </vt:lpstr>
      <vt:lpstr>The Attack Methods</vt:lpstr>
      <vt:lpstr>The Attack Methods</vt:lpstr>
      <vt:lpstr>The Attack Methods</vt:lpstr>
      <vt:lpstr>The Attack Methods</vt:lpstr>
      <vt:lpstr>The Attack Methods</vt:lpstr>
      <vt:lpstr>The Defense</vt:lpstr>
      <vt:lpstr>The Defense</vt:lpstr>
      <vt:lpstr>Understanding Threats, Vulnerabilities and Attacks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183</cp:revision>
  <dcterms:created xsi:type="dcterms:W3CDTF">2021-03-05T06:07:01Z</dcterms:created>
  <dcterms:modified xsi:type="dcterms:W3CDTF">2021-07-05T06:27:13Z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