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2" r:id="rId6"/>
    <p:sldId id="261" r:id="rId7"/>
    <p:sldId id="263" r:id="rId8"/>
    <p:sldId id="264" r:id="rId9"/>
    <p:sldId id="265" r:id="rId10"/>
    <p:sldId id="267" r:id="rId11"/>
    <p:sldId id="266"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B47632-54AF-44E5-AD01-9365C0B9FE34}" v="184" dt="2025-11-09T23:21:01.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58667" autoAdjust="0"/>
  </p:normalViewPr>
  <p:slideViewPr>
    <p:cSldViewPr snapToGrid="0">
      <p:cViewPr varScale="1">
        <p:scale>
          <a:sx n="74" d="100"/>
          <a:sy n="74" d="100"/>
        </p:scale>
        <p:origin x="1042"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avius Baboi" userId="785c2c5115bdbc18" providerId="LiveId" clId="{62C13A46-1F6A-4FBC-B756-B16F002E269C}"/>
    <pc:docChg chg="undo redo custSel modSld modMainMaster">
      <pc:chgData name="Flavius Baboi" userId="785c2c5115bdbc18" providerId="LiveId" clId="{62C13A46-1F6A-4FBC-B756-B16F002E269C}" dt="2025-11-09T23:21:01.574" v="243" actId="207"/>
      <pc:docMkLst>
        <pc:docMk/>
      </pc:docMkLst>
      <pc:sldChg chg="addSp delSp modSp mod setBg modAnim">
        <pc:chgData name="Flavius Baboi" userId="785c2c5115bdbc18" providerId="LiveId" clId="{62C13A46-1F6A-4FBC-B756-B16F002E269C}" dt="2025-11-09T23:21:01.574" v="243" actId="207"/>
        <pc:sldMkLst>
          <pc:docMk/>
          <pc:sldMk cId="4105814908" sldId="256"/>
        </pc:sldMkLst>
        <pc:spChg chg="mod">
          <ac:chgData name="Flavius Baboi" userId="785c2c5115bdbc18" providerId="LiveId" clId="{62C13A46-1F6A-4FBC-B756-B16F002E269C}" dt="2025-11-09T23:21:01.574" v="243" actId="207"/>
          <ac:spMkLst>
            <pc:docMk/>
            <pc:sldMk cId="4105814908" sldId="256"/>
            <ac:spMk id="2" creationId="{B537D809-6EE2-5770-B730-BB945421A613}"/>
          </ac:spMkLst>
        </pc:spChg>
        <pc:spChg chg="mod">
          <ac:chgData name="Flavius Baboi" userId="785c2c5115bdbc18" providerId="LiveId" clId="{62C13A46-1F6A-4FBC-B756-B16F002E269C}" dt="2025-11-09T23:18:18.559" v="239" actId="207"/>
          <ac:spMkLst>
            <pc:docMk/>
            <pc:sldMk cId="4105814908" sldId="256"/>
            <ac:spMk id="3" creationId="{5435592A-A478-2DD4-94D3-5349043209B4}"/>
          </ac:spMkLst>
        </pc:spChg>
        <pc:spChg chg="add del">
          <ac:chgData name="Flavius Baboi" userId="785c2c5115bdbc18" providerId="LiveId" clId="{62C13A46-1F6A-4FBC-B756-B16F002E269C}" dt="2025-11-09T23:11:56.205" v="208" actId="11529"/>
          <ac:spMkLst>
            <pc:docMk/>
            <pc:sldMk cId="4105814908" sldId="256"/>
            <ac:spMk id="7" creationId="{87A6E879-576C-2363-8915-6B6E82B4842A}"/>
          </ac:spMkLst>
        </pc:spChg>
        <pc:spChg chg="add mod">
          <ac:chgData name="Flavius Baboi" userId="785c2c5115bdbc18" providerId="LiveId" clId="{62C13A46-1F6A-4FBC-B756-B16F002E269C}" dt="2025-11-09T23:17:14.286" v="237" actId="767"/>
          <ac:spMkLst>
            <pc:docMk/>
            <pc:sldMk cId="4105814908" sldId="256"/>
            <ac:spMk id="8" creationId="{C58C433A-06AC-41DB-854B-69F9E00281EB}"/>
          </ac:spMkLst>
        </pc:spChg>
        <pc:picChg chg="mod">
          <ac:chgData name="Flavius Baboi" userId="785c2c5115bdbc18" providerId="LiveId" clId="{62C13A46-1F6A-4FBC-B756-B16F002E269C}" dt="2025-11-09T23:18:23.289" v="240" actId="1076"/>
          <ac:picMkLst>
            <pc:docMk/>
            <pc:sldMk cId="4105814908" sldId="256"/>
            <ac:picMk id="5" creationId="{DEEB5B82-DEA3-22AE-F01C-F9EF98FECAFB}"/>
          </ac:picMkLst>
        </pc:picChg>
        <pc:picChg chg="add del">
          <ac:chgData name="Flavius Baboi" userId="785c2c5115bdbc18" providerId="LiveId" clId="{62C13A46-1F6A-4FBC-B756-B16F002E269C}" dt="2025-11-09T22:57:38.230" v="48" actId="22"/>
          <ac:picMkLst>
            <pc:docMk/>
            <pc:sldMk cId="4105814908" sldId="256"/>
            <ac:picMk id="6" creationId="{16CD09B6-E485-19E5-FD1C-9176E5C5C3FF}"/>
          </ac:picMkLst>
        </pc:picChg>
      </pc:sldChg>
      <pc:sldChg chg="setBg">
        <pc:chgData name="Flavius Baboi" userId="785c2c5115bdbc18" providerId="LiveId" clId="{62C13A46-1F6A-4FBC-B756-B16F002E269C}" dt="2025-11-09T23:12:35.622" v="211"/>
        <pc:sldMkLst>
          <pc:docMk/>
          <pc:sldMk cId="2832881821" sldId="257"/>
        </pc:sldMkLst>
      </pc:sldChg>
      <pc:sldChg chg="setBg">
        <pc:chgData name="Flavius Baboi" userId="785c2c5115bdbc18" providerId="LiveId" clId="{62C13A46-1F6A-4FBC-B756-B16F002E269C}" dt="2025-11-09T23:12:35.622" v="211"/>
        <pc:sldMkLst>
          <pc:docMk/>
          <pc:sldMk cId="375027676" sldId="258"/>
        </pc:sldMkLst>
      </pc:sldChg>
      <pc:sldChg chg="setBg">
        <pc:chgData name="Flavius Baboi" userId="785c2c5115bdbc18" providerId="LiveId" clId="{62C13A46-1F6A-4FBC-B756-B16F002E269C}" dt="2025-11-09T23:12:35.622" v="211"/>
        <pc:sldMkLst>
          <pc:docMk/>
          <pc:sldMk cId="756464526" sldId="259"/>
        </pc:sldMkLst>
      </pc:sldChg>
      <pc:sldChg chg="setBg">
        <pc:chgData name="Flavius Baboi" userId="785c2c5115bdbc18" providerId="LiveId" clId="{62C13A46-1F6A-4FBC-B756-B16F002E269C}" dt="2025-11-09T23:12:35.622" v="211"/>
        <pc:sldMkLst>
          <pc:docMk/>
          <pc:sldMk cId="2892249060" sldId="260"/>
        </pc:sldMkLst>
      </pc:sldChg>
      <pc:sldChg chg="setBg">
        <pc:chgData name="Flavius Baboi" userId="785c2c5115bdbc18" providerId="LiveId" clId="{62C13A46-1F6A-4FBC-B756-B16F002E269C}" dt="2025-11-09T23:12:35.622" v="211"/>
        <pc:sldMkLst>
          <pc:docMk/>
          <pc:sldMk cId="117085488" sldId="261"/>
        </pc:sldMkLst>
      </pc:sldChg>
      <pc:sldChg chg="setBg">
        <pc:chgData name="Flavius Baboi" userId="785c2c5115bdbc18" providerId="LiveId" clId="{62C13A46-1F6A-4FBC-B756-B16F002E269C}" dt="2025-11-09T23:12:35.622" v="211"/>
        <pc:sldMkLst>
          <pc:docMk/>
          <pc:sldMk cId="4156004089" sldId="262"/>
        </pc:sldMkLst>
      </pc:sldChg>
      <pc:sldChg chg="setBg">
        <pc:chgData name="Flavius Baboi" userId="785c2c5115bdbc18" providerId="LiveId" clId="{62C13A46-1F6A-4FBC-B756-B16F002E269C}" dt="2025-11-09T23:12:35.622" v="211"/>
        <pc:sldMkLst>
          <pc:docMk/>
          <pc:sldMk cId="4045779840" sldId="263"/>
        </pc:sldMkLst>
      </pc:sldChg>
      <pc:sldChg chg="setBg">
        <pc:chgData name="Flavius Baboi" userId="785c2c5115bdbc18" providerId="LiveId" clId="{62C13A46-1F6A-4FBC-B756-B16F002E269C}" dt="2025-11-09T23:12:35.622" v="211"/>
        <pc:sldMkLst>
          <pc:docMk/>
          <pc:sldMk cId="4114325059" sldId="264"/>
        </pc:sldMkLst>
      </pc:sldChg>
      <pc:sldChg chg="setBg">
        <pc:chgData name="Flavius Baboi" userId="785c2c5115bdbc18" providerId="LiveId" clId="{62C13A46-1F6A-4FBC-B756-B16F002E269C}" dt="2025-11-09T23:12:35.622" v="211"/>
        <pc:sldMkLst>
          <pc:docMk/>
          <pc:sldMk cId="1006085941" sldId="265"/>
        </pc:sldMkLst>
      </pc:sldChg>
      <pc:sldChg chg="setBg">
        <pc:chgData name="Flavius Baboi" userId="785c2c5115bdbc18" providerId="LiveId" clId="{62C13A46-1F6A-4FBC-B756-B16F002E269C}" dt="2025-11-09T23:12:35.622" v="211"/>
        <pc:sldMkLst>
          <pc:docMk/>
          <pc:sldMk cId="2796351837" sldId="266"/>
        </pc:sldMkLst>
      </pc:sldChg>
      <pc:sldChg chg="setBg">
        <pc:chgData name="Flavius Baboi" userId="785c2c5115bdbc18" providerId="LiveId" clId="{62C13A46-1F6A-4FBC-B756-B16F002E269C}" dt="2025-11-09T23:12:35.622" v="211"/>
        <pc:sldMkLst>
          <pc:docMk/>
          <pc:sldMk cId="307367175" sldId="267"/>
        </pc:sldMkLst>
      </pc:sldChg>
      <pc:sldMasterChg chg="setBg modSldLayout">
        <pc:chgData name="Flavius Baboi" userId="785c2c5115bdbc18" providerId="LiveId" clId="{62C13A46-1F6A-4FBC-B756-B16F002E269C}" dt="2025-11-09T23:12:35.622" v="211"/>
        <pc:sldMasterMkLst>
          <pc:docMk/>
          <pc:sldMasterMk cId="4292514585" sldId="2147483648"/>
        </pc:sldMasterMkLst>
        <pc:sldLayoutChg chg="setBg">
          <pc:chgData name="Flavius Baboi" userId="785c2c5115bdbc18" providerId="LiveId" clId="{62C13A46-1F6A-4FBC-B756-B16F002E269C}" dt="2025-11-09T23:12:35.622" v="211"/>
          <pc:sldLayoutMkLst>
            <pc:docMk/>
            <pc:sldMasterMk cId="4292514585" sldId="2147483648"/>
            <pc:sldLayoutMk cId="1785010406" sldId="2147483649"/>
          </pc:sldLayoutMkLst>
        </pc:sldLayoutChg>
        <pc:sldLayoutChg chg="setBg">
          <pc:chgData name="Flavius Baboi" userId="785c2c5115bdbc18" providerId="LiveId" clId="{62C13A46-1F6A-4FBC-B756-B16F002E269C}" dt="2025-11-09T23:12:35.622" v="211"/>
          <pc:sldLayoutMkLst>
            <pc:docMk/>
            <pc:sldMasterMk cId="4292514585" sldId="2147483648"/>
            <pc:sldLayoutMk cId="3443883305" sldId="2147483650"/>
          </pc:sldLayoutMkLst>
        </pc:sldLayoutChg>
        <pc:sldLayoutChg chg="setBg">
          <pc:chgData name="Flavius Baboi" userId="785c2c5115bdbc18" providerId="LiveId" clId="{62C13A46-1F6A-4FBC-B756-B16F002E269C}" dt="2025-11-09T23:12:35.622" v="211"/>
          <pc:sldLayoutMkLst>
            <pc:docMk/>
            <pc:sldMasterMk cId="4292514585" sldId="2147483648"/>
            <pc:sldLayoutMk cId="2176265370" sldId="2147483651"/>
          </pc:sldLayoutMkLst>
        </pc:sldLayoutChg>
        <pc:sldLayoutChg chg="setBg">
          <pc:chgData name="Flavius Baboi" userId="785c2c5115bdbc18" providerId="LiveId" clId="{62C13A46-1F6A-4FBC-B756-B16F002E269C}" dt="2025-11-09T23:12:35.622" v="211"/>
          <pc:sldLayoutMkLst>
            <pc:docMk/>
            <pc:sldMasterMk cId="4292514585" sldId="2147483648"/>
            <pc:sldLayoutMk cId="382830137" sldId="2147483652"/>
          </pc:sldLayoutMkLst>
        </pc:sldLayoutChg>
        <pc:sldLayoutChg chg="setBg">
          <pc:chgData name="Flavius Baboi" userId="785c2c5115bdbc18" providerId="LiveId" clId="{62C13A46-1F6A-4FBC-B756-B16F002E269C}" dt="2025-11-09T23:12:35.622" v="211"/>
          <pc:sldLayoutMkLst>
            <pc:docMk/>
            <pc:sldMasterMk cId="4292514585" sldId="2147483648"/>
            <pc:sldLayoutMk cId="1389884396" sldId="2147483653"/>
          </pc:sldLayoutMkLst>
        </pc:sldLayoutChg>
        <pc:sldLayoutChg chg="setBg">
          <pc:chgData name="Flavius Baboi" userId="785c2c5115bdbc18" providerId="LiveId" clId="{62C13A46-1F6A-4FBC-B756-B16F002E269C}" dt="2025-11-09T23:12:35.622" v="211"/>
          <pc:sldLayoutMkLst>
            <pc:docMk/>
            <pc:sldMasterMk cId="4292514585" sldId="2147483648"/>
            <pc:sldLayoutMk cId="1318921645" sldId="2147483654"/>
          </pc:sldLayoutMkLst>
        </pc:sldLayoutChg>
        <pc:sldLayoutChg chg="setBg">
          <pc:chgData name="Flavius Baboi" userId="785c2c5115bdbc18" providerId="LiveId" clId="{62C13A46-1F6A-4FBC-B756-B16F002E269C}" dt="2025-11-09T23:12:35.622" v="211"/>
          <pc:sldLayoutMkLst>
            <pc:docMk/>
            <pc:sldMasterMk cId="4292514585" sldId="2147483648"/>
            <pc:sldLayoutMk cId="611258463" sldId="2147483655"/>
          </pc:sldLayoutMkLst>
        </pc:sldLayoutChg>
        <pc:sldLayoutChg chg="setBg">
          <pc:chgData name="Flavius Baboi" userId="785c2c5115bdbc18" providerId="LiveId" clId="{62C13A46-1F6A-4FBC-B756-B16F002E269C}" dt="2025-11-09T23:12:35.622" v="211"/>
          <pc:sldLayoutMkLst>
            <pc:docMk/>
            <pc:sldMasterMk cId="4292514585" sldId="2147483648"/>
            <pc:sldLayoutMk cId="2680562860" sldId="2147483656"/>
          </pc:sldLayoutMkLst>
        </pc:sldLayoutChg>
        <pc:sldLayoutChg chg="setBg">
          <pc:chgData name="Flavius Baboi" userId="785c2c5115bdbc18" providerId="LiveId" clId="{62C13A46-1F6A-4FBC-B756-B16F002E269C}" dt="2025-11-09T23:12:35.622" v="211"/>
          <pc:sldLayoutMkLst>
            <pc:docMk/>
            <pc:sldMasterMk cId="4292514585" sldId="2147483648"/>
            <pc:sldLayoutMk cId="4145513331" sldId="2147483657"/>
          </pc:sldLayoutMkLst>
        </pc:sldLayoutChg>
        <pc:sldLayoutChg chg="setBg">
          <pc:chgData name="Flavius Baboi" userId="785c2c5115bdbc18" providerId="LiveId" clId="{62C13A46-1F6A-4FBC-B756-B16F002E269C}" dt="2025-11-09T23:12:35.622" v="211"/>
          <pc:sldLayoutMkLst>
            <pc:docMk/>
            <pc:sldMasterMk cId="4292514585" sldId="2147483648"/>
            <pc:sldLayoutMk cId="3270699149" sldId="2147483658"/>
          </pc:sldLayoutMkLst>
        </pc:sldLayoutChg>
        <pc:sldLayoutChg chg="setBg">
          <pc:chgData name="Flavius Baboi" userId="785c2c5115bdbc18" providerId="LiveId" clId="{62C13A46-1F6A-4FBC-B756-B16F002E269C}" dt="2025-11-09T23:12:35.622" v="211"/>
          <pc:sldLayoutMkLst>
            <pc:docMk/>
            <pc:sldMasterMk cId="4292514585" sldId="2147483648"/>
            <pc:sldLayoutMk cId="388103846" sldId="21474836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96A565-F009-48B8-9F44-050CF798814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4D362F-3EAC-48C7-973E-B38AC011FD47}">
      <dgm:prSet/>
      <dgm:spPr/>
      <dgm:t>
        <a:bodyPr/>
        <a:lstStyle/>
        <a:p>
          <a:r>
            <a:rPr lang="en-US"/>
            <a:t>Registered as </a:t>
          </a:r>
          <a:r>
            <a:rPr lang="en-US" b="1"/>
            <a:t>Ltd.</a:t>
          </a:r>
          <a:r>
            <a:rPr lang="en-US"/>
            <a:t> under UK Companies House</a:t>
          </a:r>
        </a:p>
      </dgm:t>
    </dgm:pt>
    <dgm:pt modelId="{1946D2AB-F718-4247-999D-5A167ACA2F0F}" type="parTrans" cxnId="{BF02AC9E-BBCB-4E03-9A79-05D50CEB8A55}">
      <dgm:prSet/>
      <dgm:spPr/>
      <dgm:t>
        <a:bodyPr/>
        <a:lstStyle/>
        <a:p>
          <a:endParaRPr lang="en-US"/>
        </a:p>
      </dgm:t>
    </dgm:pt>
    <dgm:pt modelId="{6B2D6665-DE39-489C-BFC5-9E8FF5109CBF}" type="sibTrans" cxnId="{BF02AC9E-BBCB-4E03-9A79-05D50CEB8A55}">
      <dgm:prSet/>
      <dgm:spPr/>
      <dgm:t>
        <a:bodyPr/>
        <a:lstStyle/>
        <a:p>
          <a:endParaRPr lang="en-US"/>
        </a:p>
      </dgm:t>
    </dgm:pt>
    <dgm:pt modelId="{5C66BF0E-88D2-47EC-B170-9C865DC58830}">
      <dgm:prSet/>
      <dgm:spPr/>
      <dgm:t>
        <a:bodyPr/>
        <a:lstStyle/>
        <a:p>
          <a:r>
            <a:rPr lang="en-US"/>
            <a:t>Limited liability ensures investor confidence</a:t>
          </a:r>
        </a:p>
      </dgm:t>
    </dgm:pt>
    <dgm:pt modelId="{64A2EFB1-BEFE-4BA1-865E-579BE7EF2072}" type="parTrans" cxnId="{C925BC31-13D4-4665-B601-30C5085E4EF3}">
      <dgm:prSet/>
      <dgm:spPr/>
      <dgm:t>
        <a:bodyPr/>
        <a:lstStyle/>
        <a:p>
          <a:endParaRPr lang="en-US"/>
        </a:p>
      </dgm:t>
    </dgm:pt>
    <dgm:pt modelId="{E3F2DA64-EF31-4CF5-B17B-3EF3BCDFD7B7}" type="sibTrans" cxnId="{C925BC31-13D4-4665-B601-30C5085E4EF3}">
      <dgm:prSet/>
      <dgm:spPr/>
      <dgm:t>
        <a:bodyPr/>
        <a:lstStyle/>
        <a:p>
          <a:endParaRPr lang="en-US"/>
        </a:p>
      </dgm:t>
    </dgm:pt>
    <dgm:pt modelId="{F23C714A-39B9-418F-AC21-AFE0E9C1D159}">
      <dgm:prSet/>
      <dgm:spPr/>
      <dgm:t>
        <a:bodyPr/>
        <a:lstStyle/>
        <a:p>
          <a:r>
            <a:rPr lang="en-US"/>
            <a:t>Key roles:</a:t>
          </a:r>
        </a:p>
      </dgm:t>
    </dgm:pt>
    <dgm:pt modelId="{28B4E13F-1BD0-40C0-89F5-B3CF5A87CE40}" type="parTrans" cxnId="{358F4C8E-A4BE-47BD-8AE9-9E56752AE40A}">
      <dgm:prSet/>
      <dgm:spPr/>
      <dgm:t>
        <a:bodyPr/>
        <a:lstStyle/>
        <a:p>
          <a:endParaRPr lang="en-US"/>
        </a:p>
      </dgm:t>
    </dgm:pt>
    <dgm:pt modelId="{2AFEF5D8-7626-4E21-8066-3907F7495964}" type="sibTrans" cxnId="{358F4C8E-A4BE-47BD-8AE9-9E56752AE40A}">
      <dgm:prSet/>
      <dgm:spPr/>
      <dgm:t>
        <a:bodyPr/>
        <a:lstStyle/>
        <a:p>
          <a:endParaRPr lang="en-US"/>
        </a:p>
      </dgm:t>
    </dgm:pt>
    <dgm:pt modelId="{5D5CB4F9-6F6A-4CE0-8358-2380F6709EE5}">
      <dgm:prSet/>
      <dgm:spPr/>
      <dgm:t>
        <a:bodyPr/>
        <a:lstStyle/>
        <a:p>
          <a:r>
            <a:rPr lang="en-US"/>
            <a:t>CEO: Strategy and Growth</a:t>
          </a:r>
        </a:p>
      </dgm:t>
    </dgm:pt>
    <dgm:pt modelId="{9DF52103-F329-4E7A-A32B-ECCF893999F6}" type="parTrans" cxnId="{2C71E4A3-BBEA-45BE-B99B-E03F8AC8E9C4}">
      <dgm:prSet/>
      <dgm:spPr/>
      <dgm:t>
        <a:bodyPr/>
        <a:lstStyle/>
        <a:p>
          <a:endParaRPr lang="en-US"/>
        </a:p>
      </dgm:t>
    </dgm:pt>
    <dgm:pt modelId="{9EEC008D-EE1E-499F-84D1-F02144FD6EAD}" type="sibTrans" cxnId="{2C71E4A3-BBEA-45BE-B99B-E03F8AC8E9C4}">
      <dgm:prSet/>
      <dgm:spPr/>
      <dgm:t>
        <a:bodyPr/>
        <a:lstStyle/>
        <a:p>
          <a:endParaRPr lang="en-US"/>
        </a:p>
      </dgm:t>
    </dgm:pt>
    <dgm:pt modelId="{1A028B16-92F8-4BA4-AA07-3E4392E23688}">
      <dgm:prSet/>
      <dgm:spPr/>
      <dgm:t>
        <a:bodyPr/>
        <a:lstStyle/>
        <a:p>
          <a:r>
            <a:rPr lang="en-US"/>
            <a:t>Operations Manager: Production and Supply</a:t>
          </a:r>
        </a:p>
      </dgm:t>
    </dgm:pt>
    <dgm:pt modelId="{2E6D2842-B502-4B32-B871-A3D4A4DE2F79}" type="parTrans" cxnId="{272055C7-81BA-4178-B921-DD34F71097E9}">
      <dgm:prSet/>
      <dgm:spPr/>
      <dgm:t>
        <a:bodyPr/>
        <a:lstStyle/>
        <a:p>
          <a:endParaRPr lang="en-US"/>
        </a:p>
      </dgm:t>
    </dgm:pt>
    <dgm:pt modelId="{39A7680E-1E9D-4466-87F0-1940D16BCBD4}" type="sibTrans" cxnId="{272055C7-81BA-4178-B921-DD34F71097E9}">
      <dgm:prSet/>
      <dgm:spPr/>
      <dgm:t>
        <a:bodyPr/>
        <a:lstStyle/>
        <a:p>
          <a:endParaRPr lang="en-US"/>
        </a:p>
      </dgm:t>
    </dgm:pt>
    <dgm:pt modelId="{0C6F987C-234B-40C8-826A-007B2F26231B}">
      <dgm:prSet/>
      <dgm:spPr/>
      <dgm:t>
        <a:bodyPr/>
        <a:lstStyle/>
        <a:p>
          <a:r>
            <a:rPr lang="en-US"/>
            <a:t>Marketing Manager: Branding and Customer Relations</a:t>
          </a:r>
        </a:p>
      </dgm:t>
    </dgm:pt>
    <dgm:pt modelId="{CCD70AD9-9D1F-4A03-BEAD-636A7306B328}" type="parTrans" cxnId="{213625CC-B839-4912-8D3C-2E19870EF3FC}">
      <dgm:prSet/>
      <dgm:spPr/>
      <dgm:t>
        <a:bodyPr/>
        <a:lstStyle/>
        <a:p>
          <a:endParaRPr lang="en-US"/>
        </a:p>
      </dgm:t>
    </dgm:pt>
    <dgm:pt modelId="{881FD181-3F3C-471B-B666-4C07C897DA05}" type="sibTrans" cxnId="{213625CC-B839-4912-8D3C-2E19870EF3FC}">
      <dgm:prSet/>
      <dgm:spPr/>
      <dgm:t>
        <a:bodyPr/>
        <a:lstStyle/>
        <a:p>
          <a:endParaRPr lang="en-US"/>
        </a:p>
      </dgm:t>
    </dgm:pt>
    <dgm:pt modelId="{C998748F-6154-46B9-A64B-DF6F4720C4C8}">
      <dgm:prSet/>
      <dgm:spPr/>
      <dgm:t>
        <a:bodyPr/>
        <a:lstStyle/>
        <a:p>
          <a:r>
            <a:rPr lang="en-US"/>
            <a:t>Finance Officer: Budgeting and Funding</a:t>
          </a:r>
        </a:p>
      </dgm:t>
    </dgm:pt>
    <dgm:pt modelId="{AB4D8963-0093-4AB5-8AFE-8AAFA7D438EA}" type="parTrans" cxnId="{3D66FD02-5657-4B77-8CC8-09386EB16F24}">
      <dgm:prSet/>
      <dgm:spPr/>
      <dgm:t>
        <a:bodyPr/>
        <a:lstStyle/>
        <a:p>
          <a:endParaRPr lang="en-US"/>
        </a:p>
      </dgm:t>
    </dgm:pt>
    <dgm:pt modelId="{834FBAA6-D276-4392-898A-3157C1D911FC}" type="sibTrans" cxnId="{3D66FD02-5657-4B77-8CC8-09386EB16F24}">
      <dgm:prSet/>
      <dgm:spPr/>
      <dgm:t>
        <a:bodyPr/>
        <a:lstStyle/>
        <a:p>
          <a:endParaRPr lang="en-US"/>
        </a:p>
      </dgm:t>
    </dgm:pt>
    <dgm:pt modelId="{E8C817BD-2C9F-455A-A12E-F2FDB92A2E9E}">
      <dgm:prSet/>
      <dgm:spPr/>
      <dgm:t>
        <a:bodyPr/>
        <a:lstStyle/>
        <a:p>
          <a:r>
            <a:rPr lang="en-US"/>
            <a:t>Promotes ethical and sustainable culture</a:t>
          </a:r>
        </a:p>
      </dgm:t>
    </dgm:pt>
    <dgm:pt modelId="{972BCA18-EE95-4F62-81C0-8CB5094CF83D}" type="parTrans" cxnId="{96E0F216-2AD8-4345-A48D-6562B9BE9041}">
      <dgm:prSet/>
      <dgm:spPr/>
      <dgm:t>
        <a:bodyPr/>
        <a:lstStyle/>
        <a:p>
          <a:endParaRPr lang="en-US"/>
        </a:p>
      </dgm:t>
    </dgm:pt>
    <dgm:pt modelId="{DC689195-E063-40B2-9F79-AA6818A3913E}" type="sibTrans" cxnId="{96E0F216-2AD8-4345-A48D-6562B9BE9041}">
      <dgm:prSet/>
      <dgm:spPr/>
      <dgm:t>
        <a:bodyPr/>
        <a:lstStyle/>
        <a:p>
          <a:endParaRPr lang="en-US"/>
        </a:p>
      </dgm:t>
    </dgm:pt>
    <dgm:pt modelId="{6DF2778B-7381-4CCE-85FA-059A9B774ACD}" type="pres">
      <dgm:prSet presAssocID="{6796A565-F009-48B8-9F44-050CF7988148}" presName="linear" presStyleCnt="0">
        <dgm:presLayoutVars>
          <dgm:animLvl val="lvl"/>
          <dgm:resizeHandles val="exact"/>
        </dgm:presLayoutVars>
      </dgm:prSet>
      <dgm:spPr/>
    </dgm:pt>
    <dgm:pt modelId="{D490FAFF-EA31-4EA0-B510-9D1ABED41D4A}" type="pres">
      <dgm:prSet presAssocID="{204D362F-3EAC-48C7-973E-B38AC011FD47}" presName="parentText" presStyleLbl="node1" presStyleIdx="0" presStyleCnt="4">
        <dgm:presLayoutVars>
          <dgm:chMax val="0"/>
          <dgm:bulletEnabled val="1"/>
        </dgm:presLayoutVars>
      </dgm:prSet>
      <dgm:spPr/>
    </dgm:pt>
    <dgm:pt modelId="{96C3CE5A-7443-4727-84DE-D21B12942E24}" type="pres">
      <dgm:prSet presAssocID="{6B2D6665-DE39-489C-BFC5-9E8FF5109CBF}" presName="spacer" presStyleCnt="0"/>
      <dgm:spPr/>
    </dgm:pt>
    <dgm:pt modelId="{D568CCF4-5EF9-4035-AE2A-25D35A091649}" type="pres">
      <dgm:prSet presAssocID="{5C66BF0E-88D2-47EC-B170-9C865DC58830}" presName="parentText" presStyleLbl="node1" presStyleIdx="1" presStyleCnt="4">
        <dgm:presLayoutVars>
          <dgm:chMax val="0"/>
          <dgm:bulletEnabled val="1"/>
        </dgm:presLayoutVars>
      </dgm:prSet>
      <dgm:spPr/>
    </dgm:pt>
    <dgm:pt modelId="{2539FB5E-40A3-4009-BED2-C261AA747D66}" type="pres">
      <dgm:prSet presAssocID="{E3F2DA64-EF31-4CF5-B17B-3EF3BCDFD7B7}" presName="spacer" presStyleCnt="0"/>
      <dgm:spPr/>
    </dgm:pt>
    <dgm:pt modelId="{073E4411-0DF6-41F1-ACF8-1B00264F48E5}" type="pres">
      <dgm:prSet presAssocID="{F23C714A-39B9-418F-AC21-AFE0E9C1D159}" presName="parentText" presStyleLbl="node1" presStyleIdx="2" presStyleCnt="4">
        <dgm:presLayoutVars>
          <dgm:chMax val="0"/>
          <dgm:bulletEnabled val="1"/>
        </dgm:presLayoutVars>
      </dgm:prSet>
      <dgm:spPr/>
    </dgm:pt>
    <dgm:pt modelId="{631197BE-6F62-4892-9F93-90D8260C031F}" type="pres">
      <dgm:prSet presAssocID="{F23C714A-39B9-418F-AC21-AFE0E9C1D159}" presName="childText" presStyleLbl="revTx" presStyleIdx="0" presStyleCnt="1">
        <dgm:presLayoutVars>
          <dgm:bulletEnabled val="1"/>
        </dgm:presLayoutVars>
      </dgm:prSet>
      <dgm:spPr/>
    </dgm:pt>
    <dgm:pt modelId="{43CD651F-60DF-4420-BD63-11B292D83738}" type="pres">
      <dgm:prSet presAssocID="{E8C817BD-2C9F-455A-A12E-F2FDB92A2E9E}" presName="parentText" presStyleLbl="node1" presStyleIdx="3" presStyleCnt="4">
        <dgm:presLayoutVars>
          <dgm:chMax val="0"/>
          <dgm:bulletEnabled val="1"/>
        </dgm:presLayoutVars>
      </dgm:prSet>
      <dgm:spPr/>
    </dgm:pt>
  </dgm:ptLst>
  <dgm:cxnLst>
    <dgm:cxn modelId="{109A1700-0A7D-4C67-990E-1E2E36010288}" type="presOf" srcId="{1A028B16-92F8-4BA4-AA07-3E4392E23688}" destId="{631197BE-6F62-4892-9F93-90D8260C031F}" srcOrd="0" destOrd="1" presId="urn:microsoft.com/office/officeart/2005/8/layout/vList2"/>
    <dgm:cxn modelId="{3D66FD02-5657-4B77-8CC8-09386EB16F24}" srcId="{F23C714A-39B9-418F-AC21-AFE0E9C1D159}" destId="{C998748F-6154-46B9-A64B-DF6F4720C4C8}" srcOrd="3" destOrd="0" parTransId="{AB4D8963-0093-4AB5-8AFE-8AAFA7D438EA}" sibTransId="{834FBAA6-D276-4392-898A-3157C1D911FC}"/>
    <dgm:cxn modelId="{FE339803-A3D9-4478-8102-22CC84409B9F}" type="presOf" srcId="{F23C714A-39B9-418F-AC21-AFE0E9C1D159}" destId="{073E4411-0DF6-41F1-ACF8-1B00264F48E5}" srcOrd="0" destOrd="0" presId="urn:microsoft.com/office/officeart/2005/8/layout/vList2"/>
    <dgm:cxn modelId="{96BA1D06-46F4-441A-87AB-BAD97C358AA3}" type="presOf" srcId="{6796A565-F009-48B8-9F44-050CF7988148}" destId="{6DF2778B-7381-4CCE-85FA-059A9B774ACD}" srcOrd="0" destOrd="0" presId="urn:microsoft.com/office/officeart/2005/8/layout/vList2"/>
    <dgm:cxn modelId="{96E0F216-2AD8-4345-A48D-6562B9BE9041}" srcId="{6796A565-F009-48B8-9F44-050CF7988148}" destId="{E8C817BD-2C9F-455A-A12E-F2FDB92A2E9E}" srcOrd="3" destOrd="0" parTransId="{972BCA18-EE95-4F62-81C0-8CB5094CF83D}" sibTransId="{DC689195-E063-40B2-9F79-AA6818A3913E}"/>
    <dgm:cxn modelId="{C925BC31-13D4-4665-B601-30C5085E4EF3}" srcId="{6796A565-F009-48B8-9F44-050CF7988148}" destId="{5C66BF0E-88D2-47EC-B170-9C865DC58830}" srcOrd="1" destOrd="0" parTransId="{64A2EFB1-BEFE-4BA1-865E-579BE7EF2072}" sibTransId="{E3F2DA64-EF31-4CF5-B17B-3EF3BCDFD7B7}"/>
    <dgm:cxn modelId="{F2D93A66-1692-4842-BC01-B97417986C4A}" type="presOf" srcId="{C998748F-6154-46B9-A64B-DF6F4720C4C8}" destId="{631197BE-6F62-4892-9F93-90D8260C031F}" srcOrd="0" destOrd="3" presId="urn:microsoft.com/office/officeart/2005/8/layout/vList2"/>
    <dgm:cxn modelId="{D4377259-1423-45DF-941A-E8FCFECF1293}" type="presOf" srcId="{204D362F-3EAC-48C7-973E-B38AC011FD47}" destId="{D490FAFF-EA31-4EA0-B510-9D1ABED41D4A}" srcOrd="0" destOrd="0" presId="urn:microsoft.com/office/officeart/2005/8/layout/vList2"/>
    <dgm:cxn modelId="{7BF9F48D-8AA9-4097-AFCD-2C6396201D0D}" type="presOf" srcId="{5D5CB4F9-6F6A-4CE0-8358-2380F6709EE5}" destId="{631197BE-6F62-4892-9F93-90D8260C031F}" srcOrd="0" destOrd="0" presId="urn:microsoft.com/office/officeart/2005/8/layout/vList2"/>
    <dgm:cxn modelId="{358F4C8E-A4BE-47BD-8AE9-9E56752AE40A}" srcId="{6796A565-F009-48B8-9F44-050CF7988148}" destId="{F23C714A-39B9-418F-AC21-AFE0E9C1D159}" srcOrd="2" destOrd="0" parTransId="{28B4E13F-1BD0-40C0-89F5-B3CF5A87CE40}" sibTransId="{2AFEF5D8-7626-4E21-8066-3907F7495964}"/>
    <dgm:cxn modelId="{BF02AC9E-BBCB-4E03-9A79-05D50CEB8A55}" srcId="{6796A565-F009-48B8-9F44-050CF7988148}" destId="{204D362F-3EAC-48C7-973E-B38AC011FD47}" srcOrd="0" destOrd="0" parTransId="{1946D2AB-F718-4247-999D-5A167ACA2F0F}" sibTransId="{6B2D6665-DE39-489C-BFC5-9E8FF5109CBF}"/>
    <dgm:cxn modelId="{2C71E4A3-BBEA-45BE-B99B-E03F8AC8E9C4}" srcId="{F23C714A-39B9-418F-AC21-AFE0E9C1D159}" destId="{5D5CB4F9-6F6A-4CE0-8358-2380F6709EE5}" srcOrd="0" destOrd="0" parTransId="{9DF52103-F329-4E7A-A32B-ECCF893999F6}" sibTransId="{9EEC008D-EE1E-499F-84D1-F02144FD6EAD}"/>
    <dgm:cxn modelId="{D36C78C1-3F14-408A-AC54-46E7AD72102B}" type="presOf" srcId="{0C6F987C-234B-40C8-826A-007B2F26231B}" destId="{631197BE-6F62-4892-9F93-90D8260C031F}" srcOrd="0" destOrd="2" presId="urn:microsoft.com/office/officeart/2005/8/layout/vList2"/>
    <dgm:cxn modelId="{272055C7-81BA-4178-B921-DD34F71097E9}" srcId="{F23C714A-39B9-418F-AC21-AFE0E9C1D159}" destId="{1A028B16-92F8-4BA4-AA07-3E4392E23688}" srcOrd="1" destOrd="0" parTransId="{2E6D2842-B502-4B32-B871-A3D4A4DE2F79}" sibTransId="{39A7680E-1E9D-4466-87F0-1940D16BCBD4}"/>
    <dgm:cxn modelId="{213625CC-B839-4912-8D3C-2E19870EF3FC}" srcId="{F23C714A-39B9-418F-AC21-AFE0E9C1D159}" destId="{0C6F987C-234B-40C8-826A-007B2F26231B}" srcOrd="2" destOrd="0" parTransId="{CCD70AD9-9D1F-4A03-BEAD-636A7306B328}" sibTransId="{881FD181-3F3C-471B-B666-4C07C897DA05}"/>
    <dgm:cxn modelId="{D9ED48F3-ECE9-4661-853F-20913EEE4DCC}" type="presOf" srcId="{E8C817BD-2C9F-455A-A12E-F2FDB92A2E9E}" destId="{43CD651F-60DF-4420-BD63-11B292D83738}" srcOrd="0" destOrd="0" presId="urn:microsoft.com/office/officeart/2005/8/layout/vList2"/>
    <dgm:cxn modelId="{7BA5E7FA-6543-41D3-A61D-79DF61810466}" type="presOf" srcId="{5C66BF0E-88D2-47EC-B170-9C865DC58830}" destId="{D568CCF4-5EF9-4035-AE2A-25D35A091649}" srcOrd="0" destOrd="0" presId="urn:microsoft.com/office/officeart/2005/8/layout/vList2"/>
    <dgm:cxn modelId="{48BC7BD6-F893-4E64-BBDE-0D8AC8BD7E40}" type="presParOf" srcId="{6DF2778B-7381-4CCE-85FA-059A9B774ACD}" destId="{D490FAFF-EA31-4EA0-B510-9D1ABED41D4A}" srcOrd="0" destOrd="0" presId="urn:microsoft.com/office/officeart/2005/8/layout/vList2"/>
    <dgm:cxn modelId="{6B26D65C-385B-499C-82D6-9A8C16425E2F}" type="presParOf" srcId="{6DF2778B-7381-4CCE-85FA-059A9B774ACD}" destId="{96C3CE5A-7443-4727-84DE-D21B12942E24}" srcOrd="1" destOrd="0" presId="urn:microsoft.com/office/officeart/2005/8/layout/vList2"/>
    <dgm:cxn modelId="{C1E4F0A0-48B5-44CE-AEA5-6CC91AB57AE3}" type="presParOf" srcId="{6DF2778B-7381-4CCE-85FA-059A9B774ACD}" destId="{D568CCF4-5EF9-4035-AE2A-25D35A091649}" srcOrd="2" destOrd="0" presId="urn:microsoft.com/office/officeart/2005/8/layout/vList2"/>
    <dgm:cxn modelId="{672FF13D-98D1-413F-920D-B2FC99E0819B}" type="presParOf" srcId="{6DF2778B-7381-4CCE-85FA-059A9B774ACD}" destId="{2539FB5E-40A3-4009-BED2-C261AA747D66}" srcOrd="3" destOrd="0" presId="urn:microsoft.com/office/officeart/2005/8/layout/vList2"/>
    <dgm:cxn modelId="{1368D133-E034-498A-A6DE-7F0D96C824C7}" type="presParOf" srcId="{6DF2778B-7381-4CCE-85FA-059A9B774ACD}" destId="{073E4411-0DF6-41F1-ACF8-1B00264F48E5}" srcOrd="4" destOrd="0" presId="urn:microsoft.com/office/officeart/2005/8/layout/vList2"/>
    <dgm:cxn modelId="{8CFA1C5A-C77D-46F3-B50C-FEF5A30E3B9B}" type="presParOf" srcId="{6DF2778B-7381-4CCE-85FA-059A9B774ACD}" destId="{631197BE-6F62-4892-9F93-90D8260C031F}" srcOrd="5" destOrd="0" presId="urn:microsoft.com/office/officeart/2005/8/layout/vList2"/>
    <dgm:cxn modelId="{44F3FCE7-4C5C-4EDE-B490-3EB2770FF980}" type="presParOf" srcId="{6DF2778B-7381-4CCE-85FA-059A9B774ACD}" destId="{43CD651F-60DF-4420-BD63-11B292D8373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BAF337-108E-4387-8559-92E989ACABEC}"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AD43155F-7E85-4878-A68F-518E47F0EEB9}">
      <dgm:prSet/>
      <dgm:spPr/>
      <dgm:t>
        <a:bodyPr/>
        <a:lstStyle/>
        <a:p>
          <a:r>
            <a:rPr lang="en-GB" b="1"/>
            <a:t>Social:</a:t>
          </a:r>
          <a:endParaRPr lang="en-US"/>
        </a:p>
      </dgm:t>
    </dgm:pt>
    <dgm:pt modelId="{77007245-AA4B-41EF-8D32-80EAD3A8C58E}" type="parTrans" cxnId="{40D935F8-CBAB-4466-B7D6-1D98D24B8490}">
      <dgm:prSet/>
      <dgm:spPr/>
      <dgm:t>
        <a:bodyPr/>
        <a:lstStyle/>
        <a:p>
          <a:endParaRPr lang="en-US"/>
        </a:p>
      </dgm:t>
    </dgm:pt>
    <dgm:pt modelId="{A14835BF-CD59-492B-BDBB-F9F366CD8211}" type="sibTrans" cxnId="{40D935F8-CBAB-4466-B7D6-1D98D24B8490}">
      <dgm:prSet/>
      <dgm:spPr/>
      <dgm:t>
        <a:bodyPr/>
        <a:lstStyle/>
        <a:p>
          <a:endParaRPr lang="en-US"/>
        </a:p>
      </dgm:t>
    </dgm:pt>
    <dgm:pt modelId="{863B8289-E209-4EA9-9837-B0A41A605E05}">
      <dgm:prSet/>
      <dgm:spPr/>
      <dgm:t>
        <a:bodyPr/>
        <a:lstStyle/>
        <a:p>
          <a:r>
            <a:rPr lang="en-GB"/>
            <a:t>Growing veganism and plant-based diets</a:t>
          </a:r>
          <a:endParaRPr lang="en-US"/>
        </a:p>
      </dgm:t>
    </dgm:pt>
    <dgm:pt modelId="{D400A752-E83D-4E46-9BE2-DBAF5B5B2ACE}" type="parTrans" cxnId="{AA25DF6E-9069-4B35-BCA4-573E183B6E53}">
      <dgm:prSet/>
      <dgm:spPr/>
      <dgm:t>
        <a:bodyPr/>
        <a:lstStyle/>
        <a:p>
          <a:endParaRPr lang="en-US"/>
        </a:p>
      </dgm:t>
    </dgm:pt>
    <dgm:pt modelId="{71BA7328-C6C6-4E4E-A1D9-AAB66BB1C8C8}" type="sibTrans" cxnId="{AA25DF6E-9069-4B35-BCA4-573E183B6E53}">
      <dgm:prSet/>
      <dgm:spPr/>
      <dgm:t>
        <a:bodyPr/>
        <a:lstStyle/>
        <a:p>
          <a:endParaRPr lang="en-US"/>
        </a:p>
      </dgm:t>
    </dgm:pt>
    <dgm:pt modelId="{40EDDD60-DCE3-414F-BD06-E6B86A4DCECB}">
      <dgm:prSet/>
      <dgm:spPr/>
      <dgm:t>
        <a:bodyPr/>
        <a:lstStyle/>
        <a:p>
          <a:r>
            <a:rPr lang="en-GB"/>
            <a:t>Post-COVID health awareness surge</a:t>
          </a:r>
          <a:endParaRPr lang="en-US"/>
        </a:p>
      </dgm:t>
    </dgm:pt>
    <dgm:pt modelId="{ABF33E20-9808-42A4-A240-784FE583FFFD}" type="parTrans" cxnId="{B6AE1D2D-4945-4B32-9AE5-7FDB40576138}">
      <dgm:prSet/>
      <dgm:spPr/>
      <dgm:t>
        <a:bodyPr/>
        <a:lstStyle/>
        <a:p>
          <a:endParaRPr lang="en-US"/>
        </a:p>
      </dgm:t>
    </dgm:pt>
    <dgm:pt modelId="{B2939099-2D32-43C6-9C03-A7D91C162801}" type="sibTrans" cxnId="{B6AE1D2D-4945-4B32-9AE5-7FDB40576138}">
      <dgm:prSet/>
      <dgm:spPr/>
      <dgm:t>
        <a:bodyPr/>
        <a:lstStyle/>
        <a:p>
          <a:endParaRPr lang="en-US"/>
        </a:p>
      </dgm:t>
    </dgm:pt>
    <dgm:pt modelId="{FF8871D8-8AF1-4038-A46C-9DA0470C8079}">
      <dgm:prSet/>
      <dgm:spPr/>
      <dgm:t>
        <a:bodyPr/>
        <a:lstStyle/>
        <a:p>
          <a:r>
            <a:rPr lang="en-GB"/>
            <a:t>Preference for eco-friendly packaging</a:t>
          </a:r>
          <a:endParaRPr lang="en-US"/>
        </a:p>
      </dgm:t>
    </dgm:pt>
    <dgm:pt modelId="{08A66F50-ADF0-4E0C-B343-EE597A6AAB3D}" type="parTrans" cxnId="{9EFF7EC2-BD4E-4CEF-92F9-2C739D1E8DB4}">
      <dgm:prSet/>
      <dgm:spPr/>
      <dgm:t>
        <a:bodyPr/>
        <a:lstStyle/>
        <a:p>
          <a:endParaRPr lang="en-US"/>
        </a:p>
      </dgm:t>
    </dgm:pt>
    <dgm:pt modelId="{212BC41A-1E0F-4928-B984-28594F145875}" type="sibTrans" cxnId="{9EFF7EC2-BD4E-4CEF-92F9-2C739D1E8DB4}">
      <dgm:prSet/>
      <dgm:spPr/>
      <dgm:t>
        <a:bodyPr/>
        <a:lstStyle/>
        <a:p>
          <a:endParaRPr lang="en-US"/>
        </a:p>
      </dgm:t>
    </dgm:pt>
    <dgm:pt modelId="{D83FBCA4-12EF-400D-8722-ED361CB5EDE2}">
      <dgm:prSet/>
      <dgm:spPr/>
      <dgm:t>
        <a:bodyPr/>
        <a:lstStyle/>
        <a:p>
          <a:r>
            <a:rPr lang="en-GB" b="1"/>
            <a:t>Technological:</a:t>
          </a:r>
          <a:endParaRPr lang="en-US"/>
        </a:p>
      </dgm:t>
    </dgm:pt>
    <dgm:pt modelId="{6067C57F-D5B7-4AD9-92CB-7B822452DEE0}" type="parTrans" cxnId="{59BBAE0E-01D0-4E00-B2C7-18E4697AD8E2}">
      <dgm:prSet/>
      <dgm:spPr/>
      <dgm:t>
        <a:bodyPr/>
        <a:lstStyle/>
        <a:p>
          <a:endParaRPr lang="en-US"/>
        </a:p>
      </dgm:t>
    </dgm:pt>
    <dgm:pt modelId="{2614FCB9-9820-4025-BE17-4CCBDA6A2D8E}" type="sibTrans" cxnId="{59BBAE0E-01D0-4E00-B2C7-18E4697AD8E2}">
      <dgm:prSet/>
      <dgm:spPr/>
      <dgm:t>
        <a:bodyPr/>
        <a:lstStyle/>
        <a:p>
          <a:endParaRPr lang="en-US"/>
        </a:p>
      </dgm:t>
    </dgm:pt>
    <dgm:pt modelId="{CC5ACFC4-6940-4344-A0E1-4DBA37049E62}">
      <dgm:prSet/>
      <dgm:spPr/>
      <dgm:t>
        <a:bodyPr/>
        <a:lstStyle/>
        <a:p>
          <a:r>
            <a:rPr lang="en-GB"/>
            <a:t>Energy-efficient blending and automated bottling</a:t>
          </a:r>
          <a:endParaRPr lang="en-US"/>
        </a:p>
      </dgm:t>
    </dgm:pt>
    <dgm:pt modelId="{C16F70D5-F191-4ABF-BF78-E557001A3D16}" type="parTrans" cxnId="{E2D984C1-4083-4EDF-B7A6-B388E0811E46}">
      <dgm:prSet/>
      <dgm:spPr/>
      <dgm:t>
        <a:bodyPr/>
        <a:lstStyle/>
        <a:p>
          <a:endParaRPr lang="en-US"/>
        </a:p>
      </dgm:t>
    </dgm:pt>
    <dgm:pt modelId="{700A1190-E089-40B0-8EE6-AFA5ACB2D2DE}" type="sibTrans" cxnId="{E2D984C1-4083-4EDF-B7A6-B388E0811E46}">
      <dgm:prSet/>
      <dgm:spPr/>
      <dgm:t>
        <a:bodyPr/>
        <a:lstStyle/>
        <a:p>
          <a:endParaRPr lang="en-US"/>
        </a:p>
      </dgm:t>
    </dgm:pt>
    <dgm:pt modelId="{78DA124F-6F04-4273-B977-BEA7F5C15B1A}">
      <dgm:prSet/>
      <dgm:spPr/>
      <dgm:t>
        <a:bodyPr/>
        <a:lstStyle/>
        <a:p>
          <a:r>
            <a:rPr lang="en-GB"/>
            <a:t>E-commerce platforms, SEO, influencer marketing</a:t>
          </a:r>
          <a:endParaRPr lang="en-US"/>
        </a:p>
      </dgm:t>
    </dgm:pt>
    <dgm:pt modelId="{C2EBC793-817A-4EF9-A62C-2B87464E5CB8}" type="parTrans" cxnId="{02703CF6-DF42-43B7-B485-CEFF12E4A41F}">
      <dgm:prSet/>
      <dgm:spPr/>
      <dgm:t>
        <a:bodyPr/>
        <a:lstStyle/>
        <a:p>
          <a:endParaRPr lang="en-US"/>
        </a:p>
      </dgm:t>
    </dgm:pt>
    <dgm:pt modelId="{A13F1111-B7AC-48E1-87C9-41A5B57AED7E}" type="sibTrans" cxnId="{02703CF6-DF42-43B7-B485-CEFF12E4A41F}">
      <dgm:prSet/>
      <dgm:spPr/>
      <dgm:t>
        <a:bodyPr/>
        <a:lstStyle/>
        <a:p>
          <a:endParaRPr lang="en-US"/>
        </a:p>
      </dgm:t>
    </dgm:pt>
    <dgm:pt modelId="{9AEBC8E0-9FF8-4505-AD4B-E1530CD852B4}">
      <dgm:prSet/>
      <dgm:spPr/>
      <dgm:t>
        <a:bodyPr/>
        <a:lstStyle/>
        <a:p>
          <a:r>
            <a:rPr lang="en-GB"/>
            <a:t>QR codes for ingredient traceability</a:t>
          </a:r>
          <a:endParaRPr lang="en-US"/>
        </a:p>
      </dgm:t>
    </dgm:pt>
    <dgm:pt modelId="{C7312A5A-C2ED-43C0-BBFF-702150D998D9}" type="parTrans" cxnId="{0C329D02-DE25-4E69-A986-D314E0B8ACCF}">
      <dgm:prSet/>
      <dgm:spPr/>
      <dgm:t>
        <a:bodyPr/>
        <a:lstStyle/>
        <a:p>
          <a:endParaRPr lang="en-US"/>
        </a:p>
      </dgm:t>
    </dgm:pt>
    <dgm:pt modelId="{BFE81469-EF8E-4ECD-AF38-36782EE102A4}" type="sibTrans" cxnId="{0C329D02-DE25-4E69-A986-D314E0B8ACCF}">
      <dgm:prSet/>
      <dgm:spPr/>
      <dgm:t>
        <a:bodyPr/>
        <a:lstStyle/>
        <a:p>
          <a:endParaRPr lang="en-US"/>
        </a:p>
      </dgm:t>
    </dgm:pt>
    <dgm:pt modelId="{B1544D62-5B2F-4BB9-90A4-8A4D54394048}" type="pres">
      <dgm:prSet presAssocID="{BFBAF337-108E-4387-8559-92E989ACABEC}" presName="linear" presStyleCnt="0">
        <dgm:presLayoutVars>
          <dgm:dir/>
          <dgm:animLvl val="lvl"/>
          <dgm:resizeHandles val="exact"/>
        </dgm:presLayoutVars>
      </dgm:prSet>
      <dgm:spPr/>
    </dgm:pt>
    <dgm:pt modelId="{DAD6A9CC-7321-43CD-8D2E-33589686FD20}" type="pres">
      <dgm:prSet presAssocID="{AD43155F-7E85-4878-A68F-518E47F0EEB9}" presName="parentLin" presStyleCnt="0"/>
      <dgm:spPr/>
    </dgm:pt>
    <dgm:pt modelId="{358FF207-E922-456E-B6C7-92542D315AD3}" type="pres">
      <dgm:prSet presAssocID="{AD43155F-7E85-4878-A68F-518E47F0EEB9}" presName="parentLeftMargin" presStyleLbl="node1" presStyleIdx="0" presStyleCnt="2"/>
      <dgm:spPr/>
    </dgm:pt>
    <dgm:pt modelId="{7397C483-8308-43EE-A74E-76ED6E30C7D8}" type="pres">
      <dgm:prSet presAssocID="{AD43155F-7E85-4878-A68F-518E47F0EEB9}" presName="parentText" presStyleLbl="node1" presStyleIdx="0" presStyleCnt="2">
        <dgm:presLayoutVars>
          <dgm:chMax val="0"/>
          <dgm:bulletEnabled val="1"/>
        </dgm:presLayoutVars>
      </dgm:prSet>
      <dgm:spPr/>
    </dgm:pt>
    <dgm:pt modelId="{36661DBB-6D36-457B-A1DA-7E0715785B8D}" type="pres">
      <dgm:prSet presAssocID="{AD43155F-7E85-4878-A68F-518E47F0EEB9}" presName="negativeSpace" presStyleCnt="0"/>
      <dgm:spPr/>
    </dgm:pt>
    <dgm:pt modelId="{6731C13D-05BE-4E11-BAF4-51A73752FCF8}" type="pres">
      <dgm:prSet presAssocID="{AD43155F-7E85-4878-A68F-518E47F0EEB9}" presName="childText" presStyleLbl="conFgAcc1" presStyleIdx="0" presStyleCnt="2">
        <dgm:presLayoutVars>
          <dgm:bulletEnabled val="1"/>
        </dgm:presLayoutVars>
      </dgm:prSet>
      <dgm:spPr/>
    </dgm:pt>
    <dgm:pt modelId="{BF8B143C-FEE9-415E-B68D-55948127DD12}" type="pres">
      <dgm:prSet presAssocID="{A14835BF-CD59-492B-BDBB-F9F366CD8211}" presName="spaceBetweenRectangles" presStyleCnt="0"/>
      <dgm:spPr/>
    </dgm:pt>
    <dgm:pt modelId="{C4CEA2F7-B705-4B30-A66C-6D3D310D4C98}" type="pres">
      <dgm:prSet presAssocID="{D83FBCA4-12EF-400D-8722-ED361CB5EDE2}" presName="parentLin" presStyleCnt="0"/>
      <dgm:spPr/>
    </dgm:pt>
    <dgm:pt modelId="{5FB5F390-0281-41A9-B92A-3732BAE2525D}" type="pres">
      <dgm:prSet presAssocID="{D83FBCA4-12EF-400D-8722-ED361CB5EDE2}" presName="parentLeftMargin" presStyleLbl="node1" presStyleIdx="0" presStyleCnt="2"/>
      <dgm:spPr/>
    </dgm:pt>
    <dgm:pt modelId="{942D87C3-B59B-47FD-B832-A9D0017E5EDA}" type="pres">
      <dgm:prSet presAssocID="{D83FBCA4-12EF-400D-8722-ED361CB5EDE2}" presName="parentText" presStyleLbl="node1" presStyleIdx="1" presStyleCnt="2">
        <dgm:presLayoutVars>
          <dgm:chMax val="0"/>
          <dgm:bulletEnabled val="1"/>
        </dgm:presLayoutVars>
      </dgm:prSet>
      <dgm:spPr/>
    </dgm:pt>
    <dgm:pt modelId="{4E6496B9-3F3C-460A-AE47-7A5D27D53440}" type="pres">
      <dgm:prSet presAssocID="{D83FBCA4-12EF-400D-8722-ED361CB5EDE2}" presName="negativeSpace" presStyleCnt="0"/>
      <dgm:spPr/>
    </dgm:pt>
    <dgm:pt modelId="{4494CD61-CF71-4B73-AED5-428980F7C38E}" type="pres">
      <dgm:prSet presAssocID="{D83FBCA4-12EF-400D-8722-ED361CB5EDE2}" presName="childText" presStyleLbl="conFgAcc1" presStyleIdx="1" presStyleCnt="2">
        <dgm:presLayoutVars>
          <dgm:bulletEnabled val="1"/>
        </dgm:presLayoutVars>
      </dgm:prSet>
      <dgm:spPr/>
    </dgm:pt>
  </dgm:ptLst>
  <dgm:cxnLst>
    <dgm:cxn modelId="{0C329D02-DE25-4E69-A986-D314E0B8ACCF}" srcId="{D83FBCA4-12EF-400D-8722-ED361CB5EDE2}" destId="{9AEBC8E0-9FF8-4505-AD4B-E1530CD852B4}" srcOrd="2" destOrd="0" parTransId="{C7312A5A-C2ED-43C0-BBFF-702150D998D9}" sibTransId="{BFE81469-EF8E-4ECD-AF38-36782EE102A4}"/>
    <dgm:cxn modelId="{E91C8E03-721F-463F-8D94-1FA88157F251}" type="presOf" srcId="{78DA124F-6F04-4273-B977-BEA7F5C15B1A}" destId="{4494CD61-CF71-4B73-AED5-428980F7C38E}" srcOrd="0" destOrd="1" presId="urn:microsoft.com/office/officeart/2005/8/layout/list1"/>
    <dgm:cxn modelId="{59BBAE0E-01D0-4E00-B2C7-18E4697AD8E2}" srcId="{BFBAF337-108E-4387-8559-92E989ACABEC}" destId="{D83FBCA4-12EF-400D-8722-ED361CB5EDE2}" srcOrd="1" destOrd="0" parTransId="{6067C57F-D5B7-4AD9-92CB-7B822452DEE0}" sibTransId="{2614FCB9-9820-4025-BE17-4CCBDA6A2D8E}"/>
    <dgm:cxn modelId="{13A0B022-3BA3-4281-8BE1-02F92B3AE2C9}" type="presOf" srcId="{40EDDD60-DCE3-414F-BD06-E6B86A4DCECB}" destId="{6731C13D-05BE-4E11-BAF4-51A73752FCF8}" srcOrd="0" destOrd="1" presId="urn:microsoft.com/office/officeart/2005/8/layout/list1"/>
    <dgm:cxn modelId="{B6AE1D2D-4945-4B32-9AE5-7FDB40576138}" srcId="{AD43155F-7E85-4878-A68F-518E47F0EEB9}" destId="{40EDDD60-DCE3-414F-BD06-E6B86A4DCECB}" srcOrd="1" destOrd="0" parTransId="{ABF33E20-9808-42A4-A240-784FE583FFFD}" sibTransId="{B2939099-2D32-43C6-9C03-A7D91C162801}"/>
    <dgm:cxn modelId="{9B2E972F-76ED-4EE7-9631-29B64CB065F8}" type="presOf" srcId="{AD43155F-7E85-4878-A68F-518E47F0EEB9}" destId="{7397C483-8308-43EE-A74E-76ED6E30C7D8}" srcOrd="1" destOrd="0" presId="urn:microsoft.com/office/officeart/2005/8/layout/list1"/>
    <dgm:cxn modelId="{AC343946-C452-476B-862F-E90148C04F96}" type="presOf" srcId="{AD43155F-7E85-4878-A68F-518E47F0EEB9}" destId="{358FF207-E922-456E-B6C7-92542D315AD3}" srcOrd="0" destOrd="0" presId="urn:microsoft.com/office/officeart/2005/8/layout/list1"/>
    <dgm:cxn modelId="{460BEF69-8CE9-4829-B5BF-CB8BB7C49801}" type="presOf" srcId="{BFBAF337-108E-4387-8559-92E989ACABEC}" destId="{B1544D62-5B2F-4BB9-90A4-8A4D54394048}" srcOrd="0" destOrd="0" presId="urn:microsoft.com/office/officeart/2005/8/layout/list1"/>
    <dgm:cxn modelId="{AA25DF6E-9069-4B35-BCA4-573E183B6E53}" srcId="{AD43155F-7E85-4878-A68F-518E47F0EEB9}" destId="{863B8289-E209-4EA9-9837-B0A41A605E05}" srcOrd="0" destOrd="0" parTransId="{D400A752-E83D-4E46-9BE2-DBAF5B5B2ACE}" sibTransId="{71BA7328-C6C6-4E4E-A1D9-AAB66BB1C8C8}"/>
    <dgm:cxn modelId="{167D4397-8B19-4C48-B101-70C1F4E2AE6E}" type="presOf" srcId="{D83FBCA4-12EF-400D-8722-ED361CB5EDE2}" destId="{5FB5F390-0281-41A9-B92A-3732BAE2525D}" srcOrd="0" destOrd="0" presId="urn:microsoft.com/office/officeart/2005/8/layout/list1"/>
    <dgm:cxn modelId="{721ACD98-59C3-44E5-8447-482EF222BE42}" type="presOf" srcId="{863B8289-E209-4EA9-9837-B0A41A605E05}" destId="{6731C13D-05BE-4E11-BAF4-51A73752FCF8}" srcOrd="0" destOrd="0" presId="urn:microsoft.com/office/officeart/2005/8/layout/list1"/>
    <dgm:cxn modelId="{76E25BB6-3B32-40AE-957B-67079A6F19D0}" type="presOf" srcId="{CC5ACFC4-6940-4344-A0E1-4DBA37049E62}" destId="{4494CD61-CF71-4B73-AED5-428980F7C38E}" srcOrd="0" destOrd="0" presId="urn:microsoft.com/office/officeart/2005/8/layout/list1"/>
    <dgm:cxn modelId="{E2D984C1-4083-4EDF-B7A6-B388E0811E46}" srcId="{D83FBCA4-12EF-400D-8722-ED361CB5EDE2}" destId="{CC5ACFC4-6940-4344-A0E1-4DBA37049E62}" srcOrd="0" destOrd="0" parTransId="{C16F70D5-F191-4ABF-BF78-E557001A3D16}" sibTransId="{700A1190-E089-40B0-8EE6-AFA5ACB2D2DE}"/>
    <dgm:cxn modelId="{9EFF7EC2-BD4E-4CEF-92F9-2C739D1E8DB4}" srcId="{AD43155F-7E85-4878-A68F-518E47F0EEB9}" destId="{FF8871D8-8AF1-4038-A46C-9DA0470C8079}" srcOrd="2" destOrd="0" parTransId="{08A66F50-ADF0-4E0C-B343-EE597A6AAB3D}" sibTransId="{212BC41A-1E0F-4928-B984-28594F145875}"/>
    <dgm:cxn modelId="{56F6EDCF-DAAE-4CF3-8C6C-EA56959ABFDE}" type="presOf" srcId="{FF8871D8-8AF1-4038-A46C-9DA0470C8079}" destId="{6731C13D-05BE-4E11-BAF4-51A73752FCF8}" srcOrd="0" destOrd="2" presId="urn:microsoft.com/office/officeart/2005/8/layout/list1"/>
    <dgm:cxn modelId="{C8E5E7E7-65C2-4D30-B6E9-4365783068DB}" type="presOf" srcId="{D83FBCA4-12EF-400D-8722-ED361CB5EDE2}" destId="{942D87C3-B59B-47FD-B832-A9D0017E5EDA}" srcOrd="1" destOrd="0" presId="urn:microsoft.com/office/officeart/2005/8/layout/list1"/>
    <dgm:cxn modelId="{02703CF6-DF42-43B7-B485-CEFF12E4A41F}" srcId="{D83FBCA4-12EF-400D-8722-ED361CB5EDE2}" destId="{78DA124F-6F04-4273-B977-BEA7F5C15B1A}" srcOrd="1" destOrd="0" parTransId="{C2EBC793-817A-4EF9-A62C-2B87464E5CB8}" sibTransId="{A13F1111-B7AC-48E1-87C9-41A5B57AED7E}"/>
    <dgm:cxn modelId="{40D935F8-CBAB-4466-B7D6-1D98D24B8490}" srcId="{BFBAF337-108E-4387-8559-92E989ACABEC}" destId="{AD43155F-7E85-4878-A68F-518E47F0EEB9}" srcOrd="0" destOrd="0" parTransId="{77007245-AA4B-41EF-8D32-80EAD3A8C58E}" sibTransId="{A14835BF-CD59-492B-BDBB-F9F366CD8211}"/>
    <dgm:cxn modelId="{3D4FAFF9-8C47-4FC3-A4FF-4933FF889F60}" type="presOf" srcId="{9AEBC8E0-9FF8-4505-AD4B-E1530CD852B4}" destId="{4494CD61-CF71-4B73-AED5-428980F7C38E}" srcOrd="0" destOrd="2" presId="urn:microsoft.com/office/officeart/2005/8/layout/list1"/>
    <dgm:cxn modelId="{1D2D8E38-E0E2-4F92-8121-27B8340E72A8}" type="presParOf" srcId="{B1544D62-5B2F-4BB9-90A4-8A4D54394048}" destId="{DAD6A9CC-7321-43CD-8D2E-33589686FD20}" srcOrd="0" destOrd="0" presId="urn:microsoft.com/office/officeart/2005/8/layout/list1"/>
    <dgm:cxn modelId="{46C9AEC4-C016-4F3C-94A7-80789C8AF64C}" type="presParOf" srcId="{DAD6A9CC-7321-43CD-8D2E-33589686FD20}" destId="{358FF207-E922-456E-B6C7-92542D315AD3}" srcOrd="0" destOrd="0" presId="urn:microsoft.com/office/officeart/2005/8/layout/list1"/>
    <dgm:cxn modelId="{795FAE25-760F-4C19-BB62-61C22209DB6E}" type="presParOf" srcId="{DAD6A9CC-7321-43CD-8D2E-33589686FD20}" destId="{7397C483-8308-43EE-A74E-76ED6E30C7D8}" srcOrd="1" destOrd="0" presId="urn:microsoft.com/office/officeart/2005/8/layout/list1"/>
    <dgm:cxn modelId="{5A23D293-650D-4E63-8BDE-58A20D338588}" type="presParOf" srcId="{B1544D62-5B2F-4BB9-90A4-8A4D54394048}" destId="{36661DBB-6D36-457B-A1DA-7E0715785B8D}" srcOrd="1" destOrd="0" presId="urn:microsoft.com/office/officeart/2005/8/layout/list1"/>
    <dgm:cxn modelId="{A11C198A-C176-4AED-941B-4EE4A6DD9BED}" type="presParOf" srcId="{B1544D62-5B2F-4BB9-90A4-8A4D54394048}" destId="{6731C13D-05BE-4E11-BAF4-51A73752FCF8}" srcOrd="2" destOrd="0" presId="urn:microsoft.com/office/officeart/2005/8/layout/list1"/>
    <dgm:cxn modelId="{81CAD309-18ED-4924-95C2-669D3C4635F8}" type="presParOf" srcId="{B1544D62-5B2F-4BB9-90A4-8A4D54394048}" destId="{BF8B143C-FEE9-415E-B68D-55948127DD12}" srcOrd="3" destOrd="0" presId="urn:microsoft.com/office/officeart/2005/8/layout/list1"/>
    <dgm:cxn modelId="{89CF1CA6-0D95-451A-BEFB-D5BB41A0D888}" type="presParOf" srcId="{B1544D62-5B2F-4BB9-90A4-8A4D54394048}" destId="{C4CEA2F7-B705-4B30-A66C-6D3D310D4C98}" srcOrd="4" destOrd="0" presId="urn:microsoft.com/office/officeart/2005/8/layout/list1"/>
    <dgm:cxn modelId="{E33D8002-FC7F-4E06-8F6B-66F935F71E71}" type="presParOf" srcId="{C4CEA2F7-B705-4B30-A66C-6D3D310D4C98}" destId="{5FB5F390-0281-41A9-B92A-3732BAE2525D}" srcOrd="0" destOrd="0" presId="urn:microsoft.com/office/officeart/2005/8/layout/list1"/>
    <dgm:cxn modelId="{07042332-11B0-42F4-8656-7EA6A7ADA9E5}" type="presParOf" srcId="{C4CEA2F7-B705-4B30-A66C-6D3D310D4C98}" destId="{942D87C3-B59B-47FD-B832-A9D0017E5EDA}" srcOrd="1" destOrd="0" presId="urn:microsoft.com/office/officeart/2005/8/layout/list1"/>
    <dgm:cxn modelId="{709A64D5-A7F1-4B80-A7BC-E70387664330}" type="presParOf" srcId="{B1544D62-5B2F-4BB9-90A4-8A4D54394048}" destId="{4E6496B9-3F3C-460A-AE47-7A5D27D53440}" srcOrd="5" destOrd="0" presId="urn:microsoft.com/office/officeart/2005/8/layout/list1"/>
    <dgm:cxn modelId="{D0CDFDF7-2F0D-488C-B36E-BBC9B5FD31EB}" type="presParOf" srcId="{B1544D62-5B2F-4BB9-90A4-8A4D54394048}" destId="{4494CD61-CF71-4B73-AED5-428980F7C38E}"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690271-E005-4D8C-BD47-4ABA09A2C60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2A1B490-1F30-40A2-A5BF-7BC319717C53}">
      <dgm:prSet/>
      <dgm:spPr/>
      <dgm:t>
        <a:bodyPr/>
        <a:lstStyle/>
        <a:p>
          <a:r>
            <a:rPr lang="en-US" b="1"/>
            <a:t>Total Start-up Capital:</a:t>
          </a:r>
          <a:r>
            <a:rPr lang="en-US"/>
            <a:t> £120,000</a:t>
          </a:r>
        </a:p>
      </dgm:t>
    </dgm:pt>
    <dgm:pt modelId="{1FC7D0DE-ABF3-4B88-96C7-9C929ACE4EF4}" type="parTrans" cxnId="{1E182A64-B242-45F7-9997-140364947114}">
      <dgm:prSet/>
      <dgm:spPr/>
      <dgm:t>
        <a:bodyPr/>
        <a:lstStyle/>
        <a:p>
          <a:endParaRPr lang="en-US"/>
        </a:p>
      </dgm:t>
    </dgm:pt>
    <dgm:pt modelId="{E1E38264-18B6-4519-A922-0CA4EC0B99C1}" type="sibTrans" cxnId="{1E182A64-B242-45F7-9997-140364947114}">
      <dgm:prSet/>
      <dgm:spPr/>
      <dgm:t>
        <a:bodyPr/>
        <a:lstStyle/>
        <a:p>
          <a:endParaRPr lang="en-US"/>
        </a:p>
      </dgm:t>
    </dgm:pt>
    <dgm:pt modelId="{EE6D26BB-19F4-424A-AE19-F49447BCF49D}">
      <dgm:prSet/>
      <dgm:spPr/>
      <dgm:t>
        <a:bodyPr/>
        <a:lstStyle/>
        <a:p>
          <a:r>
            <a:rPr lang="en-US" b="1"/>
            <a:t>Sources:</a:t>
          </a:r>
          <a:endParaRPr lang="en-US"/>
        </a:p>
      </dgm:t>
    </dgm:pt>
    <dgm:pt modelId="{C742546D-C9B6-4B91-8D0E-EE24A10B4CFC}" type="parTrans" cxnId="{19A52402-0F09-459B-AF40-0471F25DCCCA}">
      <dgm:prSet/>
      <dgm:spPr/>
      <dgm:t>
        <a:bodyPr/>
        <a:lstStyle/>
        <a:p>
          <a:endParaRPr lang="en-US"/>
        </a:p>
      </dgm:t>
    </dgm:pt>
    <dgm:pt modelId="{ABE34C32-91C1-4421-B3FB-D655C8F75735}" type="sibTrans" cxnId="{19A52402-0F09-459B-AF40-0471F25DCCCA}">
      <dgm:prSet/>
      <dgm:spPr/>
      <dgm:t>
        <a:bodyPr/>
        <a:lstStyle/>
        <a:p>
          <a:endParaRPr lang="en-US"/>
        </a:p>
      </dgm:t>
    </dgm:pt>
    <dgm:pt modelId="{59056447-4D60-4F6A-BA2E-6ECB2D9508B9}">
      <dgm:prSet/>
      <dgm:spPr/>
      <dgm:t>
        <a:bodyPr/>
        <a:lstStyle/>
        <a:p>
          <a:r>
            <a:rPr lang="en-US"/>
            <a:t>£70,000 Angel Investors</a:t>
          </a:r>
        </a:p>
      </dgm:t>
    </dgm:pt>
    <dgm:pt modelId="{A5CE64FF-79B4-4566-8E25-469317162508}" type="parTrans" cxnId="{23CC39DD-BD95-4FB8-B28B-1D276CB8E59A}">
      <dgm:prSet/>
      <dgm:spPr/>
      <dgm:t>
        <a:bodyPr/>
        <a:lstStyle/>
        <a:p>
          <a:endParaRPr lang="en-US"/>
        </a:p>
      </dgm:t>
    </dgm:pt>
    <dgm:pt modelId="{CF4B4E74-27F3-4452-9735-09152638C5D4}" type="sibTrans" cxnId="{23CC39DD-BD95-4FB8-B28B-1D276CB8E59A}">
      <dgm:prSet/>
      <dgm:spPr/>
      <dgm:t>
        <a:bodyPr/>
        <a:lstStyle/>
        <a:p>
          <a:endParaRPr lang="en-US"/>
        </a:p>
      </dgm:t>
    </dgm:pt>
    <dgm:pt modelId="{08204AF9-03E8-4387-87DE-22A8967C3BEA}">
      <dgm:prSet/>
      <dgm:spPr/>
      <dgm:t>
        <a:bodyPr/>
        <a:lstStyle/>
        <a:p>
          <a:r>
            <a:rPr lang="en-US"/>
            <a:t>£30,000 UK Startup Loan (British Business Bank)</a:t>
          </a:r>
        </a:p>
      </dgm:t>
    </dgm:pt>
    <dgm:pt modelId="{5C001AFA-3803-48CD-A8D1-1AD7EB4B02A3}" type="parTrans" cxnId="{DE151959-6413-4F71-9E51-9E95FBA69BC8}">
      <dgm:prSet/>
      <dgm:spPr/>
      <dgm:t>
        <a:bodyPr/>
        <a:lstStyle/>
        <a:p>
          <a:endParaRPr lang="en-US"/>
        </a:p>
      </dgm:t>
    </dgm:pt>
    <dgm:pt modelId="{6450B57A-4999-48C9-BA98-8DB224B23F75}" type="sibTrans" cxnId="{DE151959-6413-4F71-9E51-9E95FBA69BC8}">
      <dgm:prSet/>
      <dgm:spPr/>
      <dgm:t>
        <a:bodyPr/>
        <a:lstStyle/>
        <a:p>
          <a:endParaRPr lang="en-US"/>
        </a:p>
      </dgm:t>
    </dgm:pt>
    <dgm:pt modelId="{D708ECC0-FF0C-46FD-8F1D-E80753641085}">
      <dgm:prSet/>
      <dgm:spPr/>
      <dgm:t>
        <a:bodyPr/>
        <a:lstStyle/>
        <a:p>
          <a:r>
            <a:rPr lang="en-US"/>
            <a:t>£20,000 Founder contribution</a:t>
          </a:r>
        </a:p>
      </dgm:t>
    </dgm:pt>
    <dgm:pt modelId="{BA6A8B51-4331-484B-99A6-BA2ECA6579FD}" type="parTrans" cxnId="{1F359926-BC3C-431B-AEF5-C3F978843260}">
      <dgm:prSet/>
      <dgm:spPr/>
      <dgm:t>
        <a:bodyPr/>
        <a:lstStyle/>
        <a:p>
          <a:endParaRPr lang="en-US"/>
        </a:p>
      </dgm:t>
    </dgm:pt>
    <dgm:pt modelId="{52CF71F9-2B49-4D84-9DDE-A37628834817}" type="sibTrans" cxnId="{1F359926-BC3C-431B-AEF5-C3F978843260}">
      <dgm:prSet/>
      <dgm:spPr/>
      <dgm:t>
        <a:bodyPr/>
        <a:lstStyle/>
        <a:p>
          <a:endParaRPr lang="en-US"/>
        </a:p>
      </dgm:t>
    </dgm:pt>
    <dgm:pt modelId="{23E0BFA3-FCC4-4CB1-8741-698CC1A12414}">
      <dgm:prSet/>
      <dgm:spPr/>
      <dgm:t>
        <a:bodyPr/>
        <a:lstStyle/>
        <a:p>
          <a:r>
            <a:rPr lang="en-US" b="1"/>
            <a:t>Purpose:</a:t>
          </a:r>
          <a:endParaRPr lang="en-US"/>
        </a:p>
      </dgm:t>
    </dgm:pt>
    <dgm:pt modelId="{41A9D6E7-4388-46B2-AA6F-C5441F1A19E3}" type="parTrans" cxnId="{82AE9DCE-1429-4D93-B692-3151A8D7BC67}">
      <dgm:prSet/>
      <dgm:spPr/>
      <dgm:t>
        <a:bodyPr/>
        <a:lstStyle/>
        <a:p>
          <a:endParaRPr lang="en-US"/>
        </a:p>
      </dgm:t>
    </dgm:pt>
    <dgm:pt modelId="{7423E410-DE92-4293-9C94-220B4C5CC68C}" type="sibTrans" cxnId="{82AE9DCE-1429-4D93-B692-3151A8D7BC67}">
      <dgm:prSet/>
      <dgm:spPr/>
      <dgm:t>
        <a:bodyPr/>
        <a:lstStyle/>
        <a:p>
          <a:endParaRPr lang="en-US"/>
        </a:p>
      </dgm:t>
    </dgm:pt>
    <dgm:pt modelId="{25BBD211-9512-496C-8DE3-CD27BF7CD0D2}">
      <dgm:prSet/>
      <dgm:spPr/>
      <dgm:t>
        <a:bodyPr/>
        <a:lstStyle/>
        <a:p>
          <a:r>
            <a:rPr lang="en-US"/>
            <a:t>Production setup</a:t>
          </a:r>
        </a:p>
      </dgm:t>
    </dgm:pt>
    <dgm:pt modelId="{1C3DA9CE-7840-4CD5-99A1-656D15E297FC}" type="parTrans" cxnId="{77447184-E5B6-4DFA-8969-71EDBCF58BB3}">
      <dgm:prSet/>
      <dgm:spPr/>
      <dgm:t>
        <a:bodyPr/>
        <a:lstStyle/>
        <a:p>
          <a:endParaRPr lang="en-US"/>
        </a:p>
      </dgm:t>
    </dgm:pt>
    <dgm:pt modelId="{5A4220A7-E877-4065-B879-90D3850FD7FC}" type="sibTrans" cxnId="{77447184-E5B6-4DFA-8969-71EDBCF58BB3}">
      <dgm:prSet/>
      <dgm:spPr/>
      <dgm:t>
        <a:bodyPr/>
        <a:lstStyle/>
        <a:p>
          <a:endParaRPr lang="en-US"/>
        </a:p>
      </dgm:t>
    </dgm:pt>
    <dgm:pt modelId="{672B9DD2-5BFB-4199-B3A3-FA02ED4FBCE7}">
      <dgm:prSet/>
      <dgm:spPr/>
      <dgm:t>
        <a:bodyPr/>
        <a:lstStyle/>
        <a:p>
          <a:r>
            <a:rPr lang="en-US"/>
            <a:t>Branding and marketing</a:t>
          </a:r>
        </a:p>
      </dgm:t>
    </dgm:pt>
    <dgm:pt modelId="{BD694B07-B349-4A95-BF43-3BC8EE2A3993}" type="parTrans" cxnId="{738F131B-71D5-4C7C-ADAD-8134BE8C7BDB}">
      <dgm:prSet/>
      <dgm:spPr/>
      <dgm:t>
        <a:bodyPr/>
        <a:lstStyle/>
        <a:p>
          <a:endParaRPr lang="en-US"/>
        </a:p>
      </dgm:t>
    </dgm:pt>
    <dgm:pt modelId="{CB1FFC29-8F23-44A4-8852-357ACAA915E2}" type="sibTrans" cxnId="{738F131B-71D5-4C7C-ADAD-8134BE8C7BDB}">
      <dgm:prSet/>
      <dgm:spPr/>
      <dgm:t>
        <a:bodyPr/>
        <a:lstStyle/>
        <a:p>
          <a:endParaRPr lang="en-US"/>
        </a:p>
      </dgm:t>
    </dgm:pt>
    <dgm:pt modelId="{2EEF15C6-6376-4672-BD5F-A351502AF901}">
      <dgm:prSet/>
      <dgm:spPr/>
      <dgm:t>
        <a:bodyPr/>
        <a:lstStyle/>
        <a:p>
          <a:r>
            <a:rPr lang="en-US"/>
            <a:t>Staff and logistics</a:t>
          </a:r>
        </a:p>
      </dgm:t>
    </dgm:pt>
    <dgm:pt modelId="{D31DB494-108C-4E7F-9E5F-C4BB7C4B5B3E}" type="parTrans" cxnId="{E32C26BE-EE65-4A97-B23F-2DF6D664523F}">
      <dgm:prSet/>
      <dgm:spPr/>
      <dgm:t>
        <a:bodyPr/>
        <a:lstStyle/>
        <a:p>
          <a:endParaRPr lang="en-US"/>
        </a:p>
      </dgm:t>
    </dgm:pt>
    <dgm:pt modelId="{917B8776-8047-4689-8232-09AB914E478E}" type="sibTrans" cxnId="{E32C26BE-EE65-4A97-B23F-2DF6D664523F}">
      <dgm:prSet/>
      <dgm:spPr/>
      <dgm:t>
        <a:bodyPr/>
        <a:lstStyle/>
        <a:p>
          <a:endParaRPr lang="en-US"/>
        </a:p>
      </dgm:t>
    </dgm:pt>
    <dgm:pt modelId="{7B6CBFD4-663A-475A-8763-34F0FCE5F778}" type="pres">
      <dgm:prSet presAssocID="{15690271-E005-4D8C-BD47-4ABA09A2C602}" presName="linear" presStyleCnt="0">
        <dgm:presLayoutVars>
          <dgm:animLvl val="lvl"/>
          <dgm:resizeHandles val="exact"/>
        </dgm:presLayoutVars>
      </dgm:prSet>
      <dgm:spPr/>
    </dgm:pt>
    <dgm:pt modelId="{4C57F50D-5A3A-415C-9D8A-4676D033F323}" type="pres">
      <dgm:prSet presAssocID="{82A1B490-1F30-40A2-A5BF-7BC319717C53}" presName="parentText" presStyleLbl="node1" presStyleIdx="0" presStyleCnt="3">
        <dgm:presLayoutVars>
          <dgm:chMax val="0"/>
          <dgm:bulletEnabled val="1"/>
        </dgm:presLayoutVars>
      </dgm:prSet>
      <dgm:spPr/>
    </dgm:pt>
    <dgm:pt modelId="{9FA1F3D3-8DFF-4F76-8C77-1E7B355CBDC6}" type="pres">
      <dgm:prSet presAssocID="{E1E38264-18B6-4519-A922-0CA4EC0B99C1}" presName="spacer" presStyleCnt="0"/>
      <dgm:spPr/>
    </dgm:pt>
    <dgm:pt modelId="{18941517-28E6-4BCB-B298-CF6F13042CF1}" type="pres">
      <dgm:prSet presAssocID="{EE6D26BB-19F4-424A-AE19-F49447BCF49D}" presName="parentText" presStyleLbl="node1" presStyleIdx="1" presStyleCnt="3">
        <dgm:presLayoutVars>
          <dgm:chMax val="0"/>
          <dgm:bulletEnabled val="1"/>
        </dgm:presLayoutVars>
      </dgm:prSet>
      <dgm:spPr/>
    </dgm:pt>
    <dgm:pt modelId="{05E34F68-D4B6-421C-AC58-F9699FE071BF}" type="pres">
      <dgm:prSet presAssocID="{EE6D26BB-19F4-424A-AE19-F49447BCF49D}" presName="childText" presStyleLbl="revTx" presStyleIdx="0" presStyleCnt="2">
        <dgm:presLayoutVars>
          <dgm:bulletEnabled val="1"/>
        </dgm:presLayoutVars>
      </dgm:prSet>
      <dgm:spPr/>
    </dgm:pt>
    <dgm:pt modelId="{36866BD2-37B3-4CA3-8EEB-4BD0CC53A421}" type="pres">
      <dgm:prSet presAssocID="{23E0BFA3-FCC4-4CB1-8741-698CC1A12414}" presName="parentText" presStyleLbl="node1" presStyleIdx="2" presStyleCnt="3">
        <dgm:presLayoutVars>
          <dgm:chMax val="0"/>
          <dgm:bulletEnabled val="1"/>
        </dgm:presLayoutVars>
      </dgm:prSet>
      <dgm:spPr/>
    </dgm:pt>
    <dgm:pt modelId="{D928FCF7-A6E1-419A-9521-1361FD0AAAA2}" type="pres">
      <dgm:prSet presAssocID="{23E0BFA3-FCC4-4CB1-8741-698CC1A12414}" presName="childText" presStyleLbl="revTx" presStyleIdx="1" presStyleCnt="2">
        <dgm:presLayoutVars>
          <dgm:bulletEnabled val="1"/>
        </dgm:presLayoutVars>
      </dgm:prSet>
      <dgm:spPr/>
    </dgm:pt>
  </dgm:ptLst>
  <dgm:cxnLst>
    <dgm:cxn modelId="{19A52402-0F09-459B-AF40-0471F25DCCCA}" srcId="{15690271-E005-4D8C-BD47-4ABA09A2C602}" destId="{EE6D26BB-19F4-424A-AE19-F49447BCF49D}" srcOrd="1" destOrd="0" parTransId="{C742546D-C9B6-4B91-8D0E-EE24A10B4CFC}" sibTransId="{ABE34C32-91C1-4421-B3FB-D655C8F75735}"/>
    <dgm:cxn modelId="{738F131B-71D5-4C7C-ADAD-8134BE8C7BDB}" srcId="{23E0BFA3-FCC4-4CB1-8741-698CC1A12414}" destId="{672B9DD2-5BFB-4199-B3A3-FA02ED4FBCE7}" srcOrd="1" destOrd="0" parTransId="{BD694B07-B349-4A95-BF43-3BC8EE2A3993}" sibTransId="{CB1FFC29-8F23-44A4-8852-357ACAA915E2}"/>
    <dgm:cxn modelId="{1F359926-BC3C-431B-AEF5-C3F978843260}" srcId="{EE6D26BB-19F4-424A-AE19-F49447BCF49D}" destId="{D708ECC0-FF0C-46FD-8F1D-E80753641085}" srcOrd="2" destOrd="0" parTransId="{BA6A8B51-4331-484B-99A6-BA2ECA6579FD}" sibTransId="{52CF71F9-2B49-4D84-9DDE-A37628834817}"/>
    <dgm:cxn modelId="{1E182A64-B242-45F7-9997-140364947114}" srcId="{15690271-E005-4D8C-BD47-4ABA09A2C602}" destId="{82A1B490-1F30-40A2-A5BF-7BC319717C53}" srcOrd="0" destOrd="0" parTransId="{1FC7D0DE-ABF3-4B88-96C7-9C929ACE4EF4}" sibTransId="{E1E38264-18B6-4519-A922-0CA4EC0B99C1}"/>
    <dgm:cxn modelId="{BB85076A-90E9-4713-9B10-0BA37DA227FB}" type="presOf" srcId="{08204AF9-03E8-4387-87DE-22A8967C3BEA}" destId="{05E34F68-D4B6-421C-AC58-F9699FE071BF}" srcOrd="0" destOrd="1" presId="urn:microsoft.com/office/officeart/2005/8/layout/vList2"/>
    <dgm:cxn modelId="{EAECAC4D-D0F3-47FE-A3DB-BF6285627642}" type="presOf" srcId="{672B9DD2-5BFB-4199-B3A3-FA02ED4FBCE7}" destId="{D928FCF7-A6E1-419A-9521-1361FD0AAAA2}" srcOrd="0" destOrd="1" presId="urn:microsoft.com/office/officeart/2005/8/layout/vList2"/>
    <dgm:cxn modelId="{D04D7671-4694-49DF-8094-E4579EABC3FE}" type="presOf" srcId="{59056447-4D60-4F6A-BA2E-6ECB2D9508B9}" destId="{05E34F68-D4B6-421C-AC58-F9699FE071BF}" srcOrd="0" destOrd="0" presId="urn:microsoft.com/office/officeart/2005/8/layout/vList2"/>
    <dgm:cxn modelId="{DD693978-B013-40BB-B99B-94E9B4A1A33C}" type="presOf" srcId="{82A1B490-1F30-40A2-A5BF-7BC319717C53}" destId="{4C57F50D-5A3A-415C-9D8A-4676D033F323}" srcOrd="0" destOrd="0" presId="urn:microsoft.com/office/officeart/2005/8/layout/vList2"/>
    <dgm:cxn modelId="{DE151959-6413-4F71-9E51-9E95FBA69BC8}" srcId="{EE6D26BB-19F4-424A-AE19-F49447BCF49D}" destId="{08204AF9-03E8-4387-87DE-22A8967C3BEA}" srcOrd="1" destOrd="0" parTransId="{5C001AFA-3803-48CD-A8D1-1AD7EB4B02A3}" sibTransId="{6450B57A-4999-48C9-BA98-8DB224B23F75}"/>
    <dgm:cxn modelId="{53F0D17E-3CAB-4F4C-94E9-F615A76D190A}" type="presOf" srcId="{D708ECC0-FF0C-46FD-8F1D-E80753641085}" destId="{05E34F68-D4B6-421C-AC58-F9699FE071BF}" srcOrd="0" destOrd="2" presId="urn:microsoft.com/office/officeart/2005/8/layout/vList2"/>
    <dgm:cxn modelId="{77447184-E5B6-4DFA-8969-71EDBCF58BB3}" srcId="{23E0BFA3-FCC4-4CB1-8741-698CC1A12414}" destId="{25BBD211-9512-496C-8DE3-CD27BF7CD0D2}" srcOrd="0" destOrd="0" parTransId="{1C3DA9CE-7840-4CD5-99A1-656D15E297FC}" sibTransId="{5A4220A7-E877-4065-B879-90D3850FD7FC}"/>
    <dgm:cxn modelId="{996C3DB9-0D86-43BD-A679-0B5B84FDF8CF}" type="presOf" srcId="{25BBD211-9512-496C-8DE3-CD27BF7CD0D2}" destId="{D928FCF7-A6E1-419A-9521-1361FD0AAAA2}" srcOrd="0" destOrd="0" presId="urn:microsoft.com/office/officeart/2005/8/layout/vList2"/>
    <dgm:cxn modelId="{E32C26BE-EE65-4A97-B23F-2DF6D664523F}" srcId="{23E0BFA3-FCC4-4CB1-8741-698CC1A12414}" destId="{2EEF15C6-6376-4672-BD5F-A351502AF901}" srcOrd="2" destOrd="0" parTransId="{D31DB494-108C-4E7F-9E5F-C4BB7C4B5B3E}" sibTransId="{917B8776-8047-4689-8232-09AB914E478E}"/>
    <dgm:cxn modelId="{634B7FCA-AEFB-4687-B920-CD541260A985}" type="presOf" srcId="{EE6D26BB-19F4-424A-AE19-F49447BCF49D}" destId="{18941517-28E6-4BCB-B298-CF6F13042CF1}" srcOrd="0" destOrd="0" presId="urn:microsoft.com/office/officeart/2005/8/layout/vList2"/>
    <dgm:cxn modelId="{82AE9DCE-1429-4D93-B692-3151A8D7BC67}" srcId="{15690271-E005-4D8C-BD47-4ABA09A2C602}" destId="{23E0BFA3-FCC4-4CB1-8741-698CC1A12414}" srcOrd="2" destOrd="0" parTransId="{41A9D6E7-4388-46B2-AA6F-C5441F1A19E3}" sibTransId="{7423E410-DE92-4293-9C94-220B4C5CC68C}"/>
    <dgm:cxn modelId="{23CC39DD-BD95-4FB8-B28B-1D276CB8E59A}" srcId="{EE6D26BB-19F4-424A-AE19-F49447BCF49D}" destId="{59056447-4D60-4F6A-BA2E-6ECB2D9508B9}" srcOrd="0" destOrd="0" parTransId="{A5CE64FF-79B4-4566-8E25-469317162508}" sibTransId="{CF4B4E74-27F3-4452-9735-09152638C5D4}"/>
    <dgm:cxn modelId="{2F410EEB-39B3-4DD1-975C-AE9E4E840F61}" type="presOf" srcId="{23E0BFA3-FCC4-4CB1-8741-698CC1A12414}" destId="{36866BD2-37B3-4CA3-8EEB-4BD0CC53A421}" srcOrd="0" destOrd="0" presId="urn:microsoft.com/office/officeart/2005/8/layout/vList2"/>
    <dgm:cxn modelId="{89558CEC-D538-42A0-BAAC-BB6814297BF5}" type="presOf" srcId="{2EEF15C6-6376-4672-BD5F-A351502AF901}" destId="{D928FCF7-A6E1-419A-9521-1361FD0AAAA2}" srcOrd="0" destOrd="2" presId="urn:microsoft.com/office/officeart/2005/8/layout/vList2"/>
    <dgm:cxn modelId="{B4FC21FE-1EAF-4F35-9341-3447DB312918}" type="presOf" srcId="{15690271-E005-4D8C-BD47-4ABA09A2C602}" destId="{7B6CBFD4-663A-475A-8763-34F0FCE5F778}" srcOrd="0" destOrd="0" presId="urn:microsoft.com/office/officeart/2005/8/layout/vList2"/>
    <dgm:cxn modelId="{23032CE8-6EBA-4A9A-9C7C-F7B5A1EB68A5}" type="presParOf" srcId="{7B6CBFD4-663A-475A-8763-34F0FCE5F778}" destId="{4C57F50D-5A3A-415C-9D8A-4676D033F323}" srcOrd="0" destOrd="0" presId="urn:microsoft.com/office/officeart/2005/8/layout/vList2"/>
    <dgm:cxn modelId="{40CDF239-659D-4FDB-8CFC-F4748A61469E}" type="presParOf" srcId="{7B6CBFD4-663A-475A-8763-34F0FCE5F778}" destId="{9FA1F3D3-8DFF-4F76-8C77-1E7B355CBDC6}" srcOrd="1" destOrd="0" presId="urn:microsoft.com/office/officeart/2005/8/layout/vList2"/>
    <dgm:cxn modelId="{3D376AAA-40ED-40A6-A888-5C0BE25083E7}" type="presParOf" srcId="{7B6CBFD4-663A-475A-8763-34F0FCE5F778}" destId="{18941517-28E6-4BCB-B298-CF6F13042CF1}" srcOrd="2" destOrd="0" presId="urn:microsoft.com/office/officeart/2005/8/layout/vList2"/>
    <dgm:cxn modelId="{3D971381-5D03-4A2E-A15A-0711162C8BED}" type="presParOf" srcId="{7B6CBFD4-663A-475A-8763-34F0FCE5F778}" destId="{05E34F68-D4B6-421C-AC58-F9699FE071BF}" srcOrd="3" destOrd="0" presId="urn:microsoft.com/office/officeart/2005/8/layout/vList2"/>
    <dgm:cxn modelId="{2C8F8BD4-6539-4615-8E12-2D3D220492D8}" type="presParOf" srcId="{7B6CBFD4-663A-475A-8763-34F0FCE5F778}" destId="{36866BD2-37B3-4CA3-8EEB-4BD0CC53A421}" srcOrd="4" destOrd="0" presId="urn:microsoft.com/office/officeart/2005/8/layout/vList2"/>
    <dgm:cxn modelId="{2098A8C5-BF2F-45D6-8B5C-0110AC5D3885}" type="presParOf" srcId="{7B6CBFD4-663A-475A-8763-34F0FCE5F778}" destId="{D928FCF7-A6E1-419A-9521-1361FD0AAAA2}"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261762-976A-42E5-93DA-7AB5C85E3CE3}"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F6FF2E7-B931-4147-B709-A005C8C86599}">
      <dgm:prSet/>
      <dgm:spPr/>
      <dgm:t>
        <a:bodyPr/>
        <a:lstStyle/>
        <a:p>
          <a:r>
            <a:rPr lang="en-US"/>
            <a:t>EcoSip supports UK’s sustainability goals</a:t>
          </a:r>
        </a:p>
      </dgm:t>
    </dgm:pt>
    <dgm:pt modelId="{855C2612-5373-4E25-9A10-DB11424B5010}" type="parTrans" cxnId="{28C73C45-303C-4A7F-9872-2C725629CD78}">
      <dgm:prSet/>
      <dgm:spPr/>
      <dgm:t>
        <a:bodyPr/>
        <a:lstStyle/>
        <a:p>
          <a:endParaRPr lang="en-US"/>
        </a:p>
      </dgm:t>
    </dgm:pt>
    <dgm:pt modelId="{DE6A91BA-24D8-40DC-88C5-2B9986076F9B}" type="sibTrans" cxnId="{28C73C45-303C-4A7F-9872-2C725629CD78}">
      <dgm:prSet/>
      <dgm:spPr/>
      <dgm:t>
        <a:bodyPr/>
        <a:lstStyle/>
        <a:p>
          <a:endParaRPr lang="en-US"/>
        </a:p>
      </dgm:t>
    </dgm:pt>
    <dgm:pt modelId="{68F099EF-6E66-4B12-A1B3-83DC4E295A00}">
      <dgm:prSet/>
      <dgm:spPr/>
      <dgm:t>
        <a:bodyPr/>
        <a:lstStyle/>
        <a:p>
          <a:r>
            <a:rPr lang="en-US"/>
            <a:t>Responds to modern demand for healthy, ethical beverages</a:t>
          </a:r>
        </a:p>
      </dgm:t>
    </dgm:pt>
    <dgm:pt modelId="{6FA5C691-D846-4AAA-964C-9E48DC3823F6}" type="parTrans" cxnId="{434E3DE1-3577-4ABB-827D-800ED743DF09}">
      <dgm:prSet/>
      <dgm:spPr/>
      <dgm:t>
        <a:bodyPr/>
        <a:lstStyle/>
        <a:p>
          <a:endParaRPr lang="en-US"/>
        </a:p>
      </dgm:t>
    </dgm:pt>
    <dgm:pt modelId="{B2213712-E62C-4344-B17D-D3A67A955F43}" type="sibTrans" cxnId="{434E3DE1-3577-4ABB-827D-800ED743DF09}">
      <dgm:prSet/>
      <dgm:spPr/>
      <dgm:t>
        <a:bodyPr/>
        <a:lstStyle/>
        <a:p>
          <a:endParaRPr lang="en-US"/>
        </a:p>
      </dgm:t>
    </dgm:pt>
    <dgm:pt modelId="{9454FE25-DA96-41B5-BD93-5C75252AED7E}">
      <dgm:prSet/>
      <dgm:spPr/>
      <dgm:t>
        <a:bodyPr/>
        <a:lstStyle/>
        <a:p>
          <a:r>
            <a:rPr lang="en-US"/>
            <a:t>Backed by strong strategy, funding, and eco innovation</a:t>
          </a:r>
        </a:p>
      </dgm:t>
    </dgm:pt>
    <dgm:pt modelId="{96BF1857-E5F1-4370-84A5-69E9F1025CB5}" type="parTrans" cxnId="{E05D6B53-0485-4FDF-AAEC-57341DE6A6F5}">
      <dgm:prSet/>
      <dgm:spPr/>
      <dgm:t>
        <a:bodyPr/>
        <a:lstStyle/>
        <a:p>
          <a:endParaRPr lang="en-US"/>
        </a:p>
      </dgm:t>
    </dgm:pt>
    <dgm:pt modelId="{E2AEB662-D387-4EA0-AC19-FE480168BB76}" type="sibTrans" cxnId="{E05D6B53-0485-4FDF-AAEC-57341DE6A6F5}">
      <dgm:prSet/>
      <dgm:spPr/>
      <dgm:t>
        <a:bodyPr/>
        <a:lstStyle/>
        <a:p>
          <a:endParaRPr lang="en-US"/>
        </a:p>
      </dgm:t>
    </dgm:pt>
    <dgm:pt modelId="{13B8912E-87C0-4DBD-BFD4-A773CD2C81D6}">
      <dgm:prSet/>
      <dgm:spPr/>
      <dgm:t>
        <a:bodyPr/>
        <a:lstStyle/>
        <a:p>
          <a:r>
            <a:rPr lang="en-US"/>
            <a:t>Expected break-even within two years</a:t>
          </a:r>
        </a:p>
      </dgm:t>
    </dgm:pt>
    <dgm:pt modelId="{B508B3F8-AF51-4450-8F7B-84EB866FB0A2}" type="parTrans" cxnId="{6335027D-A3F7-44A3-A705-3D567B20464F}">
      <dgm:prSet/>
      <dgm:spPr/>
      <dgm:t>
        <a:bodyPr/>
        <a:lstStyle/>
        <a:p>
          <a:endParaRPr lang="en-US"/>
        </a:p>
      </dgm:t>
    </dgm:pt>
    <dgm:pt modelId="{004DFC71-C594-434D-A61F-9C89B4D76486}" type="sibTrans" cxnId="{6335027D-A3F7-44A3-A705-3D567B20464F}">
      <dgm:prSet/>
      <dgm:spPr/>
      <dgm:t>
        <a:bodyPr/>
        <a:lstStyle/>
        <a:p>
          <a:endParaRPr lang="en-US"/>
        </a:p>
      </dgm:t>
    </dgm:pt>
    <dgm:pt modelId="{C465F8CB-DC38-46A8-B1AA-AB6F52D80AE0}">
      <dgm:prSet/>
      <dgm:spPr/>
      <dgm:t>
        <a:bodyPr/>
        <a:lstStyle/>
        <a:p>
          <a:r>
            <a:rPr lang="en-US"/>
            <a:t>A viable and socially responsible investment opportunity</a:t>
          </a:r>
        </a:p>
      </dgm:t>
    </dgm:pt>
    <dgm:pt modelId="{BF5BD7C8-7DAC-4F6B-BE68-E43F37988F55}" type="parTrans" cxnId="{491D62F5-D10F-4E63-AE32-BED22B2FDBB5}">
      <dgm:prSet/>
      <dgm:spPr/>
      <dgm:t>
        <a:bodyPr/>
        <a:lstStyle/>
        <a:p>
          <a:endParaRPr lang="en-US"/>
        </a:p>
      </dgm:t>
    </dgm:pt>
    <dgm:pt modelId="{2CE7A0D6-2D03-45C1-BCC6-1FD7DDCF7A55}" type="sibTrans" cxnId="{491D62F5-D10F-4E63-AE32-BED22B2FDBB5}">
      <dgm:prSet/>
      <dgm:spPr/>
      <dgm:t>
        <a:bodyPr/>
        <a:lstStyle/>
        <a:p>
          <a:endParaRPr lang="en-US"/>
        </a:p>
      </dgm:t>
    </dgm:pt>
    <dgm:pt modelId="{DD58041F-3E62-4BAC-97FE-069BFD30A65A}" type="pres">
      <dgm:prSet presAssocID="{A3261762-976A-42E5-93DA-7AB5C85E3CE3}" presName="vert0" presStyleCnt="0">
        <dgm:presLayoutVars>
          <dgm:dir/>
          <dgm:animOne val="branch"/>
          <dgm:animLvl val="lvl"/>
        </dgm:presLayoutVars>
      </dgm:prSet>
      <dgm:spPr/>
    </dgm:pt>
    <dgm:pt modelId="{F03736ED-5842-41A3-A4D1-29F0C0BB8225}" type="pres">
      <dgm:prSet presAssocID="{1F6FF2E7-B931-4147-B709-A005C8C86599}" presName="thickLine" presStyleLbl="alignNode1" presStyleIdx="0" presStyleCnt="5"/>
      <dgm:spPr/>
    </dgm:pt>
    <dgm:pt modelId="{69A45E2B-A4EF-4831-BF7E-79A2463208CF}" type="pres">
      <dgm:prSet presAssocID="{1F6FF2E7-B931-4147-B709-A005C8C86599}" presName="horz1" presStyleCnt="0"/>
      <dgm:spPr/>
    </dgm:pt>
    <dgm:pt modelId="{2F9E3C9E-1B86-44D7-B7C4-01DABD46AEEF}" type="pres">
      <dgm:prSet presAssocID="{1F6FF2E7-B931-4147-B709-A005C8C86599}" presName="tx1" presStyleLbl="revTx" presStyleIdx="0" presStyleCnt="5"/>
      <dgm:spPr/>
    </dgm:pt>
    <dgm:pt modelId="{6694032F-B7DF-40C6-BBF6-3984FE74DD5E}" type="pres">
      <dgm:prSet presAssocID="{1F6FF2E7-B931-4147-B709-A005C8C86599}" presName="vert1" presStyleCnt="0"/>
      <dgm:spPr/>
    </dgm:pt>
    <dgm:pt modelId="{18AD9F68-E59F-4612-A9D3-8D130E29008B}" type="pres">
      <dgm:prSet presAssocID="{68F099EF-6E66-4B12-A1B3-83DC4E295A00}" presName="thickLine" presStyleLbl="alignNode1" presStyleIdx="1" presStyleCnt="5"/>
      <dgm:spPr/>
    </dgm:pt>
    <dgm:pt modelId="{FE51DE80-D69E-4CE7-B2BC-A80EC0515B3E}" type="pres">
      <dgm:prSet presAssocID="{68F099EF-6E66-4B12-A1B3-83DC4E295A00}" presName="horz1" presStyleCnt="0"/>
      <dgm:spPr/>
    </dgm:pt>
    <dgm:pt modelId="{4652F7DA-525E-4549-9E88-04B4EB85F7ED}" type="pres">
      <dgm:prSet presAssocID="{68F099EF-6E66-4B12-A1B3-83DC4E295A00}" presName="tx1" presStyleLbl="revTx" presStyleIdx="1" presStyleCnt="5"/>
      <dgm:spPr/>
    </dgm:pt>
    <dgm:pt modelId="{F21FC514-4ADE-4D76-B196-1C20A9545DD2}" type="pres">
      <dgm:prSet presAssocID="{68F099EF-6E66-4B12-A1B3-83DC4E295A00}" presName="vert1" presStyleCnt="0"/>
      <dgm:spPr/>
    </dgm:pt>
    <dgm:pt modelId="{DAEAACA2-7A10-47B1-A5AF-09BD5B4F4325}" type="pres">
      <dgm:prSet presAssocID="{9454FE25-DA96-41B5-BD93-5C75252AED7E}" presName="thickLine" presStyleLbl="alignNode1" presStyleIdx="2" presStyleCnt="5"/>
      <dgm:spPr/>
    </dgm:pt>
    <dgm:pt modelId="{7B0EC001-DD36-4630-84A7-26CE01E1876A}" type="pres">
      <dgm:prSet presAssocID="{9454FE25-DA96-41B5-BD93-5C75252AED7E}" presName="horz1" presStyleCnt="0"/>
      <dgm:spPr/>
    </dgm:pt>
    <dgm:pt modelId="{4C431B83-677C-4720-A120-8AF0D778FFFC}" type="pres">
      <dgm:prSet presAssocID="{9454FE25-DA96-41B5-BD93-5C75252AED7E}" presName="tx1" presStyleLbl="revTx" presStyleIdx="2" presStyleCnt="5"/>
      <dgm:spPr/>
    </dgm:pt>
    <dgm:pt modelId="{8496D3F2-25AC-4B21-99D9-712D6D9BA50F}" type="pres">
      <dgm:prSet presAssocID="{9454FE25-DA96-41B5-BD93-5C75252AED7E}" presName="vert1" presStyleCnt="0"/>
      <dgm:spPr/>
    </dgm:pt>
    <dgm:pt modelId="{BB91DB8E-FDDC-42B8-B828-85BA693D12D6}" type="pres">
      <dgm:prSet presAssocID="{13B8912E-87C0-4DBD-BFD4-A773CD2C81D6}" presName="thickLine" presStyleLbl="alignNode1" presStyleIdx="3" presStyleCnt="5"/>
      <dgm:spPr/>
    </dgm:pt>
    <dgm:pt modelId="{74EA3F36-34EE-4FB2-BD8D-46593D05D67B}" type="pres">
      <dgm:prSet presAssocID="{13B8912E-87C0-4DBD-BFD4-A773CD2C81D6}" presName="horz1" presStyleCnt="0"/>
      <dgm:spPr/>
    </dgm:pt>
    <dgm:pt modelId="{11CBE09E-CAF4-4C5C-B727-2046A779DA76}" type="pres">
      <dgm:prSet presAssocID="{13B8912E-87C0-4DBD-BFD4-A773CD2C81D6}" presName="tx1" presStyleLbl="revTx" presStyleIdx="3" presStyleCnt="5"/>
      <dgm:spPr/>
    </dgm:pt>
    <dgm:pt modelId="{EB560BDA-8399-4567-B3B4-ACE45E5D8460}" type="pres">
      <dgm:prSet presAssocID="{13B8912E-87C0-4DBD-BFD4-A773CD2C81D6}" presName="vert1" presStyleCnt="0"/>
      <dgm:spPr/>
    </dgm:pt>
    <dgm:pt modelId="{D56B94BF-D7B1-4DC8-B7D9-D41B896E64C3}" type="pres">
      <dgm:prSet presAssocID="{C465F8CB-DC38-46A8-B1AA-AB6F52D80AE0}" presName="thickLine" presStyleLbl="alignNode1" presStyleIdx="4" presStyleCnt="5"/>
      <dgm:spPr/>
    </dgm:pt>
    <dgm:pt modelId="{D74961EE-1FC2-491A-B046-6A61ED3E9985}" type="pres">
      <dgm:prSet presAssocID="{C465F8CB-DC38-46A8-B1AA-AB6F52D80AE0}" presName="horz1" presStyleCnt="0"/>
      <dgm:spPr/>
    </dgm:pt>
    <dgm:pt modelId="{F089912C-00FF-4C14-A2E4-E53C4FC0B518}" type="pres">
      <dgm:prSet presAssocID="{C465F8CB-DC38-46A8-B1AA-AB6F52D80AE0}" presName="tx1" presStyleLbl="revTx" presStyleIdx="4" presStyleCnt="5"/>
      <dgm:spPr/>
    </dgm:pt>
    <dgm:pt modelId="{36BFCB5C-04F1-4F5B-9540-A69A991EA958}" type="pres">
      <dgm:prSet presAssocID="{C465F8CB-DC38-46A8-B1AA-AB6F52D80AE0}" presName="vert1" presStyleCnt="0"/>
      <dgm:spPr/>
    </dgm:pt>
  </dgm:ptLst>
  <dgm:cxnLst>
    <dgm:cxn modelId="{28C73C45-303C-4A7F-9872-2C725629CD78}" srcId="{A3261762-976A-42E5-93DA-7AB5C85E3CE3}" destId="{1F6FF2E7-B931-4147-B709-A005C8C86599}" srcOrd="0" destOrd="0" parTransId="{855C2612-5373-4E25-9A10-DB11424B5010}" sibTransId="{DE6A91BA-24D8-40DC-88C5-2B9986076F9B}"/>
    <dgm:cxn modelId="{90855F48-5655-44E1-B3A3-1371153EDE76}" type="presOf" srcId="{68F099EF-6E66-4B12-A1B3-83DC4E295A00}" destId="{4652F7DA-525E-4549-9E88-04B4EB85F7ED}" srcOrd="0" destOrd="0" presId="urn:microsoft.com/office/officeart/2008/layout/LinedList"/>
    <dgm:cxn modelId="{E05D6B53-0485-4FDF-AAEC-57341DE6A6F5}" srcId="{A3261762-976A-42E5-93DA-7AB5C85E3CE3}" destId="{9454FE25-DA96-41B5-BD93-5C75252AED7E}" srcOrd="2" destOrd="0" parTransId="{96BF1857-E5F1-4370-84A5-69E9F1025CB5}" sibTransId="{E2AEB662-D387-4EA0-AC19-FE480168BB76}"/>
    <dgm:cxn modelId="{F1B72377-25D8-4BB8-B81C-00E7C16F131C}" type="presOf" srcId="{A3261762-976A-42E5-93DA-7AB5C85E3CE3}" destId="{DD58041F-3E62-4BAC-97FE-069BFD30A65A}" srcOrd="0" destOrd="0" presId="urn:microsoft.com/office/officeart/2008/layout/LinedList"/>
    <dgm:cxn modelId="{5E826277-F371-4758-AD75-2051FD7619BC}" type="presOf" srcId="{C465F8CB-DC38-46A8-B1AA-AB6F52D80AE0}" destId="{F089912C-00FF-4C14-A2E4-E53C4FC0B518}" srcOrd="0" destOrd="0" presId="urn:microsoft.com/office/officeart/2008/layout/LinedList"/>
    <dgm:cxn modelId="{6335027D-A3F7-44A3-A705-3D567B20464F}" srcId="{A3261762-976A-42E5-93DA-7AB5C85E3CE3}" destId="{13B8912E-87C0-4DBD-BFD4-A773CD2C81D6}" srcOrd="3" destOrd="0" parTransId="{B508B3F8-AF51-4450-8F7B-84EB866FB0A2}" sibTransId="{004DFC71-C594-434D-A61F-9C89B4D76486}"/>
    <dgm:cxn modelId="{5EB5D894-492E-4FEE-A0EE-7E47DEA85C7D}" type="presOf" srcId="{13B8912E-87C0-4DBD-BFD4-A773CD2C81D6}" destId="{11CBE09E-CAF4-4C5C-B727-2046A779DA76}" srcOrd="0" destOrd="0" presId="urn:microsoft.com/office/officeart/2008/layout/LinedList"/>
    <dgm:cxn modelId="{508D63A0-6E3F-439D-A82F-E8355E24D4F7}" type="presOf" srcId="{9454FE25-DA96-41B5-BD93-5C75252AED7E}" destId="{4C431B83-677C-4720-A120-8AF0D778FFFC}" srcOrd="0" destOrd="0" presId="urn:microsoft.com/office/officeart/2008/layout/LinedList"/>
    <dgm:cxn modelId="{1D643AA3-4780-4BDC-A7DF-E4EBACE428AD}" type="presOf" srcId="{1F6FF2E7-B931-4147-B709-A005C8C86599}" destId="{2F9E3C9E-1B86-44D7-B7C4-01DABD46AEEF}" srcOrd="0" destOrd="0" presId="urn:microsoft.com/office/officeart/2008/layout/LinedList"/>
    <dgm:cxn modelId="{434E3DE1-3577-4ABB-827D-800ED743DF09}" srcId="{A3261762-976A-42E5-93DA-7AB5C85E3CE3}" destId="{68F099EF-6E66-4B12-A1B3-83DC4E295A00}" srcOrd="1" destOrd="0" parTransId="{6FA5C691-D846-4AAA-964C-9E48DC3823F6}" sibTransId="{B2213712-E62C-4344-B17D-D3A67A955F43}"/>
    <dgm:cxn modelId="{491D62F5-D10F-4E63-AE32-BED22B2FDBB5}" srcId="{A3261762-976A-42E5-93DA-7AB5C85E3CE3}" destId="{C465F8CB-DC38-46A8-B1AA-AB6F52D80AE0}" srcOrd="4" destOrd="0" parTransId="{BF5BD7C8-7DAC-4F6B-BE68-E43F37988F55}" sibTransId="{2CE7A0D6-2D03-45C1-BCC6-1FD7DDCF7A55}"/>
    <dgm:cxn modelId="{AF819555-3F03-431D-AEA6-DF14A767B069}" type="presParOf" srcId="{DD58041F-3E62-4BAC-97FE-069BFD30A65A}" destId="{F03736ED-5842-41A3-A4D1-29F0C0BB8225}" srcOrd="0" destOrd="0" presId="urn:microsoft.com/office/officeart/2008/layout/LinedList"/>
    <dgm:cxn modelId="{33C2D2CD-E348-4AEE-ACC8-4354B2574FD3}" type="presParOf" srcId="{DD58041F-3E62-4BAC-97FE-069BFD30A65A}" destId="{69A45E2B-A4EF-4831-BF7E-79A2463208CF}" srcOrd="1" destOrd="0" presId="urn:microsoft.com/office/officeart/2008/layout/LinedList"/>
    <dgm:cxn modelId="{50E086F6-BE76-4503-BFFF-25CAF57D0F6B}" type="presParOf" srcId="{69A45E2B-A4EF-4831-BF7E-79A2463208CF}" destId="{2F9E3C9E-1B86-44D7-B7C4-01DABD46AEEF}" srcOrd="0" destOrd="0" presId="urn:microsoft.com/office/officeart/2008/layout/LinedList"/>
    <dgm:cxn modelId="{E301B716-486D-4A05-A8F1-CBF59FA2CB19}" type="presParOf" srcId="{69A45E2B-A4EF-4831-BF7E-79A2463208CF}" destId="{6694032F-B7DF-40C6-BBF6-3984FE74DD5E}" srcOrd="1" destOrd="0" presId="urn:microsoft.com/office/officeart/2008/layout/LinedList"/>
    <dgm:cxn modelId="{F2535CC1-80AD-49B0-94C0-E740E8FE6363}" type="presParOf" srcId="{DD58041F-3E62-4BAC-97FE-069BFD30A65A}" destId="{18AD9F68-E59F-4612-A9D3-8D130E29008B}" srcOrd="2" destOrd="0" presId="urn:microsoft.com/office/officeart/2008/layout/LinedList"/>
    <dgm:cxn modelId="{715E40F0-37B7-4694-B9F5-E0243D366A4B}" type="presParOf" srcId="{DD58041F-3E62-4BAC-97FE-069BFD30A65A}" destId="{FE51DE80-D69E-4CE7-B2BC-A80EC0515B3E}" srcOrd="3" destOrd="0" presId="urn:microsoft.com/office/officeart/2008/layout/LinedList"/>
    <dgm:cxn modelId="{9E697A7F-26BF-49C4-A641-BFCF132F21B5}" type="presParOf" srcId="{FE51DE80-D69E-4CE7-B2BC-A80EC0515B3E}" destId="{4652F7DA-525E-4549-9E88-04B4EB85F7ED}" srcOrd="0" destOrd="0" presId="urn:microsoft.com/office/officeart/2008/layout/LinedList"/>
    <dgm:cxn modelId="{887E7C9D-C918-4867-A537-BF294FB879EE}" type="presParOf" srcId="{FE51DE80-D69E-4CE7-B2BC-A80EC0515B3E}" destId="{F21FC514-4ADE-4D76-B196-1C20A9545DD2}" srcOrd="1" destOrd="0" presId="urn:microsoft.com/office/officeart/2008/layout/LinedList"/>
    <dgm:cxn modelId="{99E70A02-466C-4A4A-A5BF-304E7DD28FEE}" type="presParOf" srcId="{DD58041F-3E62-4BAC-97FE-069BFD30A65A}" destId="{DAEAACA2-7A10-47B1-A5AF-09BD5B4F4325}" srcOrd="4" destOrd="0" presId="urn:microsoft.com/office/officeart/2008/layout/LinedList"/>
    <dgm:cxn modelId="{3BFE5ECA-DE74-4478-BB20-EDB74F16D28F}" type="presParOf" srcId="{DD58041F-3E62-4BAC-97FE-069BFD30A65A}" destId="{7B0EC001-DD36-4630-84A7-26CE01E1876A}" srcOrd="5" destOrd="0" presId="urn:microsoft.com/office/officeart/2008/layout/LinedList"/>
    <dgm:cxn modelId="{5D3E6C22-91EE-40B9-9B14-2CB22E81B972}" type="presParOf" srcId="{7B0EC001-DD36-4630-84A7-26CE01E1876A}" destId="{4C431B83-677C-4720-A120-8AF0D778FFFC}" srcOrd="0" destOrd="0" presId="urn:microsoft.com/office/officeart/2008/layout/LinedList"/>
    <dgm:cxn modelId="{094B2853-B86F-4BB4-80F4-4D25AAC619FC}" type="presParOf" srcId="{7B0EC001-DD36-4630-84A7-26CE01E1876A}" destId="{8496D3F2-25AC-4B21-99D9-712D6D9BA50F}" srcOrd="1" destOrd="0" presId="urn:microsoft.com/office/officeart/2008/layout/LinedList"/>
    <dgm:cxn modelId="{F3B02AC9-2B45-4A1B-86D1-DE6B44FC807B}" type="presParOf" srcId="{DD58041F-3E62-4BAC-97FE-069BFD30A65A}" destId="{BB91DB8E-FDDC-42B8-B828-85BA693D12D6}" srcOrd="6" destOrd="0" presId="urn:microsoft.com/office/officeart/2008/layout/LinedList"/>
    <dgm:cxn modelId="{F569583E-B0DF-417C-B8CF-5C75BC4D1FC8}" type="presParOf" srcId="{DD58041F-3E62-4BAC-97FE-069BFD30A65A}" destId="{74EA3F36-34EE-4FB2-BD8D-46593D05D67B}" srcOrd="7" destOrd="0" presId="urn:microsoft.com/office/officeart/2008/layout/LinedList"/>
    <dgm:cxn modelId="{05D370CB-1D1B-4C35-981B-76EEEF5DC207}" type="presParOf" srcId="{74EA3F36-34EE-4FB2-BD8D-46593D05D67B}" destId="{11CBE09E-CAF4-4C5C-B727-2046A779DA76}" srcOrd="0" destOrd="0" presId="urn:microsoft.com/office/officeart/2008/layout/LinedList"/>
    <dgm:cxn modelId="{D8CE2836-DD40-4221-876F-424CDA77883D}" type="presParOf" srcId="{74EA3F36-34EE-4FB2-BD8D-46593D05D67B}" destId="{EB560BDA-8399-4567-B3B4-ACE45E5D8460}" srcOrd="1" destOrd="0" presId="urn:microsoft.com/office/officeart/2008/layout/LinedList"/>
    <dgm:cxn modelId="{ECC31957-96BE-474E-82C9-D32C06ADCFDA}" type="presParOf" srcId="{DD58041F-3E62-4BAC-97FE-069BFD30A65A}" destId="{D56B94BF-D7B1-4DC8-B7D9-D41B896E64C3}" srcOrd="8" destOrd="0" presId="urn:microsoft.com/office/officeart/2008/layout/LinedList"/>
    <dgm:cxn modelId="{363BC148-8BFD-424C-9171-E6595B2C6E39}" type="presParOf" srcId="{DD58041F-3E62-4BAC-97FE-069BFD30A65A}" destId="{D74961EE-1FC2-491A-B046-6A61ED3E9985}" srcOrd="9" destOrd="0" presId="urn:microsoft.com/office/officeart/2008/layout/LinedList"/>
    <dgm:cxn modelId="{DD49B092-3DC8-4CFE-83CD-A9A15848315F}" type="presParOf" srcId="{D74961EE-1FC2-491A-B046-6A61ED3E9985}" destId="{F089912C-00FF-4C14-A2E4-E53C4FC0B518}" srcOrd="0" destOrd="0" presId="urn:microsoft.com/office/officeart/2008/layout/LinedList"/>
    <dgm:cxn modelId="{90DE32D8-7FCC-4D37-8621-91605169A509}" type="presParOf" srcId="{D74961EE-1FC2-491A-B046-6A61ED3E9985}" destId="{36BFCB5C-04F1-4F5B-9540-A69A991EA95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0FAFF-EA31-4EA0-B510-9D1ABED41D4A}">
      <dsp:nvSpPr>
        <dsp:cNvPr id="0" name=""/>
        <dsp:cNvSpPr/>
      </dsp:nvSpPr>
      <dsp:spPr>
        <a:xfrm>
          <a:off x="0" y="820219"/>
          <a:ext cx="6666833" cy="5896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Registered as </a:t>
          </a:r>
          <a:r>
            <a:rPr lang="en-US" sz="2400" b="1" kern="1200"/>
            <a:t>Ltd.</a:t>
          </a:r>
          <a:r>
            <a:rPr lang="en-US" sz="2400" kern="1200"/>
            <a:t> under UK Companies House</a:t>
          </a:r>
        </a:p>
      </dsp:txBody>
      <dsp:txXfrm>
        <a:off x="28786" y="849005"/>
        <a:ext cx="6609261" cy="532107"/>
      </dsp:txXfrm>
    </dsp:sp>
    <dsp:sp modelId="{D568CCF4-5EF9-4035-AE2A-25D35A091649}">
      <dsp:nvSpPr>
        <dsp:cNvPr id="0" name=""/>
        <dsp:cNvSpPr/>
      </dsp:nvSpPr>
      <dsp:spPr>
        <a:xfrm>
          <a:off x="0" y="1479019"/>
          <a:ext cx="6666833" cy="589679"/>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Limited liability ensures investor confidence</a:t>
          </a:r>
        </a:p>
      </dsp:txBody>
      <dsp:txXfrm>
        <a:off x="28786" y="1507805"/>
        <a:ext cx="6609261" cy="532107"/>
      </dsp:txXfrm>
    </dsp:sp>
    <dsp:sp modelId="{073E4411-0DF6-41F1-ACF8-1B00264F48E5}">
      <dsp:nvSpPr>
        <dsp:cNvPr id="0" name=""/>
        <dsp:cNvSpPr/>
      </dsp:nvSpPr>
      <dsp:spPr>
        <a:xfrm>
          <a:off x="0" y="2137819"/>
          <a:ext cx="6666833" cy="589679"/>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Key roles:</a:t>
          </a:r>
        </a:p>
      </dsp:txBody>
      <dsp:txXfrm>
        <a:off x="28786" y="2166605"/>
        <a:ext cx="6609261" cy="532107"/>
      </dsp:txXfrm>
    </dsp:sp>
    <dsp:sp modelId="{631197BE-6F62-4892-9F93-90D8260C031F}">
      <dsp:nvSpPr>
        <dsp:cNvPr id="0" name=""/>
        <dsp:cNvSpPr/>
      </dsp:nvSpPr>
      <dsp:spPr>
        <a:xfrm>
          <a:off x="0" y="2727499"/>
          <a:ext cx="6666833" cy="131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CEO: Strategy and Growth</a:t>
          </a:r>
        </a:p>
        <a:p>
          <a:pPr marL="171450" lvl="1" indent="-171450" algn="l" defTabSz="844550">
            <a:lnSpc>
              <a:spcPct val="90000"/>
            </a:lnSpc>
            <a:spcBef>
              <a:spcPct val="0"/>
            </a:spcBef>
            <a:spcAft>
              <a:spcPct val="20000"/>
            </a:spcAft>
            <a:buChar char="•"/>
          </a:pPr>
          <a:r>
            <a:rPr lang="en-US" sz="1900" kern="1200"/>
            <a:t>Operations Manager: Production and Supply</a:t>
          </a:r>
        </a:p>
        <a:p>
          <a:pPr marL="171450" lvl="1" indent="-171450" algn="l" defTabSz="844550">
            <a:lnSpc>
              <a:spcPct val="90000"/>
            </a:lnSpc>
            <a:spcBef>
              <a:spcPct val="0"/>
            </a:spcBef>
            <a:spcAft>
              <a:spcPct val="20000"/>
            </a:spcAft>
            <a:buChar char="•"/>
          </a:pPr>
          <a:r>
            <a:rPr lang="en-US" sz="1900" kern="1200"/>
            <a:t>Marketing Manager: Branding and Customer Relations</a:t>
          </a:r>
        </a:p>
        <a:p>
          <a:pPr marL="171450" lvl="1" indent="-171450" algn="l" defTabSz="844550">
            <a:lnSpc>
              <a:spcPct val="90000"/>
            </a:lnSpc>
            <a:spcBef>
              <a:spcPct val="0"/>
            </a:spcBef>
            <a:spcAft>
              <a:spcPct val="20000"/>
            </a:spcAft>
            <a:buChar char="•"/>
          </a:pPr>
          <a:r>
            <a:rPr lang="en-US" sz="1900" kern="1200"/>
            <a:t>Finance Officer: Budgeting and Funding</a:t>
          </a:r>
        </a:p>
      </dsp:txBody>
      <dsp:txXfrm>
        <a:off x="0" y="2727499"/>
        <a:ext cx="6666833" cy="1316520"/>
      </dsp:txXfrm>
    </dsp:sp>
    <dsp:sp modelId="{43CD651F-60DF-4420-BD63-11B292D83738}">
      <dsp:nvSpPr>
        <dsp:cNvPr id="0" name=""/>
        <dsp:cNvSpPr/>
      </dsp:nvSpPr>
      <dsp:spPr>
        <a:xfrm>
          <a:off x="0" y="4044020"/>
          <a:ext cx="6666833" cy="58967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Promotes ethical and sustainable culture</a:t>
          </a:r>
        </a:p>
      </dsp:txBody>
      <dsp:txXfrm>
        <a:off x="28786" y="4072806"/>
        <a:ext cx="6609261" cy="532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1C13D-05BE-4E11-BAF4-51A73752FCF8}">
      <dsp:nvSpPr>
        <dsp:cNvPr id="0" name=""/>
        <dsp:cNvSpPr/>
      </dsp:nvSpPr>
      <dsp:spPr>
        <a:xfrm>
          <a:off x="0" y="507559"/>
          <a:ext cx="6666833" cy="181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99872" rIns="517420"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Growing veganism and plant-based diets</a:t>
          </a:r>
          <a:endParaRPr lang="en-US" sz="2400" kern="1200"/>
        </a:p>
        <a:p>
          <a:pPr marL="228600" lvl="1" indent="-228600" algn="l" defTabSz="1066800">
            <a:lnSpc>
              <a:spcPct val="90000"/>
            </a:lnSpc>
            <a:spcBef>
              <a:spcPct val="0"/>
            </a:spcBef>
            <a:spcAft>
              <a:spcPct val="15000"/>
            </a:spcAft>
            <a:buChar char="•"/>
          </a:pPr>
          <a:r>
            <a:rPr lang="en-GB" sz="2400" kern="1200"/>
            <a:t>Post-COVID health awareness surge</a:t>
          </a:r>
          <a:endParaRPr lang="en-US" sz="2400" kern="1200"/>
        </a:p>
        <a:p>
          <a:pPr marL="228600" lvl="1" indent="-228600" algn="l" defTabSz="1066800">
            <a:lnSpc>
              <a:spcPct val="90000"/>
            </a:lnSpc>
            <a:spcBef>
              <a:spcPct val="0"/>
            </a:spcBef>
            <a:spcAft>
              <a:spcPct val="15000"/>
            </a:spcAft>
            <a:buChar char="•"/>
          </a:pPr>
          <a:r>
            <a:rPr lang="en-GB" sz="2400" kern="1200"/>
            <a:t>Preference for eco-friendly packaging</a:t>
          </a:r>
          <a:endParaRPr lang="en-US" sz="2400" kern="1200"/>
        </a:p>
      </dsp:txBody>
      <dsp:txXfrm>
        <a:off x="0" y="507559"/>
        <a:ext cx="6666833" cy="1814400"/>
      </dsp:txXfrm>
    </dsp:sp>
    <dsp:sp modelId="{7397C483-8308-43EE-A74E-76ED6E30C7D8}">
      <dsp:nvSpPr>
        <dsp:cNvPr id="0" name=""/>
        <dsp:cNvSpPr/>
      </dsp:nvSpPr>
      <dsp:spPr>
        <a:xfrm>
          <a:off x="333341" y="153319"/>
          <a:ext cx="4666783" cy="7084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b="1" kern="1200"/>
            <a:t>Social:</a:t>
          </a:r>
          <a:endParaRPr lang="en-US" sz="2400" kern="1200"/>
        </a:p>
      </dsp:txBody>
      <dsp:txXfrm>
        <a:off x="367926" y="187904"/>
        <a:ext cx="4597613" cy="639310"/>
      </dsp:txXfrm>
    </dsp:sp>
    <dsp:sp modelId="{4494CD61-CF71-4B73-AED5-428980F7C38E}">
      <dsp:nvSpPr>
        <dsp:cNvPr id="0" name=""/>
        <dsp:cNvSpPr/>
      </dsp:nvSpPr>
      <dsp:spPr>
        <a:xfrm>
          <a:off x="0" y="2805799"/>
          <a:ext cx="6666833" cy="24948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499872" rIns="517420"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a:t>Energy-efficient blending and automated bottling</a:t>
          </a:r>
          <a:endParaRPr lang="en-US" sz="2400" kern="1200"/>
        </a:p>
        <a:p>
          <a:pPr marL="228600" lvl="1" indent="-228600" algn="l" defTabSz="1066800">
            <a:lnSpc>
              <a:spcPct val="90000"/>
            </a:lnSpc>
            <a:spcBef>
              <a:spcPct val="0"/>
            </a:spcBef>
            <a:spcAft>
              <a:spcPct val="15000"/>
            </a:spcAft>
            <a:buChar char="•"/>
          </a:pPr>
          <a:r>
            <a:rPr lang="en-GB" sz="2400" kern="1200"/>
            <a:t>E-commerce platforms, SEO, influencer marketing</a:t>
          </a:r>
          <a:endParaRPr lang="en-US" sz="2400" kern="1200"/>
        </a:p>
        <a:p>
          <a:pPr marL="228600" lvl="1" indent="-228600" algn="l" defTabSz="1066800">
            <a:lnSpc>
              <a:spcPct val="90000"/>
            </a:lnSpc>
            <a:spcBef>
              <a:spcPct val="0"/>
            </a:spcBef>
            <a:spcAft>
              <a:spcPct val="15000"/>
            </a:spcAft>
            <a:buChar char="•"/>
          </a:pPr>
          <a:r>
            <a:rPr lang="en-GB" sz="2400" kern="1200"/>
            <a:t>QR codes for ingredient traceability</a:t>
          </a:r>
          <a:endParaRPr lang="en-US" sz="2400" kern="1200"/>
        </a:p>
      </dsp:txBody>
      <dsp:txXfrm>
        <a:off x="0" y="2805799"/>
        <a:ext cx="6666833" cy="2494800"/>
      </dsp:txXfrm>
    </dsp:sp>
    <dsp:sp modelId="{942D87C3-B59B-47FD-B832-A9D0017E5EDA}">
      <dsp:nvSpPr>
        <dsp:cNvPr id="0" name=""/>
        <dsp:cNvSpPr/>
      </dsp:nvSpPr>
      <dsp:spPr>
        <a:xfrm>
          <a:off x="333341" y="2451559"/>
          <a:ext cx="4666783" cy="70848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GB" sz="2400" b="1" kern="1200"/>
            <a:t>Technological:</a:t>
          </a:r>
          <a:endParaRPr lang="en-US" sz="2400" kern="1200"/>
        </a:p>
      </dsp:txBody>
      <dsp:txXfrm>
        <a:off x="367926" y="2486144"/>
        <a:ext cx="4597613" cy="63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7F50D-5A3A-415C-9D8A-4676D033F323}">
      <dsp:nvSpPr>
        <dsp:cNvPr id="0" name=""/>
        <dsp:cNvSpPr/>
      </dsp:nvSpPr>
      <dsp:spPr>
        <a:xfrm>
          <a:off x="0" y="27679"/>
          <a:ext cx="6666833" cy="7862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Total Start-up Capital:</a:t>
          </a:r>
          <a:r>
            <a:rPr lang="en-US" sz="3200" kern="1200"/>
            <a:t> £120,000</a:t>
          </a:r>
        </a:p>
      </dsp:txBody>
      <dsp:txXfrm>
        <a:off x="38381" y="66060"/>
        <a:ext cx="6590071" cy="709478"/>
      </dsp:txXfrm>
    </dsp:sp>
    <dsp:sp modelId="{18941517-28E6-4BCB-B298-CF6F13042CF1}">
      <dsp:nvSpPr>
        <dsp:cNvPr id="0" name=""/>
        <dsp:cNvSpPr/>
      </dsp:nvSpPr>
      <dsp:spPr>
        <a:xfrm>
          <a:off x="0" y="906079"/>
          <a:ext cx="6666833" cy="78624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Sources:</a:t>
          </a:r>
          <a:endParaRPr lang="en-US" sz="3200" kern="1200"/>
        </a:p>
      </dsp:txBody>
      <dsp:txXfrm>
        <a:off x="38381" y="944460"/>
        <a:ext cx="6590071" cy="709478"/>
      </dsp:txXfrm>
    </dsp:sp>
    <dsp:sp modelId="{05E34F68-D4B6-421C-AC58-F9699FE071BF}">
      <dsp:nvSpPr>
        <dsp:cNvPr id="0" name=""/>
        <dsp:cNvSpPr/>
      </dsp:nvSpPr>
      <dsp:spPr>
        <a:xfrm>
          <a:off x="0" y="1692319"/>
          <a:ext cx="6666833" cy="1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£70,000 Angel Investors</a:t>
          </a:r>
        </a:p>
        <a:p>
          <a:pPr marL="228600" lvl="1" indent="-228600" algn="l" defTabSz="1111250">
            <a:lnSpc>
              <a:spcPct val="90000"/>
            </a:lnSpc>
            <a:spcBef>
              <a:spcPct val="0"/>
            </a:spcBef>
            <a:spcAft>
              <a:spcPct val="20000"/>
            </a:spcAft>
            <a:buChar char="•"/>
          </a:pPr>
          <a:r>
            <a:rPr lang="en-US" sz="2500" kern="1200"/>
            <a:t>£30,000 UK Startup Loan (British Business Bank)</a:t>
          </a:r>
        </a:p>
        <a:p>
          <a:pPr marL="228600" lvl="1" indent="-228600" algn="l" defTabSz="1111250">
            <a:lnSpc>
              <a:spcPct val="90000"/>
            </a:lnSpc>
            <a:spcBef>
              <a:spcPct val="0"/>
            </a:spcBef>
            <a:spcAft>
              <a:spcPct val="20000"/>
            </a:spcAft>
            <a:buChar char="•"/>
          </a:pPr>
          <a:r>
            <a:rPr lang="en-US" sz="2500" kern="1200"/>
            <a:t>£20,000 Founder contribution</a:t>
          </a:r>
        </a:p>
      </dsp:txBody>
      <dsp:txXfrm>
        <a:off x="0" y="1692319"/>
        <a:ext cx="6666833" cy="1656000"/>
      </dsp:txXfrm>
    </dsp:sp>
    <dsp:sp modelId="{36866BD2-37B3-4CA3-8EEB-4BD0CC53A421}">
      <dsp:nvSpPr>
        <dsp:cNvPr id="0" name=""/>
        <dsp:cNvSpPr/>
      </dsp:nvSpPr>
      <dsp:spPr>
        <a:xfrm>
          <a:off x="0" y="3348319"/>
          <a:ext cx="6666833" cy="7862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Purpose:</a:t>
          </a:r>
          <a:endParaRPr lang="en-US" sz="3200" kern="1200"/>
        </a:p>
      </dsp:txBody>
      <dsp:txXfrm>
        <a:off x="38381" y="3386700"/>
        <a:ext cx="6590071" cy="709478"/>
      </dsp:txXfrm>
    </dsp:sp>
    <dsp:sp modelId="{D928FCF7-A6E1-419A-9521-1361FD0AAAA2}">
      <dsp:nvSpPr>
        <dsp:cNvPr id="0" name=""/>
        <dsp:cNvSpPr/>
      </dsp:nvSpPr>
      <dsp:spPr>
        <a:xfrm>
          <a:off x="0" y="4134560"/>
          <a:ext cx="6666833" cy="1291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Production setup</a:t>
          </a:r>
        </a:p>
        <a:p>
          <a:pPr marL="228600" lvl="1" indent="-228600" algn="l" defTabSz="1111250">
            <a:lnSpc>
              <a:spcPct val="90000"/>
            </a:lnSpc>
            <a:spcBef>
              <a:spcPct val="0"/>
            </a:spcBef>
            <a:spcAft>
              <a:spcPct val="20000"/>
            </a:spcAft>
            <a:buChar char="•"/>
          </a:pPr>
          <a:r>
            <a:rPr lang="en-US" sz="2500" kern="1200"/>
            <a:t>Branding and marketing</a:t>
          </a:r>
        </a:p>
        <a:p>
          <a:pPr marL="228600" lvl="1" indent="-228600" algn="l" defTabSz="1111250">
            <a:lnSpc>
              <a:spcPct val="90000"/>
            </a:lnSpc>
            <a:spcBef>
              <a:spcPct val="0"/>
            </a:spcBef>
            <a:spcAft>
              <a:spcPct val="20000"/>
            </a:spcAft>
            <a:buChar char="•"/>
          </a:pPr>
          <a:r>
            <a:rPr lang="en-US" sz="2500" kern="1200"/>
            <a:t>Staff and logistics</a:t>
          </a:r>
        </a:p>
      </dsp:txBody>
      <dsp:txXfrm>
        <a:off x="0" y="4134560"/>
        <a:ext cx="6666833" cy="12916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736ED-5842-41A3-A4D1-29F0C0BB8225}">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F9E3C9E-1B86-44D7-B7C4-01DABD46AEEF}">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EcoSip supports UK’s sustainability goals</a:t>
          </a:r>
        </a:p>
      </dsp:txBody>
      <dsp:txXfrm>
        <a:off x="0" y="665"/>
        <a:ext cx="6666833" cy="1090517"/>
      </dsp:txXfrm>
    </dsp:sp>
    <dsp:sp modelId="{18AD9F68-E59F-4612-A9D3-8D130E29008B}">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652F7DA-525E-4549-9E88-04B4EB85F7ED}">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Responds to modern demand for healthy, ethical beverages</a:t>
          </a:r>
        </a:p>
      </dsp:txBody>
      <dsp:txXfrm>
        <a:off x="0" y="1091183"/>
        <a:ext cx="6666833" cy="1090517"/>
      </dsp:txXfrm>
    </dsp:sp>
    <dsp:sp modelId="{DAEAACA2-7A10-47B1-A5AF-09BD5B4F4325}">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C431B83-677C-4720-A120-8AF0D778FFF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Backed by strong strategy, funding, and eco innovation</a:t>
          </a:r>
        </a:p>
      </dsp:txBody>
      <dsp:txXfrm>
        <a:off x="0" y="2181701"/>
        <a:ext cx="6666833" cy="1090517"/>
      </dsp:txXfrm>
    </dsp:sp>
    <dsp:sp modelId="{BB91DB8E-FDDC-42B8-B828-85BA693D12D6}">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CBE09E-CAF4-4C5C-B727-2046A779DA76}">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Expected break-even within two years</a:t>
          </a:r>
        </a:p>
      </dsp:txBody>
      <dsp:txXfrm>
        <a:off x="0" y="3272218"/>
        <a:ext cx="6666833" cy="1090517"/>
      </dsp:txXfrm>
    </dsp:sp>
    <dsp:sp modelId="{D56B94BF-D7B1-4DC8-B7D9-D41B896E64C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89912C-00FF-4C14-A2E4-E53C4FC0B518}">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viable and socially responsible investment opportunity</a:t>
          </a:r>
        </a:p>
      </dsp:txBody>
      <dsp:txXfrm>
        <a:off x="0" y="4362736"/>
        <a:ext cx="6666833" cy="10905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A1C03-E6B4-4743-BCAA-7F80A066C15D}"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55C540-9D53-4DB8-B250-09909DBCA918}" type="slidenum">
              <a:rPr lang="en-GB" smtClean="0"/>
              <a:t>‹#›</a:t>
            </a:fld>
            <a:endParaRPr lang="en-GB"/>
          </a:p>
        </p:txBody>
      </p:sp>
    </p:spTree>
    <p:extLst>
      <p:ext uri="{BB962C8B-B14F-4D97-AF65-F5344CB8AC3E}">
        <p14:creationId xmlns:p14="http://schemas.microsoft.com/office/powerpoint/2010/main" val="1414627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EcoSip</a:t>
            </a:r>
            <a:r>
              <a:rPr lang="en-US" dirty="0"/>
              <a:t> Ltd. is a green beverage company looking to reshape the market of the soft drinks industry in the UK by utilizing sustainability and innovation. The company will generate plant-based beverages -Herbal Boost, Citrus Cleanse, and Protein Green- that will be made based on clean energy, detoxification, and plant nutrition. All drinks shall be packaged in 100% degradable PLA packaging and labelled using a soy-ink so as to reduce plastic waste. It is targeted at the urban-cousin, health-concerned customers aged between 18-40, and they consist of professionals, gym-goers, and vegans. </a:t>
            </a:r>
            <a:r>
              <a:rPr lang="en-US" dirty="0" err="1"/>
              <a:t>EcoSip's</a:t>
            </a:r>
            <a:r>
              <a:rPr lang="en-US" dirty="0"/>
              <a:t> mission statement is to combine ethical with lifestyle consumption, achieve wellness, and environmental safety.</a:t>
            </a:r>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2</a:t>
            </a:fld>
            <a:endParaRPr lang="en-GB"/>
          </a:p>
        </p:txBody>
      </p:sp>
    </p:spTree>
    <p:extLst>
      <p:ext uri="{BB962C8B-B14F-4D97-AF65-F5344CB8AC3E}">
        <p14:creationId xmlns:p14="http://schemas.microsoft.com/office/powerpoint/2010/main" val="49402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EcoSip</a:t>
            </a:r>
            <a:r>
              <a:rPr lang="en-US" dirty="0"/>
              <a:t> Ltd. will be an independent limited company by the UK Companies House that will be limited in the area of liability, transparent in terms of finances, and not deter investors (</a:t>
            </a:r>
            <a:r>
              <a:rPr lang="en-US" dirty="0" err="1"/>
              <a:t>Cherunilam</a:t>
            </a:r>
            <a:r>
              <a:rPr lang="en-US" dirty="0"/>
              <a:t>, 2021). The core team consists of a CEO (strategy and innovation), Operations Manager (production and supply), Marketing Manager (branding and customer engagement), and Finance Officer (budgeting and compliance). This organization promotes responsibility and teamwork. The legal structure facilitates growth and general expansion over the long term, whereas the </a:t>
            </a:r>
            <a:r>
              <a:rPr lang="en-US" dirty="0" err="1"/>
              <a:t>organisational</a:t>
            </a:r>
            <a:r>
              <a:rPr lang="en-US" dirty="0"/>
              <a:t> culture fosters morality and green as the business values (Polonsky, 2011).</a:t>
            </a:r>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3</a:t>
            </a:fld>
            <a:endParaRPr lang="en-GB"/>
          </a:p>
        </p:txBody>
      </p:sp>
    </p:spTree>
    <p:extLst>
      <p:ext uri="{BB962C8B-B14F-4D97-AF65-F5344CB8AC3E}">
        <p14:creationId xmlns:p14="http://schemas.microsoft.com/office/powerpoint/2010/main" val="73161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EcoSip</a:t>
            </a:r>
            <a:r>
              <a:rPr lang="en-US" dirty="0"/>
              <a:t> will also evaluate its external environment through the PESTEL framework. The analysis establishes the role of political, economic, social, technological, environmental, and legal factors on the success of businesses. The potential opportunities are the increased need for sustainable products and vegetarian ways of living. The UK has some of the most supportive policies and green innovations funding, which further enhances the market potential of </a:t>
            </a:r>
            <a:r>
              <a:rPr lang="en-US" dirty="0" err="1"/>
              <a:t>EcoSip</a:t>
            </a:r>
            <a:r>
              <a:rPr lang="en-US" dirty="0"/>
              <a:t>. The knowledge of these factors makes it possible to adapt to its strategy and position competitively in the expanding eco-drink industry (Fernando, 2011).</a:t>
            </a:r>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4</a:t>
            </a:fld>
            <a:endParaRPr lang="en-GB"/>
          </a:p>
        </p:txBody>
      </p:sp>
    </p:spTree>
    <p:extLst>
      <p:ext uri="{BB962C8B-B14F-4D97-AF65-F5344CB8AC3E}">
        <p14:creationId xmlns:p14="http://schemas.microsoft.com/office/powerpoint/2010/main" val="3885151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policies promote sustainability by providing the Green Business Fund and Innovate UK, which assist the eco-entrepreneurs (</a:t>
            </a:r>
            <a:r>
              <a:rPr lang="en-US" dirty="0" err="1"/>
              <a:t>Cherunilam</a:t>
            </a:r>
            <a:r>
              <a:rPr lang="en-US" dirty="0"/>
              <a:t>, 2021). The post-Brexit trade incentives are based on local sourcing, whereas biodegradable packaging is rewarded by plastic reduction regulations. Nonetheless, FSA standards increase the costs of operations. Inflation and energy prices pose short-term economic risks to it economically, but long-term successes are set to be successful due to the rising disposable income and wellness spending (Fernando, 2011). The readiness of consumers to buy a sustainable brand provides a high-end market niche. Effective production and less waste will contribute to the attainment of early profitability by </a:t>
            </a:r>
            <a:r>
              <a:rPr lang="en-US" dirty="0" err="1"/>
              <a:t>EcoSip</a:t>
            </a:r>
            <a:r>
              <a:rPr lang="en-US" dirty="0"/>
              <a:t>.</a:t>
            </a:r>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5</a:t>
            </a:fld>
            <a:endParaRPr lang="en-GB"/>
          </a:p>
        </p:txBody>
      </p:sp>
    </p:spTree>
    <p:extLst>
      <p:ext uri="{BB962C8B-B14F-4D97-AF65-F5344CB8AC3E}">
        <p14:creationId xmlns:p14="http://schemas.microsoft.com/office/powerpoint/2010/main" val="3058369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trend towards a more sustainable and plant-based lifestyle gains acceptability among the Millennials and Gen Z. Health consciousness post-pandemic has led to the demand for natural brands and transparent brands. </a:t>
            </a:r>
            <a:r>
              <a:rPr lang="en-US" dirty="0" err="1"/>
              <a:t>EcoSip</a:t>
            </a:r>
            <a:r>
              <a:rPr lang="en-US" dirty="0"/>
              <a:t> will also be technologically advanced in blending and pack-to-cut waste, and enhance consistency. The brand awareness will be induced through digital channels, e-commerce platforms, and social media campaigns (Rahman, Yaacob, and Radzi, 2016). QR-coded labels will enable an increase of trust and loyalty by customers being able to trace the origins of ingredients (Belz, Peattie, and Onel, 2025).</a:t>
            </a:r>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6</a:t>
            </a:fld>
            <a:endParaRPr lang="en-GB"/>
          </a:p>
        </p:txBody>
      </p:sp>
    </p:spTree>
    <p:extLst>
      <p:ext uri="{BB962C8B-B14F-4D97-AF65-F5344CB8AC3E}">
        <p14:creationId xmlns:p14="http://schemas.microsoft.com/office/powerpoint/2010/main" val="949230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EcoSip</a:t>
            </a:r>
            <a:r>
              <a:rPr lang="en-US" dirty="0"/>
              <a:t> is already in line with the 2050 net-zero objective set by the UK, as the products are made with compostable materials and employ local suppliers to reduce the emission level (Sheth and </a:t>
            </a:r>
            <a:r>
              <a:rPr lang="en-US" dirty="0" err="1"/>
              <a:t>Parvatiyar</a:t>
            </a:r>
            <a:r>
              <a:rPr lang="en-US" dirty="0"/>
              <a:t>, 2021). When countries prohibit the individual use of plastics, it benefits the competitiveness of the firm. Although biodegradable materials become a cost issue, partnerships over the supply chain will ensure price efficiency. It is lawful that </a:t>
            </a:r>
            <a:r>
              <a:rPr lang="en-US" dirty="0" err="1"/>
              <a:t>EcoSip</a:t>
            </a:r>
            <a:r>
              <a:rPr lang="en-US" dirty="0"/>
              <a:t> will adhere to such provisions as the Food Safety Act, the Environmental Protection Act, the FSA rules, and the standards of the ASA advertising, to make sure that the information is not misleading and the drink will not harm consumers (Polonsky, 2011). The adherence to the GDPR will protect the data of customers, which will enhance reputation and increase transparency.</a:t>
            </a:r>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7</a:t>
            </a:fld>
            <a:endParaRPr lang="en-GB"/>
          </a:p>
        </p:txBody>
      </p:sp>
    </p:spTree>
    <p:extLst>
      <p:ext uri="{BB962C8B-B14F-4D97-AF65-F5344CB8AC3E}">
        <p14:creationId xmlns:p14="http://schemas.microsoft.com/office/powerpoint/2010/main" val="4107407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marketing plan of </a:t>
            </a:r>
            <a:r>
              <a:rPr lang="en-US" dirty="0" err="1"/>
              <a:t>EcoSip</a:t>
            </a:r>
            <a:r>
              <a:rPr lang="en-US" dirty="0"/>
              <a:t> creates an eco-brand that is a high-end, health-conscious product with the catchphrase, Drink Clean, Live Green. The marketing mix will target young, urban professionals and environmental advocates, and consists of: Product: plant-based, compostable beverages; Price: £2.99 per 350ml, with subscription offers; Place: gyms, vegan cafés, supermarkets, and online; Promotion: influencer partnerships, digital ads, and eco-events.</a:t>
            </a:r>
          </a:p>
          <a:p>
            <a:r>
              <a:rPr lang="en-US" dirty="0"/>
              <a:t>Alliances with NGOs will increase brand adaptation. The combination guarantees differentiation, genuineness, and faithfulness within the confines of the ethical customers (Polonsky, 2011).</a:t>
            </a:r>
          </a:p>
          <a:p>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8</a:t>
            </a:fld>
            <a:endParaRPr lang="en-GB"/>
          </a:p>
        </p:txBody>
      </p:sp>
    </p:spTree>
    <p:extLst>
      <p:ext uri="{BB962C8B-B14F-4D97-AF65-F5344CB8AC3E}">
        <p14:creationId xmlns:p14="http://schemas.microsoft.com/office/powerpoint/2010/main" val="515800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EcoSip</a:t>
            </a:r>
            <a:r>
              <a:rPr lang="en-US" dirty="0"/>
              <a:t> will require PS120,000 as a start-up capital, including PS70,000 from angel investors, PS30,000 through the British Business Bank Start-up Loan Scheme, and PS20,000 from the founder (Fernando, 2011). The sources vary the sources of funding thereby lowering the risk but still having control of ownership. The capital will be used to cover the production setup, marketing, staff recruitment, and operations in the first six months of operation. Disproportionate financing guarantees financial stability and investor confidence during the initial growth (</a:t>
            </a:r>
            <a:r>
              <a:rPr lang="en-US" dirty="0" err="1"/>
              <a:t>Cherunilam</a:t>
            </a:r>
            <a:r>
              <a:rPr lang="en-US" dirty="0"/>
              <a:t>, 2021).</a:t>
            </a:r>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9</a:t>
            </a:fld>
            <a:endParaRPr lang="en-GB"/>
          </a:p>
        </p:txBody>
      </p:sp>
    </p:spTree>
    <p:extLst>
      <p:ext uri="{BB962C8B-B14F-4D97-AF65-F5344CB8AC3E}">
        <p14:creationId xmlns:p14="http://schemas.microsoft.com/office/powerpoint/2010/main" val="149137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Total start-up costs of £80,000 will be allocated as follows:</a:t>
            </a:r>
          </a:p>
          <a:p>
            <a:r>
              <a:rPr lang="en-US" dirty="0"/>
              <a:t>Production equipment £25,000, Rent and utilities £10,000, Raw materials £8,000, Branding &amp; design £5,000, Licenses £3,000, Marketing £7,000, Staff salaries £12,000, Logistics £5,000, Contingency £5,000</a:t>
            </a:r>
          </a:p>
          <a:p>
            <a:r>
              <a:rPr lang="en-US" dirty="0"/>
              <a:t>The remaining 40,000 to 40,000 is used as working capital, and it is used to support inventory and market expansions. </a:t>
            </a:r>
            <a:r>
              <a:rPr lang="en-US" dirty="0" err="1"/>
              <a:t>EcoSip</a:t>
            </a:r>
            <a:r>
              <a:rPr lang="en-US" dirty="0"/>
              <a:t> will recover its cost of operation in 18 months, due to good eco-demand and effective operations.</a:t>
            </a:r>
          </a:p>
          <a:p>
            <a:endParaRPr lang="en-GB" dirty="0"/>
          </a:p>
        </p:txBody>
      </p:sp>
      <p:sp>
        <p:nvSpPr>
          <p:cNvPr id="4" name="Slide Number Placeholder 3"/>
          <p:cNvSpPr>
            <a:spLocks noGrp="1"/>
          </p:cNvSpPr>
          <p:nvPr>
            <p:ph type="sldNum" sz="quarter" idx="5"/>
          </p:nvPr>
        </p:nvSpPr>
        <p:spPr/>
        <p:txBody>
          <a:bodyPr/>
          <a:lstStyle/>
          <a:p>
            <a:fld id="{5555C540-9D53-4DB8-B250-09909DBCA918}" type="slidenum">
              <a:rPr lang="en-GB" smtClean="0"/>
              <a:t>10</a:t>
            </a:fld>
            <a:endParaRPr lang="en-GB"/>
          </a:p>
        </p:txBody>
      </p:sp>
    </p:spTree>
    <p:extLst>
      <p:ext uri="{BB962C8B-B14F-4D97-AF65-F5344CB8AC3E}">
        <p14:creationId xmlns:p14="http://schemas.microsoft.com/office/powerpoint/2010/main" val="1938875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EcoSip</a:t>
            </a:r>
            <a:r>
              <a:rPr lang="en-US" dirty="0"/>
              <a:t> Ltd. has a sustainable and health-focused business concept that works in line with the UK consumer and policy trends. Its well-organized management, environmentally friendly operation, and ethical marketing are a good platform to develop. With the help of investor capital and cost planning, in two years, the company anticipates brand awareness and profitability. The vision of </a:t>
            </a:r>
            <a:r>
              <a:rPr lang="en-US" dirty="0" err="1"/>
              <a:t>EcoSip</a:t>
            </a:r>
            <a:r>
              <a:rPr lang="en-US"/>
              <a:t> combines profit and purpose and improves environmental and social well-being.</a:t>
            </a:r>
            <a:endParaRPr lang="en-GB"/>
          </a:p>
        </p:txBody>
      </p:sp>
      <p:sp>
        <p:nvSpPr>
          <p:cNvPr id="4" name="Slide Number Placeholder 3"/>
          <p:cNvSpPr>
            <a:spLocks noGrp="1"/>
          </p:cNvSpPr>
          <p:nvPr>
            <p:ph type="sldNum" sz="quarter" idx="5"/>
          </p:nvPr>
        </p:nvSpPr>
        <p:spPr/>
        <p:txBody>
          <a:bodyPr/>
          <a:lstStyle/>
          <a:p>
            <a:fld id="{5555C540-9D53-4DB8-B250-09909DBCA918}" type="slidenum">
              <a:rPr lang="en-GB" smtClean="0"/>
              <a:t>11</a:t>
            </a:fld>
            <a:endParaRPr lang="en-GB"/>
          </a:p>
        </p:txBody>
      </p:sp>
    </p:spTree>
    <p:extLst>
      <p:ext uri="{BB962C8B-B14F-4D97-AF65-F5344CB8AC3E}">
        <p14:creationId xmlns:p14="http://schemas.microsoft.com/office/powerpoint/2010/main" val="4181797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EBAF-BC2A-D3BF-47A7-CC5CDDFB90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E001DF-1134-AEE6-B4D4-41C3C2CDF5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7F0CC1-75BF-42DA-4054-7466545774DB}"/>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5" name="Footer Placeholder 4">
            <a:extLst>
              <a:ext uri="{FF2B5EF4-FFF2-40B4-BE49-F238E27FC236}">
                <a16:creationId xmlns:a16="http://schemas.microsoft.com/office/drawing/2014/main" id="{38BB0128-8F49-90A1-5C9A-1A7A620EA7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A422C4-61E0-AB20-09F0-0297E9EF77DD}"/>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1785010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3D127-8C0D-B5BB-AF91-4157319A57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A7E764-6B10-1F8E-B19C-06D2D1C055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D14F4-2D78-3D25-83A3-38321D9C7F43}"/>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5" name="Footer Placeholder 4">
            <a:extLst>
              <a:ext uri="{FF2B5EF4-FFF2-40B4-BE49-F238E27FC236}">
                <a16:creationId xmlns:a16="http://schemas.microsoft.com/office/drawing/2014/main" id="{D37A43EE-7D58-50AF-4D83-E65877F68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666EB2-ACFE-8564-3310-0E38F33F77D2}"/>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34438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8F29F-F7DD-A76D-216C-4C84172B7F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9B0DFB-0F90-16CF-3ACC-56B9B7FA89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244950-85F5-3F88-2D12-7A2351BFDEF5}"/>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5" name="Footer Placeholder 4">
            <a:extLst>
              <a:ext uri="{FF2B5EF4-FFF2-40B4-BE49-F238E27FC236}">
                <a16:creationId xmlns:a16="http://schemas.microsoft.com/office/drawing/2014/main" id="{6B32BF3F-9EA2-A731-386F-129943FB3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147D1C-D254-5A5C-2970-49AF566870DB}"/>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2176265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5639F-02AF-7543-2F7D-DC41A7764B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DF5640-9CDC-7CF3-D992-ABD6B58A68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0CC3E4-D123-8FD5-17DD-EFABA85B34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10C44F-56F2-E9C0-0E6F-8051CD635846}"/>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6" name="Footer Placeholder 5">
            <a:extLst>
              <a:ext uri="{FF2B5EF4-FFF2-40B4-BE49-F238E27FC236}">
                <a16:creationId xmlns:a16="http://schemas.microsoft.com/office/drawing/2014/main" id="{7AC019C7-675D-7507-EB9F-46639A146E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8E6CC-D67A-896A-83EE-6F2CE85E527C}"/>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382830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63D57-3EA3-CE3A-BDEE-6D2EBE2548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BF6B7D-D39B-8FAD-A66E-475D825296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E5967B-2E17-49B1-FD43-4298AF007D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C882D3-A288-F297-57DD-F4FE4BA9F0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C7BBF6-3002-0DF7-662B-531BF1D30F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7181C6F-3370-1610-116B-C16935CBD0B2}"/>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8" name="Footer Placeholder 7">
            <a:extLst>
              <a:ext uri="{FF2B5EF4-FFF2-40B4-BE49-F238E27FC236}">
                <a16:creationId xmlns:a16="http://schemas.microsoft.com/office/drawing/2014/main" id="{B10E3E7E-43B7-3A7A-F77E-BB6CDA2B0D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5B71C9-732E-4C26-33BB-5BCDB7556D38}"/>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1389884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1330A-1DF9-279C-91B2-EE7C5E0214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FB7A8B-3904-7327-C3B2-8047CAE4CF55}"/>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4" name="Footer Placeholder 3">
            <a:extLst>
              <a:ext uri="{FF2B5EF4-FFF2-40B4-BE49-F238E27FC236}">
                <a16:creationId xmlns:a16="http://schemas.microsoft.com/office/drawing/2014/main" id="{F502F334-0A01-B079-CD65-15DECC0615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71EE47-F41D-F522-D5E9-C18AD7EF6112}"/>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1318921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A43D9B-656C-0E8C-4F6F-67B9795B3DB7}"/>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3" name="Footer Placeholder 2">
            <a:extLst>
              <a:ext uri="{FF2B5EF4-FFF2-40B4-BE49-F238E27FC236}">
                <a16:creationId xmlns:a16="http://schemas.microsoft.com/office/drawing/2014/main" id="{33705129-92A2-1037-00A1-1761E82156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6D065C-7F4C-6DE4-0F0E-07EB6CFCCB5D}"/>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611258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CC5B1-50D9-C7A6-C871-2E74C4B061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6BCF12-B47F-B75F-DB1D-8E3F466F3A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351515-E497-C714-DB58-422E3C6E1E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E8AB3E-8B09-6201-BD2B-33D888CF7A8B}"/>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6" name="Footer Placeholder 5">
            <a:extLst>
              <a:ext uri="{FF2B5EF4-FFF2-40B4-BE49-F238E27FC236}">
                <a16:creationId xmlns:a16="http://schemas.microsoft.com/office/drawing/2014/main" id="{9871C250-60A9-B942-6192-8F56601E63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11818-01FB-37AF-EBF5-13105237A39F}"/>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2680562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88BA4-9F55-2A7A-CF1E-BD55B9E6CC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B348C7-B6F5-0478-03AB-D9E1B1EC49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3BED42-EA71-DBCD-1780-0E7A34AC25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8D8D1E-33A7-50C0-57CB-8AE7B8FEF6BE}"/>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6" name="Footer Placeholder 5">
            <a:extLst>
              <a:ext uri="{FF2B5EF4-FFF2-40B4-BE49-F238E27FC236}">
                <a16:creationId xmlns:a16="http://schemas.microsoft.com/office/drawing/2014/main" id="{423859E4-6D3F-42DE-22B7-6673C145E0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E29D39-18D7-A725-9BFD-6F8C77F79E63}"/>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4145513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5C30D-E334-231D-6BBA-F663806D96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1F4B94-CBF4-236B-00A6-63579E3082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D1C2D-CB90-712E-1FD9-CF7EECF198B9}"/>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5" name="Footer Placeholder 4">
            <a:extLst>
              <a:ext uri="{FF2B5EF4-FFF2-40B4-BE49-F238E27FC236}">
                <a16:creationId xmlns:a16="http://schemas.microsoft.com/office/drawing/2014/main" id="{D4964233-BE7B-F2B4-83EB-12F60ECE0F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1164D4-B3A5-7705-2E90-A6727975E2FD}"/>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3270699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BD4AE2-10AD-A602-A186-702264BA13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5E73B4-40A3-2289-B377-5E10B57B62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4C37E3-1DD6-0E7E-49E4-F6358759169A}"/>
              </a:ext>
            </a:extLst>
          </p:cNvPr>
          <p:cNvSpPr>
            <a:spLocks noGrp="1"/>
          </p:cNvSpPr>
          <p:nvPr>
            <p:ph type="dt" sz="half" idx="10"/>
          </p:nvPr>
        </p:nvSpPr>
        <p:spPr/>
        <p:txBody>
          <a:bodyPr/>
          <a:lstStyle/>
          <a:p>
            <a:fld id="{8FDA6D10-2196-40AA-87F9-913CB97DF89F}" type="datetimeFigureOut">
              <a:rPr lang="en-GB" smtClean="0"/>
              <a:t>09/11/2025</a:t>
            </a:fld>
            <a:endParaRPr lang="en-GB"/>
          </a:p>
        </p:txBody>
      </p:sp>
      <p:sp>
        <p:nvSpPr>
          <p:cNvPr id="5" name="Footer Placeholder 4">
            <a:extLst>
              <a:ext uri="{FF2B5EF4-FFF2-40B4-BE49-F238E27FC236}">
                <a16:creationId xmlns:a16="http://schemas.microsoft.com/office/drawing/2014/main" id="{F884A9D3-FA4D-0009-622E-0EF8CB7889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BCBA1E-944E-78FB-CCAA-CCEF096DCAB2}"/>
              </a:ext>
            </a:extLst>
          </p:cNvPr>
          <p:cNvSpPr>
            <a:spLocks noGrp="1"/>
          </p:cNvSpPr>
          <p:nvPr>
            <p:ph type="sldNum" sz="quarter" idx="12"/>
          </p:nvPr>
        </p:nvSpPr>
        <p:spPr/>
        <p:txBody>
          <a:bodyPr/>
          <a:lstStyle/>
          <a:p>
            <a:fld id="{F78A3ED2-778D-4BDA-B79C-69148C9083BC}" type="slidenum">
              <a:rPr lang="en-GB" smtClean="0"/>
              <a:t>‹#›</a:t>
            </a:fld>
            <a:endParaRPr lang="en-GB"/>
          </a:p>
        </p:txBody>
      </p:sp>
    </p:spTree>
    <p:extLst>
      <p:ext uri="{BB962C8B-B14F-4D97-AF65-F5344CB8AC3E}">
        <p14:creationId xmlns:p14="http://schemas.microsoft.com/office/powerpoint/2010/main" val="388103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0D1C49-46CF-2177-1B28-B970F92AAA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4926C6-A31C-5B2F-B432-0ADB94DA55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4732DD-906D-B445-25FE-00B4F6A3DE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DA6D10-2196-40AA-87F9-913CB97DF89F}" type="datetimeFigureOut">
              <a:rPr lang="en-GB" smtClean="0"/>
              <a:t>09/11/2025</a:t>
            </a:fld>
            <a:endParaRPr lang="en-GB"/>
          </a:p>
        </p:txBody>
      </p:sp>
      <p:sp>
        <p:nvSpPr>
          <p:cNvPr id="5" name="Footer Placeholder 4">
            <a:extLst>
              <a:ext uri="{FF2B5EF4-FFF2-40B4-BE49-F238E27FC236}">
                <a16:creationId xmlns:a16="http://schemas.microsoft.com/office/drawing/2014/main" id="{58C048E2-115A-D6A0-DED5-E254566799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BC4C027-395E-7665-DEBA-13633931EA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8A3ED2-778D-4BDA-B79C-69148C9083BC}" type="slidenum">
              <a:rPr lang="en-GB" smtClean="0"/>
              <a:t>‹#›</a:t>
            </a:fld>
            <a:endParaRPr lang="en-GB"/>
          </a:p>
        </p:txBody>
      </p:sp>
    </p:spTree>
    <p:extLst>
      <p:ext uri="{BB962C8B-B14F-4D97-AF65-F5344CB8AC3E}">
        <p14:creationId xmlns:p14="http://schemas.microsoft.com/office/powerpoint/2010/main" val="42925145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ower in a glass container">
            <a:extLst>
              <a:ext uri="{FF2B5EF4-FFF2-40B4-BE49-F238E27FC236}">
                <a16:creationId xmlns:a16="http://schemas.microsoft.com/office/drawing/2014/main" id="{DEEB5B82-DEA3-22AE-F01C-F9EF98FECAFB}"/>
              </a:ext>
            </a:extLst>
          </p:cNvPr>
          <p:cNvPicPr>
            <a:picLocks noChangeAspect="1"/>
          </p:cNvPicPr>
          <p:nvPr/>
        </p:nvPicPr>
        <p:blipFill>
          <a:blip r:embed="rId2"/>
          <a:srcRect t="15730"/>
          <a:stretch>
            <a:fillRect/>
          </a:stretch>
        </p:blipFill>
        <p:spPr>
          <a:xfrm>
            <a:off x="-3" y="9635"/>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37D809-6EE2-5770-B730-BB945421A613}"/>
              </a:ext>
            </a:extLst>
          </p:cNvPr>
          <p:cNvSpPr>
            <a:spLocks noGrp="1"/>
          </p:cNvSpPr>
          <p:nvPr>
            <p:ph type="ctrTitle"/>
          </p:nvPr>
        </p:nvSpPr>
        <p:spPr>
          <a:xfrm>
            <a:off x="404552" y="361950"/>
            <a:ext cx="11513821" cy="4511386"/>
          </a:xfrm>
        </p:spPr>
        <p:txBody>
          <a:bodyPr>
            <a:normAutofit fontScale="90000"/>
          </a:bodyPr>
          <a:lstStyle/>
          <a:p>
            <a:r>
              <a:rPr lang="en-US" sz="4400" b="1" dirty="0">
                <a:solidFill>
                  <a:schemeClr val="accent2">
                    <a:lumMod val="75000"/>
                  </a:schemeClr>
                </a:solidFill>
                <a:latin typeface="Arial" panose="020B0604020202020204" pitchFamily="34" charset="0"/>
                <a:cs typeface="Arial" panose="020B0604020202020204" pitchFamily="34" charset="0"/>
              </a:rPr>
              <a:t>Certificate of Higher Education Business </a:t>
            </a:r>
            <a:r>
              <a:rPr lang="en-US" sz="4400" b="1" dirty="0" err="1">
                <a:solidFill>
                  <a:schemeClr val="accent2">
                    <a:lumMod val="75000"/>
                  </a:schemeClr>
                </a:solidFill>
                <a:latin typeface="Arial" panose="020B0604020202020204" pitchFamily="34" charset="0"/>
                <a:cs typeface="Arial" panose="020B0604020202020204" pitchFamily="34" charset="0"/>
              </a:rPr>
              <a:t>Skils</a:t>
            </a:r>
            <a:r>
              <a:rPr lang="en-US" sz="4400" b="1" dirty="0">
                <a:solidFill>
                  <a:schemeClr val="accent2">
                    <a:lumMod val="75000"/>
                  </a:schemeClr>
                </a:solidFill>
                <a:latin typeface="Arial" panose="020B0604020202020204" pitchFamily="34" charset="0"/>
                <a:cs typeface="Arial" panose="020B0604020202020204" pitchFamily="34" charset="0"/>
              </a:rPr>
              <a:t> for the Workplace </a:t>
            </a:r>
            <a:br>
              <a:rPr lang="en-US" sz="4400" b="1" dirty="0">
                <a:solidFill>
                  <a:schemeClr val="accent2">
                    <a:lumMod val="75000"/>
                  </a:schemeClr>
                </a:solidFill>
                <a:latin typeface="Arial" panose="020B0604020202020204" pitchFamily="34" charset="0"/>
                <a:cs typeface="Arial" panose="020B0604020202020204" pitchFamily="34" charset="0"/>
              </a:rPr>
            </a:br>
            <a:br>
              <a:rPr lang="en-US" sz="4400" b="1" dirty="0">
                <a:solidFill>
                  <a:schemeClr val="accent2">
                    <a:lumMod val="75000"/>
                  </a:schemeClr>
                </a:solidFill>
                <a:latin typeface="Arial" panose="020B0604020202020204" pitchFamily="34" charset="0"/>
                <a:cs typeface="Arial" panose="020B0604020202020204" pitchFamily="34" charset="0"/>
              </a:rPr>
            </a:br>
            <a:r>
              <a:rPr lang="fr-FR" sz="4400" b="1" dirty="0">
                <a:solidFill>
                  <a:schemeClr val="accent2">
                    <a:lumMod val="75000"/>
                  </a:schemeClr>
                </a:solidFill>
                <a:latin typeface="Arial" panose="020B0604020202020204" pitchFamily="34" charset="0"/>
                <a:cs typeface="Arial" panose="020B0604020202020204" pitchFamily="34" charset="0"/>
              </a:rPr>
              <a:t>Enterprise and </a:t>
            </a:r>
            <a:r>
              <a:rPr lang="fr-FR" sz="4400" b="1" dirty="0" err="1">
                <a:solidFill>
                  <a:schemeClr val="accent2">
                    <a:lumMod val="75000"/>
                  </a:schemeClr>
                </a:solidFill>
                <a:latin typeface="Arial" panose="020B0604020202020204" pitchFamily="34" charset="0"/>
                <a:cs typeface="Arial" panose="020B0604020202020204" pitchFamily="34" charset="0"/>
              </a:rPr>
              <a:t>Entrepreneurship</a:t>
            </a:r>
            <a:br>
              <a:rPr lang="fr-FR" sz="4400" b="1" dirty="0">
                <a:solidFill>
                  <a:schemeClr val="accent2">
                    <a:lumMod val="75000"/>
                  </a:schemeClr>
                </a:solidFill>
                <a:latin typeface="Arial" panose="020B0604020202020204" pitchFamily="34" charset="0"/>
                <a:cs typeface="Arial" panose="020B0604020202020204" pitchFamily="34" charset="0"/>
              </a:rPr>
            </a:br>
            <a:r>
              <a:rPr lang="fr-FR" sz="4400" b="1" dirty="0">
                <a:solidFill>
                  <a:schemeClr val="accent2">
                    <a:lumMod val="75000"/>
                  </a:schemeClr>
                </a:solidFill>
                <a:latin typeface="Arial" panose="020B0604020202020204" pitchFamily="34" charset="0"/>
                <a:cs typeface="Arial" panose="020B0604020202020204" pitchFamily="34" charset="0"/>
              </a:rPr>
              <a:t>LCLM4006</a:t>
            </a:r>
            <a:br>
              <a:rPr lang="fr-FR" sz="4400" b="1" dirty="0">
                <a:solidFill>
                  <a:schemeClr val="accent2">
                    <a:lumMod val="75000"/>
                  </a:schemeClr>
                </a:solidFill>
                <a:latin typeface="Arial" panose="020B0604020202020204" pitchFamily="34" charset="0"/>
                <a:cs typeface="Arial" panose="020B0604020202020204" pitchFamily="34" charset="0"/>
              </a:rPr>
            </a:br>
            <a:br>
              <a:rPr lang="en-US" sz="4400" b="1" dirty="0">
                <a:solidFill>
                  <a:schemeClr val="accent2">
                    <a:lumMod val="75000"/>
                  </a:schemeClr>
                </a:solidFill>
                <a:latin typeface="Arial" panose="020B0604020202020204" pitchFamily="34" charset="0"/>
                <a:cs typeface="Arial" panose="020B0604020202020204" pitchFamily="34" charset="0"/>
              </a:rPr>
            </a:br>
            <a:r>
              <a:rPr lang="en-US" sz="4400" b="1" dirty="0" err="1">
                <a:solidFill>
                  <a:schemeClr val="accent2">
                    <a:lumMod val="75000"/>
                  </a:schemeClr>
                </a:solidFill>
                <a:latin typeface="Arial" panose="020B0604020202020204" pitchFamily="34" charset="0"/>
                <a:cs typeface="Arial" panose="020B0604020202020204" pitchFamily="34" charset="0"/>
              </a:rPr>
              <a:t>EcoSip</a:t>
            </a:r>
            <a:r>
              <a:rPr lang="en-US" sz="4400" b="1" dirty="0">
                <a:solidFill>
                  <a:schemeClr val="accent2">
                    <a:lumMod val="75000"/>
                  </a:schemeClr>
                </a:solidFill>
                <a:latin typeface="Arial" panose="020B0604020202020204" pitchFamily="34" charset="0"/>
                <a:cs typeface="Arial" panose="020B0604020202020204" pitchFamily="34" charset="0"/>
              </a:rPr>
              <a:t> Ltd. – Sustainable Beverage Business Plan</a:t>
            </a:r>
            <a:endParaRPr lang="en-GB" sz="4400" b="1" dirty="0">
              <a:solidFill>
                <a:schemeClr val="accent2">
                  <a:lumMod val="75000"/>
                </a:schemeClr>
              </a:solidFill>
              <a:latin typeface="Arial" panose="020B0604020202020204" pitchFamily="34" charset="0"/>
              <a:cs typeface="Arial" panose="020B0604020202020204" pitchFamily="34" charset="0"/>
            </a:endParaRPr>
          </a:p>
        </p:txBody>
      </p:sp>
      <p:sp>
        <p:nvSpPr>
          <p:cNvPr id="18" name="Rectangle: Rounded Corners 1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435592A-A478-2DD4-94D3-5349043209B4}"/>
              </a:ext>
            </a:extLst>
          </p:cNvPr>
          <p:cNvSpPr>
            <a:spLocks noGrp="1"/>
          </p:cNvSpPr>
          <p:nvPr>
            <p:ph type="subTitle" idx="1"/>
          </p:nvPr>
        </p:nvSpPr>
        <p:spPr>
          <a:xfrm>
            <a:off x="-2" y="5276851"/>
            <a:ext cx="9785899" cy="1581140"/>
          </a:xfrm>
          <a:solidFill>
            <a:schemeClr val="accent2"/>
          </a:solidFill>
        </p:spPr>
        <p:txBody>
          <a:bodyPr anchor="ctr">
            <a:normAutofit/>
          </a:bodyPr>
          <a:lstStyle/>
          <a:p>
            <a:pPr marL="0" indent="0" algn="l" rtl="0" eaLnBrk="1" latinLnBrk="0" hangingPunct="1">
              <a:lnSpc>
                <a:spcPct val="90000"/>
              </a:lnSpc>
              <a:spcBef>
                <a:spcPts val="1000"/>
              </a:spcBef>
              <a:buNone/>
            </a:pPr>
            <a:r>
              <a:rPr lang="en-GB" sz="2800" b="1" dirty="0">
                <a:solidFill>
                  <a:srgbClr val="000000"/>
                </a:solidFill>
                <a:effectLst/>
                <a:latin typeface="Arial" panose="020B0604020202020204" pitchFamily="34" charset="0"/>
                <a:cs typeface="Arial" panose="020B0604020202020204" pitchFamily="34" charset="0"/>
              </a:rPr>
              <a:t>Student Name: Flavius Alexandru Baboi</a:t>
            </a:r>
          </a:p>
          <a:p>
            <a:pPr marL="0" indent="0" algn="l" rtl="0" eaLnBrk="1" latinLnBrk="0" hangingPunct="1">
              <a:lnSpc>
                <a:spcPct val="90000"/>
              </a:lnSpc>
              <a:spcBef>
                <a:spcPts val="1000"/>
              </a:spcBef>
              <a:buNone/>
            </a:pPr>
            <a:r>
              <a:rPr lang="en-GB" sz="2800" b="1" dirty="0">
                <a:solidFill>
                  <a:srgbClr val="000000"/>
                </a:solidFill>
                <a:effectLst/>
                <a:latin typeface="Arial" panose="020B0604020202020204" pitchFamily="34" charset="0"/>
                <a:cs typeface="Arial" panose="020B0604020202020204" pitchFamily="34" charset="0"/>
              </a:rPr>
              <a:t>Student ID: 2425413</a:t>
            </a:r>
          </a:p>
          <a:p>
            <a:pPr marL="0" indent="0" algn="l" rtl="0" eaLnBrk="1" latinLnBrk="0" hangingPunct="1">
              <a:lnSpc>
                <a:spcPct val="90000"/>
              </a:lnSpc>
              <a:spcBef>
                <a:spcPts val="1000"/>
              </a:spcBef>
              <a:buNone/>
            </a:pPr>
            <a:r>
              <a:rPr lang="en-GB" sz="2800" b="1" dirty="0">
                <a:solidFill>
                  <a:srgbClr val="000000"/>
                </a:solidFill>
                <a:effectLst/>
                <a:latin typeface="Arial" panose="020B0604020202020204" pitchFamily="34" charset="0"/>
                <a:cs typeface="Arial" panose="020B0604020202020204" pitchFamily="34" charset="0"/>
              </a:rPr>
              <a:t>Lecturer: Ejike </a:t>
            </a:r>
            <a:r>
              <a:rPr lang="en-GB" sz="2800" b="1" dirty="0" err="1">
                <a:solidFill>
                  <a:srgbClr val="000000"/>
                </a:solidFill>
                <a:effectLst/>
                <a:latin typeface="Arial" panose="020B0604020202020204" pitchFamily="34" charset="0"/>
                <a:cs typeface="Arial" panose="020B0604020202020204" pitchFamily="34" charset="0"/>
              </a:rPr>
              <a:t>Udeogu</a:t>
            </a:r>
            <a:endParaRPr lang="en-GB" sz="13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58149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29D99-1057-28A0-1DAE-19C6BD0AC0D6}"/>
              </a:ext>
            </a:extLst>
          </p:cNvPr>
          <p:cNvSpPr>
            <a:spLocks noGrp="1"/>
          </p:cNvSpPr>
          <p:nvPr>
            <p:ph type="title"/>
          </p:nvPr>
        </p:nvSpPr>
        <p:spPr>
          <a:xfrm>
            <a:off x="761803" y="350196"/>
            <a:ext cx="4646904" cy="1624520"/>
          </a:xfrm>
        </p:spPr>
        <p:txBody>
          <a:bodyPr anchor="ctr">
            <a:normAutofit/>
          </a:bodyPr>
          <a:lstStyle/>
          <a:p>
            <a:r>
              <a:rPr lang="en-GB" sz="4000"/>
              <a:t>Business Overview</a:t>
            </a:r>
            <a:br>
              <a:rPr lang="en-GB" sz="4000"/>
            </a:br>
            <a:endParaRPr lang="en-GB" sz="4000"/>
          </a:p>
        </p:txBody>
      </p:sp>
      <p:sp>
        <p:nvSpPr>
          <p:cNvPr id="3" name="Content Placeholder 2">
            <a:extLst>
              <a:ext uri="{FF2B5EF4-FFF2-40B4-BE49-F238E27FC236}">
                <a16:creationId xmlns:a16="http://schemas.microsoft.com/office/drawing/2014/main" id="{9CF30BD1-684D-7985-81BD-9CB2790D9EAC}"/>
              </a:ext>
            </a:extLst>
          </p:cNvPr>
          <p:cNvSpPr>
            <a:spLocks noGrp="1"/>
          </p:cNvSpPr>
          <p:nvPr>
            <p:ph idx="1"/>
          </p:nvPr>
        </p:nvSpPr>
        <p:spPr>
          <a:xfrm>
            <a:off x="761802" y="2324912"/>
            <a:ext cx="4646905" cy="4031437"/>
          </a:xfrm>
        </p:spPr>
        <p:txBody>
          <a:bodyPr anchor="ctr">
            <a:normAutofit/>
          </a:bodyPr>
          <a:lstStyle/>
          <a:p>
            <a:pPr>
              <a:buNone/>
            </a:pPr>
            <a:endParaRPr lang="en-GB" sz="1400" b="1" dirty="0"/>
          </a:p>
          <a:p>
            <a:pPr>
              <a:buFont typeface="Arial" panose="020B0604020202020204" pitchFamily="34" charset="0"/>
              <a:buChar char="•"/>
            </a:pPr>
            <a:r>
              <a:rPr lang="en-GB" sz="1400" b="1" dirty="0"/>
              <a:t>Business Name:</a:t>
            </a:r>
            <a:r>
              <a:rPr lang="en-GB" sz="1400" dirty="0"/>
              <a:t> </a:t>
            </a:r>
            <a:r>
              <a:rPr lang="en-GB" sz="1400" dirty="0" err="1"/>
              <a:t>EcoSip</a:t>
            </a:r>
            <a:r>
              <a:rPr lang="en-GB" sz="1400" dirty="0"/>
              <a:t> Ltd.</a:t>
            </a:r>
          </a:p>
          <a:p>
            <a:pPr>
              <a:buFont typeface="Arial" panose="020B0604020202020204" pitchFamily="34" charset="0"/>
              <a:buChar char="•"/>
            </a:pPr>
            <a:r>
              <a:rPr lang="en-GB" sz="1400" b="1" dirty="0"/>
              <a:t>Nature of Business:</a:t>
            </a:r>
            <a:r>
              <a:rPr lang="en-GB" sz="1400" dirty="0"/>
              <a:t> Eco-friendly beverage company producing plant-based, compostable drinks.</a:t>
            </a:r>
          </a:p>
          <a:p>
            <a:pPr>
              <a:buFont typeface="Arial" panose="020B0604020202020204" pitchFamily="34" charset="0"/>
              <a:buChar char="•"/>
            </a:pPr>
            <a:r>
              <a:rPr lang="en-GB" sz="1400" b="1" dirty="0"/>
              <a:t>Products:</a:t>
            </a:r>
            <a:endParaRPr lang="en-GB" sz="1400" dirty="0"/>
          </a:p>
          <a:p>
            <a:pPr marL="742950" lvl="1" indent="-285750">
              <a:buFont typeface="Arial" panose="020B0604020202020204" pitchFamily="34" charset="0"/>
              <a:buChar char="•"/>
            </a:pPr>
            <a:r>
              <a:rPr lang="en-GB" sz="1400" i="1" dirty="0"/>
              <a:t>Herbal Boost</a:t>
            </a:r>
            <a:r>
              <a:rPr lang="en-GB" sz="1400" dirty="0"/>
              <a:t> – natural energy drink</a:t>
            </a:r>
          </a:p>
          <a:p>
            <a:pPr marL="742950" lvl="1" indent="-285750">
              <a:buFont typeface="Arial" panose="020B0604020202020204" pitchFamily="34" charset="0"/>
              <a:buChar char="•"/>
            </a:pPr>
            <a:r>
              <a:rPr lang="en-GB" sz="1400" i="1" dirty="0"/>
              <a:t>Citrus Cleanse</a:t>
            </a:r>
            <a:r>
              <a:rPr lang="en-GB" sz="1400" dirty="0"/>
              <a:t> – detox beverage</a:t>
            </a:r>
          </a:p>
          <a:p>
            <a:pPr marL="742950" lvl="1" indent="-285750">
              <a:buFont typeface="Arial" panose="020B0604020202020204" pitchFamily="34" charset="0"/>
              <a:buChar char="•"/>
            </a:pPr>
            <a:r>
              <a:rPr lang="en-GB" sz="1400" i="1" dirty="0"/>
              <a:t>Protein Green</a:t>
            </a:r>
            <a:r>
              <a:rPr lang="en-GB" sz="1400" dirty="0"/>
              <a:t> – plant-protein smoothie</a:t>
            </a:r>
          </a:p>
          <a:p>
            <a:pPr>
              <a:buFont typeface="Arial" panose="020B0604020202020204" pitchFamily="34" charset="0"/>
              <a:buChar char="•"/>
            </a:pPr>
            <a:r>
              <a:rPr lang="en-GB" sz="1400" b="1" dirty="0"/>
              <a:t>Unique Selling Point (USP):</a:t>
            </a:r>
            <a:r>
              <a:rPr lang="en-GB" sz="1400" dirty="0"/>
              <a:t> 100% compostable PLA bottles, soy-ink labels, and natural ingredients.</a:t>
            </a:r>
          </a:p>
          <a:p>
            <a:pPr>
              <a:buFont typeface="Arial" panose="020B0604020202020204" pitchFamily="34" charset="0"/>
              <a:buChar char="•"/>
            </a:pPr>
            <a:r>
              <a:rPr lang="en-GB" sz="1400" b="1" dirty="0"/>
              <a:t>Target Market:</a:t>
            </a:r>
            <a:r>
              <a:rPr lang="en-GB" sz="1400" dirty="0"/>
              <a:t> Urban, health-conscious, environmentally aware consumers aged 18–40.</a:t>
            </a:r>
          </a:p>
          <a:p>
            <a:pPr>
              <a:buFont typeface="Arial" panose="020B0604020202020204" pitchFamily="34" charset="0"/>
              <a:buChar char="•"/>
            </a:pPr>
            <a:r>
              <a:rPr lang="en-GB" sz="1400" b="1" dirty="0"/>
              <a:t>Vision:</a:t>
            </a:r>
            <a:r>
              <a:rPr lang="en-GB" sz="1400" dirty="0"/>
              <a:t> To promote sustainability and wellness through eco-innovation in the UK beverage industry.</a:t>
            </a:r>
          </a:p>
          <a:p>
            <a:endParaRPr lang="en-GB" sz="1400" dirty="0"/>
          </a:p>
        </p:txBody>
      </p:sp>
      <p:pic>
        <p:nvPicPr>
          <p:cNvPr id="15" name="Picture 14" descr="Medicine bottles on shelf">
            <a:extLst>
              <a:ext uri="{FF2B5EF4-FFF2-40B4-BE49-F238E27FC236}">
                <a16:creationId xmlns:a16="http://schemas.microsoft.com/office/drawing/2014/main" id="{5C310829-E87A-8445-AE47-C6C5E123E399}"/>
              </a:ext>
            </a:extLst>
          </p:cNvPr>
          <p:cNvPicPr>
            <a:picLocks noChangeAspect="1"/>
          </p:cNvPicPr>
          <p:nvPr/>
        </p:nvPicPr>
        <p:blipFill>
          <a:blip r:embed="rId3"/>
          <a:srcRect l="20339" r="20260"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832881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44A72-052C-5E5A-2A29-D22C3BE67C40}"/>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Management Structure and Legal Format</a:t>
            </a:r>
            <a:br>
              <a:rPr lang="en-US" sz="4000">
                <a:solidFill>
                  <a:srgbClr val="FFFFFF"/>
                </a:solidFill>
              </a:rPr>
            </a:b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A77B69BB-9503-C9CF-134D-C933422BB1B5}"/>
              </a:ext>
            </a:extLst>
          </p:cNvPr>
          <p:cNvGraphicFramePr>
            <a:graphicFrameLocks noGrp="1"/>
          </p:cNvGraphicFramePr>
          <p:nvPr>
            <p:ph idx="1"/>
            <p:extLst>
              <p:ext uri="{D42A27DB-BD31-4B8C-83A1-F6EECF244321}">
                <p14:modId xmlns:p14="http://schemas.microsoft.com/office/powerpoint/2010/main" val="7049478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027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8877C-C2C1-4B0F-BC22-492657AC83CE}"/>
              </a:ext>
            </a:extLst>
          </p:cNvPr>
          <p:cNvSpPr>
            <a:spLocks noGrp="1"/>
          </p:cNvSpPr>
          <p:nvPr>
            <p:ph type="title"/>
          </p:nvPr>
        </p:nvSpPr>
        <p:spPr>
          <a:xfrm>
            <a:off x="761800" y="762001"/>
            <a:ext cx="5334197" cy="1708242"/>
          </a:xfrm>
        </p:spPr>
        <p:txBody>
          <a:bodyPr anchor="ctr">
            <a:normAutofit/>
          </a:bodyPr>
          <a:lstStyle/>
          <a:p>
            <a:r>
              <a:rPr lang="en-GB" sz="3700"/>
              <a:t>Environmental Analysis – Overview</a:t>
            </a:r>
            <a:br>
              <a:rPr lang="en-GB" sz="3700"/>
            </a:br>
            <a:endParaRPr lang="en-GB" sz="3700"/>
          </a:p>
        </p:txBody>
      </p:sp>
      <p:sp>
        <p:nvSpPr>
          <p:cNvPr id="3" name="Content Placeholder 2">
            <a:extLst>
              <a:ext uri="{FF2B5EF4-FFF2-40B4-BE49-F238E27FC236}">
                <a16:creationId xmlns:a16="http://schemas.microsoft.com/office/drawing/2014/main" id="{091CBD91-B731-4D88-F46E-ADD9FDFD04E6}"/>
              </a:ext>
            </a:extLst>
          </p:cNvPr>
          <p:cNvSpPr>
            <a:spLocks noGrp="1"/>
          </p:cNvSpPr>
          <p:nvPr>
            <p:ph idx="1"/>
          </p:nvPr>
        </p:nvSpPr>
        <p:spPr>
          <a:xfrm>
            <a:off x="761800" y="2470244"/>
            <a:ext cx="5334197" cy="3769835"/>
          </a:xfrm>
        </p:spPr>
        <p:txBody>
          <a:bodyPr anchor="ctr">
            <a:normAutofit/>
          </a:bodyPr>
          <a:lstStyle/>
          <a:p>
            <a:pPr>
              <a:buFont typeface="Arial" panose="020B0604020202020204" pitchFamily="34" charset="0"/>
              <a:buChar char="•"/>
            </a:pPr>
            <a:r>
              <a:rPr lang="en-US" sz="2000" b="1"/>
              <a:t>Framework:</a:t>
            </a:r>
            <a:r>
              <a:rPr lang="en-US" sz="2000"/>
              <a:t> PESTEL Analysis</a:t>
            </a:r>
          </a:p>
          <a:p>
            <a:pPr>
              <a:buFont typeface="Arial" panose="020B0604020202020204" pitchFamily="34" charset="0"/>
              <a:buChar char="•"/>
            </a:pPr>
            <a:r>
              <a:rPr lang="en-US" sz="2000"/>
              <a:t>Helps identify external factors affecting EcoSip’s operations</a:t>
            </a:r>
          </a:p>
          <a:p>
            <a:pPr>
              <a:buFont typeface="Arial" panose="020B0604020202020204" pitchFamily="34" charset="0"/>
              <a:buChar char="•"/>
            </a:pPr>
            <a:r>
              <a:rPr lang="en-US" sz="2000"/>
              <a:t>Key focus areas:</a:t>
            </a:r>
          </a:p>
          <a:p>
            <a:pPr marL="742950" lvl="1" indent="-285750">
              <a:buFont typeface="Arial" panose="020B0604020202020204" pitchFamily="34" charset="0"/>
              <a:buChar char="•"/>
            </a:pPr>
            <a:r>
              <a:rPr lang="en-US" sz="2000"/>
              <a:t>Political and Legal incentives</a:t>
            </a:r>
          </a:p>
          <a:p>
            <a:pPr marL="742950" lvl="1" indent="-285750">
              <a:buFont typeface="Arial" panose="020B0604020202020204" pitchFamily="34" charset="0"/>
              <a:buChar char="•"/>
            </a:pPr>
            <a:r>
              <a:rPr lang="en-US" sz="2000"/>
              <a:t>Economic conditions and market growth</a:t>
            </a:r>
          </a:p>
          <a:p>
            <a:pPr marL="742950" lvl="1" indent="-285750">
              <a:buFont typeface="Arial" panose="020B0604020202020204" pitchFamily="34" charset="0"/>
              <a:buChar char="•"/>
            </a:pPr>
            <a:r>
              <a:rPr lang="en-US" sz="2000"/>
              <a:t>Social trends toward health and sustainability</a:t>
            </a:r>
          </a:p>
          <a:p>
            <a:pPr marL="742950" lvl="1" indent="-285750">
              <a:buFont typeface="Arial" panose="020B0604020202020204" pitchFamily="34" charset="0"/>
              <a:buChar char="•"/>
            </a:pPr>
            <a:r>
              <a:rPr lang="en-US" sz="2000"/>
              <a:t>Technological and Environmental innovations</a:t>
            </a:r>
          </a:p>
          <a:p>
            <a:endParaRPr lang="en-GB" sz="2000"/>
          </a:p>
        </p:txBody>
      </p:sp>
      <p:pic>
        <p:nvPicPr>
          <p:cNvPr id="22" name="Picture 21" descr="Magnifying glass showing decling performance">
            <a:extLst>
              <a:ext uri="{FF2B5EF4-FFF2-40B4-BE49-F238E27FC236}">
                <a16:creationId xmlns:a16="http://schemas.microsoft.com/office/drawing/2014/main" id="{99431F9B-D87A-328D-346E-C647993FA0DA}"/>
              </a:ext>
            </a:extLst>
          </p:cNvPr>
          <p:cNvPicPr>
            <a:picLocks noChangeAspect="1"/>
          </p:cNvPicPr>
          <p:nvPr/>
        </p:nvPicPr>
        <p:blipFill>
          <a:blip r:embed="rId3"/>
          <a:srcRect l="17521" r="3064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56464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8B227-325E-3D1C-D18D-EA111EADBEFC}"/>
              </a:ext>
            </a:extLst>
          </p:cNvPr>
          <p:cNvSpPr>
            <a:spLocks noGrp="1"/>
          </p:cNvSpPr>
          <p:nvPr>
            <p:ph type="title"/>
          </p:nvPr>
        </p:nvSpPr>
        <p:spPr>
          <a:xfrm>
            <a:off x="761800" y="762001"/>
            <a:ext cx="5334197" cy="1708242"/>
          </a:xfrm>
        </p:spPr>
        <p:txBody>
          <a:bodyPr anchor="ctr">
            <a:normAutofit/>
          </a:bodyPr>
          <a:lstStyle/>
          <a:p>
            <a:r>
              <a:rPr lang="en-GB" sz="3700"/>
              <a:t>Political and Economic Factors</a:t>
            </a:r>
            <a:br>
              <a:rPr lang="en-GB" sz="3700"/>
            </a:br>
            <a:endParaRPr lang="en-GB" sz="3700"/>
          </a:p>
        </p:txBody>
      </p:sp>
      <p:sp>
        <p:nvSpPr>
          <p:cNvPr id="3" name="Content Placeholder 2">
            <a:extLst>
              <a:ext uri="{FF2B5EF4-FFF2-40B4-BE49-F238E27FC236}">
                <a16:creationId xmlns:a16="http://schemas.microsoft.com/office/drawing/2014/main" id="{948385D9-D46D-570F-90BC-84DCA41CF13B}"/>
              </a:ext>
            </a:extLst>
          </p:cNvPr>
          <p:cNvSpPr>
            <a:spLocks noGrp="1"/>
          </p:cNvSpPr>
          <p:nvPr>
            <p:ph idx="1"/>
          </p:nvPr>
        </p:nvSpPr>
        <p:spPr>
          <a:xfrm>
            <a:off x="761800" y="2470244"/>
            <a:ext cx="5334197" cy="3769835"/>
          </a:xfrm>
        </p:spPr>
        <p:txBody>
          <a:bodyPr anchor="ctr">
            <a:normAutofit/>
          </a:bodyPr>
          <a:lstStyle/>
          <a:p>
            <a:pPr>
              <a:buFont typeface="Arial" panose="020B0604020202020204" pitchFamily="34" charset="0"/>
              <a:buChar char="•"/>
            </a:pPr>
            <a:r>
              <a:rPr lang="en-US" sz="1900" b="1"/>
              <a:t>Political:</a:t>
            </a:r>
            <a:endParaRPr lang="en-US" sz="1900"/>
          </a:p>
          <a:p>
            <a:pPr marL="742950" lvl="1" indent="-285750">
              <a:buFont typeface="Arial" panose="020B0604020202020204" pitchFamily="34" charset="0"/>
              <a:buChar char="•"/>
            </a:pPr>
            <a:r>
              <a:rPr lang="en-US" sz="1900"/>
              <a:t>UK green business incentives (e.g., Green Business Fund, Innovate UK)</a:t>
            </a:r>
          </a:p>
          <a:p>
            <a:pPr marL="742950" lvl="1" indent="-285750">
              <a:buFont typeface="Arial" panose="020B0604020202020204" pitchFamily="34" charset="0"/>
              <a:buChar char="•"/>
            </a:pPr>
            <a:r>
              <a:rPr lang="en-US" sz="1900"/>
              <a:t>Brexit supports domestic sourcing</a:t>
            </a:r>
          </a:p>
          <a:p>
            <a:pPr marL="742950" lvl="1" indent="-285750">
              <a:buFont typeface="Arial" panose="020B0604020202020204" pitchFamily="34" charset="0"/>
              <a:buChar char="•"/>
            </a:pPr>
            <a:r>
              <a:rPr lang="en-US" sz="1900"/>
              <a:t>Plastic reduction policies benefit EcoSip’s eco packaging</a:t>
            </a:r>
          </a:p>
          <a:p>
            <a:pPr>
              <a:buFont typeface="Arial" panose="020B0604020202020204" pitchFamily="34" charset="0"/>
              <a:buChar char="•"/>
            </a:pPr>
            <a:r>
              <a:rPr lang="en-US" sz="1900" b="1"/>
              <a:t>Economic:</a:t>
            </a:r>
            <a:endParaRPr lang="en-US" sz="1900"/>
          </a:p>
          <a:p>
            <a:pPr marL="742950" lvl="1" indent="-285750">
              <a:buFont typeface="Arial" panose="020B0604020202020204" pitchFamily="34" charset="0"/>
              <a:buChar char="•"/>
            </a:pPr>
            <a:r>
              <a:rPr lang="en-US" sz="1900"/>
              <a:t>Rising inflation, but high wellness spending</a:t>
            </a:r>
          </a:p>
          <a:p>
            <a:pPr marL="742950" lvl="1" indent="-285750">
              <a:buFont typeface="Arial" panose="020B0604020202020204" pitchFamily="34" charset="0"/>
              <a:buChar char="•"/>
            </a:pPr>
            <a:r>
              <a:rPr lang="en-US" sz="1900"/>
              <a:t>Consumers willing to pay for sustainability</a:t>
            </a:r>
          </a:p>
          <a:p>
            <a:pPr marL="742950" lvl="1" indent="-285750">
              <a:buFont typeface="Arial" panose="020B0604020202020204" pitchFamily="34" charset="0"/>
              <a:buChar char="•"/>
            </a:pPr>
            <a:r>
              <a:rPr lang="en-US" sz="1900"/>
              <a:t>High London startup costs → focus on cost efficiency</a:t>
            </a:r>
          </a:p>
          <a:p>
            <a:endParaRPr lang="en-GB" sz="1900"/>
          </a:p>
        </p:txBody>
      </p:sp>
      <p:pic>
        <p:nvPicPr>
          <p:cNvPr id="14" name="Picture 13" descr="A cropped image of a person touching a plant">
            <a:extLst>
              <a:ext uri="{FF2B5EF4-FFF2-40B4-BE49-F238E27FC236}">
                <a16:creationId xmlns:a16="http://schemas.microsoft.com/office/drawing/2014/main" id="{0F9A2C12-3214-A56C-7B67-007184CFA92C}"/>
              </a:ext>
            </a:extLst>
          </p:cNvPr>
          <p:cNvPicPr>
            <a:picLocks noChangeAspect="1"/>
          </p:cNvPicPr>
          <p:nvPr/>
        </p:nvPicPr>
        <p:blipFill>
          <a:blip r:embed="rId3"/>
          <a:srcRect l="22605" r="2555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56004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CEA4F-E64A-845E-5820-718E5C5DF0F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Social and Technological Factors</a:t>
            </a:r>
          </a:p>
        </p:txBody>
      </p:sp>
      <p:graphicFrame>
        <p:nvGraphicFramePr>
          <p:cNvPr id="14" name="Content Placeholder 2">
            <a:extLst>
              <a:ext uri="{FF2B5EF4-FFF2-40B4-BE49-F238E27FC236}">
                <a16:creationId xmlns:a16="http://schemas.microsoft.com/office/drawing/2014/main" id="{34AB0B70-DB83-2546-D2CF-0DBCCAFA23C3}"/>
              </a:ext>
            </a:extLst>
          </p:cNvPr>
          <p:cNvGraphicFramePr>
            <a:graphicFrameLocks noGrp="1"/>
          </p:cNvGraphicFramePr>
          <p:nvPr>
            <p:ph idx="1"/>
            <p:extLst>
              <p:ext uri="{D42A27DB-BD31-4B8C-83A1-F6EECF244321}">
                <p14:modId xmlns:p14="http://schemas.microsoft.com/office/powerpoint/2010/main" val="2971904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085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23E48-D893-55A9-58F5-8E79E375BD87}"/>
              </a:ext>
            </a:extLst>
          </p:cNvPr>
          <p:cNvSpPr>
            <a:spLocks noGrp="1"/>
          </p:cNvSpPr>
          <p:nvPr>
            <p:ph type="title"/>
          </p:nvPr>
        </p:nvSpPr>
        <p:spPr>
          <a:xfrm>
            <a:off x="4553733" y="548464"/>
            <a:ext cx="6798541" cy="1675623"/>
          </a:xfrm>
        </p:spPr>
        <p:txBody>
          <a:bodyPr anchor="b">
            <a:normAutofit/>
          </a:bodyPr>
          <a:lstStyle/>
          <a:p>
            <a:r>
              <a:rPr lang="en-GB" sz="4000"/>
              <a:t>Environmental and Legal Factors</a:t>
            </a:r>
          </a:p>
        </p:txBody>
      </p:sp>
      <p:pic>
        <p:nvPicPr>
          <p:cNvPr id="14" name="Picture 13" descr="A cropped image of a person touching a plant">
            <a:extLst>
              <a:ext uri="{FF2B5EF4-FFF2-40B4-BE49-F238E27FC236}">
                <a16:creationId xmlns:a16="http://schemas.microsoft.com/office/drawing/2014/main" id="{9B3F1709-5F39-0881-77E3-B0B6B1149CDE}"/>
              </a:ext>
            </a:extLst>
          </p:cNvPr>
          <p:cNvPicPr>
            <a:picLocks noChangeAspect="1"/>
          </p:cNvPicPr>
          <p:nvPr/>
        </p:nvPicPr>
        <p:blipFill>
          <a:blip r:embed="rId3"/>
          <a:srcRect l="28101" r="31053"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42CA9122-0847-37A9-1B9C-64EBBF87B197}"/>
              </a:ext>
            </a:extLst>
          </p:cNvPr>
          <p:cNvSpPr>
            <a:spLocks noGrp="1"/>
          </p:cNvSpPr>
          <p:nvPr>
            <p:ph idx="1"/>
          </p:nvPr>
        </p:nvSpPr>
        <p:spPr>
          <a:xfrm>
            <a:off x="4553734" y="2409830"/>
            <a:ext cx="6798539" cy="3705217"/>
          </a:xfrm>
        </p:spPr>
        <p:txBody>
          <a:bodyPr>
            <a:normAutofit/>
          </a:bodyPr>
          <a:lstStyle/>
          <a:p>
            <a:pPr>
              <a:buFont typeface="Arial" panose="020B0604020202020204" pitchFamily="34" charset="0"/>
              <a:buChar char="•"/>
            </a:pPr>
            <a:r>
              <a:rPr lang="en-GB" sz="2000" b="1"/>
              <a:t>Environmental:</a:t>
            </a:r>
            <a:endParaRPr lang="en-GB" sz="2000"/>
          </a:p>
          <a:p>
            <a:pPr marL="742950" lvl="1" indent="-285750">
              <a:buFont typeface="Arial" panose="020B0604020202020204" pitchFamily="34" charset="0"/>
              <a:buChar char="•"/>
            </a:pPr>
            <a:r>
              <a:rPr lang="en-GB" sz="2000"/>
              <a:t>UK’s net-zero 2050 target → opportunity for EcoSip</a:t>
            </a:r>
          </a:p>
          <a:p>
            <a:pPr marL="742950" lvl="1" indent="-285750">
              <a:buFont typeface="Arial" panose="020B0604020202020204" pitchFamily="34" charset="0"/>
              <a:buChar char="•"/>
            </a:pPr>
            <a:r>
              <a:rPr lang="en-GB" sz="2000"/>
              <a:t>Biodegradable materials reduce carbon footprint</a:t>
            </a:r>
          </a:p>
          <a:p>
            <a:pPr marL="742950" lvl="1" indent="-285750">
              <a:buFont typeface="Arial" panose="020B0604020202020204" pitchFamily="34" charset="0"/>
              <a:buChar char="•"/>
            </a:pPr>
            <a:r>
              <a:rPr lang="en-GB" sz="2000"/>
              <a:t>Challenge: higher material costs</a:t>
            </a:r>
          </a:p>
          <a:p>
            <a:pPr>
              <a:buFont typeface="Arial" panose="020B0604020202020204" pitchFamily="34" charset="0"/>
              <a:buChar char="•"/>
            </a:pPr>
            <a:r>
              <a:rPr lang="en-GB" sz="2000" b="1"/>
              <a:t>Legal:</a:t>
            </a:r>
            <a:endParaRPr lang="en-GB" sz="2000"/>
          </a:p>
          <a:p>
            <a:pPr marL="742950" lvl="1" indent="-285750">
              <a:buFont typeface="Arial" panose="020B0604020202020204" pitchFamily="34" charset="0"/>
              <a:buChar char="•"/>
            </a:pPr>
            <a:r>
              <a:rPr lang="en-GB" sz="2000"/>
              <a:t>Compliance with Food Safety Act, FSA, ASA, GDPR</a:t>
            </a:r>
          </a:p>
          <a:p>
            <a:pPr marL="742950" lvl="1" indent="-285750">
              <a:buFont typeface="Arial" panose="020B0604020202020204" pitchFamily="34" charset="0"/>
              <a:buChar char="•"/>
            </a:pPr>
            <a:r>
              <a:rPr lang="en-GB" sz="2000"/>
              <a:t>Transparent, safe, and ethical marketing essential</a:t>
            </a:r>
          </a:p>
          <a:p>
            <a:endParaRPr lang="en-GB" sz="2000"/>
          </a:p>
        </p:txBody>
      </p:sp>
    </p:spTree>
    <p:extLst>
      <p:ext uri="{BB962C8B-B14F-4D97-AF65-F5344CB8AC3E}">
        <p14:creationId xmlns:p14="http://schemas.microsoft.com/office/powerpoint/2010/main" val="4045779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8D880-8DBC-6FAE-B4A1-82A0E73D9458}"/>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Marketing Strategies</a:t>
            </a: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E16F82-7781-7BB4-6873-E4498F274065}"/>
              </a:ext>
            </a:extLst>
          </p:cNvPr>
          <p:cNvSpPr>
            <a:spLocks noGrp="1"/>
          </p:cNvSpPr>
          <p:nvPr>
            <p:ph idx="1"/>
          </p:nvPr>
        </p:nvSpPr>
        <p:spPr>
          <a:xfrm>
            <a:off x="4654732" y="850052"/>
            <a:ext cx="6390623" cy="5326911"/>
          </a:xfrm>
        </p:spPr>
        <p:txBody>
          <a:bodyPr>
            <a:normAutofit/>
          </a:bodyPr>
          <a:lstStyle/>
          <a:p>
            <a:pPr>
              <a:buFont typeface="Arial" panose="020B0604020202020204" pitchFamily="34" charset="0"/>
              <a:buChar char="•"/>
            </a:pPr>
            <a:r>
              <a:rPr lang="en-GB" sz="2200" b="1"/>
              <a:t>Objective:</a:t>
            </a:r>
            <a:r>
              <a:rPr lang="en-GB" sz="2200"/>
              <a:t> Build strong, ethical, health-focused brand</a:t>
            </a:r>
          </a:p>
          <a:p>
            <a:pPr>
              <a:buFont typeface="Arial" panose="020B0604020202020204" pitchFamily="34" charset="0"/>
              <a:buChar char="•"/>
            </a:pPr>
            <a:r>
              <a:rPr lang="en-GB" sz="2200" b="1"/>
              <a:t>Target Market:</a:t>
            </a:r>
            <a:r>
              <a:rPr lang="en-GB" sz="2200"/>
              <a:t> 18–40-year-olds, urban, eco-conscious, gym-goers</a:t>
            </a:r>
          </a:p>
          <a:p>
            <a:pPr>
              <a:buFont typeface="Arial" panose="020B0604020202020204" pitchFamily="34" charset="0"/>
              <a:buChar char="•"/>
            </a:pPr>
            <a:r>
              <a:rPr lang="en-GB" sz="2200" b="1"/>
              <a:t>Brand Positioning:</a:t>
            </a:r>
            <a:r>
              <a:rPr lang="en-GB" sz="2200"/>
              <a:t> “Drink Clean, Live Green” – health + sustainability</a:t>
            </a:r>
          </a:p>
          <a:p>
            <a:pPr>
              <a:buFont typeface="Arial" panose="020B0604020202020204" pitchFamily="34" charset="0"/>
              <a:buChar char="•"/>
            </a:pPr>
            <a:r>
              <a:rPr lang="en-GB" sz="2200" b="1"/>
              <a:t>Marketing Mix (4Ps):</a:t>
            </a:r>
            <a:endParaRPr lang="en-GB" sz="2200"/>
          </a:p>
          <a:p>
            <a:pPr marL="742950" lvl="1" indent="-285750">
              <a:buFont typeface="Arial" panose="020B0604020202020204" pitchFamily="34" charset="0"/>
              <a:buChar char="•"/>
            </a:pPr>
            <a:r>
              <a:rPr lang="en-GB" sz="2200" b="1"/>
              <a:t>Product:</a:t>
            </a:r>
            <a:r>
              <a:rPr lang="en-GB" sz="2200"/>
              <a:t> Natural, compostable drinks with QR transparency</a:t>
            </a:r>
          </a:p>
          <a:p>
            <a:pPr marL="742950" lvl="1" indent="-285750">
              <a:buFont typeface="Arial" panose="020B0604020202020204" pitchFamily="34" charset="0"/>
              <a:buChar char="•"/>
            </a:pPr>
            <a:r>
              <a:rPr lang="en-GB" sz="2200" b="1"/>
              <a:t>Price:</a:t>
            </a:r>
            <a:r>
              <a:rPr lang="en-GB" sz="2200"/>
              <a:t> Premium (£2.99/350ml), subscription discounts</a:t>
            </a:r>
          </a:p>
          <a:p>
            <a:pPr marL="742950" lvl="1" indent="-285750">
              <a:buFont typeface="Arial" panose="020B0604020202020204" pitchFamily="34" charset="0"/>
              <a:buChar char="•"/>
            </a:pPr>
            <a:r>
              <a:rPr lang="en-GB" sz="2200" b="1"/>
              <a:t>Place:</a:t>
            </a:r>
            <a:r>
              <a:rPr lang="en-GB" sz="2200"/>
              <a:t> Gyms, cafes, e-commerce, supermarkets</a:t>
            </a:r>
          </a:p>
          <a:p>
            <a:pPr marL="742950" lvl="1" indent="-285750">
              <a:buFont typeface="Arial" panose="020B0604020202020204" pitchFamily="34" charset="0"/>
              <a:buChar char="•"/>
            </a:pPr>
            <a:r>
              <a:rPr lang="en-GB" sz="2200" b="1"/>
              <a:t>Promotion:</a:t>
            </a:r>
            <a:r>
              <a:rPr lang="en-GB" sz="2200"/>
              <a:t> Social media, eco-influencers, NGO partnerships</a:t>
            </a:r>
          </a:p>
          <a:p>
            <a:endParaRPr lang="en-GB" sz="2200"/>
          </a:p>
        </p:txBody>
      </p:sp>
    </p:spTree>
    <p:extLst>
      <p:ext uri="{BB962C8B-B14F-4D97-AF65-F5344CB8AC3E}">
        <p14:creationId xmlns:p14="http://schemas.microsoft.com/office/powerpoint/2010/main" val="4114325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46C9C-C4EF-5E2A-3FA1-495E1C3ED66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Funding Requirements</a:t>
            </a:r>
          </a:p>
        </p:txBody>
      </p:sp>
      <p:graphicFrame>
        <p:nvGraphicFramePr>
          <p:cNvPr id="5" name="Content Placeholder 2">
            <a:extLst>
              <a:ext uri="{FF2B5EF4-FFF2-40B4-BE49-F238E27FC236}">
                <a16:creationId xmlns:a16="http://schemas.microsoft.com/office/drawing/2014/main" id="{1867FD76-1858-2B40-808A-ACD9A87361E7}"/>
              </a:ext>
            </a:extLst>
          </p:cNvPr>
          <p:cNvGraphicFramePr>
            <a:graphicFrameLocks noGrp="1"/>
          </p:cNvGraphicFramePr>
          <p:nvPr>
            <p:ph idx="1"/>
            <p:extLst>
              <p:ext uri="{D42A27DB-BD31-4B8C-83A1-F6EECF244321}">
                <p14:modId xmlns:p14="http://schemas.microsoft.com/office/powerpoint/2010/main" val="42293943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08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F2F2A-CB9C-7B09-EF0F-D7E50CECB6B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Start-up Costs Breakdown</a:t>
            </a:r>
          </a:p>
        </p:txBody>
      </p:sp>
      <p:graphicFrame>
        <p:nvGraphicFramePr>
          <p:cNvPr id="4" name="Content Placeholder 3">
            <a:extLst>
              <a:ext uri="{FF2B5EF4-FFF2-40B4-BE49-F238E27FC236}">
                <a16:creationId xmlns:a16="http://schemas.microsoft.com/office/drawing/2014/main" id="{40EADAA1-F4BD-E91B-CD08-743DCE556181}"/>
              </a:ext>
            </a:extLst>
          </p:cNvPr>
          <p:cNvGraphicFramePr>
            <a:graphicFrameLocks noGrp="1"/>
          </p:cNvGraphicFramePr>
          <p:nvPr>
            <p:ph idx="1"/>
            <p:extLst>
              <p:ext uri="{D42A27DB-BD31-4B8C-83A1-F6EECF244321}">
                <p14:modId xmlns:p14="http://schemas.microsoft.com/office/powerpoint/2010/main" val="3826705089"/>
              </p:ext>
            </p:extLst>
          </p:nvPr>
        </p:nvGraphicFramePr>
        <p:xfrm>
          <a:off x="5447902" y="750440"/>
          <a:ext cx="5581134" cy="5453920"/>
        </p:xfrm>
        <a:graphic>
          <a:graphicData uri="http://schemas.openxmlformats.org/drawingml/2006/table">
            <a:tbl>
              <a:tblPr firstRow="1" bandRow="1">
                <a:noFill/>
              </a:tblPr>
              <a:tblGrid>
                <a:gridCol w="2816961">
                  <a:extLst>
                    <a:ext uri="{9D8B030D-6E8A-4147-A177-3AD203B41FA5}">
                      <a16:colId xmlns:a16="http://schemas.microsoft.com/office/drawing/2014/main" val="4173972339"/>
                    </a:ext>
                  </a:extLst>
                </a:gridCol>
                <a:gridCol w="2764173">
                  <a:extLst>
                    <a:ext uri="{9D8B030D-6E8A-4147-A177-3AD203B41FA5}">
                      <a16:colId xmlns:a16="http://schemas.microsoft.com/office/drawing/2014/main" val="3177517544"/>
                    </a:ext>
                  </a:extLst>
                </a:gridCol>
              </a:tblGrid>
              <a:tr h="531050">
                <a:tc>
                  <a:txBody>
                    <a:bodyPr/>
                    <a:lstStyle/>
                    <a:p>
                      <a:pPr>
                        <a:buNone/>
                      </a:pPr>
                      <a:r>
                        <a:rPr lang="en-GB" sz="2000" b="0" cap="none" spc="60">
                          <a:solidFill>
                            <a:schemeClr val="bg1"/>
                          </a:solidFill>
                        </a:rPr>
                        <a:t>Category</a:t>
                      </a:r>
                    </a:p>
                  </a:txBody>
                  <a:tcPr marL="116288" marR="116288" marT="116288" marB="58144" anchor="ctr">
                    <a:lnL w="12700" cmpd="sng">
                      <a:noFill/>
                    </a:lnL>
                    <a:lnR w="12700" cmpd="sng">
                      <a:noFill/>
                    </a:lnR>
                    <a:lnT w="19050" cap="flat" cmpd="sng" algn="ctr">
                      <a:noFill/>
                      <a:prstDash val="solid"/>
                    </a:lnT>
                    <a:lnB w="38100" cmpd="sng">
                      <a:noFill/>
                    </a:lnB>
                    <a:solidFill>
                      <a:schemeClr val="accent1"/>
                    </a:solidFill>
                  </a:tcPr>
                </a:tc>
                <a:tc>
                  <a:txBody>
                    <a:bodyPr/>
                    <a:lstStyle/>
                    <a:p>
                      <a:pPr>
                        <a:buNone/>
                      </a:pPr>
                      <a:r>
                        <a:rPr lang="en-GB" sz="2000" b="0" cap="none" spc="60">
                          <a:solidFill>
                            <a:schemeClr val="bg1"/>
                          </a:solidFill>
                        </a:rPr>
                        <a:t>Amount (£)</a:t>
                      </a:r>
                    </a:p>
                  </a:txBody>
                  <a:tcPr marL="116288" marR="116288" marT="116288" marB="58144"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1650836744"/>
                  </a:ext>
                </a:extLst>
              </a:tr>
              <a:tr h="492287">
                <a:tc>
                  <a:txBody>
                    <a:bodyPr/>
                    <a:lstStyle/>
                    <a:p>
                      <a:pPr>
                        <a:buNone/>
                      </a:pPr>
                      <a:r>
                        <a:rPr lang="en-GB" sz="1800" cap="none" spc="0">
                          <a:solidFill>
                            <a:schemeClr val="tx1"/>
                          </a:solidFill>
                        </a:rPr>
                        <a:t>Equipment</a:t>
                      </a:r>
                    </a:p>
                  </a:txBody>
                  <a:tcPr marL="116288" marR="116288" marT="116288" marB="58144" anchor="ctr">
                    <a:lnL w="12700" cmpd="sng">
                      <a:noFill/>
                      <a:prstDash val="solid"/>
                    </a:lnL>
                    <a:lnR w="12700" cmpd="sng">
                      <a:noFill/>
                      <a:prstDash val="solid"/>
                    </a:lnR>
                    <a:lnT w="38100" cmpd="sng">
                      <a:noFill/>
                    </a:lnT>
                    <a:lnB w="12700" cap="flat" cmpd="sng" algn="ctr">
                      <a:noFill/>
                      <a:prstDash val="solid"/>
                    </a:lnB>
                    <a:noFill/>
                  </a:tcPr>
                </a:tc>
                <a:tc>
                  <a:txBody>
                    <a:bodyPr/>
                    <a:lstStyle/>
                    <a:p>
                      <a:pPr>
                        <a:buNone/>
                      </a:pPr>
                      <a:r>
                        <a:rPr lang="en-GB" sz="1800" cap="none" spc="0">
                          <a:solidFill>
                            <a:schemeClr val="tx1"/>
                          </a:solidFill>
                        </a:rPr>
                        <a:t>25,000</a:t>
                      </a:r>
                    </a:p>
                  </a:txBody>
                  <a:tcPr marL="116288" marR="116288" marT="116288" marB="58144" anchor="ctr">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3827484591"/>
                  </a:ext>
                </a:extLst>
              </a:tr>
              <a:tr h="492287">
                <a:tc>
                  <a:txBody>
                    <a:bodyPr/>
                    <a:lstStyle/>
                    <a:p>
                      <a:pPr>
                        <a:buNone/>
                      </a:pPr>
                      <a:r>
                        <a:rPr lang="en-GB" sz="1800" cap="none" spc="0">
                          <a:solidFill>
                            <a:schemeClr val="tx1"/>
                          </a:solidFill>
                        </a:rPr>
                        <a:t>Rent</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10,000</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65197456"/>
                  </a:ext>
                </a:extLst>
              </a:tr>
              <a:tr h="492287">
                <a:tc>
                  <a:txBody>
                    <a:bodyPr/>
                    <a:lstStyle/>
                    <a:p>
                      <a:pPr>
                        <a:buNone/>
                      </a:pPr>
                      <a:r>
                        <a:rPr lang="en-GB" sz="1800" cap="none" spc="0">
                          <a:solidFill>
                            <a:schemeClr val="tx1"/>
                          </a:solidFill>
                        </a:rPr>
                        <a:t>Raw Materials</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GB" sz="1800" cap="none" spc="0">
                          <a:solidFill>
                            <a:schemeClr val="tx1"/>
                          </a:solidFill>
                        </a:rPr>
                        <a:t>8,000</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032365155"/>
                  </a:ext>
                </a:extLst>
              </a:tr>
              <a:tr h="492287">
                <a:tc>
                  <a:txBody>
                    <a:bodyPr/>
                    <a:lstStyle/>
                    <a:p>
                      <a:pPr>
                        <a:buNone/>
                      </a:pPr>
                      <a:r>
                        <a:rPr lang="en-GB" sz="1800" cap="none" spc="0">
                          <a:solidFill>
                            <a:schemeClr val="tx1"/>
                          </a:solidFill>
                        </a:rPr>
                        <a:t>Branding</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5,000</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22055308"/>
                  </a:ext>
                </a:extLst>
              </a:tr>
              <a:tr h="492287">
                <a:tc>
                  <a:txBody>
                    <a:bodyPr/>
                    <a:lstStyle/>
                    <a:p>
                      <a:pPr>
                        <a:buNone/>
                      </a:pPr>
                      <a:r>
                        <a:rPr lang="en-GB" sz="1800" cap="none" spc="0">
                          <a:solidFill>
                            <a:schemeClr val="tx1"/>
                          </a:solidFill>
                        </a:rPr>
                        <a:t>Licensing</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GB" sz="1800" cap="none" spc="0">
                          <a:solidFill>
                            <a:schemeClr val="tx1"/>
                          </a:solidFill>
                        </a:rPr>
                        <a:t>3,000</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199359942"/>
                  </a:ext>
                </a:extLst>
              </a:tr>
              <a:tr h="492287">
                <a:tc>
                  <a:txBody>
                    <a:bodyPr/>
                    <a:lstStyle/>
                    <a:p>
                      <a:pPr>
                        <a:buNone/>
                      </a:pPr>
                      <a:r>
                        <a:rPr lang="en-GB" sz="1800" cap="none" spc="0">
                          <a:solidFill>
                            <a:schemeClr val="tx1"/>
                          </a:solidFill>
                        </a:rPr>
                        <a:t>Marketing</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7,000</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94252983"/>
                  </a:ext>
                </a:extLst>
              </a:tr>
              <a:tr h="492287">
                <a:tc>
                  <a:txBody>
                    <a:bodyPr/>
                    <a:lstStyle/>
                    <a:p>
                      <a:pPr>
                        <a:buNone/>
                      </a:pPr>
                      <a:r>
                        <a:rPr lang="en-GB" sz="1800" cap="none" spc="0">
                          <a:solidFill>
                            <a:schemeClr val="tx1"/>
                          </a:solidFill>
                        </a:rPr>
                        <a:t>Salaries</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GB" sz="1800" cap="none" spc="0">
                          <a:solidFill>
                            <a:schemeClr val="tx1"/>
                          </a:solidFill>
                        </a:rPr>
                        <a:t>12,000</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06550875"/>
                  </a:ext>
                </a:extLst>
              </a:tr>
              <a:tr h="492287">
                <a:tc>
                  <a:txBody>
                    <a:bodyPr/>
                    <a:lstStyle/>
                    <a:p>
                      <a:pPr>
                        <a:buNone/>
                      </a:pPr>
                      <a:r>
                        <a:rPr lang="en-GB" sz="1800" cap="none" spc="0">
                          <a:solidFill>
                            <a:schemeClr val="tx1"/>
                          </a:solidFill>
                        </a:rPr>
                        <a:t>Logistics</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cap="none" spc="0">
                          <a:solidFill>
                            <a:schemeClr val="tx1"/>
                          </a:solidFill>
                        </a:rPr>
                        <a:t>5,000</a:t>
                      </a: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10809491"/>
                  </a:ext>
                </a:extLst>
              </a:tr>
              <a:tr h="492287">
                <a:tc>
                  <a:txBody>
                    <a:bodyPr/>
                    <a:lstStyle/>
                    <a:p>
                      <a:pPr>
                        <a:buNone/>
                      </a:pPr>
                      <a:r>
                        <a:rPr lang="en-GB" sz="1800" cap="none" spc="0">
                          <a:solidFill>
                            <a:schemeClr val="tx1"/>
                          </a:solidFill>
                        </a:rPr>
                        <a:t>Contingency</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GB" sz="1800" cap="none" spc="0">
                          <a:solidFill>
                            <a:schemeClr val="tx1"/>
                          </a:solidFill>
                        </a:rPr>
                        <a:t>5,000</a:t>
                      </a:r>
                    </a:p>
                  </a:txBody>
                  <a:tcPr marL="116288" marR="116288" marT="116288" marB="58144"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810127719"/>
                  </a:ext>
                </a:extLst>
              </a:tr>
              <a:tr h="492287">
                <a:tc>
                  <a:txBody>
                    <a:bodyPr/>
                    <a:lstStyle/>
                    <a:p>
                      <a:pPr>
                        <a:buNone/>
                      </a:pPr>
                      <a:r>
                        <a:rPr lang="en-GB" sz="1800" b="1" cap="none" spc="0">
                          <a:solidFill>
                            <a:schemeClr val="tx1"/>
                          </a:solidFill>
                        </a:rPr>
                        <a:t>Total</a:t>
                      </a:r>
                      <a:endParaRPr lang="en-GB" sz="1800" cap="none" spc="0">
                        <a:solidFill>
                          <a:schemeClr val="tx1"/>
                        </a:solidFill>
                      </a:endParaRP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GB" sz="1800" b="1" cap="none" spc="0">
                          <a:solidFill>
                            <a:schemeClr val="tx1"/>
                          </a:solidFill>
                        </a:rPr>
                        <a:t>80,000</a:t>
                      </a:r>
                      <a:endParaRPr lang="en-GB" sz="1800" cap="none" spc="0">
                        <a:solidFill>
                          <a:schemeClr val="tx1"/>
                        </a:solidFill>
                      </a:endParaRPr>
                    </a:p>
                  </a:txBody>
                  <a:tcPr marL="116288" marR="116288" marT="116288" marB="58144"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15020514"/>
                  </a:ext>
                </a:extLst>
              </a:tr>
            </a:tbl>
          </a:graphicData>
        </a:graphic>
      </p:graphicFrame>
    </p:spTree>
    <p:extLst>
      <p:ext uri="{BB962C8B-B14F-4D97-AF65-F5344CB8AC3E}">
        <p14:creationId xmlns:p14="http://schemas.microsoft.com/office/powerpoint/2010/main" val="307367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8CDD2-01A8-123A-57CC-FEC49DECC44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76F146F9-C865-5A85-124A-182D59329CF7}"/>
              </a:ext>
            </a:extLst>
          </p:cNvPr>
          <p:cNvGraphicFramePr>
            <a:graphicFrameLocks noGrp="1"/>
          </p:cNvGraphicFramePr>
          <p:nvPr>
            <p:ph idx="1"/>
            <p:extLst>
              <p:ext uri="{D42A27DB-BD31-4B8C-83A1-F6EECF244321}">
                <p14:modId xmlns:p14="http://schemas.microsoft.com/office/powerpoint/2010/main" val="381518196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63518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F848F-7B03-01C5-55C7-17BB263DDC7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Referencs</a:t>
            </a:r>
          </a:p>
        </p:txBody>
      </p:sp>
      <p:sp>
        <p:nvSpPr>
          <p:cNvPr id="3" name="Content Placeholder 2">
            <a:extLst>
              <a:ext uri="{FF2B5EF4-FFF2-40B4-BE49-F238E27FC236}">
                <a16:creationId xmlns:a16="http://schemas.microsoft.com/office/drawing/2014/main" id="{D36D98FD-4D6B-213B-65AF-5366CCD65EA1}"/>
              </a:ext>
            </a:extLst>
          </p:cNvPr>
          <p:cNvSpPr>
            <a:spLocks noGrp="1"/>
          </p:cNvSpPr>
          <p:nvPr>
            <p:ph idx="1"/>
          </p:nvPr>
        </p:nvSpPr>
        <p:spPr>
          <a:xfrm>
            <a:off x="4810259" y="649480"/>
            <a:ext cx="6555347" cy="5546047"/>
          </a:xfrm>
        </p:spPr>
        <p:txBody>
          <a:bodyPr anchor="ctr">
            <a:normAutofit/>
          </a:bodyPr>
          <a:lstStyle/>
          <a:p>
            <a:pPr>
              <a:buNone/>
            </a:pPr>
            <a:endParaRPr lang="en-GB" sz="1700"/>
          </a:p>
          <a:p>
            <a:pPr>
              <a:buFont typeface="Arial" panose="020B0604020202020204" pitchFamily="34" charset="0"/>
              <a:buChar char="•"/>
            </a:pPr>
            <a:r>
              <a:rPr lang="en-GB" sz="1700"/>
              <a:t>Belz, F.M., Peattie, K. and Onel, N. (2025) </a:t>
            </a:r>
            <a:r>
              <a:rPr lang="en-GB" sz="1700" i="1"/>
              <a:t>Sustainability marketing: A global perspective.</a:t>
            </a:r>
            <a:r>
              <a:rPr lang="en-GB" sz="1700"/>
              <a:t> John Wiley &amp; Sons.</a:t>
            </a:r>
          </a:p>
          <a:p>
            <a:pPr>
              <a:buFont typeface="Arial" panose="020B0604020202020204" pitchFamily="34" charset="0"/>
              <a:buChar char="•"/>
            </a:pPr>
            <a:r>
              <a:rPr lang="en-GB" sz="1700"/>
              <a:t>Bocken, N. et al. (2013) ‘A value mapping tool for sustainable business modelling.’ </a:t>
            </a:r>
            <a:r>
              <a:rPr lang="en-GB" sz="1700" i="1"/>
              <a:t>Corporate Governance</a:t>
            </a:r>
            <a:r>
              <a:rPr lang="en-GB" sz="1700"/>
              <a:t>, 13(5), pp.482–497.</a:t>
            </a:r>
          </a:p>
          <a:p>
            <a:pPr>
              <a:buFont typeface="Arial" panose="020B0604020202020204" pitchFamily="34" charset="0"/>
              <a:buChar char="•"/>
            </a:pPr>
            <a:r>
              <a:rPr lang="en-GB" sz="1700"/>
              <a:t>Cherunilam, F. (2021) </a:t>
            </a:r>
            <a:r>
              <a:rPr lang="en-GB" sz="1700" i="1"/>
              <a:t>Business Environment.</a:t>
            </a:r>
            <a:r>
              <a:rPr lang="en-GB" sz="1700"/>
              <a:t> Himalaya Publishing.</a:t>
            </a:r>
          </a:p>
          <a:p>
            <a:pPr>
              <a:buFont typeface="Arial" panose="020B0604020202020204" pitchFamily="34" charset="0"/>
              <a:buChar char="•"/>
            </a:pPr>
            <a:r>
              <a:rPr lang="en-GB" sz="1700"/>
              <a:t>Fernando, A.C. (2011) </a:t>
            </a:r>
            <a:r>
              <a:rPr lang="en-GB" sz="1700" i="1"/>
              <a:t>Business Environment.</a:t>
            </a:r>
            <a:r>
              <a:rPr lang="en-GB" sz="1700"/>
              <a:t> Pearson Education.</a:t>
            </a:r>
          </a:p>
          <a:p>
            <a:pPr>
              <a:buFont typeface="Arial" panose="020B0604020202020204" pitchFamily="34" charset="0"/>
              <a:buChar char="•"/>
            </a:pPr>
            <a:r>
              <a:rPr lang="en-GB" sz="1700"/>
              <a:t>Polonsky, M.J. (2011) ‘Transformative green marketing.’ </a:t>
            </a:r>
            <a:r>
              <a:rPr lang="en-GB" sz="1700" i="1"/>
              <a:t>Journal of Business Research</a:t>
            </a:r>
            <a:r>
              <a:rPr lang="en-GB" sz="1700"/>
              <a:t>, 64(12), pp.1311–1319.</a:t>
            </a:r>
          </a:p>
          <a:p>
            <a:pPr>
              <a:buFont typeface="Arial" panose="020B0604020202020204" pitchFamily="34" charset="0"/>
              <a:buChar char="•"/>
            </a:pPr>
            <a:r>
              <a:rPr lang="en-GB" sz="1700"/>
              <a:t>Rahman, N.A. et al. (2016) </a:t>
            </a:r>
            <a:r>
              <a:rPr lang="en-GB" sz="1700" i="1"/>
              <a:t>Technological Innovation on SME Survival.</a:t>
            </a:r>
            <a:r>
              <a:rPr lang="en-GB" sz="1700"/>
              <a:t> </a:t>
            </a:r>
            <a:r>
              <a:rPr lang="en-GB" sz="1700" i="1"/>
              <a:t>Procedia-Social and Behavioral Sciences</a:t>
            </a:r>
            <a:r>
              <a:rPr lang="en-GB" sz="1700"/>
              <a:t>, 224, pp.508–515.</a:t>
            </a:r>
          </a:p>
          <a:p>
            <a:pPr>
              <a:buFont typeface="Arial" panose="020B0604020202020204" pitchFamily="34" charset="0"/>
              <a:buChar char="•"/>
            </a:pPr>
            <a:r>
              <a:rPr lang="en-GB" sz="1700"/>
              <a:t>Sheth, J.N. and Parvatiyar, A. (2021) ‘Sustainable marketing.’ </a:t>
            </a:r>
            <a:r>
              <a:rPr lang="en-GB" sz="1700" i="1"/>
              <a:t>Journal of Macromarketing</a:t>
            </a:r>
            <a:r>
              <a:rPr lang="en-GB" sz="1700"/>
              <a:t>, 41(1), pp.150–165.</a:t>
            </a:r>
          </a:p>
          <a:p>
            <a:pPr>
              <a:buFont typeface="Arial" panose="020B0604020202020204" pitchFamily="34" charset="0"/>
              <a:buChar char="•"/>
            </a:pPr>
            <a:r>
              <a:rPr lang="en-GB" sz="1700"/>
              <a:t>Thornton, P.H. et al. (2011) ‘Socio-cultural factors and entrepreneurial activity.’ </a:t>
            </a:r>
            <a:r>
              <a:rPr lang="en-GB" sz="1700" i="1"/>
              <a:t>International Small Business Journal</a:t>
            </a:r>
            <a:r>
              <a:rPr lang="en-GB" sz="1700"/>
              <a:t>, 29(2), pp.105–118.</a:t>
            </a:r>
          </a:p>
          <a:p>
            <a:endParaRPr lang="en-GB" sz="1700"/>
          </a:p>
        </p:txBody>
      </p:sp>
    </p:spTree>
    <p:extLst>
      <p:ext uri="{BB962C8B-B14F-4D97-AF65-F5344CB8AC3E}">
        <p14:creationId xmlns:p14="http://schemas.microsoft.com/office/powerpoint/2010/main" val="2892249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1834</Words>
  <Application>Microsoft Office PowerPoint</Application>
  <PresentationFormat>Widescreen</PresentationFormat>
  <Paragraphs>139</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Certificate of Higher Education Business Skils for the Workplace   Enterprise and Entrepreneurship LCLM4006  EcoSip Ltd. – Sustainable Beverage Business Plan</vt:lpstr>
      <vt:lpstr>Business Overview </vt:lpstr>
      <vt:lpstr>Management Structure and Legal Format </vt:lpstr>
      <vt:lpstr>Environmental Analysis – Overview </vt:lpstr>
      <vt:lpstr>Political and Economic Factors </vt:lpstr>
      <vt:lpstr>Social and Technological Factors</vt:lpstr>
      <vt:lpstr>Environmental and Legal Factors</vt:lpstr>
      <vt:lpstr>Marketing Strategies</vt:lpstr>
      <vt:lpstr>Funding Requirements</vt:lpstr>
      <vt:lpstr>Start-up Costs Breakdown</vt:lpstr>
      <vt:lpstr>Conclusion</vt:lpstr>
      <vt:lpstr>Referencs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Ovi</dc:creator>
  <cp:lastModifiedBy>Flavius Baboi</cp:lastModifiedBy>
  <cp:revision>2</cp:revision>
  <dcterms:created xsi:type="dcterms:W3CDTF">2025-11-05T17:13:17Z</dcterms:created>
  <dcterms:modified xsi:type="dcterms:W3CDTF">2025-11-09T23:21:10Z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2025-11-05T17:15:51Z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88461ee2-74ad-4302-b111-b00bc6e60351</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