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BB7A6A7-D6B3-43E3-874F-C6D2598CABDA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A086-3485-337B-6E3C-D9CAA5D4B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B57BE-CF79-C2EB-D17D-82EB3741D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4601-0D6D-BD58-E067-81A268552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B4CC1-831C-695B-7188-C2D31D52E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22F7D-C58E-7275-E1E3-91D95AF18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20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CB552-465C-1938-4F2D-2B4282450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01276-BC72-E749-EC17-20E3CCC63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D664F-D229-AB8F-1093-1B1AB03D4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A9B9A-8558-0550-CEE5-1B0393B2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0F813-8B38-4B7B-2B70-EC4877787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62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25B3-7202-9E8E-C2E4-16FBC9A91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7DA40-A206-1F4C-F734-9E8725340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656E6-924F-87F1-7862-012F236C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EE5A1-A994-F6A5-133C-EE75F46A5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BD9B0-1F4E-C07B-8457-CC69D9B2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09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530AC-E504-E6C5-1C0D-FF8C9BFBC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A1238-7D7D-40BC-F53A-DF595FD7F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26C76D-4FE0-8776-9898-781C14832F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3048D-4F9B-1C98-6F7E-E52A7F1C0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186CE-579F-A536-3FF8-7DD0F5CC1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9851F-396D-489B-6337-FFE23857E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6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EEDCE-BF5B-44AA-E274-C22B433D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CC490-49FD-915A-BAE4-9A0EBA699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F0B65-17AC-C97F-E2DB-CF85E6032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DB3A7-8D40-ABAA-4CBB-1EF83B2765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933CA9-86DF-EF5E-01F3-73418E6D4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2078F7-45B0-5E54-84B7-8FF2BC492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148F6F-D0F5-3FE4-2253-FC16D00EA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73B5B7-B511-067D-2061-BA1601E0F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270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2AE3-DBF0-49A8-1F0B-DF18E5DE7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C5E0A3-3E87-65BB-9A18-60B2A1229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E15CC-3DA4-FB07-A3FB-D503AD899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0451-E15D-64BE-64DC-6F2CED182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064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623A69-27BD-FE48-622D-D3E8F2307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E82659-AAB9-23F0-0306-E9FBE56FE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CEF69-574D-0990-C6F3-67F8752E3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47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92EC-4382-6F27-4D49-3D30F7FE0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C594-C01A-35F4-3C5C-2E601E51F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D164F-296E-00D9-C69D-E3662002B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C95A4B-F1EC-9D39-1D0C-5EBCEBD5F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5AA5C-2106-F12C-8988-94381778D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6E749-68AB-33B8-7E6C-61F1AB47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6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489C5-A2AB-514F-6880-D68CF5333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318360-6940-9A82-A82D-C66D7EA908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AE5287-C6CE-3D7F-C0DA-7B18C6CC30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B4D1F1-BAD5-37C0-AA78-4AE89BC02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06C5B-8E40-E9AD-048E-F56FF0151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1B95EF-2600-BD4F-DF1C-703CE5363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29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8B73B-30A0-79D5-DE8C-EA81961BF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081F8B-2780-6A3A-C3A8-C1071AB55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26710-6471-7943-0F9D-63A66F660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18519-DEFA-C8A1-98B5-4966FF459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2F717-B329-E47A-84C6-32CA5B856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66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ABA478-4D71-8D29-24D7-9EE2D97BE8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BF08D2-5F08-F3A0-4162-7ED58FAF87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818BD-504A-2520-F7BC-F979AB6E8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AF65B-7092-6928-8963-A23458411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83F25-211C-E572-A824-49F261AA6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19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D3CC99-7956-C43D-203C-E6C75A094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C7E164-9113-54C5-74FA-942AF47BBF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6C9C6-3104-C880-F3D4-5DCF5071B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F3A20-58BD-4616-9FEC-33AD52082F4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765F9-8478-DF25-FE73-B65066325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4022E-1CFB-577A-90AA-3D858AC6B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0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9D022-F4A5-0D85-C026-5CB515D939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393534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tx2">
                    <a:lumMod val="10000"/>
                    <a:lumOff val="90000"/>
                  </a:schemeClr>
                </a:solidFill>
                <a:latin typeface="Jumble" panose="020F0502020204030204" pitchFamily="2" charset="0"/>
              </a:rPr>
              <a:t>Have you ever had a hobby that you like a lot, but at the same time you felt that something is missing ?</a:t>
            </a:r>
          </a:p>
        </p:txBody>
      </p:sp>
    </p:spTree>
    <p:extLst>
      <p:ext uri="{BB962C8B-B14F-4D97-AF65-F5344CB8AC3E}">
        <p14:creationId xmlns:p14="http://schemas.microsoft.com/office/powerpoint/2010/main" val="2534336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9300EB3-56FE-9534-A649-BB389D227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168" y="0"/>
            <a:ext cx="3608439" cy="11503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E00ED7-5DC6-EEC4-AD1C-3BB360E61485}"/>
              </a:ext>
            </a:extLst>
          </p:cNvPr>
          <p:cNvSpPr txBox="1"/>
          <p:nvPr/>
        </p:nvSpPr>
        <p:spPr>
          <a:xfrm>
            <a:off x="0" y="1997463"/>
            <a:ext cx="10156722" cy="397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      Petar Stanchev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              2505752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Lecturer’s Name: </a:t>
            </a:r>
            <a:r>
              <a:rPr lang="en-GB" sz="3200" b="1" kern="1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Fouziya</a:t>
            </a: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Farheen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        LCLM 4006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       Enterprise &amp; Entrepreneurship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Component 2:          </a:t>
            </a:r>
            <a:r>
              <a:rPr lang="en-GB" sz="3200" b="1" dirty="0">
                <a:solidFill>
                  <a:schemeClr val="bg1"/>
                </a:solidFill>
              </a:rPr>
              <a:t>Individual Presentation Pitch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972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916A90-60CD-9255-F89F-6F9FC7C10B06}"/>
              </a:ext>
            </a:extLst>
          </p:cNvPr>
          <p:cNvSpPr txBox="1"/>
          <p:nvPr/>
        </p:nvSpPr>
        <p:spPr>
          <a:xfrm>
            <a:off x="196646" y="157316"/>
            <a:ext cx="6744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>
                <a:solidFill>
                  <a:schemeClr val="tx2">
                    <a:lumMod val="25000"/>
                    <a:lumOff val="75000"/>
                  </a:schemeClr>
                </a:solidFill>
                <a:latin typeface="Agency FB" panose="020B0503020202020204" pitchFamily="34" charset="0"/>
              </a:rPr>
              <a:t>Black Sea Studio</a:t>
            </a:r>
            <a:endParaRPr lang="en-GB" sz="7200" b="1" dirty="0">
              <a:solidFill>
                <a:schemeClr val="tx2">
                  <a:lumMod val="25000"/>
                  <a:lumOff val="75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B73036-FF96-4B0B-DA8D-BAAEEAB06282}"/>
              </a:ext>
            </a:extLst>
          </p:cNvPr>
          <p:cNvSpPr txBox="1"/>
          <p:nvPr/>
        </p:nvSpPr>
        <p:spPr>
          <a:xfrm>
            <a:off x="196647" y="2437267"/>
            <a:ext cx="41393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Focusing on the creation of in-depth, premium Turn-Based Strategy RPGs (TB-RPGs) featuring rich systems, tactical combat, and high replayability.</a:t>
            </a:r>
            <a:endParaRPr lang="en-GB" sz="2800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B5384A-0979-92A0-611B-3961B69555CE}"/>
              </a:ext>
            </a:extLst>
          </p:cNvPr>
          <p:cNvSpPr txBox="1"/>
          <p:nvPr/>
        </p:nvSpPr>
        <p:spPr>
          <a:xfrm>
            <a:off x="4336027" y="2437267"/>
            <a:ext cx="400410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Exclusive digital distribution on Steam (PC). A platform that remains the premier storefront for indie games, capturing between 74 and 75% of the global PC digital distribution market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C4D22D-6CAC-E4FA-5106-9F244CC32AE3}"/>
              </a:ext>
            </a:extLst>
          </p:cNvPr>
          <p:cNvSpPr txBox="1"/>
          <p:nvPr/>
        </p:nvSpPr>
        <p:spPr>
          <a:xfrm>
            <a:off x="8340132" y="2437267"/>
            <a:ext cx="374803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Founded and operated as a LTD enterprise, the studio is 100% self-funded through personal capital. This lean financial structure eliminates external debt, retains total intellectual property ownership, and allows for complete creative control. </a:t>
            </a: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0A7C0F78-2C66-6857-EDC0-038B6A8D4342}"/>
              </a:ext>
            </a:extLst>
          </p:cNvPr>
          <p:cNvSpPr/>
          <p:nvPr/>
        </p:nvSpPr>
        <p:spPr>
          <a:xfrm>
            <a:off x="196646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1</a:t>
            </a:r>
            <a:endParaRPr lang="en-GB" sz="36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2" name="Hexagon 21">
            <a:extLst>
              <a:ext uri="{FF2B5EF4-FFF2-40B4-BE49-F238E27FC236}">
                <a16:creationId xmlns:a16="http://schemas.microsoft.com/office/drawing/2014/main" id="{1B86E4E1-9B11-D77A-3954-4E0B409AE66A}"/>
              </a:ext>
            </a:extLst>
          </p:cNvPr>
          <p:cNvSpPr/>
          <p:nvPr/>
        </p:nvSpPr>
        <p:spPr>
          <a:xfrm>
            <a:off x="4336027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2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4" name="Hexagon 23">
            <a:extLst>
              <a:ext uri="{FF2B5EF4-FFF2-40B4-BE49-F238E27FC236}">
                <a16:creationId xmlns:a16="http://schemas.microsoft.com/office/drawing/2014/main" id="{84806F06-FCF9-B9B9-93C9-ED32CF8A2360}"/>
              </a:ext>
            </a:extLst>
          </p:cNvPr>
          <p:cNvSpPr/>
          <p:nvPr/>
        </p:nvSpPr>
        <p:spPr>
          <a:xfrm>
            <a:off x="8340132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3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542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83DFCF-175E-D420-1FBF-37B1B3190633}"/>
              </a:ext>
            </a:extLst>
          </p:cNvPr>
          <p:cNvSpPr txBox="1"/>
          <p:nvPr/>
        </p:nvSpPr>
        <p:spPr>
          <a:xfrm>
            <a:off x="3470787" y="0"/>
            <a:ext cx="66072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STRATEGIC OBJECTIVES</a:t>
            </a:r>
            <a:endParaRPr lang="en-US" sz="6000" b="1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997820-5B89-BEB7-0A82-3A9C2C95073B}"/>
              </a:ext>
            </a:extLst>
          </p:cNvPr>
          <p:cNvSpPr txBox="1"/>
          <p:nvPr/>
        </p:nvSpPr>
        <p:spPr>
          <a:xfrm>
            <a:off x="196647" y="2437267"/>
            <a:ext cx="41393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Develop and launch one flagship commercial TB-Strategy RPG title within 24 months of development cycle.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F0362F-C1B5-2B9C-BD9F-1A133B41BDAF}"/>
              </a:ext>
            </a:extLst>
          </p:cNvPr>
          <p:cNvSpPr txBox="1"/>
          <p:nvPr/>
        </p:nvSpPr>
        <p:spPr>
          <a:xfrm>
            <a:off x="4336027" y="2437267"/>
            <a:ext cx="400410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Achieve profitability on the first game to entirely fund a second, more ambitious project.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606018-C80A-9639-1178-1CC111B9B2B8}"/>
              </a:ext>
            </a:extLst>
          </p:cNvPr>
          <p:cNvSpPr txBox="1"/>
          <p:nvPr/>
        </p:nvSpPr>
        <p:spPr>
          <a:xfrm>
            <a:off x="8340132" y="2437267"/>
            <a:ext cx="374803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Solo development eliminates high payroll overhead, allowing the studio to spend extra time polishing complex gameplay mechanics that larger studios overlook due to high burn rates.</a:t>
            </a:r>
          </a:p>
        </p:txBody>
      </p:sp>
      <p:sp>
        <p:nvSpPr>
          <p:cNvPr id="11" name="Hexagon 10">
            <a:extLst>
              <a:ext uri="{FF2B5EF4-FFF2-40B4-BE49-F238E27FC236}">
                <a16:creationId xmlns:a16="http://schemas.microsoft.com/office/drawing/2014/main" id="{6326A842-FC5C-F3D1-5DCD-8707B4A45234}"/>
              </a:ext>
            </a:extLst>
          </p:cNvPr>
          <p:cNvSpPr/>
          <p:nvPr/>
        </p:nvSpPr>
        <p:spPr>
          <a:xfrm>
            <a:off x="196646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1</a:t>
            </a:r>
            <a:endParaRPr lang="en-GB" sz="36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13" name="Hexagon 12">
            <a:extLst>
              <a:ext uri="{FF2B5EF4-FFF2-40B4-BE49-F238E27FC236}">
                <a16:creationId xmlns:a16="http://schemas.microsoft.com/office/drawing/2014/main" id="{804C5531-ACBD-7CE6-6804-9D805D3E1A78}"/>
              </a:ext>
            </a:extLst>
          </p:cNvPr>
          <p:cNvSpPr/>
          <p:nvPr/>
        </p:nvSpPr>
        <p:spPr>
          <a:xfrm>
            <a:off x="4336027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2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E6AE95DB-1140-B256-E99B-942965CAE4E7}"/>
              </a:ext>
            </a:extLst>
          </p:cNvPr>
          <p:cNvSpPr/>
          <p:nvPr/>
        </p:nvSpPr>
        <p:spPr>
          <a:xfrm>
            <a:off x="8340132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3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1056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extBox 36">
            <a:extLst>
              <a:ext uri="{FF2B5EF4-FFF2-40B4-BE49-F238E27FC236}">
                <a16:creationId xmlns:a16="http://schemas.microsoft.com/office/drawing/2014/main" id="{B23A8BA4-72AF-6FBB-ACBE-73ACBD8636B6}"/>
              </a:ext>
            </a:extLst>
          </p:cNvPr>
          <p:cNvSpPr txBox="1"/>
          <p:nvPr/>
        </p:nvSpPr>
        <p:spPr>
          <a:xfrm>
            <a:off x="491610" y="224360"/>
            <a:ext cx="49751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Tax Reliefs: As a UK-based developer, the studio can utilize the Video Games Expenditure credit (VGEC).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7687C96-E2E0-635E-C7DE-04C611EF4E36}"/>
              </a:ext>
            </a:extLst>
          </p:cNvPr>
          <p:cNvSpPr txBox="1"/>
          <p:nvPr/>
        </p:nvSpPr>
        <p:spPr>
          <a:xfrm>
            <a:off x="491610" y="1945761"/>
            <a:ext cx="52995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Building the game in an accessible engine like Unity gives robust, out-of-the-box tools for turn-based combat and complex RPG systems.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14DBAF-D4E7-2F86-FD87-5118C798C6B0}"/>
              </a:ext>
            </a:extLst>
          </p:cNvPr>
          <p:cNvSpPr txBox="1"/>
          <p:nvPr/>
        </p:nvSpPr>
        <p:spPr>
          <a:xfrm>
            <a:off x="491610" y="4098049"/>
            <a:ext cx="61549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The Audience thrives on community-driven platforms. Engaging directly with players during development trough Steam Community forums and Reddit helps build a loyal, vocal player base that can drive organic sales and pre-orders.</a:t>
            </a:r>
          </a:p>
        </p:txBody>
      </p:sp>
    </p:spTree>
    <p:extLst>
      <p:ext uri="{BB962C8B-B14F-4D97-AF65-F5344CB8AC3E}">
        <p14:creationId xmlns:p14="http://schemas.microsoft.com/office/powerpoint/2010/main" val="2702976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86BC5D-88D1-CFA1-58A2-8C793476A5DD}"/>
              </a:ext>
            </a:extLst>
          </p:cNvPr>
          <p:cNvSpPr txBox="1"/>
          <p:nvPr/>
        </p:nvSpPr>
        <p:spPr>
          <a:xfrm>
            <a:off x="324465" y="3175818"/>
            <a:ext cx="48374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The Steam Store page will launch 6 to 12 months before the release date. No game launch will occur until the game accumulates a minimum target of 10,000 organic Wish-lists.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FCE880-8BDB-D6B8-ACC1-52785A6AF9C8}"/>
              </a:ext>
            </a:extLst>
          </p:cNvPr>
          <p:cNvSpPr txBox="1"/>
          <p:nvPr/>
        </p:nvSpPr>
        <p:spPr>
          <a:xfrm>
            <a:off x="7030064" y="3175818"/>
            <a:ext cx="48374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Distribute playable alpha builds directly to mid-tier “Let’s Play” YouTube creators and Twitch streamers who specialize specifically in tactical RPGs and strategy games.</a:t>
            </a: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744689AF-BD10-C739-E6E7-6C5B3D350DB7}"/>
              </a:ext>
            </a:extLst>
          </p:cNvPr>
          <p:cNvSpPr/>
          <p:nvPr/>
        </p:nvSpPr>
        <p:spPr>
          <a:xfrm>
            <a:off x="324465" y="2271250"/>
            <a:ext cx="884903" cy="786581"/>
          </a:xfrm>
          <a:prstGeom prst="hexagon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1</a:t>
            </a:r>
            <a:endParaRPr lang="en-GB" sz="3200" b="1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D99D267D-C8AD-C5E1-DAB6-3806E237EDFF}"/>
              </a:ext>
            </a:extLst>
          </p:cNvPr>
          <p:cNvSpPr/>
          <p:nvPr/>
        </p:nvSpPr>
        <p:spPr>
          <a:xfrm>
            <a:off x="7030064" y="2271250"/>
            <a:ext cx="884903" cy="786581"/>
          </a:xfrm>
          <a:prstGeom prst="hexagon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2</a:t>
            </a:r>
            <a:endParaRPr lang="en-GB" sz="3200" b="1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700665-40B3-829C-D34F-57FA43CC490F}"/>
              </a:ext>
            </a:extLst>
          </p:cNvPr>
          <p:cNvSpPr txBox="1"/>
          <p:nvPr/>
        </p:nvSpPr>
        <p:spPr>
          <a:xfrm>
            <a:off x="1209368" y="2479874"/>
            <a:ext cx="35592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Wishlist Aggregation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F3FEBD-2B69-2121-FD23-57A197FFF9DB}"/>
              </a:ext>
            </a:extLst>
          </p:cNvPr>
          <p:cNvSpPr txBox="1"/>
          <p:nvPr/>
        </p:nvSpPr>
        <p:spPr>
          <a:xfrm>
            <a:off x="7914967" y="2372152"/>
            <a:ext cx="35592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Target PR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59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E75ABC-6EBF-86E2-F6B1-BD75BDBA30F1}"/>
              </a:ext>
            </a:extLst>
          </p:cNvPr>
          <p:cNvSpPr txBox="1"/>
          <p:nvPr/>
        </p:nvSpPr>
        <p:spPr>
          <a:xfrm>
            <a:off x="2261419" y="0"/>
            <a:ext cx="79542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Funding Requirements and Allocation</a:t>
            </a:r>
            <a:endParaRPr lang="en-GB" sz="4800" b="1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179DE93-2719-07E1-49CE-1B38037D3FE6}"/>
              </a:ext>
            </a:extLst>
          </p:cNvPr>
          <p:cNvSpPr/>
          <p:nvPr/>
        </p:nvSpPr>
        <p:spPr>
          <a:xfrm>
            <a:off x="344129" y="2075994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Hardware &amp; IT Infrastructure   -   1500</a:t>
            </a:r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£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0EBDE46-6724-ECAC-BF68-5F1616C21CD8}"/>
              </a:ext>
            </a:extLst>
          </p:cNvPr>
          <p:cNvSpPr/>
          <p:nvPr/>
        </p:nvSpPr>
        <p:spPr>
          <a:xfrm>
            <a:off x="344129" y="2999030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Software Licenses   -   1200£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54C0C1-FA2B-938C-C0C8-76DAAF2BEE61}"/>
              </a:ext>
            </a:extLst>
          </p:cNvPr>
          <p:cNvSpPr/>
          <p:nvPr/>
        </p:nvSpPr>
        <p:spPr>
          <a:xfrm>
            <a:off x="344129" y="3922066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Outsourced Assets   -   6000£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6B1E267-1E39-A6EC-6A00-08C8BD064D40}"/>
              </a:ext>
            </a:extLst>
          </p:cNvPr>
          <p:cNvSpPr/>
          <p:nvPr/>
        </p:nvSpPr>
        <p:spPr>
          <a:xfrm>
            <a:off x="344129" y="4833068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Marketing   -   2000£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2447467-EF4C-B2CE-D1FF-C30A40069B75}"/>
              </a:ext>
            </a:extLst>
          </p:cNvPr>
          <p:cNvSpPr/>
          <p:nvPr/>
        </p:nvSpPr>
        <p:spPr>
          <a:xfrm>
            <a:off x="344129" y="5737123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Admin, Legal and Accounting fees   -   1600£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549440-8A12-77A1-6B2E-03276548BB3B}"/>
              </a:ext>
            </a:extLst>
          </p:cNvPr>
          <p:cNvSpPr txBox="1"/>
          <p:nvPr/>
        </p:nvSpPr>
        <p:spPr>
          <a:xfrm>
            <a:off x="6705599" y="2075994"/>
            <a:ext cx="49554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The total of the initial cost for starting the production of the first project made by the studio is 2700£. That includes only the Software Licenses, Hardware and IT Infrastructure.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4852C8-EA87-6FC9-AE0E-883E42DE492E}"/>
              </a:ext>
            </a:extLst>
          </p:cNvPr>
          <p:cNvSpPr txBox="1"/>
          <p:nvPr/>
        </p:nvSpPr>
        <p:spPr>
          <a:xfrm>
            <a:off x="6705599" y="4152898"/>
            <a:ext cx="48276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The funding needed for 24-month developing period of the first project is in total 10,800£.</a:t>
            </a:r>
          </a:p>
        </p:txBody>
      </p:sp>
    </p:spTree>
    <p:extLst>
      <p:ext uri="{BB962C8B-B14F-4D97-AF65-F5344CB8AC3E}">
        <p14:creationId xmlns:p14="http://schemas.microsoft.com/office/powerpoint/2010/main" val="872373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5645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446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Agency FB</vt:lpstr>
      <vt:lpstr>Algerian</vt:lpstr>
      <vt:lpstr>Aptos</vt:lpstr>
      <vt:lpstr>Aptos Display</vt:lpstr>
      <vt:lpstr>Arial</vt:lpstr>
      <vt:lpstr>Jumble</vt:lpstr>
      <vt:lpstr>Office Theme</vt:lpstr>
      <vt:lpstr>Have you ever had a hobby that you like a lot, but at the same time you felt that something is missing 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Petar Stanchev (2505752)</dc:creator>
  <cp:lastModifiedBy>Petar Stanchev (2505752)</cp:lastModifiedBy>
  <cp:revision>3</cp:revision>
  <dcterms:created xsi:type="dcterms:W3CDTF">2026-07-12T13:11:12Z</dcterms:created>
  <dcterms:modified xsi:type="dcterms:W3CDTF">2026-07-13T01:40:27Z</dcterms:modified>
</cp:coreProperties>
</file>