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138" d="100"/>
          <a:sy n="138" d="100"/>
        </p:scale>
        <p:origin x="102" y="-14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50FCE4-43BF-7942-30FB-F623AEF57A15}"/>
              </a:ext>
            </a:extLst>
          </p:cNvPr>
          <p:cNvSpPr txBox="1">
            <a:spLocks noGrp="1"/>
          </p:cNvSpPr>
          <p:nvPr>
            <p:ph type="ctrTitle"/>
          </p:nvPr>
        </p:nvSpPr>
        <p:spPr>
          <a:xfrm>
            <a:off x="2301919" y="1122361"/>
            <a:ext cx="7588157" cy="2621155"/>
          </a:xfrm>
        </p:spPr>
        <p:txBody>
          <a:bodyPr anchor="b" anchorCtr="1"/>
          <a:lstStyle>
            <a:lvl1pPr algn="ctr">
              <a:defRPr sz="4000"/>
            </a:lvl1pPr>
          </a:lstStyle>
          <a:p>
            <a:pPr lvl="0"/>
            <a:r>
              <a:rPr lang="en-US"/>
              <a:t>Click to edit Master title style</a:t>
            </a:r>
          </a:p>
        </p:txBody>
      </p:sp>
      <p:sp>
        <p:nvSpPr>
          <p:cNvPr id="3" name="Subtitle 2">
            <a:extLst>
              <a:ext uri="{FF2B5EF4-FFF2-40B4-BE49-F238E27FC236}">
                <a16:creationId xmlns:a16="http://schemas.microsoft.com/office/drawing/2014/main" id="{307C01B8-D62F-BED0-CA5D-FCCFD3D606EB}"/>
              </a:ext>
            </a:extLst>
          </p:cNvPr>
          <p:cNvSpPr txBox="1">
            <a:spLocks noGrp="1"/>
          </p:cNvSpPr>
          <p:nvPr>
            <p:ph type="subTitle" idx="1"/>
          </p:nvPr>
        </p:nvSpPr>
        <p:spPr>
          <a:xfrm>
            <a:off x="2301919" y="3843707"/>
            <a:ext cx="7588157" cy="1414092"/>
          </a:xfrm>
        </p:spPr>
        <p:txBody>
          <a:bodyPr anchorCtr="1"/>
          <a:lstStyle>
            <a:lvl1pPr marL="0" indent="0" algn="ctr">
              <a:buNone/>
              <a:defRPr sz="1800"/>
            </a:lvl1pPr>
          </a:lstStyle>
          <a:p>
            <a:pPr lvl="0"/>
            <a:r>
              <a:rPr lang="en-US"/>
              <a:t>Click to edit Master subtitle style</a:t>
            </a:r>
          </a:p>
        </p:txBody>
      </p:sp>
      <p:sp>
        <p:nvSpPr>
          <p:cNvPr id="4" name="Date Placeholder 3">
            <a:extLst>
              <a:ext uri="{FF2B5EF4-FFF2-40B4-BE49-F238E27FC236}">
                <a16:creationId xmlns:a16="http://schemas.microsoft.com/office/drawing/2014/main" id="{DE58CE34-EABF-FEEF-5F54-DEA496D36148}"/>
              </a:ext>
            </a:extLst>
          </p:cNvPr>
          <p:cNvSpPr txBox="1">
            <a:spLocks noGrp="1"/>
          </p:cNvSpPr>
          <p:nvPr>
            <p:ph type="dt" sz="half" idx="7"/>
          </p:nvPr>
        </p:nvSpPr>
        <p:spPr/>
        <p:txBody>
          <a:bodyPr/>
          <a:lstStyle>
            <a:lvl1pPr>
              <a:defRPr/>
            </a:lvl1pPr>
          </a:lstStyle>
          <a:p>
            <a:pPr lvl="0"/>
            <a:fld id="{CFEE961A-98A1-48F2-BAC1-12F8BB3A2135}" type="datetime1">
              <a:rPr lang="en-US"/>
              <a:pPr lvl="0"/>
              <a:t>12/17/2025</a:t>
            </a:fld>
            <a:endParaRPr lang="en-US"/>
          </a:p>
        </p:txBody>
      </p:sp>
      <p:sp>
        <p:nvSpPr>
          <p:cNvPr id="5" name="Footer Placeholder 4">
            <a:extLst>
              <a:ext uri="{FF2B5EF4-FFF2-40B4-BE49-F238E27FC236}">
                <a16:creationId xmlns:a16="http://schemas.microsoft.com/office/drawing/2014/main" id="{A35DEBDA-944B-5CF1-1324-E348B3A05177}"/>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70D7C445-1CF5-7D83-68F0-5C655BB763B9}"/>
              </a:ext>
            </a:extLst>
          </p:cNvPr>
          <p:cNvSpPr txBox="1">
            <a:spLocks noGrp="1"/>
          </p:cNvSpPr>
          <p:nvPr>
            <p:ph type="sldNum" sz="quarter" idx="8"/>
          </p:nvPr>
        </p:nvSpPr>
        <p:spPr/>
        <p:txBody>
          <a:bodyPr/>
          <a:lstStyle>
            <a:lvl1pPr>
              <a:defRPr/>
            </a:lvl1pPr>
          </a:lstStyle>
          <a:p>
            <a:pPr lvl="0"/>
            <a:fld id="{8BAC0301-2114-428D-A684-D9C395263910}" type="slidenum">
              <a:t>‹#›</a:t>
            </a:fld>
            <a:endParaRPr lang="en-US"/>
          </a:p>
        </p:txBody>
      </p:sp>
    </p:spTree>
    <p:extLst>
      <p:ext uri="{BB962C8B-B14F-4D97-AF65-F5344CB8AC3E}">
        <p14:creationId xmlns:p14="http://schemas.microsoft.com/office/powerpoint/2010/main" val="622579096"/>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51E400-A9CE-9ACB-3F39-43CDFCC27DF9}"/>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CA218BEA-9478-BFE3-1B97-B1EE626B9D5C}"/>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CA33A32-8403-B72D-6EF1-25FB5A9033CA}"/>
              </a:ext>
            </a:extLst>
          </p:cNvPr>
          <p:cNvSpPr txBox="1">
            <a:spLocks noGrp="1"/>
          </p:cNvSpPr>
          <p:nvPr>
            <p:ph type="dt" sz="half" idx="7"/>
          </p:nvPr>
        </p:nvSpPr>
        <p:spPr/>
        <p:txBody>
          <a:bodyPr/>
          <a:lstStyle>
            <a:lvl1pPr>
              <a:defRPr/>
            </a:lvl1pPr>
          </a:lstStyle>
          <a:p>
            <a:pPr lvl="0"/>
            <a:fld id="{2207E257-FF70-4ED5-8B41-D3999FE500BF}" type="datetime1">
              <a:rPr lang="en-US"/>
              <a:pPr lvl="0"/>
              <a:t>12/17/2025</a:t>
            </a:fld>
            <a:endParaRPr lang="en-US"/>
          </a:p>
        </p:txBody>
      </p:sp>
      <p:sp>
        <p:nvSpPr>
          <p:cNvPr id="5" name="Footer Placeholder 4">
            <a:extLst>
              <a:ext uri="{FF2B5EF4-FFF2-40B4-BE49-F238E27FC236}">
                <a16:creationId xmlns:a16="http://schemas.microsoft.com/office/drawing/2014/main" id="{B663061E-8A18-1390-FBB3-1B35A21BCDF8}"/>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A60F2135-0186-AF9A-286D-DBF2458DA34D}"/>
              </a:ext>
            </a:extLst>
          </p:cNvPr>
          <p:cNvSpPr txBox="1">
            <a:spLocks noGrp="1"/>
          </p:cNvSpPr>
          <p:nvPr>
            <p:ph type="sldNum" sz="quarter" idx="8"/>
          </p:nvPr>
        </p:nvSpPr>
        <p:spPr/>
        <p:txBody>
          <a:bodyPr/>
          <a:lstStyle>
            <a:lvl1pPr>
              <a:defRPr/>
            </a:lvl1pPr>
          </a:lstStyle>
          <a:p>
            <a:pPr lvl="0"/>
            <a:fld id="{F62A074B-2BF9-4B08-9B3D-0D9E99EC6739}" type="slidenum">
              <a:t>‹#›</a:t>
            </a:fld>
            <a:endParaRPr lang="en-US"/>
          </a:p>
        </p:txBody>
      </p:sp>
    </p:spTree>
    <p:extLst>
      <p:ext uri="{BB962C8B-B14F-4D97-AF65-F5344CB8AC3E}">
        <p14:creationId xmlns:p14="http://schemas.microsoft.com/office/powerpoint/2010/main" val="9975898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79EE8F-A5BB-E2E5-4FC9-93F58C62828D}"/>
              </a:ext>
            </a:extLst>
          </p:cNvPr>
          <p:cNvSpPr txBox="1">
            <a:spLocks noGrp="1"/>
          </p:cNvSpPr>
          <p:nvPr>
            <p:ph type="title"/>
          </p:nvPr>
        </p:nvSpPr>
        <p:spPr>
          <a:xfrm>
            <a:off x="603385" y="553614"/>
            <a:ext cx="8273143" cy="4008857"/>
          </a:xfrm>
        </p:spPr>
        <p:txBody>
          <a:bodyPr/>
          <a:lstStyle>
            <a:lvl1pPr>
              <a:defRPr sz="5400" cap="all"/>
            </a:lvl1pPr>
          </a:lstStyle>
          <a:p>
            <a:pPr lvl="0"/>
            <a:r>
              <a:rPr lang="en-US"/>
              <a:t>Click to edit Master title style</a:t>
            </a:r>
          </a:p>
        </p:txBody>
      </p:sp>
      <p:sp>
        <p:nvSpPr>
          <p:cNvPr id="3" name="Text Placeholder 2">
            <a:extLst>
              <a:ext uri="{FF2B5EF4-FFF2-40B4-BE49-F238E27FC236}">
                <a16:creationId xmlns:a16="http://schemas.microsoft.com/office/drawing/2014/main" id="{1EF402B8-F221-9B88-06BC-256418522B31}"/>
              </a:ext>
            </a:extLst>
          </p:cNvPr>
          <p:cNvSpPr txBox="1">
            <a:spLocks noGrp="1"/>
          </p:cNvSpPr>
          <p:nvPr>
            <p:ph type="body" idx="1"/>
          </p:nvPr>
        </p:nvSpPr>
        <p:spPr>
          <a:xfrm>
            <a:off x="603375" y="4589465"/>
            <a:ext cx="8273143" cy="1384621"/>
          </a:xfrm>
        </p:spPr>
        <p:txBody>
          <a:bodyPr anchor="b"/>
          <a:lstStyle>
            <a:lvl1pPr marL="0" indent="0">
              <a:buNone/>
              <a:defRPr/>
            </a:lvl1pPr>
          </a:lstStyle>
          <a:p>
            <a:pPr lvl="0"/>
            <a:r>
              <a:rPr lang="en-US"/>
              <a:t>Click to edit Master text styles</a:t>
            </a:r>
          </a:p>
        </p:txBody>
      </p:sp>
      <p:sp>
        <p:nvSpPr>
          <p:cNvPr id="4" name="Date Placeholder 3">
            <a:extLst>
              <a:ext uri="{FF2B5EF4-FFF2-40B4-BE49-F238E27FC236}">
                <a16:creationId xmlns:a16="http://schemas.microsoft.com/office/drawing/2014/main" id="{EB420DB8-3BB2-5202-8EF4-B77049A70AC1}"/>
              </a:ext>
            </a:extLst>
          </p:cNvPr>
          <p:cNvSpPr txBox="1">
            <a:spLocks noGrp="1"/>
          </p:cNvSpPr>
          <p:nvPr>
            <p:ph type="dt" sz="half" idx="7"/>
          </p:nvPr>
        </p:nvSpPr>
        <p:spPr/>
        <p:txBody>
          <a:bodyPr/>
          <a:lstStyle>
            <a:lvl1pPr>
              <a:defRPr/>
            </a:lvl1pPr>
          </a:lstStyle>
          <a:p>
            <a:pPr lvl="0"/>
            <a:fld id="{A4CE1B96-F60C-4E2F-8F4F-F4CF0BE889EA}" type="datetime1">
              <a:rPr lang="en-US"/>
              <a:pPr lvl="0"/>
              <a:t>12/17/2025</a:t>
            </a:fld>
            <a:endParaRPr lang="en-US"/>
          </a:p>
        </p:txBody>
      </p:sp>
      <p:sp>
        <p:nvSpPr>
          <p:cNvPr id="5" name="Footer Placeholder 4">
            <a:extLst>
              <a:ext uri="{FF2B5EF4-FFF2-40B4-BE49-F238E27FC236}">
                <a16:creationId xmlns:a16="http://schemas.microsoft.com/office/drawing/2014/main" id="{00F24046-EE24-6924-7AD0-3E21B76171D1}"/>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FC6F36B9-A151-C47A-EFC3-DC8AA4282A2C}"/>
              </a:ext>
            </a:extLst>
          </p:cNvPr>
          <p:cNvSpPr txBox="1">
            <a:spLocks noGrp="1"/>
          </p:cNvSpPr>
          <p:nvPr>
            <p:ph type="sldNum" sz="quarter" idx="8"/>
          </p:nvPr>
        </p:nvSpPr>
        <p:spPr/>
        <p:txBody>
          <a:bodyPr/>
          <a:lstStyle>
            <a:lvl1pPr>
              <a:defRPr/>
            </a:lvl1pPr>
          </a:lstStyle>
          <a:p>
            <a:pPr lvl="0"/>
            <a:fld id="{4A8BD5F9-2923-4358-8D71-76B7CFBE1E97}" type="slidenum">
              <a:t>‹#›</a:t>
            </a:fld>
            <a:endParaRPr lang="en-US"/>
          </a:p>
        </p:txBody>
      </p:sp>
    </p:spTree>
    <p:extLst>
      <p:ext uri="{BB962C8B-B14F-4D97-AF65-F5344CB8AC3E}">
        <p14:creationId xmlns:p14="http://schemas.microsoft.com/office/powerpoint/2010/main" val="34966040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D89E0E-4BC2-3E7A-E4B0-ECD312EE6C8D}"/>
              </a:ext>
            </a:extLst>
          </p:cNvPr>
          <p:cNvSpPr txBox="1">
            <a:spLocks noGrp="1"/>
          </p:cNvSpPr>
          <p:nvPr>
            <p:ph type="title"/>
          </p:nvPr>
        </p:nvSpPr>
        <p:spPr>
          <a:xfrm>
            <a:off x="612648" y="548640"/>
            <a:ext cx="10741155" cy="1132255"/>
          </a:xfrm>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F548B15D-3600-52E0-4857-B2B7E3688712}"/>
              </a:ext>
            </a:extLst>
          </p:cNvPr>
          <p:cNvSpPr txBox="1">
            <a:spLocks noGrp="1"/>
          </p:cNvSpPr>
          <p:nvPr>
            <p:ph idx="1"/>
          </p:nvPr>
        </p:nvSpPr>
        <p:spPr>
          <a:xfrm>
            <a:off x="612648"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BD9B026-D615-6B63-796B-79C692C94333}"/>
              </a:ext>
            </a:extLst>
          </p:cNvPr>
          <p:cNvSpPr txBox="1">
            <a:spLocks noGrp="1"/>
          </p:cNvSpPr>
          <p:nvPr>
            <p:ph idx="2"/>
          </p:nvPr>
        </p:nvSpPr>
        <p:spPr>
          <a:xfrm>
            <a:off x="6172200"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5B0BE2C-780A-0CC4-B593-A731AC81A0BF}"/>
              </a:ext>
            </a:extLst>
          </p:cNvPr>
          <p:cNvSpPr txBox="1">
            <a:spLocks noGrp="1"/>
          </p:cNvSpPr>
          <p:nvPr>
            <p:ph type="dt" sz="half" idx="7"/>
          </p:nvPr>
        </p:nvSpPr>
        <p:spPr/>
        <p:txBody>
          <a:bodyPr/>
          <a:lstStyle>
            <a:lvl1pPr>
              <a:defRPr/>
            </a:lvl1pPr>
          </a:lstStyle>
          <a:p>
            <a:pPr lvl="0"/>
            <a:fld id="{8DF6C0F3-7782-4E4D-8481-99062F7AFE4D}" type="datetime1">
              <a:rPr lang="en-US"/>
              <a:pPr lvl="0"/>
              <a:t>12/17/2025</a:t>
            </a:fld>
            <a:endParaRPr lang="en-US"/>
          </a:p>
        </p:txBody>
      </p:sp>
      <p:sp>
        <p:nvSpPr>
          <p:cNvPr id="6" name="Footer Placeholder 5">
            <a:extLst>
              <a:ext uri="{FF2B5EF4-FFF2-40B4-BE49-F238E27FC236}">
                <a16:creationId xmlns:a16="http://schemas.microsoft.com/office/drawing/2014/main" id="{13881679-B427-B8E1-449A-4B4FB0A80718}"/>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F78241C5-BF89-2B59-07EA-4B54D79BF3C2}"/>
              </a:ext>
            </a:extLst>
          </p:cNvPr>
          <p:cNvSpPr txBox="1">
            <a:spLocks noGrp="1"/>
          </p:cNvSpPr>
          <p:nvPr>
            <p:ph type="sldNum" sz="quarter" idx="8"/>
          </p:nvPr>
        </p:nvSpPr>
        <p:spPr/>
        <p:txBody>
          <a:bodyPr/>
          <a:lstStyle>
            <a:lvl1pPr>
              <a:defRPr/>
            </a:lvl1pPr>
          </a:lstStyle>
          <a:p>
            <a:pPr lvl="0"/>
            <a:fld id="{BD97EB23-791E-4F49-84F7-FB228FD88893}" type="slidenum">
              <a:t>‹#›</a:t>
            </a:fld>
            <a:endParaRPr lang="en-US"/>
          </a:p>
        </p:txBody>
      </p:sp>
    </p:spTree>
    <p:extLst>
      <p:ext uri="{BB962C8B-B14F-4D97-AF65-F5344CB8AC3E}">
        <p14:creationId xmlns:p14="http://schemas.microsoft.com/office/powerpoint/2010/main" val="34193500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B25D00-3F73-9624-C292-0E64B2A6DC94}"/>
              </a:ext>
            </a:extLst>
          </p:cNvPr>
          <p:cNvSpPr txBox="1">
            <a:spLocks noGrp="1"/>
          </p:cNvSpPr>
          <p:nvPr>
            <p:ph type="title"/>
          </p:nvPr>
        </p:nvSpPr>
        <p:spPr>
          <a:xfrm>
            <a:off x="609603" y="547396"/>
            <a:ext cx="10745791" cy="1143292"/>
          </a:xfrm>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EDA871A6-73A5-0B9D-A40F-972F24543849}"/>
              </a:ext>
            </a:extLst>
          </p:cNvPr>
          <p:cNvSpPr txBox="1">
            <a:spLocks noGrp="1"/>
          </p:cNvSpPr>
          <p:nvPr>
            <p:ph type="body" idx="1"/>
          </p:nvPr>
        </p:nvSpPr>
        <p:spPr>
          <a:xfrm>
            <a:off x="609603" y="1685732"/>
            <a:ext cx="5157782" cy="559832"/>
          </a:xfrm>
        </p:spPr>
        <p:txBody>
          <a:bodyPr anchor="b"/>
          <a:lstStyle>
            <a:lvl1pPr marL="0" indent="0">
              <a:lnSpc>
                <a:spcPct val="90000"/>
              </a:lnSpc>
              <a:buNone/>
              <a:defRPr b="1" cap="all"/>
            </a:lvl1pPr>
          </a:lstStyle>
          <a:p>
            <a:pPr lvl="0"/>
            <a:r>
              <a:rPr lang="en-US"/>
              <a:t>Click to edit Master text styles</a:t>
            </a:r>
          </a:p>
        </p:txBody>
      </p:sp>
      <p:sp>
        <p:nvSpPr>
          <p:cNvPr id="4" name="Content Placeholder 3">
            <a:extLst>
              <a:ext uri="{FF2B5EF4-FFF2-40B4-BE49-F238E27FC236}">
                <a16:creationId xmlns:a16="http://schemas.microsoft.com/office/drawing/2014/main" id="{352A46B3-1DE5-36CA-C91E-4C3588E2D3E2}"/>
              </a:ext>
            </a:extLst>
          </p:cNvPr>
          <p:cNvSpPr txBox="1">
            <a:spLocks noGrp="1"/>
          </p:cNvSpPr>
          <p:nvPr>
            <p:ph idx="2"/>
          </p:nvPr>
        </p:nvSpPr>
        <p:spPr>
          <a:xfrm>
            <a:off x="609603" y="2386894"/>
            <a:ext cx="5157782" cy="3765087"/>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7B090D23-DE07-2611-A398-3B3791BC34B4}"/>
              </a:ext>
            </a:extLst>
          </p:cNvPr>
          <p:cNvSpPr txBox="1">
            <a:spLocks noGrp="1"/>
          </p:cNvSpPr>
          <p:nvPr>
            <p:ph type="body" idx="3"/>
          </p:nvPr>
        </p:nvSpPr>
        <p:spPr>
          <a:xfrm>
            <a:off x="6172200" y="1685732"/>
            <a:ext cx="5183184" cy="559832"/>
          </a:xfrm>
        </p:spPr>
        <p:txBody>
          <a:bodyPr anchor="b"/>
          <a:lstStyle>
            <a:lvl1pPr marL="0" indent="0">
              <a:lnSpc>
                <a:spcPct val="90000"/>
              </a:lnSpc>
              <a:buNone/>
              <a:defRPr b="1" cap="all"/>
            </a:lvl1pPr>
          </a:lstStyle>
          <a:p>
            <a:pPr lvl="0"/>
            <a:r>
              <a:rPr lang="en-US"/>
              <a:t>Click to edit Master text styles</a:t>
            </a:r>
          </a:p>
        </p:txBody>
      </p:sp>
      <p:sp>
        <p:nvSpPr>
          <p:cNvPr id="6" name="Content Placeholder 5">
            <a:extLst>
              <a:ext uri="{FF2B5EF4-FFF2-40B4-BE49-F238E27FC236}">
                <a16:creationId xmlns:a16="http://schemas.microsoft.com/office/drawing/2014/main" id="{97D79021-6110-EE4F-FC24-1923F3106451}"/>
              </a:ext>
            </a:extLst>
          </p:cNvPr>
          <p:cNvSpPr txBox="1">
            <a:spLocks noGrp="1"/>
          </p:cNvSpPr>
          <p:nvPr>
            <p:ph idx="4"/>
          </p:nvPr>
        </p:nvSpPr>
        <p:spPr>
          <a:xfrm>
            <a:off x="6172200" y="2386894"/>
            <a:ext cx="5183184" cy="3765087"/>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5FFD640-E9A4-0716-C1BB-059EAE7E0CB4}"/>
              </a:ext>
            </a:extLst>
          </p:cNvPr>
          <p:cNvSpPr txBox="1">
            <a:spLocks noGrp="1"/>
          </p:cNvSpPr>
          <p:nvPr>
            <p:ph type="dt" sz="half" idx="7"/>
          </p:nvPr>
        </p:nvSpPr>
        <p:spPr/>
        <p:txBody>
          <a:bodyPr/>
          <a:lstStyle>
            <a:lvl1pPr>
              <a:defRPr/>
            </a:lvl1pPr>
          </a:lstStyle>
          <a:p>
            <a:pPr lvl="0"/>
            <a:fld id="{D672D5E9-0EA1-4230-A430-77D16B6262AC}" type="datetime1">
              <a:rPr lang="en-US"/>
              <a:pPr lvl="0"/>
              <a:t>12/17/2025</a:t>
            </a:fld>
            <a:endParaRPr lang="en-US"/>
          </a:p>
        </p:txBody>
      </p:sp>
      <p:sp>
        <p:nvSpPr>
          <p:cNvPr id="8" name="Footer Placeholder 7">
            <a:extLst>
              <a:ext uri="{FF2B5EF4-FFF2-40B4-BE49-F238E27FC236}">
                <a16:creationId xmlns:a16="http://schemas.microsoft.com/office/drawing/2014/main" id="{AD4E401B-97CC-7BA8-42E7-5204E5FB8C93}"/>
              </a:ext>
            </a:extLst>
          </p:cNvPr>
          <p:cNvSpPr txBox="1">
            <a:spLocks noGrp="1"/>
          </p:cNvSpPr>
          <p:nvPr>
            <p:ph type="ftr" sz="quarter" idx="9"/>
          </p:nvPr>
        </p:nvSpPr>
        <p:spPr/>
        <p:txBody>
          <a:bodyPr/>
          <a:lstStyle>
            <a:lvl1pPr>
              <a:defRPr/>
            </a:lvl1pPr>
          </a:lstStyle>
          <a:p>
            <a:pPr lvl="0"/>
            <a:endParaRPr lang="en-US"/>
          </a:p>
        </p:txBody>
      </p:sp>
      <p:sp>
        <p:nvSpPr>
          <p:cNvPr id="9" name="Slide Number Placeholder 8">
            <a:extLst>
              <a:ext uri="{FF2B5EF4-FFF2-40B4-BE49-F238E27FC236}">
                <a16:creationId xmlns:a16="http://schemas.microsoft.com/office/drawing/2014/main" id="{B57908F2-B200-A6BA-E652-95E8BEF6156B}"/>
              </a:ext>
            </a:extLst>
          </p:cNvPr>
          <p:cNvSpPr txBox="1">
            <a:spLocks noGrp="1"/>
          </p:cNvSpPr>
          <p:nvPr>
            <p:ph type="sldNum" sz="quarter" idx="8"/>
          </p:nvPr>
        </p:nvSpPr>
        <p:spPr/>
        <p:txBody>
          <a:bodyPr/>
          <a:lstStyle>
            <a:lvl1pPr>
              <a:defRPr/>
            </a:lvl1pPr>
          </a:lstStyle>
          <a:p>
            <a:pPr lvl="0"/>
            <a:fld id="{EDDFCFFB-F226-4048-8698-212A6592742F}" type="slidenum">
              <a:t>‹#›</a:t>
            </a:fld>
            <a:endParaRPr lang="en-US"/>
          </a:p>
        </p:txBody>
      </p:sp>
    </p:spTree>
    <p:extLst>
      <p:ext uri="{BB962C8B-B14F-4D97-AF65-F5344CB8AC3E}">
        <p14:creationId xmlns:p14="http://schemas.microsoft.com/office/powerpoint/2010/main" val="12257087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CD0BE-0B96-80DD-40DD-765F1E74CB95}"/>
              </a:ext>
            </a:extLst>
          </p:cNvPr>
          <p:cNvSpPr txBox="1">
            <a:spLocks noGrp="1"/>
          </p:cNvSpPr>
          <p:nvPr>
            <p:ph type="title"/>
          </p:nvPr>
        </p:nvSpPr>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6BCEB021-0BF2-A5F5-C760-C71CC8B21E33}"/>
              </a:ext>
            </a:extLst>
          </p:cNvPr>
          <p:cNvSpPr txBox="1">
            <a:spLocks noGrp="1"/>
          </p:cNvSpPr>
          <p:nvPr>
            <p:ph type="dt" sz="half" idx="7"/>
          </p:nvPr>
        </p:nvSpPr>
        <p:spPr/>
        <p:txBody>
          <a:bodyPr/>
          <a:lstStyle>
            <a:lvl1pPr>
              <a:defRPr/>
            </a:lvl1pPr>
          </a:lstStyle>
          <a:p>
            <a:pPr lvl="0"/>
            <a:fld id="{DBF14AE3-7DE0-43F4-9BD7-D84AA91ADC20}" type="datetime1">
              <a:rPr lang="en-US"/>
              <a:pPr lvl="0"/>
              <a:t>12/17/2025</a:t>
            </a:fld>
            <a:endParaRPr lang="en-US"/>
          </a:p>
        </p:txBody>
      </p:sp>
      <p:sp>
        <p:nvSpPr>
          <p:cNvPr id="4" name="Footer Placeholder 3">
            <a:extLst>
              <a:ext uri="{FF2B5EF4-FFF2-40B4-BE49-F238E27FC236}">
                <a16:creationId xmlns:a16="http://schemas.microsoft.com/office/drawing/2014/main" id="{0987D4C4-7A57-E627-A27F-3C73CA8B4E56}"/>
              </a:ext>
            </a:extLst>
          </p:cNvPr>
          <p:cNvSpPr txBox="1">
            <a:spLocks noGrp="1"/>
          </p:cNvSpPr>
          <p:nvPr>
            <p:ph type="ftr" sz="quarter" idx="9"/>
          </p:nvPr>
        </p:nvSpPr>
        <p:spPr/>
        <p:txBody>
          <a:bodyPr/>
          <a:lstStyle>
            <a:lvl1pPr>
              <a:defRPr/>
            </a:lvl1pPr>
          </a:lstStyle>
          <a:p>
            <a:pPr lvl="0"/>
            <a:endParaRPr lang="en-US"/>
          </a:p>
        </p:txBody>
      </p:sp>
      <p:sp>
        <p:nvSpPr>
          <p:cNvPr id="5" name="Slide Number Placeholder 4">
            <a:extLst>
              <a:ext uri="{FF2B5EF4-FFF2-40B4-BE49-F238E27FC236}">
                <a16:creationId xmlns:a16="http://schemas.microsoft.com/office/drawing/2014/main" id="{F9127D3F-628F-9F06-8AF4-31FADB21E85A}"/>
              </a:ext>
            </a:extLst>
          </p:cNvPr>
          <p:cNvSpPr txBox="1">
            <a:spLocks noGrp="1"/>
          </p:cNvSpPr>
          <p:nvPr>
            <p:ph type="sldNum" sz="quarter" idx="8"/>
          </p:nvPr>
        </p:nvSpPr>
        <p:spPr/>
        <p:txBody>
          <a:bodyPr/>
          <a:lstStyle>
            <a:lvl1pPr>
              <a:defRPr/>
            </a:lvl1pPr>
          </a:lstStyle>
          <a:p>
            <a:pPr lvl="0"/>
            <a:fld id="{603C7C57-F234-4F2A-AA76-9873BF2534BF}" type="slidenum">
              <a:t>‹#›</a:t>
            </a:fld>
            <a:endParaRPr lang="en-US"/>
          </a:p>
        </p:txBody>
      </p:sp>
    </p:spTree>
    <p:extLst>
      <p:ext uri="{BB962C8B-B14F-4D97-AF65-F5344CB8AC3E}">
        <p14:creationId xmlns:p14="http://schemas.microsoft.com/office/powerpoint/2010/main" val="34720223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BBFD13D-95C6-06D8-3164-2DCC3537623B}"/>
              </a:ext>
            </a:extLst>
          </p:cNvPr>
          <p:cNvSpPr txBox="1">
            <a:spLocks noGrp="1"/>
          </p:cNvSpPr>
          <p:nvPr>
            <p:ph type="dt" sz="half" idx="7"/>
          </p:nvPr>
        </p:nvSpPr>
        <p:spPr/>
        <p:txBody>
          <a:bodyPr/>
          <a:lstStyle>
            <a:lvl1pPr>
              <a:defRPr/>
            </a:lvl1pPr>
          </a:lstStyle>
          <a:p>
            <a:pPr lvl="0"/>
            <a:fld id="{5C03C437-0A5E-4F60-8D23-4A572A27725A}" type="datetime1">
              <a:rPr lang="en-US"/>
              <a:pPr lvl="0"/>
              <a:t>12/17/2025</a:t>
            </a:fld>
            <a:endParaRPr lang="en-US"/>
          </a:p>
        </p:txBody>
      </p:sp>
      <p:sp>
        <p:nvSpPr>
          <p:cNvPr id="3" name="Footer Placeholder 2">
            <a:extLst>
              <a:ext uri="{FF2B5EF4-FFF2-40B4-BE49-F238E27FC236}">
                <a16:creationId xmlns:a16="http://schemas.microsoft.com/office/drawing/2014/main" id="{66AB8F3C-E2C2-3A20-E8B4-59AA5EEF15B1}"/>
              </a:ext>
            </a:extLst>
          </p:cNvPr>
          <p:cNvSpPr txBox="1">
            <a:spLocks noGrp="1"/>
          </p:cNvSpPr>
          <p:nvPr>
            <p:ph type="ftr" sz="quarter" idx="9"/>
          </p:nvPr>
        </p:nvSpPr>
        <p:spPr/>
        <p:txBody>
          <a:bodyPr/>
          <a:lstStyle>
            <a:lvl1pPr>
              <a:defRPr/>
            </a:lvl1pPr>
          </a:lstStyle>
          <a:p>
            <a:pPr lvl="0"/>
            <a:endParaRPr lang="en-US"/>
          </a:p>
        </p:txBody>
      </p:sp>
      <p:sp>
        <p:nvSpPr>
          <p:cNvPr id="4" name="Slide Number Placeholder 3">
            <a:extLst>
              <a:ext uri="{FF2B5EF4-FFF2-40B4-BE49-F238E27FC236}">
                <a16:creationId xmlns:a16="http://schemas.microsoft.com/office/drawing/2014/main" id="{58040FE4-B1C0-29C6-B9A5-8EE2CC47103B}"/>
              </a:ext>
            </a:extLst>
          </p:cNvPr>
          <p:cNvSpPr txBox="1">
            <a:spLocks noGrp="1"/>
          </p:cNvSpPr>
          <p:nvPr>
            <p:ph type="sldNum" sz="quarter" idx="8"/>
          </p:nvPr>
        </p:nvSpPr>
        <p:spPr/>
        <p:txBody>
          <a:bodyPr/>
          <a:lstStyle>
            <a:lvl1pPr>
              <a:defRPr/>
            </a:lvl1pPr>
          </a:lstStyle>
          <a:p>
            <a:pPr lvl="0"/>
            <a:fld id="{970992C9-2FA9-48E6-86EC-AB289864DF1E}" type="slidenum">
              <a:t>‹#›</a:t>
            </a:fld>
            <a:endParaRPr lang="en-US"/>
          </a:p>
        </p:txBody>
      </p:sp>
    </p:spTree>
    <p:extLst>
      <p:ext uri="{BB962C8B-B14F-4D97-AF65-F5344CB8AC3E}">
        <p14:creationId xmlns:p14="http://schemas.microsoft.com/office/powerpoint/2010/main" val="551057238"/>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273ABC-DD45-E453-0474-DA213E7E9569}"/>
              </a:ext>
            </a:extLst>
          </p:cNvPr>
          <p:cNvSpPr txBox="1">
            <a:spLocks noGrp="1"/>
          </p:cNvSpPr>
          <p:nvPr>
            <p:ph type="title"/>
          </p:nvPr>
        </p:nvSpPr>
        <p:spPr>
          <a:xfrm>
            <a:off x="597158" y="553614"/>
            <a:ext cx="3595631" cy="1757504"/>
          </a:xfrm>
        </p:spPr>
        <p:txBody>
          <a:bodyPr/>
          <a:lstStyle>
            <a:lvl1pPr>
              <a:defRPr sz="2800"/>
            </a:lvl1pPr>
          </a:lstStyle>
          <a:p>
            <a:pPr lvl="0"/>
            <a:r>
              <a:rPr lang="en-US"/>
              <a:t>Click to edit Master title style</a:t>
            </a:r>
          </a:p>
        </p:txBody>
      </p:sp>
      <p:sp>
        <p:nvSpPr>
          <p:cNvPr id="3" name="Content Placeholder 2">
            <a:extLst>
              <a:ext uri="{FF2B5EF4-FFF2-40B4-BE49-F238E27FC236}">
                <a16:creationId xmlns:a16="http://schemas.microsoft.com/office/drawing/2014/main" id="{A2EF7E25-D11B-0818-D53D-C1A0D766D22D}"/>
              </a:ext>
            </a:extLst>
          </p:cNvPr>
          <p:cNvSpPr txBox="1">
            <a:spLocks noGrp="1"/>
          </p:cNvSpPr>
          <p:nvPr>
            <p:ph idx="1"/>
          </p:nvPr>
        </p:nvSpPr>
        <p:spPr>
          <a:xfrm>
            <a:off x="5134703" y="553614"/>
            <a:ext cx="6279742" cy="5486400"/>
          </a:xfrm>
        </p:spPr>
        <p:txBody>
          <a:bodyPr/>
          <a:lstStyle>
            <a:lvl1pPr>
              <a:defRPr sz="2800"/>
            </a:lvl1pPr>
            <a:lvl2pPr>
              <a:defRPr sz="2400"/>
            </a:lvl2pPr>
            <a:lvl3pPr>
              <a:defRPr sz="20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F54011B-2749-CD37-CC36-F9DA94A20D44}"/>
              </a:ext>
            </a:extLst>
          </p:cNvPr>
          <p:cNvSpPr txBox="1">
            <a:spLocks noGrp="1"/>
          </p:cNvSpPr>
          <p:nvPr>
            <p:ph type="body" idx="2"/>
          </p:nvPr>
        </p:nvSpPr>
        <p:spPr>
          <a:xfrm>
            <a:off x="597158" y="2311118"/>
            <a:ext cx="3595631" cy="3728895"/>
          </a:xfrm>
        </p:spPr>
        <p:txBody>
          <a:bodyPr/>
          <a:lstStyle>
            <a:lvl1pPr marL="0" indent="0">
              <a:buNone/>
              <a:defRPr sz="1800"/>
            </a:lvl1pPr>
          </a:lstStyle>
          <a:p>
            <a:pPr lvl="0"/>
            <a:r>
              <a:rPr lang="en-US"/>
              <a:t>Click to edit Master text styles</a:t>
            </a:r>
          </a:p>
        </p:txBody>
      </p:sp>
      <p:sp>
        <p:nvSpPr>
          <p:cNvPr id="5" name="Date Placeholder 4">
            <a:extLst>
              <a:ext uri="{FF2B5EF4-FFF2-40B4-BE49-F238E27FC236}">
                <a16:creationId xmlns:a16="http://schemas.microsoft.com/office/drawing/2014/main" id="{211AE83F-C6EF-1EB5-5108-7849033C5544}"/>
              </a:ext>
            </a:extLst>
          </p:cNvPr>
          <p:cNvSpPr txBox="1">
            <a:spLocks noGrp="1"/>
          </p:cNvSpPr>
          <p:nvPr>
            <p:ph type="dt" sz="half" idx="7"/>
          </p:nvPr>
        </p:nvSpPr>
        <p:spPr/>
        <p:txBody>
          <a:bodyPr/>
          <a:lstStyle>
            <a:lvl1pPr>
              <a:defRPr/>
            </a:lvl1pPr>
          </a:lstStyle>
          <a:p>
            <a:pPr lvl="0"/>
            <a:fld id="{E1D0110C-C874-4BB4-B044-2E45A8BF1154}" type="datetime1">
              <a:rPr lang="en-US"/>
              <a:pPr lvl="0"/>
              <a:t>12/17/2025</a:t>
            </a:fld>
            <a:endParaRPr lang="en-US"/>
          </a:p>
        </p:txBody>
      </p:sp>
      <p:sp>
        <p:nvSpPr>
          <p:cNvPr id="6" name="Footer Placeholder 5">
            <a:extLst>
              <a:ext uri="{FF2B5EF4-FFF2-40B4-BE49-F238E27FC236}">
                <a16:creationId xmlns:a16="http://schemas.microsoft.com/office/drawing/2014/main" id="{26C124D3-A756-4F89-8D3B-071DB3EB8354}"/>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F9CDC40F-1E6B-40B9-12A5-6E597E53AE8B}"/>
              </a:ext>
            </a:extLst>
          </p:cNvPr>
          <p:cNvSpPr txBox="1">
            <a:spLocks noGrp="1"/>
          </p:cNvSpPr>
          <p:nvPr>
            <p:ph type="sldNum" sz="quarter" idx="8"/>
          </p:nvPr>
        </p:nvSpPr>
        <p:spPr/>
        <p:txBody>
          <a:bodyPr/>
          <a:lstStyle>
            <a:lvl1pPr>
              <a:defRPr/>
            </a:lvl1pPr>
          </a:lstStyle>
          <a:p>
            <a:pPr lvl="0"/>
            <a:fld id="{AC7B30BB-9F9B-4F58-9120-ACA63FD0365B}" type="slidenum">
              <a:t>‹#›</a:t>
            </a:fld>
            <a:endParaRPr lang="en-US"/>
          </a:p>
        </p:txBody>
      </p:sp>
    </p:spTree>
    <p:extLst>
      <p:ext uri="{BB962C8B-B14F-4D97-AF65-F5344CB8AC3E}">
        <p14:creationId xmlns:p14="http://schemas.microsoft.com/office/powerpoint/2010/main" val="21629771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15E588-CF9B-072C-22C6-E4191D877E21}"/>
              </a:ext>
            </a:extLst>
          </p:cNvPr>
          <p:cNvSpPr txBox="1">
            <a:spLocks noGrp="1"/>
          </p:cNvSpPr>
          <p:nvPr>
            <p:ph type="title"/>
          </p:nvPr>
        </p:nvSpPr>
        <p:spPr>
          <a:xfrm>
            <a:off x="594360" y="557784"/>
            <a:ext cx="3595631" cy="2212308"/>
          </a:xfrm>
        </p:spPr>
        <p:txBody>
          <a:bodyPr/>
          <a:lstStyle>
            <a:lvl1pPr>
              <a:defRPr sz="2800"/>
            </a:lvl1pPr>
          </a:lstStyle>
          <a:p>
            <a:pPr lvl="0"/>
            <a:r>
              <a:rPr lang="en-US"/>
              <a:t>Click to edit Master title style</a:t>
            </a:r>
          </a:p>
        </p:txBody>
      </p:sp>
      <p:sp>
        <p:nvSpPr>
          <p:cNvPr id="3" name="Picture Placeholder 2">
            <a:extLst>
              <a:ext uri="{FF2B5EF4-FFF2-40B4-BE49-F238E27FC236}">
                <a16:creationId xmlns:a16="http://schemas.microsoft.com/office/drawing/2014/main" id="{667FA804-226C-F674-FA03-1A1B2C16C732}"/>
              </a:ext>
            </a:extLst>
          </p:cNvPr>
          <p:cNvSpPr txBox="1">
            <a:spLocks noGrp="1"/>
          </p:cNvSpPr>
          <p:nvPr>
            <p:ph type="pic" idx="1"/>
          </p:nvPr>
        </p:nvSpPr>
        <p:spPr>
          <a:xfrm>
            <a:off x="5063316" y="657106"/>
            <a:ext cx="6483690" cy="5555903"/>
          </a:xfrm>
        </p:spPr>
        <p:txBody>
          <a:bodyPr/>
          <a:lstStyle>
            <a:lvl1pPr marL="0" indent="0">
              <a:buNone/>
              <a:defRPr sz="3200"/>
            </a:lvl1pPr>
          </a:lstStyle>
          <a:p>
            <a:pPr lvl="0"/>
            <a:r>
              <a:rPr lang="en-US"/>
              <a:t>Click icon to add picture</a:t>
            </a:r>
          </a:p>
        </p:txBody>
      </p:sp>
      <p:sp>
        <p:nvSpPr>
          <p:cNvPr id="4" name="Text Placeholder 3">
            <a:extLst>
              <a:ext uri="{FF2B5EF4-FFF2-40B4-BE49-F238E27FC236}">
                <a16:creationId xmlns:a16="http://schemas.microsoft.com/office/drawing/2014/main" id="{CD74BEEA-B253-8EF9-CF60-7894539B3377}"/>
              </a:ext>
            </a:extLst>
          </p:cNvPr>
          <p:cNvSpPr txBox="1">
            <a:spLocks noGrp="1"/>
          </p:cNvSpPr>
          <p:nvPr>
            <p:ph type="body" idx="2"/>
          </p:nvPr>
        </p:nvSpPr>
        <p:spPr>
          <a:xfrm>
            <a:off x="609603" y="2826136"/>
            <a:ext cx="3585581" cy="3434641"/>
          </a:xfrm>
        </p:spPr>
        <p:txBody>
          <a:bodyPr anchor="b"/>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B84563FC-0A27-F135-D588-2D4F055B15C6}"/>
              </a:ext>
            </a:extLst>
          </p:cNvPr>
          <p:cNvSpPr txBox="1">
            <a:spLocks noGrp="1"/>
          </p:cNvSpPr>
          <p:nvPr>
            <p:ph type="dt" sz="half" idx="7"/>
          </p:nvPr>
        </p:nvSpPr>
        <p:spPr/>
        <p:txBody>
          <a:bodyPr/>
          <a:lstStyle>
            <a:lvl1pPr>
              <a:defRPr/>
            </a:lvl1pPr>
          </a:lstStyle>
          <a:p>
            <a:pPr lvl="0"/>
            <a:fld id="{F1C04E37-EF36-456F-8A88-1E8DDA8F59BA}" type="datetime1">
              <a:rPr lang="en-US"/>
              <a:pPr lvl="0"/>
              <a:t>12/17/2025</a:t>
            </a:fld>
            <a:endParaRPr lang="en-US"/>
          </a:p>
        </p:txBody>
      </p:sp>
      <p:sp>
        <p:nvSpPr>
          <p:cNvPr id="6" name="Footer Placeholder 5">
            <a:extLst>
              <a:ext uri="{FF2B5EF4-FFF2-40B4-BE49-F238E27FC236}">
                <a16:creationId xmlns:a16="http://schemas.microsoft.com/office/drawing/2014/main" id="{243555DF-4C42-37D0-9FA4-04A4B9EE046F}"/>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75C685B2-B305-364A-48EC-CF8CD5326DD0}"/>
              </a:ext>
            </a:extLst>
          </p:cNvPr>
          <p:cNvSpPr txBox="1">
            <a:spLocks noGrp="1"/>
          </p:cNvSpPr>
          <p:nvPr>
            <p:ph type="sldNum" sz="quarter" idx="8"/>
          </p:nvPr>
        </p:nvSpPr>
        <p:spPr/>
        <p:txBody>
          <a:bodyPr/>
          <a:lstStyle>
            <a:lvl1pPr>
              <a:defRPr/>
            </a:lvl1pPr>
          </a:lstStyle>
          <a:p>
            <a:pPr lvl="0"/>
            <a:fld id="{1BFAC11C-FF51-4572-B8CB-2B99140B0067}" type="slidenum">
              <a:t>‹#›</a:t>
            </a:fld>
            <a:endParaRPr lang="en-US"/>
          </a:p>
        </p:txBody>
      </p:sp>
    </p:spTree>
    <p:extLst>
      <p:ext uri="{BB962C8B-B14F-4D97-AF65-F5344CB8AC3E}">
        <p14:creationId xmlns:p14="http://schemas.microsoft.com/office/powerpoint/2010/main" val="36817395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7A5F73-E9AC-B907-6C43-A7707DC83A20}"/>
              </a:ext>
            </a:extLst>
          </p:cNvPr>
          <p:cNvSpPr txBox="1">
            <a:spLocks noGrp="1"/>
          </p:cNvSpPr>
          <p:nvPr>
            <p:ph type="title"/>
          </p:nvPr>
        </p:nvSpPr>
        <p:spPr>
          <a:xfrm>
            <a:off x="612648" y="548640"/>
            <a:ext cx="10515600" cy="1132255"/>
          </a:xfrm>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A1E92D7C-6BCA-56E6-F146-2A0DA2735F8F}"/>
              </a:ext>
            </a:extLst>
          </p:cNvPr>
          <p:cNvSpPr txBox="1">
            <a:spLocks noGrp="1"/>
          </p:cNvSpPr>
          <p:nvPr>
            <p:ph type="body" orient="vert" idx="1"/>
          </p:nvPr>
        </p:nvSpPr>
        <p:spPr>
          <a:xfrm>
            <a:off x="612648" y="1680895"/>
            <a:ext cx="10515600" cy="4496068"/>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883C4D8-F040-1908-6A74-8AC24D40C6CB}"/>
              </a:ext>
            </a:extLst>
          </p:cNvPr>
          <p:cNvSpPr txBox="1">
            <a:spLocks noGrp="1"/>
          </p:cNvSpPr>
          <p:nvPr>
            <p:ph type="dt" sz="half" idx="7"/>
          </p:nvPr>
        </p:nvSpPr>
        <p:spPr/>
        <p:txBody>
          <a:bodyPr/>
          <a:lstStyle>
            <a:lvl1pPr>
              <a:defRPr/>
            </a:lvl1pPr>
          </a:lstStyle>
          <a:p>
            <a:pPr lvl="0"/>
            <a:fld id="{23FCED14-A98D-4B13-BF3D-AAF5A0CE99BC}" type="datetime1">
              <a:rPr lang="en-US"/>
              <a:pPr lvl="0"/>
              <a:t>12/17/2025</a:t>
            </a:fld>
            <a:endParaRPr lang="en-US"/>
          </a:p>
        </p:txBody>
      </p:sp>
      <p:sp>
        <p:nvSpPr>
          <p:cNvPr id="5" name="Footer Placeholder 4">
            <a:extLst>
              <a:ext uri="{FF2B5EF4-FFF2-40B4-BE49-F238E27FC236}">
                <a16:creationId xmlns:a16="http://schemas.microsoft.com/office/drawing/2014/main" id="{4ED020D2-0850-25BA-E00B-87A66849D4E9}"/>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2A31E13F-3092-FF8B-6ED4-EB007028F31D}"/>
              </a:ext>
            </a:extLst>
          </p:cNvPr>
          <p:cNvSpPr txBox="1">
            <a:spLocks noGrp="1"/>
          </p:cNvSpPr>
          <p:nvPr>
            <p:ph type="sldNum" sz="quarter" idx="8"/>
          </p:nvPr>
        </p:nvSpPr>
        <p:spPr/>
        <p:txBody>
          <a:bodyPr/>
          <a:lstStyle>
            <a:lvl1pPr>
              <a:defRPr/>
            </a:lvl1pPr>
          </a:lstStyle>
          <a:p>
            <a:pPr lvl="0"/>
            <a:fld id="{C5760D7F-8B42-4B60-876A-B06EB212E754}" type="slidenum">
              <a:t>‹#›</a:t>
            </a:fld>
            <a:endParaRPr lang="en-US"/>
          </a:p>
        </p:txBody>
      </p:sp>
    </p:spTree>
    <p:extLst>
      <p:ext uri="{BB962C8B-B14F-4D97-AF65-F5344CB8AC3E}">
        <p14:creationId xmlns:p14="http://schemas.microsoft.com/office/powerpoint/2010/main" val="14006370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84E2A78-7859-DE6F-5A74-6C3D84180C3C}"/>
              </a:ext>
            </a:extLst>
          </p:cNvPr>
          <p:cNvSpPr txBox="1">
            <a:spLocks noGrp="1"/>
          </p:cNvSpPr>
          <p:nvPr>
            <p:ph type="title" orient="vert"/>
          </p:nvPr>
        </p:nvSpPr>
        <p:spPr>
          <a:xfrm>
            <a:off x="9634886" y="578495"/>
            <a:ext cx="2047039" cy="5598468"/>
          </a:xfrm>
        </p:spPr>
        <p:txBody>
          <a:bodyPr vert="eaVert"/>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5E5BAF7A-E0D6-F9DA-FC7F-24E468ADC3AB}"/>
              </a:ext>
            </a:extLst>
          </p:cNvPr>
          <p:cNvSpPr txBox="1">
            <a:spLocks noGrp="1"/>
          </p:cNvSpPr>
          <p:nvPr>
            <p:ph type="body" orient="vert" idx="1"/>
          </p:nvPr>
        </p:nvSpPr>
        <p:spPr>
          <a:xfrm>
            <a:off x="838203" y="578495"/>
            <a:ext cx="8796683" cy="5598468"/>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BC2667F-59A5-1DDA-11CB-27F1F0CF71ED}"/>
              </a:ext>
            </a:extLst>
          </p:cNvPr>
          <p:cNvSpPr txBox="1">
            <a:spLocks noGrp="1"/>
          </p:cNvSpPr>
          <p:nvPr>
            <p:ph type="dt" sz="half" idx="7"/>
          </p:nvPr>
        </p:nvSpPr>
        <p:spPr/>
        <p:txBody>
          <a:bodyPr/>
          <a:lstStyle>
            <a:lvl1pPr>
              <a:defRPr/>
            </a:lvl1pPr>
          </a:lstStyle>
          <a:p>
            <a:pPr lvl="0"/>
            <a:fld id="{4C55D4FF-29FD-4E7D-B543-DA885F66EACA}" type="datetime1">
              <a:rPr lang="en-US"/>
              <a:pPr lvl="0"/>
              <a:t>12/17/2025</a:t>
            </a:fld>
            <a:endParaRPr lang="en-US"/>
          </a:p>
        </p:txBody>
      </p:sp>
      <p:sp>
        <p:nvSpPr>
          <p:cNvPr id="5" name="Footer Placeholder 4">
            <a:extLst>
              <a:ext uri="{FF2B5EF4-FFF2-40B4-BE49-F238E27FC236}">
                <a16:creationId xmlns:a16="http://schemas.microsoft.com/office/drawing/2014/main" id="{F6300B78-E3B1-4780-5C9B-FD4B25EECAC9}"/>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5D87696D-8DCC-5A2E-1A6A-4A5E9FC0DEAD}"/>
              </a:ext>
            </a:extLst>
          </p:cNvPr>
          <p:cNvSpPr txBox="1">
            <a:spLocks noGrp="1"/>
          </p:cNvSpPr>
          <p:nvPr>
            <p:ph type="sldNum" sz="quarter" idx="8"/>
          </p:nvPr>
        </p:nvSpPr>
        <p:spPr/>
        <p:txBody>
          <a:bodyPr/>
          <a:lstStyle>
            <a:lvl1pPr>
              <a:defRPr/>
            </a:lvl1pPr>
          </a:lstStyle>
          <a:p>
            <a:pPr lvl="0"/>
            <a:fld id="{9904BAA3-D042-4DED-B820-80051BC30A3A}" type="slidenum">
              <a:t>‹#›</a:t>
            </a:fld>
            <a:endParaRPr lang="en-US"/>
          </a:p>
        </p:txBody>
      </p:sp>
    </p:spTree>
    <p:extLst>
      <p:ext uri="{BB962C8B-B14F-4D97-AF65-F5344CB8AC3E}">
        <p14:creationId xmlns:p14="http://schemas.microsoft.com/office/powerpoint/2010/main" val="29794642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F04A2D1-1263-6FC1-C043-E1D6279FD094}"/>
              </a:ext>
            </a:extLst>
          </p:cNvPr>
          <p:cNvSpPr txBox="1">
            <a:spLocks noGrp="1"/>
          </p:cNvSpPr>
          <p:nvPr>
            <p:ph type="title"/>
          </p:nvPr>
        </p:nvSpPr>
        <p:spPr>
          <a:xfrm>
            <a:off x="612648" y="548640"/>
            <a:ext cx="10653573" cy="1132255"/>
          </a:xfrm>
          <a:prstGeom prst="rect">
            <a:avLst/>
          </a:prstGeom>
          <a:noFill/>
          <a:ln>
            <a:noFill/>
          </a:ln>
        </p:spPr>
        <p:txBody>
          <a:bodyPr vert="horz" wrap="square" lIns="91440" tIns="45720" rIns="91440" bIns="45720" anchor="t" anchorCtr="0" compatLnSpc="1">
            <a:normAutofit/>
          </a:bodyPr>
          <a:lstStyle/>
          <a:p>
            <a:pPr lvl="0"/>
            <a:r>
              <a:rPr lang="en-US"/>
              <a:t>Click to edit Master title style</a:t>
            </a:r>
          </a:p>
        </p:txBody>
      </p:sp>
      <p:sp>
        <p:nvSpPr>
          <p:cNvPr id="3" name="Text Placeholder 2">
            <a:extLst>
              <a:ext uri="{FF2B5EF4-FFF2-40B4-BE49-F238E27FC236}">
                <a16:creationId xmlns:a16="http://schemas.microsoft.com/office/drawing/2014/main" id="{0C0F424F-FF02-0EE9-8766-11E598468D82}"/>
              </a:ext>
            </a:extLst>
          </p:cNvPr>
          <p:cNvSpPr txBox="1">
            <a:spLocks noGrp="1"/>
          </p:cNvSpPr>
          <p:nvPr>
            <p:ph type="body" idx="1"/>
          </p:nvPr>
        </p:nvSpPr>
        <p:spPr>
          <a:xfrm>
            <a:off x="612648" y="1715533"/>
            <a:ext cx="10653582" cy="4593826"/>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1A4D5E5-8EAF-54D1-95AC-0EC3A05CED39}"/>
              </a:ext>
            </a:extLst>
          </p:cNvPr>
          <p:cNvSpPr txBox="1">
            <a:spLocks noGrp="1"/>
          </p:cNvSpPr>
          <p:nvPr>
            <p:ph type="dt" sz="half" idx="2"/>
          </p:nvPr>
        </p:nvSpPr>
        <p:spPr>
          <a:xfrm>
            <a:off x="137160" y="6453003"/>
            <a:ext cx="3494315"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US" sz="900" b="0" i="0" u="none" strike="noStrike" kern="1200" cap="none" spc="0" baseline="0">
                <a:solidFill>
                  <a:srgbClr val="000000"/>
                </a:solidFill>
                <a:uFillTx/>
                <a:latin typeface="Neue Haas Grotesk Text Pro"/>
              </a:defRPr>
            </a:lvl1pPr>
          </a:lstStyle>
          <a:p>
            <a:pPr lvl="0"/>
            <a:fld id="{B2746238-D1DD-45E9-B704-18A8CE8F6007}" type="datetime1">
              <a:rPr lang="en-US"/>
              <a:pPr lvl="0"/>
              <a:t>12/17/2025</a:t>
            </a:fld>
            <a:endParaRPr lang="en-US"/>
          </a:p>
        </p:txBody>
      </p:sp>
      <p:sp>
        <p:nvSpPr>
          <p:cNvPr id="5" name="Footer Placeholder 4">
            <a:extLst>
              <a:ext uri="{FF2B5EF4-FFF2-40B4-BE49-F238E27FC236}">
                <a16:creationId xmlns:a16="http://schemas.microsoft.com/office/drawing/2014/main" id="{6EB4F536-6668-5084-616D-8D59FA0C2BD8}"/>
              </a:ext>
            </a:extLst>
          </p:cNvPr>
          <p:cNvSpPr txBox="1">
            <a:spLocks noGrp="1"/>
          </p:cNvSpPr>
          <p:nvPr>
            <p:ph type="ftr" sz="quarter" idx="3"/>
          </p:nvPr>
        </p:nvSpPr>
        <p:spPr>
          <a:xfrm>
            <a:off x="8876519" y="6453003"/>
            <a:ext cx="2805406"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US" sz="900" b="0" i="0" u="none" strike="noStrike" kern="1200" cap="none" spc="0" baseline="0">
                <a:solidFill>
                  <a:srgbClr val="000000"/>
                </a:solidFill>
                <a:uFillTx/>
                <a:latin typeface="Neue Haas Grotesk Text Pro"/>
              </a:defRPr>
            </a:lvl1pPr>
          </a:lstStyle>
          <a:p>
            <a:pPr lvl="0"/>
            <a:endParaRPr lang="en-US"/>
          </a:p>
        </p:txBody>
      </p:sp>
      <p:sp>
        <p:nvSpPr>
          <p:cNvPr id="6" name="Slide Number Placeholder 5">
            <a:extLst>
              <a:ext uri="{FF2B5EF4-FFF2-40B4-BE49-F238E27FC236}">
                <a16:creationId xmlns:a16="http://schemas.microsoft.com/office/drawing/2014/main" id="{D3626ED1-4591-9202-7301-6B30D634B225}"/>
              </a:ext>
            </a:extLst>
          </p:cNvPr>
          <p:cNvSpPr txBox="1">
            <a:spLocks noGrp="1"/>
          </p:cNvSpPr>
          <p:nvPr>
            <p:ph type="sldNum" sz="quarter" idx="4"/>
          </p:nvPr>
        </p:nvSpPr>
        <p:spPr>
          <a:xfrm>
            <a:off x="11632164" y="6453003"/>
            <a:ext cx="42921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US" sz="900" b="0" i="0" u="none" strike="noStrike" kern="1200" cap="none" spc="0" baseline="0">
                <a:solidFill>
                  <a:srgbClr val="000000"/>
                </a:solidFill>
                <a:uFillTx/>
                <a:latin typeface="Neue Haas Grotesk Text Pro"/>
              </a:defRPr>
            </a:lvl1pPr>
          </a:lstStyle>
          <a:p>
            <a:pPr lvl="0"/>
            <a:fld id="{C81ABA96-5379-4D73-8D7C-16AF225F3C9A}" type="slidenum">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90000"/>
        </a:lnSpc>
        <a:spcBef>
          <a:spcPts val="0"/>
        </a:spcBef>
        <a:spcAft>
          <a:spcPts val="0"/>
        </a:spcAft>
        <a:buNone/>
        <a:tabLst/>
        <a:defRPr lang="en-US" sz="3600" b="1" i="0" u="none" strike="noStrike" kern="1200" cap="none" spc="0" baseline="0">
          <a:solidFill>
            <a:srgbClr val="000000"/>
          </a:solidFill>
          <a:uFillTx/>
          <a:latin typeface="Neue Haas Grotesk Text Pro"/>
        </a:defRPr>
      </a:lvl1pPr>
    </p:titleStyle>
    <p:bodyStyle>
      <a:lvl1pPr marL="228600" marR="0" lvl="0" indent="-228600" algn="l" defTabSz="914400" rtl="0" fontAlgn="auto" hangingPunct="1">
        <a:lnSpc>
          <a:spcPct val="120000"/>
        </a:lnSpc>
        <a:spcBef>
          <a:spcPts val="1000"/>
        </a:spcBef>
        <a:spcAft>
          <a:spcPts val="0"/>
        </a:spcAft>
        <a:buSzPct val="100000"/>
        <a:buFont typeface="Arial" pitchFamily="34"/>
        <a:buChar char="•"/>
        <a:tabLst/>
        <a:defRPr lang="en-US" sz="2000" b="0" i="0" u="none" strike="noStrike" kern="1200" cap="none" spc="0" baseline="0">
          <a:solidFill>
            <a:srgbClr val="000000"/>
          </a:solidFill>
          <a:uFillTx/>
          <a:latin typeface="Neue Haas Grotesk Text Pro"/>
        </a:defRPr>
      </a:lvl1pPr>
      <a:lvl2pPr marL="457200" marR="0" lvl="1" indent="-228600" algn="l" defTabSz="914400" rtl="0" fontAlgn="auto" hangingPunct="1">
        <a:lnSpc>
          <a:spcPct val="12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Neue Haas Grotesk Text Pro"/>
        </a:defRPr>
      </a:lvl2pPr>
      <a:lvl3pPr marL="685800" marR="0" lvl="2" indent="-228600" algn="l" defTabSz="914400" rtl="0" fontAlgn="auto" hangingPunct="1">
        <a:lnSpc>
          <a:spcPct val="120000"/>
        </a:lnSpc>
        <a:spcBef>
          <a:spcPts val="500"/>
        </a:spcBef>
        <a:spcAft>
          <a:spcPts val="0"/>
        </a:spcAft>
        <a:buSzPct val="100000"/>
        <a:buFont typeface="Arial" pitchFamily="34"/>
        <a:buChar char="•"/>
        <a:tabLst/>
        <a:defRPr lang="en-US" sz="1600" b="0" i="0" u="none" strike="noStrike" kern="1200" cap="none" spc="0" baseline="0">
          <a:solidFill>
            <a:srgbClr val="000000"/>
          </a:solidFill>
          <a:uFillTx/>
          <a:latin typeface="Neue Haas Grotesk Text Pro"/>
        </a:defRPr>
      </a:lvl3pPr>
      <a:lvl4pPr marL="914400" marR="0" lvl="3" indent="-228600" algn="l" defTabSz="914400" rtl="0" fontAlgn="auto" hangingPunct="1">
        <a:lnSpc>
          <a:spcPct val="120000"/>
        </a:lnSpc>
        <a:spcBef>
          <a:spcPts val="500"/>
        </a:spcBef>
        <a:spcAft>
          <a:spcPts val="0"/>
        </a:spcAft>
        <a:buSzPct val="100000"/>
        <a:buFont typeface="Arial" pitchFamily="34"/>
        <a:buChar char="•"/>
        <a:tabLst/>
        <a:defRPr lang="en-US" sz="1400" b="0" i="0" u="none" strike="noStrike" kern="1200" cap="none" spc="0" baseline="0">
          <a:solidFill>
            <a:srgbClr val="000000"/>
          </a:solidFill>
          <a:uFillTx/>
          <a:latin typeface="Neue Haas Grotesk Text Pro"/>
        </a:defRPr>
      </a:lvl4pPr>
      <a:lvl5pPr marL="1143000" marR="0" lvl="4" indent="-228600" algn="l" defTabSz="914400" rtl="0" fontAlgn="auto" hangingPunct="1">
        <a:lnSpc>
          <a:spcPct val="120000"/>
        </a:lnSpc>
        <a:spcBef>
          <a:spcPts val="500"/>
        </a:spcBef>
        <a:spcAft>
          <a:spcPts val="0"/>
        </a:spcAft>
        <a:buSzPct val="100000"/>
        <a:buFont typeface="Arial" pitchFamily="34"/>
        <a:buChar char="•"/>
        <a:tabLst/>
        <a:defRPr lang="en-US" sz="1200" b="0" i="0" u="none" strike="noStrike" kern="1200" cap="none" spc="0" baseline="0">
          <a:solidFill>
            <a:srgbClr val="000000"/>
          </a:solidFill>
          <a:uFillTx/>
          <a:latin typeface="Neue Haas Grotesk Text Pro"/>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name="Slide1">
    <p:bg>
      <p:bgPr>
        <a:solidFill>
          <a:srgbClr val="FFFFFF"/>
        </a:solidFill>
        <a:effectLst/>
      </p:bgPr>
    </p:bg>
    <p:spTree>
      <p:nvGrpSpPr>
        <p:cNvPr id="1" name=""/>
        <p:cNvGrpSpPr/>
        <p:nvPr/>
      </p:nvGrpSpPr>
      <p:grpSpPr>
        <a:xfrm>
          <a:off x="0" y="0"/>
          <a:ext cx="0" cy="0"/>
          <a:chOff x="0" y="0"/>
          <a:chExt cx="0" cy="0"/>
        </a:xfrm>
      </p:grpSpPr>
      <p:sp>
        <p:nvSpPr>
          <p:cNvPr id="2" name="Rectangle 23">
            <a:extLst>
              <a:ext uri="{FF2B5EF4-FFF2-40B4-BE49-F238E27FC236}">
                <a16:creationId xmlns:a16="http://schemas.microsoft.com/office/drawing/2014/main" id="{8AD596B2-0378-DF97-5D39-21CB8E4F3D9A}"/>
              </a:ext>
              <a:ext uri="{C183D7F6-B498-43B3-948B-1728B52AA6E4}">
                <adec:decorative xmlns:adec="http://schemas.microsoft.com/office/drawing/2017/decorative" val="1"/>
              </a:ext>
            </a:extLst>
          </p:cNvPr>
          <p:cNvSpPr>
            <a:spLocks noMove="1" noResize="1"/>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Neue Haas Grotesk Text Pro"/>
            </a:endParaRPr>
          </a:p>
        </p:txBody>
      </p:sp>
      <p:sp>
        <p:nvSpPr>
          <p:cNvPr id="3" name="Title 1">
            <a:extLst>
              <a:ext uri="{FF2B5EF4-FFF2-40B4-BE49-F238E27FC236}">
                <a16:creationId xmlns:a16="http://schemas.microsoft.com/office/drawing/2014/main" id="{1737090B-9CBC-602D-D61B-9CC46B546401}"/>
              </a:ext>
            </a:extLst>
          </p:cNvPr>
          <p:cNvSpPr txBox="1">
            <a:spLocks noGrp="1"/>
          </p:cNvSpPr>
          <p:nvPr>
            <p:ph type="ctrTitle"/>
          </p:nvPr>
        </p:nvSpPr>
        <p:spPr>
          <a:xfrm>
            <a:off x="612648" y="603504"/>
            <a:ext cx="5953566" cy="1527048"/>
          </a:xfrm>
        </p:spPr>
        <p:txBody>
          <a:bodyPr anchorCtr="0"/>
          <a:lstStyle/>
          <a:p>
            <a:pPr lvl="0" algn="l"/>
            <a:r>
              <a:rPr lang="en-US" sz="3300"/>
              <a:t>Network Access &amp; Connectivity Verification</a:t>
            </a:r>
            <a:br>
              <a:rPr lang="en-US" sz="3300"/>
            </a:br>
            <a:endParaRPr lang="en-US" sz="3300"/>
          </a:p>
        </p:txBody>
      </p:sp>
      <p:sp>
        <p:nvSpPr>
          <p:cNvPr id="4" name="Subtitle 2">
            <a:extLst>
              <a:ext uri="{FF2B5EF4-FFF2-40B4-BE49-F238E27FC236}">
                <a16:creationId xmlns:a16="http://schemas.microsoft.com/office/drawing/2014/main" id="{F80B4FC1-1FE6-5E16-ED23-9D3905F2B65C}"/>
              </a:ext>
            </a:extLst>
          </p:cNvPr>
          <p:cNvSpPr txBox="1">
            <a:spLocks noGrp="1"/>
          </p:cNvSpPr>
          <p:nvPr>
            <p:ph type="subTitle" idx="1"/>
          </p:nvPr>
        </p:nvSpPr>
        <p:spPr>
          <a:xfrm>
            <a:off x="612648" y="2212848"/>
            <a:ext cx="5953566" cy="4096512"/>
          </a:xfrm>
        </p:spPr>
        <p:txBody>
          <a:bodyPr anchorCtr="0"/>
          <a:lstStyle/>
          <a:p>
            <a:pPr lvl="0" indent="-228600" algn="l">
              <a:lnSpc>
                <a:spcPct val="110000"/>
              </a:lnSpc>
              <a:buChar char="•"/>
            </a:pPr>
            <a:r>
              <a:rPr lang="en-US" sz="1500"/>
              <a:t>• Kali Linux was deployed as a security-focused operating system for internal network assessment.</a:t>
            </a:r>
          </a:p>
          <a:p>
            <a:pPr lvl="0" indent="-228600" algn="l">
              <a:lnSpc>
                <a:spcPct val="110000"/>
              </a:lnSpc>
              <a:buChar char="•"/>
            </a:pPr>
            <a:endParaRPr lang="en-US" sz="1500"/>
          </a:p>
          <a:p>
            <a:pPr lvl="0" indent="-228600" algn="l">
              <a:lnSpc>
                <a:spcPct val="110000"/>
              </a:lnSpc>
              <a:buChar char="•"/>
            </a:pPr>
            <a:r>
              <a:rPr lang="en-US" sz="1500"/>
              <a:t>• A static IP address was configured to represent authorized internal access within the SWANSEA.ACCA network.</a:t>
            </a:r>
          </a:p>
          <a:p>
            <a:pPr lvl="0" indent="-228600" algn="l">
              <a:lnSpc>
                <a:spcPct val="110000"/>
              </a:lnSpc>
              <a:buChar char="•"/>
            </a:pPr>
            <a:endParaRPr lang="en-US" sz="1500"/>
          </a:p>
          <a:p>
            <a:pPr lvl="0" indent="-228600" algn="l">
              <a:lnSpc>
                <a:spcPct val="110000"/>
              </a:lnSpc>
              <a:buChar char="•"/>
            </a:pPr>
            <a:r>
              <a:rPr lang="en-US" sz="1500"/>
              <a:t>• Network connectivity was verified using ICMP (ping) to Swansea and London network hosts.</a:t>
            </a:r>
          </a:p>
          <a:p>
            <a:pPr lvl="0" indent="-228600" algn="l">
              <a:lnSpc>
                <a:spcPct val="110000"/>
              </a:lnSpc>
              <a:buChar char="•"/>
            </a:pPr>
            <a:endParaRPr lang="en-US" sz="1500"/>
          </a:p>
          <a:p>
            <a:pPr lvl="0" indent="-228600" algn="l">
              <a:lnSpc>
                <a:spcPct val="110000"/>
              </a:lnSpc>
              <a:buChar char="•"/>
            </a:pPr>
            <a:r>
              <a:rPr lang="en-US" sz="1500"/>
              <a:t>• An initial routing issue prevented access to one subnet and was resolved through manual route configuration.</a:t>
            </a:r>
          </a:p>
          <a:p>
            <a:pPr lvl="0" indent="-228600" algn="l">
              <a:lnSpc>
                <a:spcPct val="110000"/>
              </a:lnSpc>
              <a:buChar char="•"/>
            </a:pPr>
            <a:endParaRPr lang="en-US" sz="1500"/>
          </a:p>
        </p:txBody>
      </p:sp>
      <p:pic>
        <p:nvPicPr>
          <p:cNvPr id="5" name="Picture 5" descr="A screenshot of a computer&#10;&#10;AI-generated content may be incorrect.">
            <a:extLst>
              <a:ext uri="{FF2B5EF4-FFF2-40B4-BE49-F238E27FC236}">
                <a16:creationId xmlns:a16="http://schemas.microsoft.com/office/drawing/2014/main" id="{5671CC67-F7D8-0411-9DD6-1E0B334C30D5}"/>
              </a:ext>
            </a:extLst>
          </p:cNvPr>
          <p:cNvPicPr>
            <a:picLocks noChangeAspect="1"/>
          </p:cNvPicPr>
          <p:nvPr/>
        </p:nvPicPr>
        <p:blipFill>
          <a:blip r:embed="rId2"/>
          <a:srcRect r="21776"/>
          <a:stretch>
            <a:fillRect/>
          </a:stretch>
        </p:blipFill>
        <p:spPr>
          <a:xfrm>
            <a:off x="7435013" y="9"/>
            <a:ext cx="4756983" cy="3405481"/>
          </a:xfrm>
          <a:prstGeom prst="rect">
            <a:avLst/>
          </a:prstGeom>
          <a:noFill/>
          <a:ln cap="flat">
            <a:noFill/>
          </a:ln>
        </p:spPr>
      </p:pic>
      <p:pic>
        <p:nvPicPr>
          <p:cNvPr id="6" name="Picture 7" descr="A computer screen shot of a dragon&#10;&#10;AI-generated content may be incorrect.">
            <a:extLst>
              <a:ext uri="{FF2B5EF4-FFF2-40B4-BE49-F238E27FC236}">
                <a16:creationId xmlns:a16="http://schemas.microsoft.com/office/drawing/2014/main" id="{E2FB9B38-387F-7426-E02E-9AF0050DAEF5}"/>
              </a:ext>
            </a:extLst>
          </p:cNvPr>
          <p:cNvPicPr>
            <a:picLocks noChangeAspect="1"/>
          </p:cNvPicPr>
          <p:nvPr/>
        </p:nvPicPr>
        <p:blipFill>
          <a:blip r:embed="rId3"/>
          <a:srcRect r="21740" b="2"/>
          <a:stretch>
            <a:fillRect/>
          </a:stretch>
        </p:blipFill>
        <p:spPr>
          <a:xfrm>
            <a:off x="7435013" y="3454173"/>
            <a:ext cx="4756983" cy="3403826"/>
          </a:xfrm>
          <a:prstGeom prst="rect">
            <a:avLst/>
          </a:prstGeom>
          <a:noFill/>
          <a:ln cap="flat">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2">
    <p:bg>
      <p:bgPr>
        <a:solidFill>
          <a:srgbClr val="FFFFFF"/>
        </a:solidFill>
        <a:effectLst/>
      </p:bgPr>
    </p:bg>
    <p:spTree>
      <p:nvGrpSpPr>
        <p:cNvPr id="1" name=""/>
        <p:cNvGrpSpPr/>
        <p:nvPr/>
      </p:nvGrpSpPr>
      <p:grpSpPr>
        <a:xfrm>
          <a:off x="0" y="0"/>
          <a:ext cx="0" cy="0"/>
          <a:chOff x="0" y="0"/>
          <a:chExt cx="0" cy="0"/>
        </a:xfrm>
      </p:grpSpPr>
      <p:sp>
        <p:nvSpPr>
          <p:cNvPr id="2" name="Rectangle 11">
            <a:extLst>
              <a:ext uri="{FF2B5EF4-FFF2-40B4-BE49-F238E27FC236}">
                <a16:creationId xmlns:a16="http://schemas.microsoft.com/office/drawing/2014/main" id="{2D95F7CB-2653-2AD9-1BB4-347A12A4F1AC}"/>
              </a:ext>
              <a:ext uri="{C183D7F6-B498-43B3-948B-1728B52AA6E4}">
                <adec:decorative xmlns:adec="http://schemas.microsoft.com/office/drawing/2017/decorative" val="1"/>
              </a:ext>
            </a:extLst>
          </p:cNvPr>
          <p:cNvSpPr>
            <a:spLocks noMove="1" noResize="1"/>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Neue Haas Grotesk Text Pro"/>
            </a:endParaRPr>
          </a:p>
        </p:txBody>
      </p:sp>
      <p:sp>
        <p:nvSpPr>
          <p:cNvPr id="3" name="TextBox 2">
            <a:extLst>
              <a:ext uri="{FF2B5EF4-FFF2-40B4-BE49-F238E27FC236}">
                <a16:creationId xmlns:a16="http://schemas.microsoft.com/office/drawing/2014/main" id="{25F4FABC-A483-40F1-D7FB-22229949F60A}"/>
              </a:ext>
            </a:extLst>
          </p:cNvPr>
          <p:cNvSpPr txBox="1"/>
          <p:nvPr/>
        </p:nvSpPr>
        <p:spPr>
          <a:xfrm>
            <a:off x="2737100" y="266556"/>
            <a:ext cx="6096003"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60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Neue Haas Grotesk Text Pro"/>
              </a:rPr>
              <a:t>Vulnerability Assessment – Information Gathering</a:t>
            </a:r>
          </a:p>
        </p:txBody>
      </p:sp>
      <p:sp>
        <p:nvSpPr>
          <p:cNvPr id="4" name="Rectangle 1">
            <a:extLst>
              <a:ext uri="{FF2B5EF4-FFF2-40B4-BE49-F238E27FC236}">
                <a16:creationId xmlns:a16="http://schemas.microsoft.com/office/drawing/2014/main" id="{F326A0FA-C2DF-872D-CB8D-4ECC55DA785C}"/>
              </a:ext>
            </a:extLst>
          </p:cNvPr>
          <p:cNvSpPr/>
          <p:nvPr/>
        </p:nvSpPr>
        <p:spPr>
          <a:xfrm>
            <a:off x="347472" y="902448"/>
            <a:ext cx="11219688" cy="1985162"/>
          </a:xfrm>
          <a:prstGeom prst="rect">
            <a:avLst/>
          </a:prstGeom>
          <a:noFill/>
          <a:ln cap="flat">
            <a:noFill/>
            <a:prstDash val="solid"/>
          </a:ln>
        </p:spPr>
        <p:txBody>
          <a:bodyPr vert="horz" wrap="square" lIns="91440" tIns="45720" rIns="91440" bIns="45720" anchor="ctr" anchorCtr="0" compatLnSpc="1">
            <a:spAutoFit/>
          </a:bodyPr>
          <a:lstStyle/>
          <a:p>
            <a:pPr marL="0" marR="0" lvl="0" indent="0" algn="l" defTabSz="914400" rtl="0" fontAlgn="auto" hangingPunct="0">
              <a:lnSpc>
                <a:spcPct val="100000"/>
              </a:lnSpc>
              <a:spcBef>
                <a:spcPts val="0"/>
              </a:spcBef>
              <a:spcAft>
                <a:spcPts val="600"/>
              </a:spcAft>
              <a:buSzPct val="100000"/>
              <a:buChar char="•"/>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Arial" pitchFamily="34"/>
              </a:rPr>
              <a:t>Information gathering was conducted on the SWANSEA.ACCA network (Swansea and London segments).</a:t>
            </a:r>
          </a:p>
          <a:p>
            <a:pPr marL="0" marR="0" lvl="0" indent="0" algn="l" defTabSz="914400" rtl="0" fontAlgn="auto" hangingPunct="0">
              <a:lnSpc>
                <a:spcPct val="100000"/>
              </a:lnSpc>
              <a:spcBef>
                <a:spcPts val="0"/>
              </a:spcBef>
              <a:spcAft>
                <a:spcPts val="600"/>
              </a:spcAft>
              <a:buSzPct val="100000"/>
              <a:buChar char="•"/>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Arial" pitchFamily="34"/>
              </a:rPr>
              <a:t>Manual reconnaissance was performed using Nmap to identify active hosts, open ports, running services, and service versions.</a:t>
            </a:r>
          </a:p>
          <a:p>
            <a:pPr marL="0" marR="0" lvl="0" indent="0" algn="l" defTabSz="914400" rtl="0" fontAlgn="auto" hangingPunct="0">
              <a:lnSpc>
                <a:spcPct val="100000"/>
              </a:lnSpc>
              <a:spcBef>
                <a:spcPts val="0"/>
              </a:spcBef>
              <a:spcAft>
                <a:spcPts val="600"/>
              </a:spcAft>
              <a:buSzPct val="100000"/>
              <a:buChar char="•"/>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Arial" pitchFamily="34"/>
              </a:rPr>
              <a:t>The collected information formed the basis for identifying and categarising potential vulnerabilities by severity (High, Medium, Low)</a:t>
            </a:r>
          </a:p>
          <a:p>
            <a:pPr marL="0" marR="0" lvl="0" indent="0" algn="l" defTabSz="914400" rtl="0" fontAlgn="auto" hangingPunct="0">
              <a:lnSpc>
                <a:spcPct val="100000"/>
              </a:lnSpc>
              <a:spcBef>
                <a:spcPts val="0"/>
              </a:spcBef>
              <a:spcAft>
                <a:spcPts val="600"/>
              </a:spcAft>
              <a:buSzPct val="100000"/>
              <a:buChar char="•"/>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Arial" pitchFamily="34"/>
              </a:rPr>
              <a:t>The assessment focused on commonly exposed services, network ports, and protocol usage.</a:t>
            </a:r>
          </a:p>
        </p:txBody>
      </p:sp>
      <p:grpSp>
        <p:nvGrpSpPr>
          <p:cNvPr id="5" name="TextBox 4">
            <a:extLst>
              <a:ext uri="{FF2B5EF4-FFF2-40B4-BE49-F238E27FC236}">
                <a16:creationId xmlns:a16="http://schemas.microsoft.com/office/drawing/2014/main" id="{33B847AC-6CF5-F31B-238F-F35AF475C6D2}"/>
              </a:ext>
            </a:extLst>
          </p:cNvPr>
          <p:cNvGrpSpPr/>
          <p:nvPr/>
        </p:nvGrpSpPr>
        <p:grpSpPr>
          <a:xfrm>
            <a:off x="4745937" y="3534832"/>
            <a:ext cx="1890576" cy="2079583"/>
            <a:chOff x="4745937" y="3534832"/>
            <a:chExt cx="1890576" cy="2079583"/>
          </a:xfrm>
        </p:grpSpPr>
        <p:sp>
          <p:nvSpPr>
            <p:cNvPr id="6" name="Freeform: Shape 5">
              <a:extLst>
                <a:ext uri="{FF2B5EF4-FFF2-40B4-BE49-F238E27FC236}">
                  <a16:creationId xmlns:a16="http://schemas.microsoft.com/office/drawing/2014/main" id="{44377278-6A44-4290-FE63-CFA859D395F4}"/>
                </a:ext>
              </a:extLst>
            </p:cNvPr>
            <p:cNvSpPr/>
            <p:nvPr/>
          </p:nvSpPr>
          <p:spPr>
            <a:xfrm>
              <a:off x="4745937" y="3534832"/>
              <a:ext cx="1890576" cy="1890576"/>
            </a:xfrm>
            <a:custGeom>
              <a:avLst/>
              <a:gdLst>
                <a:gd name="f0" fmla="val 10800000"/>
                <a:gd name="f1" fmla="val 5400000"/>
                <a:gd name="f2" fmla="val 180"/>
                <a:gd name="f3" fmla="val w"/>
                <a:gd name="f4" fmla="val h"/>
                <a:gd name="f5" fmla="val 0"/>
                <a:gd name="f6" fmla="val 1890577"/>
                <a:gd name="f7" fmla="+- 0 0 16198288"/>
                <a:gd name="f8" fmla="val 1401001"/>
                <a:gd name="f9" fmla="val 194392"/>
                <a:gd name="f10" fmla="val 878362"/>
                <a:gd name="f11" fmla="val 18075192"/>
                <a:gd name="f12" fmla="val 16240273"/>
                <a:gd name="f13" fmla="val 146752"/>
                <a:gd name="f14" fmla="val 440372"/>
                <a:gd name="f15" fmla="val 286747"/>
                <a:gd name="f16" fmla="val 443109"/>
                <a:gd name="f17" fmla="val 333017"/>
                <a:gd name="f18" fmla="val 582411"/>
                <a:gd name="f19" fmla="val 280012"/>
                <a:gd name="f20" fmla="val 541991"/>
                <a:gd name="f21" fmla="val 777972"/>
                <a:gd name="f22" fmla="val 12673480"/>
                <a:gd name="f23" fmla="+- 0 0 -301"/>
                <a:gd name="f24" fmla="+- 0 0 -307"/>
                <a:gd name="f25" fmla="+- 0 0 -397"/>
                <a:gd name="f26" fmla="+- 0 0 -487"/>
                <a:gd name="f27" fmla="*/ f3 1 1890577"/>
                <a:gd name="f28" fmla="*/ f4 1 1890577"/>
                <a:gd name="f29" fmla="val f5"/>
                <a:gd name="f30" fmla="val f6"/>
                <a:gd name="f31" fmla="*/ f23 f0 1"/>
                <a:gd name="f32" fmla="*/ f24 f0 1"/>
                <a:gd name="f33" fmla="*/ f25 f0 1"/>
                <a:gd name="f34" fmla="*/ f26 f0 1"/>
                <a:gd name="f35" fmla="+- f30 0 f29"/>
                <a:gd name="f36" fmla="*/ f31 1 f2"/>
                <a:gd name="f37" fmla="*/ f32 1 f2"/>
                <a:gd name="f38" fmla="*/ f33 1 f2"/>
                <a:gd name="f39" fmla="*/ f34 1 f2"/>
                <a:gd name="f40" fmla="*/ f35 1 1890577"/>
                <a:gd name="f41" fmla="+- f36 0 f1"/>
                <a:gd name="f42" fmla="+- f37 0 f1"/>
                <a:gd name="f43" fmla="+- f38 0 f1"/>
                <a:gd name="f44" fmla="+- f39 0 f1"/>
                <a:gd name="f45" fmla="*/ 1374959 1 f40"/>
                <a:gd name="f46" fmla="*/ 237302 1 f40"/>
                <a:gd name="f47" fmla="*/ 146752 1 f40"/>
                <a:gd name="f48" fmla="*/ 440372 1 f40"/>
                <a:gd name="f49" fmla="*/ 286747 1 f40"/>
                <a:gd name="f50" fmla="*/ 443109 1 f40"/>
                <a:gd name="f51" fmla="*/ 333017 1 f40"/>
                <a:gd name="f52" fmla="*/ 582411 1 f40"/>
                <a:gd name="f53" fmla="*/ 324193 1 f40"/>
                <a:gd name="f54" fmla="*/ 1566384 1 f40"/>
                <a:gd name="f55" fmla="*/ f53 f27 1"/>
                <a:gd name="f56" fmla="*/ f54 f27 1"/>
                <a:gd name="f57" fmla="*/ f54 f28 1"/>
                <a:gd name="f58" fmla="*/ f53 f28 1"/>
                <a:gd name="f59" fmla="*/ f45 f27 1"/>
                <a:gd name="f60" fmla="*/ f46 f28 1"/>
                <a:gd name="f61" fmla="*/ f47 f27 1"/>
                <a:gd name="f62" fmla="*/ f48 f28 1"/>
                <a:gd name="f63" fmla="*/ f49 f27 1"/>
                <a:gd name="f64" fmla="*/ f50 f28 1"/>
                <a:gd name="f65" fmla="*/ f51 f27 1"/>
                <a:gd name="f66" fmla="*/ f52 f28 1"/>
              </a:gdLst>
              <a:ahLst/>
              <a:cxnLst>
                <a:cxn ang="3cd4">
                  <a:pos x="hc" y="t"/>
                </a:cxn>
                <a:cxn ang="0">
                  <a:pos x="r" y="vc"/>
                </a:cxn>
                <a:cxn ang="cd4">
                  <a:pos x="hc" y="b"/>
                </a:cxn>
                <a:cxn ang="cd2">
                  <a:pos x="l" y="vc"/>
                </a:cxn>
                <a:cxn ang="f41">
                  <a:pos x="f59" y="f60"/>
                </a:cxn>
                <a:cxn ang="f42">
                  <a:pos x="f61" y="f62"/>
                </a:cxn>
                <a:cxn ang="f43">
                  <a:pos x="f63" y="f64"/>
                </a:cxn>
                <a:cxn ang="f44">
                  <a:pos x="f65" y="f66"/>
                </a:cxn>
              </a:cxnLst>
              <a:rect l="f55" t="f58" r="f56" b="f57"/>
              <a:pathLst>
                <a:path w="1890577" h="1890577">
                  <a:moveTo>
                    <a:pt x="f8" y="f9"/>
                  </a:moveTo>
                  <a:arcTo wR="f10" hR="f10" stAng="f11" swAng="f12"/>
                  <a:lnTo>
                    <a:pt x="f13" y="f14"/>
                  </a:lnTo>
                  <a:lnTo>
                    <a:pt x="f15" y="f16"/>
                  </a:lnTo>
                  <a:lnTo>
                    <a:pt x="f17" y="f18"/>
                  </a:lnTo>
                  <a:lnTo>
                    <a:pt x="f19" y="f20"/>
                  </a:lnTo>
                  <a:arcTo wR="f21" hR="f21" stAng="f22" swAng="f7"/>
                  <a:close/>
                </a:path>
              </a:pathLst>
            </a:custGeom>
            <a:solidFill>
              <a:srgbClr val="FDDECF"/>
            </a:solidFill>
            <a:ln cap="flat">
              <a:noFill/>
              <a:prstDash val="solid"/>
            </a:ln>
          </p:spPr>
          <p:txBody>
            <a:bodyPr lIns="0" tIns="0" rIns="0" bIns="0"/>
            <a:lstStyle/>
            <a:p>
              <a:endParaRPr lang="en-GB"/>
            </a:p>
          </p:txBody>
        </p:sp>
        <p:sp>
          <p:nvSpPr>
            <p:cNvPr id="7" name="Freeform: Shape 6">
              <a:extLst>
                <a:ext uri="{FF2B5EF4-FFF2-40B4-BE49-F238E27FC236}">
                  <a16:creationId xmlns:a16="http://schemas.microsoft.com/office/drawing/2014/main" id="{C2DE66AE-74C5-9792-B977-399AD799F6A1}"/>
                </a:ext>
              </a:extLst>
            </p:cNvPr>
            <p:cNvSpPr/>
            <p:nvPr/>
          </p:nvSpPr>
          <p:spPr>
            <a:xfrm>
              <a:off x="5038344" y="3566160"/>
              <a:ext cx="1250899" cy="625449"/>
            </a:xfrm>
            <a:custGeom>
              <a:avLst/>
              <a:gdLst>
                <a:gd name="f0" fmla="val 10800000"/>
                <a:gd name="f1" fmla="val 5400000"/>
                <a:gd name="f2" fmla="val 180"/>
                <a:gd name="f3" fmla="val w"/>
                <a:gd name="f4" fmla="val h"/>
                <a:gd name="f5" fmla="val 0"/>
                <a:gd name="f6" fmla="val 1250899"/>
                <a:gd name="f7" fmla="val 625449"/>
                <a:gd name="f8" fmla="val 104244"/>
                <a:gd name="f9" fmla="val 46672"/>
                <a:gd name="f10" fmla="val 1146655"/>
                <a:gd name="f11" fmla="val 1204227"/>
                <a:gd name="f12" fmla="val 521205"/>
                <a:gd name="f13" fmla="val 578777"/>
                <a:gd name="f14" fmla="+- 0 0 -90"/>
                <a:gd name="f15" fmla="*/ f3 1 1250899"/>
                <a:gd name="f16" fmla="*/ f4 1 625449"/>
                <a:gd name="f17" fmla="val f5"/>
                <a:gd name="f18" fmla="val f6"/>
                <a:gd name="f19" fmla="val f7"/>
                <a:gd name="f20" fmla="*/ f14 f0 1"/>
                <a:gd name="f21" fmla="+- f19 0 f17"/>
                <a:gd name="f22" fmla="+- f18 0 f17"/>
                <a:gd name="f23" fmla="*/ f20 1 f2"/>
                <a:gd name="f24" fmla="*/ f22 1 1250899"/>
                <a:gd name="f25" fmla="*/ f21 1 625449"/>
                <a:gd name="f26" fmla="*/ 0 f22 1"/>
                <a:gd name="f27" fmla="*/ 104244 f21 1"/>
                <a:gd name="f28" fmla="*/ 104244 f22 1"/>
                <a:gd name="f29" fmla="*/ 0 f21 1"/>
                <a:gd name="f30" fmla="*/ 1146655 f22 1"/>
                <a:gd name="f31" fmla="*/ 1250899 f22 1"/>
                <a:gd name="f32" fmla="*/ 521205 f21 1"/>
                <a:gd name="f33" fmla="*/ 625449 f21 1"/>
                <a:gd name="f34" fmla="+- f23 0 f1"/>
                <a:gd name="f35" fmla="*/ f26 1 1250899"/>
                <a:gd name="f36" fmla="*/ f27 1 625449"/>
                <a:gd name="f37" fmla="*/ f28 1 1250899"/>
                <a:gd name="f38" fmla="*/ f29 1 625449"/>
                <a:gd name="f39" fmla="*/ f30 1 1250899"/>
                <a:gd name="f40" fmla="*/ f31 1 1250899"/>
                <a:gd name="f41" fmla="*/ f32 1 625449"/>
                <a:gd name="f42" fmla="*/ f33 1 625449"/>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1250899" h="625449">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gradFill>
              <a:gsLst>
                <a:gs pos="0">
                  <a:srgbClr val="FDA560"/>
                </a:gs>
                <a:gs pos="100000">
                  <a:srgbClr val="FF9A39"/>
                </a:gs>
              </a:gsLst>
              <a:lin ang="5400000"/>
            </a:gradFill>
            <a:ln cap="flat">
              <a:noFill/>
              <a:prstDash val="solid"/>
            </a:ln>
          </p:spPr>
          <p:txBody>
            <a:bodyPr vert="horz" wrap="square" lIns="83868" tIns="83868" rIns="83868" bIns="83868" anchor="ctr" anchorCtr="1" compatLnSpc="1">
              <a:noAutofit/>
            </a:bodyPr>
            <a:lstStyle/>
            <a:p>
              <a:pPr marL="0" marR="0" lvl="0" indent="0" algn="ctr" defTabSz="622304"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GB" sz="1400" b="0" i="0" u="none" strike="noStrike" kern="1200" cap="none" spc="0" baseline="0">
                  <a:solidFill>
                    <a:srgbClr val="FFFFFF"/>
                  </a:solidFill>
                  <a:uFillTx/>
                  <a:latin typeface="Neue Haas Grotesk Text Pro"/>
                </a:rPr>
                <a:t>Tools Used:</a:t>
              </a:r>
              <a:endParaRPr lang="en-US" sz="1400" b="0" i="0" u="none" strike="noStrike" kern="1200" cap="none" spc="0" baseline="0">
                <a:solidFill>
                  <a:srgbClr val="FFFFFF"/>
                </a:solidFill>
                <a:uFillTx/>
                <a:latin typeface="Neue Haas Grotesk Text Pro"/>
              </a:endParaRPr>
            </a:p>
          </p:txBody>
        </p:sp>
        <p:sp>
          <p:nvSpPr>
            <p:cNvPr id="8" name="Freeform: Shape 7">
              <a:extLst>
                <a:ext uri="{FF2B5EF4-FFF2-40B4-BE49-F238E27FC236}">
                  <a16:creationId xmlns:a16="http://schemas.microsoft.com/office/drawing/2014/main" id="{6EB1410D-7D84-543B-AA55-273274E09775}"/>
                </a:ext>
              </a:extLst>
            </p:cNvPr>
            <p:cNvSpPr/>
            <p:nvPr/>
          </p:nvSpPr>
          <p:spPr>
            <a:xfrm>
              <a:off x="4937760" y="4367174"/>
              <a:ext cx="1528876" cy="1247241"/>
            </a:xfrm>
            <a:custGeom>
              <a:avLst/>
              <a:gdLst>
                <a:gd name="f0" fmla="val 10800000"/>
                <a:gd name="f1" fmla="val 5400000"/>
                <a:gd name="f2" fmla="val 180"/>
                <a:gd name="f3" fmla="val w"/>
                <a:gd name="f4" fmla="val h"/>
                <a:gd name="f5" fmla="val 0"/>
                <a:gd name="f6" fmla="val 1528874"/>
                <a:gd name="f7" fmla="val 1247246"/>
                <a:gd name="f8" fmla="val 207878"/>
                <a:gd name="f9" fmla="val 93070"/>
                <a:gd name="f10" fmla="val 1320996"/>
                <a:gd name="f11" fmla="val 1435804"/>
                <a:gd name="f12" fmla="val 1039368"/>
                <a:gd name="f13" fmla="val 1154176"/>
                <a:gd name="f14" fmla="+- 0 0 -90"/>
                <a:gd name="f15" fmla="*/ f3 1 1528874"/>
                <a:gd name="f16" fmla="*/ f4 1 1247246"/>
                <a:gd name="f17" fmla="val f5"/>
                <a:gd name="f18" fmla="val f6"/>
                <a:gd name="f19" fmla="val f7"/>
                <a:gd name="f20" fmla="*/ f14 f0 1"/>
                <a:gd name="f21" fmla="+- f19 0 f17"/>
                <a:gd name="f22" fmla="+- f18 0 f17"/>
                <a:gd name="f23" fmla="*/ f20 1 f2"/>
                <a:gd name="f24" fmla="*/ f22 1 1528874"/>
                <a:gd name="f25" fmla="*/ f21 1 1247246"/>
                <a:gd name="f26" fmla="*/ 0 f22 1"/>
                <a:gd name="f27" fmla="*/ 207878 f21 1"/>
                <a:gd name="f28" fmla="*/ 207878 f22 1"/>
                <a:gd name="f29" fmla="*/ 0 f21 1"/>
                <a:gd name="f30" fmla="*/ 1320996 f22 1"/>
                <a:gd name="f31" fmla="*/ 1528874 f22 1"/>
                <a:gd name="f32" fmla="*/ 1039368 f21 1"/>
                <a:gd name="f33" fmla="*/ 1247246 f21 1"/>
                <a:gd name="f34" fmla="+- f23 0 f1"/>
                <a:gd name="f35" fmla="*/ f26 1 1528874"/>
                <a:gd name="f36" fmla="*/ f27 1 1247246"/>
                <a:gd name="f37" fmla="*/ f28 1 1528874"/>
                <a:gd name="f38" fmla="*/ f29 1 1247246"/>
                <a:gd name="f39" fmla="*/ f30 1 1528874"/>
                <a:gd name="f40" fmla="*/ f31 1 1528874"/>
                <a:gd name="f41" fmla="*/ f32 1 1247246"/>
                <a:gd name="f42" fmla="*/ f33 1 1247246"/>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1528874" h="1247246">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gradFill>
              <a:gsLst>
                <a:gs pos="0">
                  <a:srgbClr val="E6725C"/>
                </a:gs>
                <a:gs pos="100000">
                  <a:srgbClr val="E95735"/>
                </a:gs>
              </a:gsLst>
              <a:lin ang="5400000"/>
            </a:gradFill>
            <a:ln cap="flat">
              <a:noFill/>
              <a:prstDash val="solid"/>
            </a:ln>
          </p:spPr>
          <p:txBody>
            <a:bodyPr vert="horz" wrap="square" lIns="114226" tIns="114226" rIns="114226" bIns="114226" anchor="ctr" anchorCtr="1" compatLnSpc="1">
              <a:noAutofit/>
            </a:bodyPr>
            <a:lstStyle/>
            <a:p>
              <a:pPr marL="0" marR="0" lvl="0" indent="0" algn="ctr" defTabSz="622304"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GB" sz="1400" b="0" i="0" u="none" strike="noStrike" kern="1200" cap="none" spc="0" baseline="0">
                  <a:solidFill>
                    <a:srgbClr val="FFFFFF"/>
                  </a:solidFill>
                  <a:uFillTx/>
                  <a:latin typeface="Neue Haas Grotesk Text Pro"/>
                </a:rPr>
                <a:t>• Nmap (manual vulnerability assessment and service enumeration)</a:t>
              </a:r>
              <a:endParaRPr lang="en-US" sz="1400" b="0" i="0" u="none" strike="noStrike" kern="1200" cap="none" spc="0" baseline="0">
                <a:solidFill>
                  <a:srgbClr val="FFFFFF"/>
                </a:solidFill>
                <a:uFillTx/>
                <a:latin typeface="Neue Haas Grotesk Text Pro"/>
              </a:endParaRPr>
            </a:p>
          </p:txBody>
        </p:sp>
      </p:gr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TextBox 2">
            <a:extLst>
              <a:ext uri="{FF2B5EF4-FFF2-40B4-BE49-F238E27FC236}">
                <a16:creationId xmlns:a16="http://schemas.microsoft.com/office/drawing/2014/main" id="{511EEEC2-3E52-1E48-BB71-F65061C8D553}"/>
              </a:ext>
            </a:extLst>
          </p:cNvPr>
          <p:cNvSpPr txBox="1"/>
          <p:nvPr/>
        </p:nvSpPr>
        <p:spPr>
          <a:xfrm>
            <a:off x="1828800" y="241081"/>
            <a:ext cx="9006840" cy="64633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Neue Haas Grotesk Text Pro"/>
              </a:rPr>
              <a:t>Slide 3 provides an overview and classification of identified vulnerabilities.</a:t>
            </a:r>
            <a:br>
              <a:rPr lang="en-GB" sz="1800" b="0" i="0" u="none" strike="noStrike" kern="1200" cap="none" spc="0" baseline="0">
                <a:solidFill>
                  <a:srgbClr val="000000"/>
                </a:solidFill>
                <a:uFillTx/>
                <a:latin typeface="Neue Haas Grotesk Text Pro"/>
              </a:rPr>
            </a:br>
            <a:r>
              <a:rPr lang="en-GB" sz="1800" b="0" i="0" u="none" strike="noStrike" kern="1200" cap="none" spc="0" baseline="0">
                <a:solidFill>
                  <a:srgbClr val="000000"/>
                </a:solidFill>
                <a:uFillTx/>
                <a:latin typeface="Neue Haas Grotesk Text Pro"/>
              </a:rPr>
              <a:t>The technical validation is demonstrated live for selected vulnerabilities.</a:t>
            </a:r>
          </a:p>
        </p:txBody>
      </p:sp>
      <p:sp>
        <p:nvSpPr>
          <p:cNvPr id="3" name="TextBox 4">
            <a:extLst>
              <a:ext uri="{FF2B5EF4-FFF2-40B4-BE49-F238E27FC236}">
                <a16:creationId xmlns:a16="http://schemas.microsoft.com/office/drawing/2014/main" id="{C78909E1-3DF6-482F-BCFB-2874B709EF9D}"/>
              </a:ext>
            </a:extLst>
          </p:cNvPr>
          <p:cNvSpPr txBox="1"/>
          <p:nvPr/>
        </p:nvSpPr>
        <p:spPr>
          <a:xfrm>
            <a:off x="148590" y="948689"/>
            <a:ext cx="3545586" cy="4401205"/>
          </a:xfrm>
          <a:prstGeom prst="rect">
            <a:avLst/>
          </a:prstGeom>
          <a:noFill/>
          <a:ln cap="flat">
            <a:noFill/>
          </a:ln>
        </p:spPr>
        <p:txBody>
          <a:bodyPr vert="horz" wrap="square" lIns="91440" tIns="45720" rIns="91440" bIns="45720" anchor="t" anchorCtr="0" compatLnSpc="1">
            <a:spAutoFit/>
          </a:bodyPr>
          <a:lstStyle/>
          <a:p>
            <a:r>
              <a:rPr lang="en-GB" sz="1400" b="1" dirty="0"/>
              <a:t>Exposed FTP Service on Internal Network (Port 21)</a:t>
            </a:r>
          </a:p>
          <a:p>
            <a:r>
              <a:rPr lang="en-GB" sz="1400" dirty="0"/>
              <a:t>The File Transfer Protocol (FTP) service is accessible from the internal network </a:t>
            </a:r>
            <a:r>
              <a:rPr lang="en-GB" sz="1400" b="1" dirty="0"/>
              <a:t>without encryption or authentication hardening</a:t>
            </a:r>
            <a:r>
              <a:rPr lang="en-GB" sz="1400" dirty="0"/>
              <a:t>.</a:t>
            </a:r>
            <a:br>
              <a:rPr lang="en-GB" sz="1400" dirty="0"/>
            </a:br>
            <a:r>
              <a:rPr lang="en-GB" sz="1400" dirty="0"/>
              <a:t>FTP transmits data — including usernames and passwords — in </a:t>
            </a:r>
            <a:r>
              <a:rPr lang="en-GB" sz="1400" b="1" dirty="0"/>
              <a:t>plain text</a:t>
            </a:r>
            <a:r>
              <a:rPr lang="en-GB" sz="1400" dirty="0"/>
              <a:t>, making it extremely vulnerable to </a:t>
            </a:r>
            <a:r>
              <a:rPr lang="en-GB" sz="1400" b="1" dirty="0"/>
              <a:t>packet sniffing</a:t>
            </a:r>
            <a:r>
              <a:rPr lang="en-GB" sz="1400" dirty="0"/>
              <a:t> and </a:t>
            </a:r>
            <a:r>
              <a:rPr lang="en-GB" sz="1400" b="1" dirty="0"/>
              <a:t>credential theft</a:t>
            </a:r>
            <a:r>
              <a:rPr lang="en-GB" sz="1400" dirty="0"/>
              <a:t>.</a:t>
            </a:r>
            <a:br>
              <a:rPr lang="en-GB" sz="1400" dirty="0"/>
            </a:br>
            <a:r>
              <a:rPr lang="en-GB" sz="1400" dirty="0"/>
              <a:t>If anonymous login or weak credentials are allowed, this service could be exploited to:</a:t>
            </a:r>
          </a:p>
          <a:p>
            <a:r>
              <a:rPr lang="en-GB" sz="1400" dirty="0"/>
              <a:t>Upload or download sensitive files</a:t>
            </a:r>
          </a:p>
          <a:p>
            <a:r>
              <a:rPr lang="en-GB" sz="1400" dirty="0"/>
              <a:t>Launch malware</a:t>
            </a:r>
          </a:p>
          <a:p>
            <a:r>
              <a:rPr lang="en-GB" sz="1400" dirty="0"/>
              <a:t>Escalate access internally</a:t>
            </a:r>
          </a:p>
          <a:p>
            <a:r>
              <a:rPr lang="en-GB" sz="1400" dirty="0"/>
              <a:t>🛑 </a:t>
            </a:r>
            <a:r>
              <a:rPr lang="en-GB" sz="1400" b="1" dirty="0"/>
              <a:t>Impact:</a:t>
            </a:r>
            <a:r>
              <a:rPr lang="en-GB" sz="1400" dirty="0"/>
              <a:t> High — due to the risk of </a:t>
            </a:r>
            <a:r>
              <a:rPr lang="en-GB" sz="1400" b="1" dirty="0"/>
              <a:t>data exposure, unauthorized file access</a:t>
            </a:r>
            <a:r>
              <a:rPr lang="en-GB" sz="1400" dirty="0"/>
              <a:t>, and potential </a:t>
            </a:r>
            <a:r>
              <a:rPr lang="en-GB" sz="1400" b="1" dirty="0"/>
              <a:t>entry point for lateral movement</a:t>
            </a:r>
            <a:r>
              <a:rPr lang="en-GB" sz="1400" dirty="0"/>
              <a:t>.</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dirty="0">
                <a:solidFill>
                  <a:srgbClr val="000000"/>
                </a:solidFill>
                <a:uFillTx/>
                <a:latin typeface="Neue Haas Grotesk Text Pro"/>
              </a:rPr>
              <a:t>.</a:t>
            </a:r>
          </a:p>
        </p:txBody>
      </p:sp>
      <p:sp>
        <p:nvSpPr>
          <p:cNvPr id="4" name="TextBox 6">
            <a:extLst>
              <a:ext uri="{FF2B5EF4-FFF2-40B4-BE49-F238E27FC236}">
                <a16:creationId xmlns:a16="http://schemas.microsoft.com/office/drawing/2014/main" id="{310CB400-9495-838C-4914-A885EAC47EAA}"/>
              </a:ext>
            </a:extLst>
          </p:cNvPr>
          <p:cNvSpPr txBox="1"/>
          <p:nvPr/>
        </p:nvSpPr>
        <p:spPr>
          <a:xfrm>
            <a:off x="3694176" y="1056265"/>
            <a:ext cx="3877056" cy="329320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1" i="0" u="none" strike="noStrike" kern="1200" cap="none" spc="0" baseline="0" dirty="0">
                <a:solidFill>
                  <a:srgbClr val="000000"/>
                </a:solidFill>
                <a:uFillTx/>
                <a:latin typeface="Neue Haas Grotesk Text Pro"/>
              </a:rPr>
              <a:t>Medium Severity Vulnerabilities (2)</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1" i="0" u="none" strike="noStrike" kern="1200" cap="none" spc="0" baseline="0" dirty="0">
                <a:solidFill>
                  <a:srgbClr val="000000"/>
                </a:solidFill>
                <a:uFillTx/>
                <a:latin typeface="Neue Haas Grotesk Text Pro"/>
              </a:rPr>
              <a:t>3. ICMP (Ping) Enabled Across Network Segments</a:t>
            </a:r>
            <a:endParaRPr lang="en-GB" sz="1600" b="0" i="0" u="none" strike="noStrike" kern="1200" cap="none" spc="0" baseline="0" dirty="0">
              <a:solidFill>
                <a:srgbClr val="000000"/>
              </a:solidFill>
              <a:uFillTx/>
              <a:latin typeface="Neue Haas Grotesk Text Pro"/>
            </a:endParaRPr>
          </a:p>
          <a:p>
            <a:pPr marL="0" marR="0" lvl="0" indent="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Neue Haas Grotesk Text Pro"/>
              </a:rPr>
              <a:t>ICMP responses are allowed between internal network hosts.</a:t>
            </a:r>
          </a:p>
          <a:p>
            <a:pPr marL="0" marR="0" lvl="0" indent="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Neue Haas Grotesk Text Pro"/>
              </a:rPr>
              <a:t>This enables network mapping and host discovery by an attacker.</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1" i="0" u="none" strike="noStrike" kern="1200" cap="none" spc="0" baseline="0" dirty="0">
                <a:solidFill>
                  <a:srgbClr val="000000"/>
                </a:solidFill>
                <a:uFillTx/>
                <a:latin typeface="Neue Haas Grotesk Text Pro"/>
              </a:rPr>
              <a:t>4. Limited Firewall Rule Enforcement Between Subnets</a:t>
            </a:r>
            <a:endParaRPr lang="en-GB" sz="1600" b="0" i="0" u="none" strike="noStrike" kern="1200" cap="none" spc="0" baseline="0" dirty="0">
              <a:solidFill>
                <a:srgbClr val="000000"/>
              </a:solidFill>
              <a:uFillTx/>
              <a:latin typeface="Neue Haas Grotesk Text Pro"/>
            </a:endParaRPr>
          </a:p>
          <a:p>
            <a:pPr marL="0" marR="0" lvl="0" indent="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Neue Haas Grotesk Text Pro"/>
              </a:rPr>
              <a:t>Traffic filtering between internal subnets is minimal.</a:t>
            </a:r>
          </a:p>
          <a:p>
            <a:pPr marL="0" marR="0" lvl="0" indent="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dirty="0">
                <a:solidFill>
                  <a:srgbClr val="000000"/>
                </a:solidFill>
                <a:uFillTx/>
                <a:latin typeface="Neue Haas Grotesk Text Pro"/>
              </a:rPr>
              <a:t>Services are reachable without granular access control rules.</a:t>
            </a:r>
          </a:p>
        </p:txBody>
      </p:sp>
      <p:sp>
        <p:nvSpPr>
          <p:cNvPr id="5" name="TextBox 8">
            <a:extLst>
              <a:ext uri="{FF2B5EF4-FFF2-40B4-BE49-F238E27FC236}">
                <a16:creationId xmlns:a16="http://schemas.microsoft.com/office/drawing/2014/main" id="{85374BF1-60FE-7581-FF36-694BE9A26E38}"/>
              </a:ext>
            </a:extLst>
          </p:cNvPr>
          <p:cNvSpPr txBox="1"/>
          <p:nvPr/>
        </p:nvSpPr>
        <p:spPr>
          <a:xfrm>
            <a:off x="7874318" y="994709"/>
            <a:ext cx="3770372" cy="3416320"/>
          </a:xfrm>
          <a:prstGeom prst="rect">
            <a:avLst/>
          </a:prstGeom>
          <a:noFill/>
          <a:ln cap="flat">
            <a:noFill/>
          </a:ln>
        </p:spPr>
        <p:txBody>
          <a:bodyPr vert="horz" wrap="square" lIns="91440" tIns="45720" rIns="91440" bIns="45720" anchor="t" anchorCtr="0" compatLnSpc="1">
            <a:spAutoFit/>
          </a:bodyPr>
          <a:lstStyle/>
          <a:p>
            <a:r>
              <a:rPr lang="en-GB" b="1" dirty="0"/>
              <a:t>Service and Operating System Fingerprinting via Network Scanning</a:t>
            </a:r>
          </a:p>
          <a:p>
            <a:r>
              <a:rPr lang="en-GB" dirty="0"/>
              <a:t>Using Nmap, I was able to detect various services and identify the operating systems running on internal hosts. For example, the scan revealed Microsoft Windows Server, FTP, LDAP, Kerberos, and more — including some version information.</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Neue Haas Grotesk Text Pro"/>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TextBox 2">
            <a:extLst>
              <a:ext uri="{FF2B5EF4-FFF2-40B4-BE49-F238E27FC236}">
                <a16:creationId xmlns:a16="http://schemas.microsoft.com/office/drawing/2014/main" id="{2DFF4932-DCDF-5DA7-FA11-E897D16951C2}"/>
              </a:ext>
            </a:extLst>
          </p:cNvPr>
          <p:cNvSpPr txBox="1"/>
          <p:nvPr/>
        </p:nvSpPr>
        <p:spPr>
          <a:xfrm>
            <a:off x="324996" y="192810"/>
            <a:ext cx="11733653" cy="230831"/>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900" b="1" i="0" u="none" strike="noStrike" kern="1200" cap="none" spc="0" baseline="0">
                <a:solidFill>
                  <a:srgbClr val="00B050"/>
                </a:solidFill>
                <a:uFillTx/>
                <a:latin typeface="Neue Haas Grotesk Text Pro"/>
              </a:rPr>
              <a:t>This slide demonstrates how the identified vulnerabilities were discovered using manual network reconnaissance techniques from a Kali Linux system within the SWANSEA.ACCA internal network</a:t>
            </a:r>
          </a:p>
        </p:txBody>
      </p:sp>
      <p:pic>
        <p:nvPicPr>
          <p:cNvPr id="4" name="Picture 6" descr="A computer screen shot of a dragon&#10;&#10;AI-generated content may be incorrect.">
            <a:extLst>
              <a:ext uri="{FF2B5EF4-FFF2-40B4-BE49-F238E27FC236}">
                <a16:creationId xmlns:a16="http://schemas.microsoft.com/office/drawing/2014/main" id="{B7F7D987-7EBB-B3ED-7758-D3DCE456722E}"/>
              </a:ext>
            </a:extLst>
          </p:cNvPr>
          <p:cNvPicPr>
            <a:picLocks noChangeAspect="1"/>
          </p:cNvPicPr>
          <p:nvPr/>
        </p:nvPicPr>
        <p:blipFill>
          <a:blip r:embed="rId2"/>
          <a:stretch>
            <a:fillRect/>
          </a:stretch>
        </p:blipFill>
        <p:spPr>
          <a:xfrm>
            <a:off x="5677281" y="715902"/>
            <a:ext cx="5296104" cy="2713097"/>
          </a:xfrm>
          <a:prstGeom prst="rect">
            <a:avLst/>
          </a:prstGeom>
          <a:noFill/>
          <a:ln cap="flat">
            <a:noFill/>
          </a:ln>
        </p:spPr>
      </p:pic>
      <p:sp>
        <p:nvSpPr>
          <p:cNvPr id="5" name="TextBox 8">
            <a:extLst>
              <a:ext uri="{FF2B5EF4-FFF2-40B4-BE49-F238E27FC236}">
                <a16:creationId xmlns:a16="http://schemas.microsoft.com/office/drawing/2014/main" id="{19CBB3D6-79F1-2555-4051-31F75E426C36}"/>
              </a:ext>
            </a:extLst>
          </p:cNvPr>
          <p:cNvSpPr txBox="1"/>
          <p:nvPr/>
        </p:nvSpPr>
        <p:spPr>
          <a:xfrm>
            <a:off x="463172" y="3428999"/>
            <a:ext cx="2909300" cy="3177793"/>
          </a:xfrm>
          <a:prstGeom prst="rect">
            <a:avLst/>
          </a:prstGeom>
          <a:noFill/>
          <a:ln cap="flat">
            <a:noFill/>
          </a:ln>
        </p:spPr>
        <p:txBody>
          <a:bodyPr vert="horz" wrap="square" lIns="91440" tIns="45720" rIns="91440" bIns="45720" anchor="t" anchorCtr="0" compatLnSpc="1">
            <a:spAutoFit/>
          </a:bodyPr>
          <a:lstStyle/>
          <a:p>
            <a:r>
              <a:rPr lang="en-GB" sz="1000" b="1" dirty="0"/>
              <a:t>Exposed FTP Service (High Severity)</a:t>
            </a:r>
          </a:p>
          <a:p>
            <a:r>
              <a:rPr lang="en-GB" sz="1000" b="1" dirty="0"/>
              <a:t>Target IP:</a:t>
            </a:r>
            <a:r>
              <a:rPr lang="en-GB" sz="1000" dirty="0"/>
              <a:t> 192.168.1.1 (Swansea Domain Controller)</a:t>
            </a:r>
          </a:p>
          <a:p>
            <a:r>
              <a:rPr lang="en-GB" sz="1000" b="1" dirty="0"/>
              <a:t>Evidence:</a:t>
            </a:r>
            <a:br>
              <a:rPr lang="en-GB" sz="1000" dirty="0"/>
            </a:br>
            <a:r>
              <a:rPr lang="en-GB" sz="1000" dirty="0"/>
              <a:t>Nmap scanning revealed that </a:t>
            </a:r>
            <a:r>
              <a:rPr lang="en-GB" sz="1000" b="1" dirty="0"/>
              <a:t>Port 21 (FTP)</a:t>
            </a:r>
            <a:r>
              <a:rPr lang="en-GB" sz="1000" dirty="0"/>
              <a:t> is open on the internal server. FTP is an insecure protocol that transmits data in plain text and can be easily exploited if not properly secured.</a:t>
            </a:r>
          </a:p>
          <a:p>
            <a:r>
              <a:rPr lang="en-GB" sz="1000" b="1" dirty="0"/>
              <a:t>Method Used:</a:t>
            </a:r>
            <a:endParaRPr lang="en-GB" sz="1000" dirty="0"/>
          </a:p>
          <a:p>
            <a:r>
              <a:rPr lang="en-GB" sz="1000" dirty="0"/>
              <a:t>TCP SYN scan and service detection using </a:t>
            </a:r>
            <a:r>
              <a:rPr lang="en-GB" sz="1000" dirty="0" err="1"/>
              <a:t>nmap</a:t>
            </a:r>
            <a:endParaRPr lang="en-GB" sz="1000" dirty="0"/>
          </a:p>
          <a:p>
            <a:r>
              <a:rPr lang="en-GB" sz="1000" dirty="0"/>
              <a:t>Service availability verified from Kali Linux</a:t>
            </a:r>
          </a:p>
          <a:p>
            <a:r>
              <a:rPr lang="en-GB" sz="1000" b="1" dirty="0"/>
              <a:t>Impact:</a:t>
            </a:r>
            <a:br>
              <a:rPr lang="en-GB" sz="1000" dirty="0"/>
            </a:br>
            <a:r>
              <a:rPr lang="en-GB" sz="1000" dirty="0"/>
              <a:t>The exposed FTP service increases the risk of:</a:t>
            </a:r>
          </a:p>
          <a:p>
            <a:r>
              <a:rPr lang="en-GB" sz="1000" dirty="0"/>
              <a:t>Unauthorized access via weak or anonymous login</a:t>
            </a:r>
          </a:p>
          <a:p>
            <a:r>
              <a:rPr lang="en-GB" sz="1000" dirty="0"/>
              <a:t>Credential theft (due to unencrypted transmission)</a:t>
            </a:r>
          </a:p>
          <a:p>
            <a:r>
              <a:rPr lang="en-GB" sz="1000" dirty="0"/>
              <a:t>File uploads/downloads that could lead to malware infection or data </a:t>
            </a:r>
            <a:r>
              <a:rPr lang="en-GB" sz="1000" dirty="0" err="1"/>
              <a:t>leakag</a:t>
            </a:r>
            <a:endParaRPr lang="en-GB" sz="1000" dirty="0"/>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050" b="0" i="0" u="none" strike="noStrike" kern="1200" cap="none" spc="0" baseline="0" dirty="0">
              <a:solidFill>
                <a:srgbClr val="000000"/>
              </a:solidFill>
              <a:uFillTx/>
              <a:latin typeface="Neue Haas Grotesk Text Pro"/>
            </a:endParaRPr>
          </a:p>
        </p:txBody>
      </p:sp>
      <p:sp>
        <p:nvSpPr>
          <p:cNvPr id="6" name="TextBox 10">
            <a:extLst>
              <a:ext uri="{FF2B5EF4-FFF2-40B4-BE49-F238E27FC236}">
                <a16:creationId xmlns:a16="http://schemas.microsoft.com/office/drawing/2014/main" id="{2219B2F8-8AD2-8326-08C7-C894F1F3C84F}"/>
              </a:ext>
            </a:extLst>
          </p:cNvPr>
          <p:cNvSpPr txBox="1"/>
          <p:nvPr/>
        </p:nvSpPr>
        <p:spPr>
          <a:xfrm>
            <a:off x="3960312" y="3952082"/>
            <a:ext cx="3822191" cy="255454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00" b="1" i="0" u="none" strike="noStrike" kern="1200" cap="none" spc="0" baseline="0">
                <a:solidFill>
                  <a:srgbClr val="000000"/>
                </a:solidFill>
                <a:uFillTx/>
                <a:latin typeface="Neue Haas Grotesk Text Pro"/>
              </a:rPr>
              <a:t>ICMP Enabled Across Network Segments </a:t>
            </a:r>
            <a:r>
              <a:rPr lang="en-GB" sz="1000" b="1" i="0" u="none" strike="noStrike" kern="1200" cap="none" spc="0" baseline="0">
                <a:solidFill>
                  <a:srgbClr val="FFFF00"/>
                </a:solidFill>
                <a:uFillTx/>
                <a:latin typeface="Neue Haas Grotesk Text Pro"/>
              </a:rPr>
              <a:t>(Medium Severity)</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00" b="1" i="0" u="none" strike="noStrike" kern="1200" cap="none" spc="0" baseline="0">
                <a:solidFill>
                  <a:srgbClr val="000000"/>
                </a:solidFill>
                <a:uFillTx/>
                <a:latin typeface="Neue Haas Grotesk Text Pro"/>
              </a:rPr>
              <a:t>Target IPs:</a:t>
            </a:r>
            <a:endParaRPr lang="en-GB" sz="1000" b="0" i="0" u="none" strike="noStrike" kern="1200" cap="none" spc="0" baseline="0">
              <a:solidFill>
                <a:srgbClr val="000000"/>
              </a:solidFill>
              <a:uFillTx/>
              <a:latin typeface="Neue Haas Grotesk Text Pro"/>
            </a:endParaRPr>
          </a:p>
          <a:p>
            <a:pPr marL="0" marR="0" lvl="0" indent="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000" b="0" i="0" u="none" strike="noStrike" kern="1200" cap="none" spc="0" baseline="0">
                <a:solidFill>
                  <a:srgbClr val="000000"/>
                </a:solidFill>
                <a:uFillTx/>
                <a:latin typeface="Courier New" pitchFamily="49"/>
              </a:rPr>
              <a:t>192.168.1.10</a:t>
            </a:r>
            <a:r>
              <a:rPr lang="en-GB" sz="1000" b="0" i="0" u="none" strike="noStrike" kern="1200" cap="none" spc="0" baseline="0">
                <a:solidFill>
                  <a:srgbClr val="000000"/>
                </a:solidFill>
                <a:uFillTx/>
                <a:latin typeface="Neue Haas Grotesk Text Pro"/>
              </a:rPr>
              <a:t> (Swansea host)</a:t>
            </a:r>
          </a:p>
          <a:p>
            <a:pPr marL="0" marR="0" lvl="0" indent="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000" b="0" i="0" u="none" strike="noStrike" kern="1200" cap="none" spc="0" baseline="0">
                <a:solidFill>
                  <a:srgbClr val="000000"/>
                </a:solidFill>
                <a:uFillTx/>
                <a:latin typeface="Courier New" pitchFamily="49"/>
              </a:rPr>
              <a:t>192.168.2.1</a:t>
            </a:r>
            <a:r>
              <a:rPr lang="en-GB" sz="1000" b="0" i="0" u="none" strike="noStrike" kern="1200" cap="none" spc="0" baseline="0">
                <a:solidFill>
                  <a:srgbClr val="000000"/>
                </a:solidFill>
                <a:uFillTx/>
                <a:latin typeface="Neue Haas Grotesk Text Pro"/>
              </a:rPr>
              <a:t> (London gateway)</a:t>
            </a:r>
          </a:p>
          <a:p>
            <a:pPr marL="0" marR="0" lvl="0" indent="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000" b="0" i="0" u="none" strike="noStrike" kern="1200" cap="none" spc="0" baseline="0">
                <a:solidFill>
                  <a:srgbClr val="000000"/>
                </a:solidFill>
                <a:uFillTx/>
                <a:latin typeface="Courier New" pitchFamily="49"/>
              </a:rPr>
              <a:t>192.168.2.10</a:t>
            </a:r>
            <a:r>
              <a:rPr lang="en-GB" sz="1000" b="0" i="0" u="none" strike="noStrike" kern="1200" cap="none" spc="0" baseline="0">
                <a:solidFill>
                  <a:srgbClr val="000000"/>
                </a:solidFill>
                <a:uFillTx/>
                <a:latin typeface="Neue Haas Grotesk Text Pro"/>
              </a:rPr>
              <a:t> (London host)</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00" b="1" i="0" u="none" strike="noStrike" kern="1200" cap="none" spc="0" baseline="0">
                <a:solidFill>
                  <a:srgbClr val="000000"/>
                </a:solidFill>
                <a:uFillTx/>
                <a:latin typeface="Neue Haas Grotesk Text Pro"/>
              </a:rPr>
              <a:t>Evidence:</a:t>
            </a:r>
            <a:br>
              <a:rPr lang="en-GB" sz="1000" b="0" i="0" u="none" strike="noStrike" kern="1200" cap="none" spc="0" baseline="0">
                <a:solidFill>
                  <a:srgbClr val="000000"/>
                </a:solidFill>
                <a:uFillTx/>
                <a:latin typeface="Neue Haas Grotesk Text Pro"/>
              </a:rPr>
            </a:br>
            <a:r>
              <a:rPr lang="en-GB" sz="1000" b="0" i="0" u="none" strike="noStrike" kern="1200" cap="none" spc="0" baseline="0">
                <a:solidFill>
                  <a:srgbClr val="000000"/>
                </a:solidFill>
                <a:uFillTx/>
                <a:latin typeface="Neue Haas Grotesk Text Pro"/>
              </a:rPr>
              <a:t>ICMP echo requests (ping) were successfully sent between different internal subnets after routing configuration.</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00" b="1" i="0" u="none" strike="noStrike" kern="1200" cap="none" spc="0" baseline="0">
                <a:solidFill>
                  <a:srgbClr val="000000"/>
                </a:solidFill>
                <a:uFillTx/>
                <a:latin typeface="Neue Haas Grotesk Text Pro"/>
              </a:rPr>
              <a:t>Method Used:</a:t>
            </a:r>
            <a:endParaRPr lang="en-GB" sz="1000" b="0" i="0" u="none" strike="noStrike" kern="1200" cap="none" spc="0" baseline="0">
              <a:solidFill>
                <a:srgbClr val="000000"/>
              </a:solidFill>
              <a:uFillTx/>
              <a:latin typeface="Neue Haas Grotesk Text Pro"/>
            </a:endParaRPr>
          </a:p>
          <a:p>
            <a:pPr marL="0" marR="0" lvl="0" indent="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000" b="0" i="0" u="none" strike="noStrike" kern="1200" cap="none" spc="0" baseline="0">
                <a:solidFill>
                  <a:srgbClr val="000000"/>
                </a:solidFill>
                <a:uFillTx/>
                <a:latin typeface="Neue Haas Grotesk Text Pro"/>
              </a:rPr>
              <a:t>ICMP connectivity testing using </a:t>
            </a:r>
            <a:r>
              <a:rPr lang="en-GB" sz="1000" b="0" i="0" u="none" strike="noStrike" kern="1200" cap="none" spc="0" baseline="0">
                <a:solidFill>
                  <a:srgbClr val="000000"/>
                </a:solidFill>
                <a:uFillTx/>
                <a:latin typeface="Courier New" pitchFamily="49"/>
              </a:rPr>
              <a:t>ping</a:t>
            </a:r>
            <a:endParaRPr lang="en-GB" sz="1000" b="0" i="0" u="none" strike="noStrike" kern="1200" cap="none" spc="0" baseline="0">
              <a:solidFill>
                <a:srgbClr val="000000"/>
              </a:solidFill>
              <a:uFillTx/>
              <a:latin typeface="Neue Haas Grotesk Text Pro"/>
            </a:endParaRPr>
          </a:p>
          <a:p>
            <a:pPr marL="0" marR="0" lvl="0" indent="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000" b="0" i="0" u="none" strike="noStrike" kern="1200" cap="none" spc="0" baseline="0">
                <a:solidFill>
                  <a:srgbClr val="000000"/>
                </a:solidFill>
                <a:uFillTx/>
                <a:latin typeface="Neue Haas Grotesk Text Pro"/>
              </a:rPr>
              <a:t>Manual route configuration verified using routing table inspection</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00" b="1" i="0" u="none" strike="noStrike" kern="1200" cap="none" spc="0" baseline="0">
                <a:solidFill>
                  <a:srgbClr val="000000"/>
                </a:solidFill>
                <a:uFillTx/>
                <a:latin typeface="Neue Haas Grotesk Text Pro"/>
              </a:rPr>
              <a:t>Impact:</a:t>
            </a:r>
            <a:br>
              <a:rPr lang="en-GB" sz="1000" b="0" i="0" u="none" strike="noStrike" kern="1200" cap="none" spc="0" baseline="0">
                <a:solidFill>
                  <a:srgbClr val="000000"/>
                </a:solidFill>
                <a:uFillTx/>
                <a:latin typeface="Neue Haas Grotesk Text Pro"/>
              </a:rPr>
            </a:br>
            <a:r>
              <a:rPr lang="en-GB" sz="1000" b="0" i="0" u="none" strike="noStrike" kern="1200" cap="none" spc="0" baseline="0">
                <a:solidFill>
                  <a:srgbClr val="000000"/>
                </a:solidFill>
                <a:uFillTx/>
                <a:latin typeface="Neue Haas Grotesk Text Pro"/>
              </a:rPr>
              <a:t>Allowing ICMP across network segments enables host discovery and network mapping by an attacker</a:t>
            </a:r>
          </a:p>
        </p:txBody>
      </p:sp>
      <p:sp>
        <p:nvSpPr>
          <p:cNvPr id="7" name="TextBox 12">
            <a:extLst>
              <a:ext uri="{FF2B5EF4-FFF2-40B4-BE49-F238E27FC236}">
                <a16:creationId xmlns:a16="http://schemas.microsoft.com/office/drawing/2014/main" id="{4BDC2E1B-0AEF-1052-7454-EBDFE617D890}"/>
              </a:ext>
            </a:extLst>
          </p:cNvPr>
          <p:cNvSpPr txBox="1"/>
          <p:nvPr/>
        </p:nvSpPr>
        <p:spPr>
          <a:xfrm>
            <a:off x="7916408" y="3952082"/>
            <a:ext cx="3874770" cy="175432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900" b="1" i="0" u="none" strike="noStrike" kern="1200" cap="none" spc="0" baseline="0">
                <a:solidFill>
                  <a:srgbClr val="000000"/>
                </a:solidFill>
                <a:uFillTx/>
                <a:latin typeface="Neue Haas Grotesk Text Pro"/>
              </a:rPr>
              <a:t>OS and Service Fingerprinting (</a:t>
            </a:r>
            <a:r>
              <a:rPr lang="en-GB" sz="900" b="1" i="0" u="none" strike="noStrike" kern="1200" cap="none" spc="0" baseline="0">
                <a:solidFill>
                  <a:srgbClr val="00B050"/>
                </a:solidFill>
                <a:uFillTx/>
                <a:latin typeface="Neue Haas Grotesk Text Pro"/>
              </a:rPr>
              <a:t>Low Severity</a:t>
            </a:r>
            <a:r>
              <a:rPr lang="en-GB" sz="900" b="1" i="0" u="none" strike="noStrike" kern="1200" cap="none" spc="0" baseline="0">
                <a:solidFill>
                  <a:srgbClr val="000000"/>
                </a:solidFill>
                <a:uFillTx/>
                <a:latin typeface="Neue Haas Grotesk Text Pro"/>
              </a:rPr>
              <a:t>)</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900" b="1" i="0" u="none" strike="noStrike" kern="1200" cap="none" spc="0" baseline="0">
                <a:solidFill>
                  <a:srgbClr val="000000"/>
                </a:solidFill>
                <a:uFillTx/>
                <a:latin typeface="Neue Haas Grotesk Text Pro"/>
              </a:rPr>
              <a:t>Target IPs:</a:t>
            </a:r>
            <a:endParaRPr lang="en-GB" sz="900" b="0" i="0" u="none" strike="noStrike" kern="1200" cap="none" spc="0" baseline="0">
              <a:solidFill>
                <a:srgbClr val="000000"/>
              </a:solidFill>
              <a:uFillTx/>
              <a:latin typeface="Neue Haas Grotesk Text Pro"/>
            </a:endParaRPr>
          </a:p>
          <a:p>
            <a:pPr marL="0" marR="0" lvl="0" indent="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900" b="0" i="0" u="none" strike="noStrike" kern="1200" cap="none" spc="0" baseline="0">
                <a:solidFill>
                  <a:srgbClr val="000000"/>
                </a:solidFill>
                <a:uFillTx/>
                <a:latin typeface="Courier New" pitchFamily="49"/>
              </a:rPr>
              <a:t>192.168.1.1</a:t>
            </a:r>
            <a:endParaRPr lang="en-GB" sz="900" b="0" i="0" u="none" strike="noStrike" kern="1200" cap="none" spc="0" baseline="0">
              <a:solidFill>
                <a:srgbClr val="000000"/>
              </a:solidFill>
              <a:uFillTx/>
              <a:latin typeface="Neue Haas Grotesk Text Pro"/>
            </a:endParaRPr>
          </a:p>
          <a:p>
            <a:pPr marL="0" marR="0" lvl="0" indent="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900" b="0" i="0" u="none" strike="noStrike" kern="1200" cap="none" spc="0" baseline="0">
                <a:solidFill>
                  <a:srgbClr val="000000"/>
                </a:solidFill>
                <a:uFillTx/>
                <a:latin typeface="Courier New" pitchFamily="49"/>
              </a:rPr>
              <a:t>192.168.2.1</a:t>
            </a:r>
            <a:endParaRPr lang="en-GB" sz="900" b="0" i="0" u="none" strike="noStrike" kern="1200" cap="none" spc="0" baseline="0">
              <a:solidFill>
                <a:srgbClr val="000000"/>
              </a:solidFill>
              <a:uFillTx/>
              <a:latin typeface="Neue Haas Grotesk Text Pro"/>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900" b="1" i="0" u="none" strike="noStrike" kern="1200" cap="none" spc="0" baseline="0">
                <a:solidFill>
                  <a:srgbClr val="000000"/>
                </a:solidFill>
                <a:uFillTx/>
                <a:latin typeface="Neue Haas Grotesk Text Pro"/>
              </a:rPr>
              <a:t>Evidence:</a:t>
            </a:r>
            <a:br>
              <a:rPr lang="en-GB" sz="900" b="0" i="0" u="none" strike="noStrike" kern="1200" cap="none" spc="0" baseline="0">
                <a:solidFill>
                  <a:srgbClr val="000000"/>
                </a:solidFill>
                <a:uFillTx/>
                <a:latin typeface="Neue Haas Grotesk Text Pro"/>
              </a:rPr>
            </a:br>
            <a:r>
              <a:rPr lang="en-GB" sz="900" b="0" i="0" u="none" strike="noStrike" kern="1200" cap="none" spc="0" baseline="0">
                <a:solidFill>
                  <a:srgbClr val="000000"/>
                </a:solidFill>
                <a:uFillTx/>
                <a:latin typeface="Neue Haas Grotesk Text Pro"/>
              </a:rPr>
              <a:t>Nmap scanning revealed operating system and service-related information during reconnaissance activities.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900" b="1" i="0" u="none" strike="noStrike" kern="1200" cap="none" spc="0" baseline="0">
                <a:solidFill>
                  <a:srgbClr val="000000"/>
                </a:solidFill>
                <a:uFillTx/>
                <a:latin typeface="Neue Haas Grotesk Text Pro"/>
              </a:rPr>
              <a:t>Method Used:</a:t>
            </a:r>
            <a:endParaRPr lang="en-GB" sz="900" b="0" i="0" u="none" strike="noStrike" kern="1200" cap="none" spc="0" baseline="0">
              <a:solidFill>
                <a:srgbClr val="000000"/>
              </a:solidFill>
              <a:uFillTx/>
              <a:latin typeface="Neue Haas Grotesk Text Pro"/>
            </a:endParaRPr>
          </a:p>
          <a:p>
            <a:pPr marL="0" marR="0" lvl="0" indent="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900" b="0" i="0" u="none" strike="noStrike" kern="1200" cap="none" spc="0" baseline="0">
                <a:solidFill>
                  <a:srgbClr val="000000"/>
                </a:solidFill>
                <a:uFillTx/>
                <a:latin typeface="Neue Haas Grotesk Text Pro"/>
              </a:rPr>
              <a:t>OS detection and service fingerprinting via Nmap scans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900" b="1" i="0" u="none" strike="noStrike" kern="1200" cap="none" spc="0" baseline="0">
                <a:solidFill>
                  <a:srgbClr val="000000"/>
                </a:solidFill>
                <a:uFillTx/>
                <a:latin typeface="Neue Haas Grotesk Text Pro"/>
              </a:rPr>
              <a:t>Impact:</a:t>
            </a:r>
            <a:br>
              <a:rPr lang="en-GB" sz="900" b="0" i="0" u="none" strike="noStrike" kern="1200" cap="none" spc="0" baseline="0">
                <a:solidFill>
                  <a:srgbClr val="000000"/>
                </a:solidFill>
                <a:uFillTx/>
                <a:latin typeface="Neue Haas Grotesk Text Pro"/>
              </a:rPr>
            </a:br>
            <a:r>
              <a:rPr lang="en-GB" sz="900" b="0" i="0" u="none" strike="noStrike" kern="1200" cap="none" spc="0" baseline="0">
                <a:solidFill>
                  <a:srgbClr val="000000"/>
                </a:solidFill>
                <a:uFillTx/>
                <a:latin typeface="Neue Haas Grotesk Text Pro"/>
              </a:rPr>
              <a:t>While not critical alone, fingerprinting assists attackers during the reconnaissance phase by revealing system characteristics.</a:t>
            </a:r>
          </a:p>
        </p:txBody>
      </p:sp>
      <p:pic>
        <p:nvPicPr>
          <p:cNvPr id="9" name="Picture 8" descr="A computer screen shot of a computer screen&#10;&#10;AI-generated content may be incorrect.">
            <a:extLst>
              <a:ext uri="{FF2B5EF4-FFF2-40B4-BE49-F238E27FC236}">
                <a16:creationId xmlns:a16="http://schemas.microsoft.com/office/drawing/2014/main" id="{AE8209CE-287A-EC5E-8BDD-A884C06670F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3206" y="838854"/>
            <a:ext cx="4872251" cy="2467192"/>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TextBox 2">
            <a:extLst>
              <a:ext uri="{FF2B5EF4-FFF2-40B4-BE49-F238E27FC236}">
                <a16:creationId xmlns:a16="http://schemas.microsoft.com/office/drawing/2014/main" id="{9ACC619B-7A5A-AB8B-465F-F686420DFAF1}"/>
              </a:ext>
            </a:extLst>
          </p:cNvPr>
          <p:cNvSpPr txBox="1"/>
          <p:nvPr/>
        </p:nvSpPr>
        <p:spPr>
          <a:xfrm>
            <a:off x="4327398" y="107944"/>
            <a:ext cx="2887218"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Neue Haas Grotesk Text Pro"/>
              </a:rPr>
              <a:t>Exploitation Attempt</a:t>
            </a:r>
          </a:p>
        </p:txBody>
      </p:sp>
      <p:sp>
        <p:nvSpPr>
          <p:cNvPr id="3" name="TextBox 4">
            <a:extLst>
              <a:ext uri="{FF2B5EF4-FFF2-40B4-BE49-F238E27FC236}">
                <a16:creationId xmlns:a16="http://schemas.microsoft.com/office/drawing/2014/main" id="{EE60F4CB-9BEC-9CCD-1C02-6E2AA31F06E5}"/>
              </a:ext>
            </a:extLst>
          </p:cNvPr>
          <p:cNvSpPr txBox="1"/>
          <p:nvPr/>
        </p:nvSpPr>
        <p:spPr>
          <a:xfrm>
            <a:off x="285750" y="597926"/>
            <a:ext cx="2887218" cy="646331"/>
          </a:xfrm>
          <a:prstGeom prst="rect">
            <a:avLst/>
          </a:prstGeom>
          <a:noFill/>
          <a:ln cap="flat">
            <a:noFill/>
          </a:ln>
        </p:spPr>
        <p:txBody>
          <a:bodyPr vert="horz" wrap="square" lIns="91440" tIns="45720" rIns="91440" bIns="45720" anchor="t" anchorCtr="0" compatLnSpc="1">
            <a:spAutoFit/>
          </a:bodyPr>
          <a:lstStyle/>
          <a:p>
            <a:pPr lvl="0">
              <a:defRPr sz="1800" b="0" i="0" u="none" strike="noStrike" kern="0" cap="none" spc="0" baseline="0">
                <a:solidFill>
                  <a:srgbClr val="000000"/>
                </a:solidFill>
                <a:uFillTx/>
              </a:defRPr>
            </a:pPr>
            <a:r>
              <a:rPr lang="en-GB" sz="1200" b="1" i="0" u="none" strike="noStrike" kern="1200" cap="none" spc="0" baseline="0" dirty="0">
                <a:solidFill>
                  <a:srgbClr val="000000"/>
                </a:solidFill>
                <a:uFillTx/>
                <a:latin typeface="Neue Haas Grotesk Text Pro"/>
              </a:rPr>
              <a:t>Target Vulnerability:</a:t>
            </a:r>
            <a:br>
              <a:rPr lang="en-GB" sz="1200" b="0" i="0" u="none" strike="noStrike" kern="1200" cap="none" spc="0" baseline="0" dirty="0">
                <a:solidFill>
                  <a:srgbClr val="000000"/>
                </a:solidFill>
                <a:uFillTx/>
                <a:latin typeface="Neue Haas Grotesk Text Pro"/>
              </a:rPr>
            </a:br>
            <a:r>
              <a:rPr lang="en-GB" sz="1200" dirty="0"/>
              <a:t>Remote Service Enumeration Attempt (Port 22 not confirmed open)</a:t>
            </a:r>
            <a:r>
              <a:rPr lang="en-GB" sz="1200" b="0" i="0" u="none" strike="noStrike" kern="1200" cap="none" spc="0" baseline="0" dirty="0">
                <a:solidFill>
                  <a:srgbClr val="000000"/>
                </a:solidFill>
                <a:uFillTx/>
                <a:latin typeface="Neue Haas Grotesk Text Pro"/>
              </a:rPr>
              <a:t>)</a:t>
            </a:r>
          </a:p>
        </p:txBody>
      </p:sp>
      <p:sp>
        <p:nvSpPr>
          <p:cNvPr id="4" name="TextBox 6">
            <a:extLst>
              <a:ext uri="{FF2B5EF4-FFF2-40B4-BE49-F238E27FC236}">
                <a16:creationId xmlns:a16="http://schemas.microsoft.com/office/drawing/2014/main" id="{D761F211-E256-180B-4E4B-E89EF0442C57}"/>
              </a:ext>
            </a:extLst>
          </p:cNvPr>
          <p:cNvSpPr txBox="1"/>
          <p:nvPr/>
        </p:nvSpPr>
        <p:spPr>
          <a:xfrm>
            <a:off x="185551" y="1315391"/>
            <a:ext cx="6094475" cy="830997"/>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1" i="0" u="none" strike="noStrike" kern="1200" cap="none" spc="0" baseline="0" dirty="0">
                <a:solidFill>
                  <a:srgbClr val="000000"/>
                </a:solidFill>
                <a:uFillTx/>
                <a:latin typeface="Neue Haas Grotesk Text Pro"/>
              </a:rPr>
              <a:t>Tools Considered:</a:t>
            </a:r>
            <a:endParaRPr lang="en-GB" sz="1200" b="0" i="0" u="none" strike="noStrike" kern="1200" cap="none" spc="0" baseline="0" dirty="0">
              <a:solidFill>
                <a:srgbClr val="000000"/>
              </a:solidFill>
              <a:uFillTx/>
              <a:latin typeface="Neue Haas Grotesk Text Pro"/>
            </a:endParaRPr>
          </a:p>
          <a:p>
            <a:pPr marL="0" marR="0" lvl="0" indent="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200" b="0" i="0" u="none" strike="noStrike" kern="1200" cap="none" spc="0" baseline="0" dirty="0">
                <a:solidFill>
                  <a:srgbClr val="000000"/>
                </a:solidFill>
                <a:uFillTx/>
                <a:latin typeface="Neue Haas Grotesk Text Pro"/>
              </a:rPr>
              <a:t>Kali Linux</a:t>
            </a:r>
          </a:p>
          <a:p>
            <a:pPr marL="0" marR="0" lvl="0" indent="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200" b="0" i="0" u="none" strike="noStrike" kern="1200" cap="none" spc="0" baseline="0" dirty="0">
                <a:solidFill>
                  <a:srgbClr val="000000"/>
                </a:solidFill>
                <a:uFillTx/>
                <a:latin typeface="Neue Haas Grotesk Text Pro"/>
              </a:rPr>
              <a:t>SSH client / password-based authentication mechanisms</a:t>
            </a:r>
          </a:p>
          <a:p>
            <a:pPr marL="0" marR="0" lvl="0" indent="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200" b="0" i="0" u="none" strike="noStrike" kern="1200" cap="none" spc="0" baseline="0" dirty="0">
                <a:solidFill>
                  <a:srgbClr val="000000"/>
                </a:solidFill>
                <a:uFillTx/>
                <a:latin typeface="Neue Haas Grotesk Text Pro"/>
              </a:rPr>
              <a:t>Exploitation frameworks (e.g. Metasploit – considered, not executed)</a:t>
            </a:r>
          </a:p>
        </p:txBody>
      </p:sp>
      <p:sp>
        <p:nvSpPr>
          <p:cNvPr id="5" name="TextBox 8">
            <a:extLst>
              <a:ext uri="{FF2B5EF4-FFF2-40B4-BE49-F238E27FC236}">
                <a16:creationId xmlns:a16="http://schemas.microsoft.com/office/drawing/2014/main" id="{1E579D05-92C3-64C8-3BB0-607D92C7E3B4}"/>
              </a:ext>
            </a:extLst>
          </p:cNvPr>
          <p:cNvSpPr txBox="1"/>
          <p:nvPr/>
        </p:nvSpPr>
        <p:spPr>
          <a:xfrm>
            <a:off x="285750" y="2281537"/>
            <a:ext cx="6094475" cy="64633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1" i="0" u="none" strike="noStrike" kern="1200" cap="none" spc="0" baseline="0">
                <a:solidFill>
                  <a:srgbClr val="000000"/>
                </a:solidFill>
                <a:uFillTx/>
                <a:latin typeface="Neue Haas Grotesk Text Pro"/>
              </a:rPr>
              <a:t>Outcome:</a:t>
            </a:r>
            <a:br>
              <a:rPr lang="en-GB" sz="1200" b="0" i="0" u="none" strike="noStrike" kern="1200" cap="none" spc="0" baseline="0">
                <a:solidFill>
                  <a:srgbClr val="000000"/>
                </a:solidFill>
                <a:uFillTx/>
                <a:latin typeface="Neue Haas Grotesk Text Pro"/>
              </a:rPr>
            </a:br>
            <a:r>
              <a:rPr lang="en-GB" sz="1200" b="0" i="0" u="none" strike="noStrike" kern="1200" cap="none" spc="0" baseline="0">
                <a:solidFill>
                  <a:srgbClr val="000000"/>
                </a:solidFill>
                <a:uFillTx/>
                <a:latin typeface="Neue Haas Grotesk Text Pro"/>
              </a:rPr>
              <a:t>Unauthorized access was </a:t>
            </a:r>
            <a:r>
              <a:rPr lang="en-GB" sz="1200" b="1" i="0" u="none" strike="noStrike" kern="1200" cap="none" spc="0" baseline="0">
                <a:solidFill>
                  <a:srgbClr val="000000"/>
                </a:solidFill>
                <a:uFillTx/>
                <a:latin typeface="Neue Haas Grotesk Text Pro"/>
              </a:rPr>
              <a:t>not successfully achieved</a:t>
            </a:r>
            <a:r>
              <a:rPr lang="en-GB" sz="1200" b="0" i="0" u="none" strike="noStrike" kern="1200" cap="none" spc="0" baseline="0">
                <a:solidFill>
                  <a:srgbClr val="000000"/>
                </a:solidFill>
                <a:uFillTx/>
                <a:latin typeface="Neue Haas Grotesk Text Pro"/>
              </a:rPr>
              <a:t> due to authentication controls and access restrictions</a:t>
            </a:r>
          </a:p>
        </p:txBody>
      </p:sp>
      <p:sp>
        <p:nvSpPr>
          <p:cNvPr id="6" name="TextBox 10">
            <a:extLst>
              <a:ext uri="{FF2B5EF4-FFF2-40B4-BE49-F238E27FC236}">
                <a16:creationId xmlns:a16="http://schemas.microsoft.com/office/drawing/2014/main" id="{4E810FD6-4428-14A7-AC8F-3B1F18044185}"/>
              </a:ext>
            </a:extLst>
          </p:cNvPr>
          <p:cNvSpPr txBox="1"/>
          <p:nvPr/>
        </p:nvSpPr>
        <p:spPr>
          <a:xfrm>
            <a:off x="285750" y="3198168"/>
            <a:ext cx="6094475" cy="46166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1" i="0" u="none" strike="noStrike" kern="1200" cap="none" spc="0" baseline="0">
                <a:solidFill>
                  <a:srgbClr val="000000"/>
                </a:solidFill>
                <a:uFillTx/>
                <a:latin typeface="Neue Haas Grotesk Text Pro"/>
              </a:rPr>
              <a:t>Reason:</a:t>
            </a:r>
            <a:br>
              <a:rPr lang="en-GB" sz="1200" b="0" i="0" u="none" strike="noStrike" kern="1200" cap="none" spc="0" baseline="0">
                <a:solidFill>
                  <a:srgbClr val="000000"/>
                </a:solidFill>
                <a:uFillTx/>
                <a:latin typeface="Neue Haas Grotesk Text Pro"/>
              </a:rPr>
            </a:br>
            <a:r>
              <a:rPr lang="en-GB" sz="1200" b="0" i="0" u="none" strike="noStrike" kern="1200" cap="none" spc="0" baseline="0">
                <a:solidFill>
                  <a:srgbClr val="000000"/>
                </a:solidFill>
                <a:uFillTx/>
                <a:latin typeface="Neue Haas Grotesk Text Pro"/>
              </a:rPr>
              <a:t>Strong authentication mechanisms prevented unauthorized login.</a:t>
            </a:r>
          </a:p>
        </p:txBody>
      </p:sp>
      <p:sp>
        <p:nvSpPr>
          <p:cNvPr id="7" name="TextBox 12">
            <a:extLst>
              <a:ext uri="{FF2B5EF4-FFF2-40B4-BE49-F238E27FC236}">
                <a16:creationId xmlns:a16="http://schemas.microsoft.com/office/drawing/2014/main" id="{A4CD4EB6-C177-C0F8-4F2A-BC6E5B1AAE31}"/>
              </a:ext>
            </a:extLst>
          </p:cNvPr>
          <p:cNvSpPr txBox="1"/>
          <p:nvPr/>
        </p:nvSpPr>
        <p:spPr>
          <a:xfrm>
            <a:off x="285749" y="3947034"/>
            <a:ext cx="6094475" cy="175432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1" i="0" u="none" strike="noStrike" kern="1200" cap="none" spc="0" baseline="0" dirty="0">
                <a:solidFill>
                  <a:srgbClr val="000000"/>
                </a:solidFill>
                <a:uFillTx/>
                <a:latin typeface="Neue Haas Grotesk Text Pro"/>
              </a:rPr>
              <a:t>Post-Exploitation (Theoretical Impact)</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1" i="0" u="none" strike="noStrike" kern="1200" cap="none" spc="0" baseline="0" dirty="0">
                <a:solidFill>
                  <a:srgbClr val="000000"/>
                </a:solidFill>
                <a:uFillTx/>
                <a:latin typeface="Neue Haas Grotesk Text Pro"/>
              </a:rPr>
              <a:t>If exploitation had been successful, potential post-exploitation activities would include:</a:t>
            </a:r>
            <a:endParaRPr lang="en-GB" sz="1200" b="0" i="0" u="none" strike="noStrike" kern="1200" cap="none" spc="0" baseline="0" dirty="0">
              <a:solidFill>
                <a:srgbClr val="000000"/>
              </a:solidFill>
              <a:uFillTx/>
              <a:latin typeface="Neue Haas Grotesk Text Pro"/>
            </a:endParaRPr>
          </a:p>
          <a:p>
            <a:pPr marL="0" marR="0" lvl="0" indent="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200" b="0" i="0" u="none" strike="noStrike" kern="1200" cap="none" spc="0" baseline="0" dirty="0">
                <a:solidFill>
                  <a:srgbClr val="000000"/>
                </a:solidFill>
                <a:uFillTx/>
                <a:latin typeface="Neue Haas Grotesk Text Pro"/>
              </a:rPr>
              <a:t>Enumeration of system users and privileges</a:t>
            </a:r>
          </a:p>
          <a:p>
            <a:pPr marL="0" marR="0" lvl="0" indent="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200" b="0" i="0" u="none" strike="noStrike" kern="1200" cap="none" spc="0" baseline="0" dirty="0">
                <a:solidFill>
                  <a:srgbClr val="000000"/>
                </a:solidFill>
                <a:uFillTx/>
                <a:latin typeface="Neue Haas Grotesk Text Pro"/>
              </a:rPr>
              <a:t>Access to internal services and configuration files</a:t>
            </a:r>
          </a:p>
          <a:p>
            <a:pPr marL="0" marR="0" lvl="0" indent="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200" b="0" i="0" u="none" strike="noStrike" kern="1200" cap="none" spc="0" baseline="0" dirty="0">
                <a:solidFill>
                  <a:srgbClr val="000000"/>
                </a:solidFill>
                <a:uFillTx/>
                <a:latin typeface="Neue Haas Grotesk Text Pro"/>
              </a:rPr>
              <a:t>Potential lateral movement to connected subnets</a:t>
            </a:r>
          </a:p>
          <a:p>
            <a:pPr marL="0" marR="0" lvl="0" indent="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1200" b="0" i="0" u="none" strike="noStrike" kern="1200" cap="none" spc="0" baseline="0" dirty="0">
                <a:solidFill>
                  <a:srgbClr val="000000"/>
                </a:solidFill>
                <a:uFillTx/>
                <a:latin typeface="Neue Haas Grotesk Text Pro"/>
              </a:rPr>
              <a:t>Data exposure or service disruption</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1" i="0" u="none" strike="noStrike" kern="1200" cap="none" spc="0" baseline="0" dirty="0">
                <a:solidFill>
                  <a:srgbClr val="000000"/>
                </a:solidFill>
                <a:uFillTx/>
                <a:latin typeface="Neue Haas Grotesk Text Pro"/>
              </a:rPr>
              <a:t>Ethical Limitation:</a:t>
            </a:r>
            <a:br>
              <a:rPr lang="en-GB" sz="1200" b="0" i="0" u="none" strike="noStrike" kern="1200" cap="none" spc="0" baseline="0" dirty="0">
                <a:solidFill>
                  <a:srgbClr val="000000"/>
                </a:solidFill>
                <a:uFillTx/>
                <a:latin typeface="Neue Haas Grotesk Text Pro"/>
              </a:rPr>
            </a:br>
            <a:r>
              <a:rPr lang="en-GB" sz="1200" b="0" i="0" u="none" strike="noStrike" kern="1200" cap="none" spc="0" baseline="0" dirty="0">
                <a:solidFill>
                  <a:srgbClr val="000000"/>
                </a:solidFill>
                <a:uFillTx/>
                <a:latin typeface="Neue Haas Grotesk Text Pro"/>
              </a:rPr>
              <a:t>No persistence, privilege escalation, or data extraction was performed.</a:t>
            </a:r>
          </a:p>
        </p:txBody>
      </p:sp>
      <p:pic>
        <p:nvPicPr>
          <p:cNvPr id="8" name="Picture 14" descr="A screenshot of a computer&#10;&#10;AI-generated content may be incorrect.">
            <a:extLst>
              <a:ext uri="{FF2B5EF4-FFF2-40B4-BE49-F238E27FC236}">
                <a16:creationId xmlns:a16="http://schemas.microsoft.com/office/drawing/2014/main" id="{B0174C24-054F-173B-45C5-3CB81AE35C27}"/>
              </a:ext>
            </a:extLst>
          </p:cNvPr>
          <p:cNvPicPr>
            <a:picLocks noChangeAspect="1"/>
          </p:cNvPicPr>
          <p:nvPr/>
        </p:nvPicPr>
        <p:blipFill>
          <a:blip r:embed="rId2"/>
          <a:stretch>
            <a:fillRect/>
          </a:stretch>
        </p:blipFill>
        <p:spPr>
          <a:xfrm>
            <a:off x="6280026" y="1262374"/>
            <a:ext cx="5816727" cy="3231937"/>
          </a:xfrm>
          <a:prstGeom prst="rect">
            <a:avLst/>
          </a:prstGeom>
          <a:noFill/>
          <a:ln cap="flat">
            <a:noFill/>
          </a:ln>
        </p:spPr>
      </p:pic>
      <p:sp>
        <p:nvSpPr>
          <p:cNvPr id="9" name="TextBox 16">
            <a:extLst>
              <a:ext uri="{FF2B5EF4-FFF2-40B4-BE49-F238E27FC236}">
                <a16:creationId xmlns:a16="http://schemas.microsoft.com/office/drawing/2014/main" id="{80DA7E11-A761-8102-FE37-F91D1DB45EC4}"/>
              </a:ext>
            </a:extLst>
          </p:cNvPr>
          <p:cNvSpPr txBox="1"/>
          <p:nvPr/>
        </p:nvSpPr>
        <p:spPr>
          <a:xfrm>
            <a:off x="6565776" y="4704295"/>
            <a:ext cx="5161788" cy="1323439"/>
          </a:xfrm>
          <a:prstGeom prst="rect">
            <a:avLst/>
          </a:prstGeom>
          <a:noFill/>
          <a:ln cap="flat">
            <a:noFill/>
          </a:ln>
        </p:spPr>
        <p:txBody>
          <a:bodyPr vert="horz" wrap="square" lIns="91440" tIns="45720" rIns="91440" bIns="45720" anchor="t" anchorCtr="0" compatLnSpc="1">
            <a:spAutoFit/>
          </a:bodyPr>
          <a:lstStyle/>
          <a:p>
            <a:pPr lvl="0">
              <a:defRPr sz="1800" b="0" i="0" u="none" strike="noStrike" kern="0" cap="none" spc="0" baseline="0">
                <a:solidFill>
                  <a:srgbClr val="000000"/>
                </a:solidFill>
                <a:uFillTx/>
              </a:defRPr>
            </a:pPr>
            <a:r>
              <a:rPr lang="en-GB" sz="1600" dirty="0"/>
              <a:t>Exploitation attempt was </a:t>
            </a:r>
            <a:r>
              <a:rPr lang="en-GB" sz="1600" b="1" dirty="0"/>
              <a:t>not executed</a:t>
            </a:r>
            <a:r>
              <a:rPr lang="en-GB" sz="1600" dirty="0"/>
              <a:t> due to </a:t>
            </a:r>
            <a:r>
              <a:rPr lang="en-GB" sz="1600" b="1" dirty="0"/>
              <a:t>SSH service not being detected as open</a:t>
            </a:r>
            <a:r>
              <a:rPr lang="en-GB" sz="1600" dirty="0"/>
              <a:t> on the target during the current scan.</a:t>
            </a:r>
            <a:br>
              <a:rPr lang="en-GB" sz="1600" dirty="0"/>
            </a:br>
            <a:r>
              <a:rPr lang="en-GB" sz="1600" dirty="0"/>
              <a:t>Remote enumeration was performed as a </a:t>
            </a:r>
            <a:r>
              <a:rPr lang="en-GB" sz="1600" b="1" dirty="0"/>
              <a:t>preliminary check</a:t>
            </a:r>
            <a:endParaRPr lang="en-GB" sz="1600" b="0" i="0" u="none" strike="noStrike" kern="1200" cap="none" spc="0" baseline="0" dirty="0">
              <a:solidFill>
                <a:srgbClr val="000000"/>
              </a:solidFill>
              <a:uFillTx/>
              <a:latin typeface="Neue Haas Grotesk Text Pro"/>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6">
    <p:bg>
      <p:bgPr>
        <a:solidFill>
          <a:srgbClr val="FFFFFF"/>
        </a:solidFill>
        <a:effectLst/>
      </p:bgPr>
    </p:bg>
    <p:spTree>
      <p:nvGrpSpPr>
        <p:cNvPr id="1" name=""/>
        <p:cNvGrpSpPr/>
        <p:nvPr/>
      </p:nvGrpSpPr>
      <p:grpSpPr>
        <a:xfrm>
          <a:off x="0" y="0"/>
          <a:ext cx="0" cy="0"/>
          <a:chOff x="0" y="0"/>
          <a:chExt cx="0" cy="0"/>
        </a:xfrm>
      </p:grpSpPr>
      <p:sp>
        <p:nvSpPr>
          <p:cNvPr id="2" name="Rectangle 11">
            <a:extLst>
              <a:ext uri="{FF2B5EF4-FFF2-40B4-BE49-F238E27FC236}">
                <a16:creationId xmlns:a16="http://schemas.microsoft.com/office/drawing/2014/main" id="{9E33426A-F1EF-A2DA-0A68-3AD1D0EC327E}"/>
              </a:ext>
              <a:ext uri="{C183D7F6-B498-43B3-948B-1728B52AA6E4}">
                <adec:decorative xmlns:adec="http://schemas.microsoft.com/office/drawing/2017/decorative" val="1"/>
              </a:ext>
            </a:extLst>
          </p:cNvPr>
          <p:cNvSpPr>
            <a:spLocks noMove="1" noResize="1"/>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Neue Haas Grotesk Text Pro"/>
            </a:endParaRPr>
          </a:p>
        </p:txBody>
      </p:sp>
      <p:sp>
        <p:nvSpPr>
          <p:cNvPr id="3" name="TextBox 2">
            <a:extLst>
              <a:ext uri="{FF2B5EF4-FFF2-40B4-BE49-F238E27FC236}">
                <a16:creationId xmlns:a16="http://schemas.microsoft.com/office/drawing/2014/main" id="{FA6FCA2E-706C-7B2D-BAE6-329B8FFD4B9A}"/>
              </a:ext>
            </a:extLst>
          </p:cNvPr>
          <p:cNvSpPr txBox="1"/>
          <p:nvPr/>
        </p:nvSpPr>
        <p:spPr>
          <a:xfrm>
            <a:off x="5906804" y="603504"/>
            <a:ext cx="5577904" cy="1527048"/>
          </a:xfrm>
          <a:prstGeom prst="rect">
            <a:avLst/>
          </a:prstGeom>
          <a:noFill/>
          <a:ln cap="flat">
            <a:noFill/>
          </a:ln>
        </p:spPr>
        <p:txBody>
          <a:bodyPr vert="horz" wrap="square" lIns="91440" tIns="45720" rIns="91440" bIns="45720" anchor="b" anchorCtr="0" compatLnSpc="1">
            <a:normAutofit/>
          </a:bodyPr>
          <a:lstStyle/>
          <a:p>
            <a:pPr marL="0" marR="0" lvl="0" indent="0" algn="l" defTabSz="914400"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US" sz="3600" b="1" i="0" u="none" strike="noStrike" kern="1200" cap="none" spc="0" baseline="0">
                <a:solidFill>
                  <a:srgbClr val="000000"/>
                </a:solidFill>
                <a:uFillTx/>
                <a:latin typeface="Neue Haas Grotesk Text Pro"/>
              </a:rPr>
              <a:t>Implemented Security Measures</a:t>
            </a:r>
          </a:p>
        </p:txBody>
      </p:sp>
      <p:pic>
        <p:nvPicPr>
          <p:cNvPr id="4" name="Graphic 8" descr="Lock">
            <a:extLst>
              <a:ext uri="{FF2B5EF4-FFF2-40B4-BE49-F238E27FC236}">
                <a16:creationId xmlns:a16="http://schemas.microsoft.com/office/drawing/2014/main" id="{F85B21EC-1689-BF5C-61C8-0BD7BDC5D102}"/>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12648" y="1102437"/>
            <a:ext cx="4681508" cy="4681508"/>
          </a:xfrm>
          <a:prstGeom prst="rect">
            <a:avLst/>
          </a:prstGeom>
          <a:noFill/>
          <a:ln cap="flat">
            <a:noFill/>
          </a:ln>
        </p:spPr>
      </p:pic>
      <p:sp>
        <p:nvSpPr>
          <p:cNvPr id="5" name="TextBox 4">
            <a:extLst>
              <a:ext uri="{FF2B5EF4-FFF2-40B4-BE49-F238E27FC236}">
                <a16:creationId xmlns:a16="http://schemas.microsoft.com/office/drawing/2014/main" id="{F0943727-DB82-AB2F-49D6-91644A657563}"/>
              </a:ext>
            </a:extLst>
          </p:cNvPr>
          <p:cNvSpPr txBox="1"/>
          <p:nvPr/>
        </p:nvSpPr>
        <p:spPr>
          <a:xfrm>
            <a:off x="5906804" y="2212848"/>
            <a:ext cx="5577904" cy="4096512"/>
          </a:xfrm>
          <a:prstGeom prst="rect">
            <a:avLst/>
          </a:prstGeom>
          <a:noFill/>
          <a:ln cap="flat">
            <a:noFill/>
          </a:ln>
        </p:spPr>
        <p:txBody>
          <a:bodyPr vert="horz" wrap="square" lIns="91440" tIns="45720" rIns="91440" bIns="45720" anchor="t" anchorCtr="0" compatLnSpc="1">
            <a:normAutofit/>
          </a:bodyPr>
          <a:lstStyle/>
          <a:p>
            <a:pPr marL="0" marR="0" lvl="0" indent="-228600" algn="l" defTabSz="914400" rtl="0" fontAlgn="auto" hangingPunct="1">
              <a:lnSpc>
                <a:spcPct val="110000"/>
              </a:lnSpc>
              <a:spcBef>
                <a:spcPts val="0"/>
              </a:spcBef>
              <a:spcAft>
                <a:spcPts val="600"/>
              </a:spcAft>
              <a:buSzPct val="100000"/>
              <a:buFont typeface="Arial" pitchFamily="34"/>
              <a:buChar char="•"/>
              <a:tabLst/>
              <a:defRPr sz="1800" b="0" i="0" u="none" strike="noStrike" kern="0" cap="none" spc="0" baseline="0">
                <a:solidFill>
                  <a:srgbClr val="000000"/>
                </a:solidFill>
                <a:uFillTx/>
              </a:defRPr>
            </a:pPr>
            <a:r>
              <a:rPr lang="en-US" sz="700" b="1" i="0" u="none" strike="noStrike" kern="1200" cap="none" spc="0" baseline="0">
                <a:solidFill>
                  <a:srgbClr val="000000"/>
                </a:solidFill>
                <a:uFillTx/>
                <a:latin typeface="Neue Haas Grotesk Text Pro"/>
              </a:rPr>
              <a:t>Implemented Network Security Measures</a:t>
            </a:r>
          </a:p>
          <a:p>
            <a:pPr marL="0" marR="0" lvl="0" indent="-228600" algn="l" defTabSz="914400" rtl="0" fontAlgn="auto" hangingPunct="1">
              <a:lnSpc>
                <a:spcPct val="110000"/>
              </a:lnSpc>
              <a:spcBef>
                <a:spcPts val="0"/>
              </a:spcBef>
              <a:spcAft>
                <a:spcPts val="600"/>
              </a:spcAft>
              <a:buSzPct val="100000"/>
              <a:buFont typeface="Arial" pitchFamily="34"/>
              <a:buChar char="•"/>
              <a:tabLst/>
              <a:defRPr sz="1800" b="0" i="0" u="none" strike="noStrike" kern="0" cap="none" spc="0" baseline="0">
                <a:solidFill>
                  <a:srgbClr val="000000"/>
                </a:solidFill>
                <a:uFillTx/>
              </a:defRPr>
            </a:pPr>
            <a:r>
              <a:rPr lang="en-US" sz="700" b="1" i="0" u="none" strike="noStrike" kern="1200" cap="none" spc="0" baseline="0">
                <a:solidFill>
                  <a:srgbClr val="000000"/>
                </a:solidFill>
                <a:uFillTx/>
                <a:latin typeface="Neue Haas Grotesk Text Pro"/>
              </a:rPr>
              <a:t>1. SSH Service Hardening</a:t>
            </a:r>
            <a:endParaRPr lang="en-US" sz="700" b="0" i="0" u="none" strike="noStrike" kern="1200" cap="none" spc="0" baseline="0">
              <a:solidFill>
                <a:srgbClr val="000000"/>
              </a:solidFill>
              <a:uFillTx/>
              <a:latin typeface="Neue Haas Grotesk Text Pro"/>
            </a:endParaRPr>
          </a:p>
          <a:p>
            <a:pPr marL="0" marR="0" lvl="0" indent="-228600" algn="l" defTabSz="914400" rtl="0" fontAlgn="auto" hangingPunct="1">
              <a:lnSpc>
                <a:spcPct val="110000"/>
              </a:lnSpc>
              <a:spcBef>
                <a:spcPts val="0"/>
              </a:spcBef>
              <a:spcAft>
                <a:spcPts val="600"/>
              </a:spcAft>
              <a:buSzPct val="100000"/>
              <a:buFont typeface="Arial" pitchFamily="34"/>
              <a:buChar char="•"/>
              <a:tabLst/>
              <a:defRPr sz="1800" b="0" i="0" u="none" strike="noStrike" kern="0" cap="none" spc="0" baseline="0">
                <a:solidFill>
                  <a:srgbClr val="000000"/>
                </a:solidFill>
                <a:uFillTx/>
              </a:defRPr>
            </a:pPr>
            <a:r>
              <a:rPr lang="en-US" sz="700" b="0" i="0" u="none" strike="noStrike" kern="1200" cap="none" spc="0" baseline="0">
                <a:solidFill>
                  <a:srgbClr val="000000"/>
                </a:solidFill>
                <a:uFillTx/>
                <a:latin typeface="Neue Haas Grotesk Text Pro"/>
              </a:rPr>
              <a:t>SSH access restricted to authorized internal hosts only.</a:t>
            </a:r>
          </a:p>
          <a:p>
            <a:pPr marL="0" marR="0" lvl="0" indent="-228600" algn="l" defTabSz="914400" rtl="0" fontAlgn="auto" hangingPunct="1">
              <a:lnSpc>
                <a:spcPct val="110000"/>
              </a:lnSpc>
              <a:spcBef>
                <a:spcPts val="0"/>
              </a:spcBef>
              <a:spcAft>
                <a:spcPts val="600"/>
              </a:spcAft>
              <a:buSzPct val="100000"/>
              <a:buFont typeface="Arial" pitchFamily="34"/>
              <a:buChar char="•"/>
              <a:tabLst/>
              <a:defRPr sz="1800" b="0" i="0" u="none" strike="noStrike" kern="0" cap="none" spc="0" baseline="0">
                <a:solidFill>
                  <a:srgbClr val="000000"/>
                </a:solidFill>
                <a:uFillTx/>
              </a:defRPr>
            </a:pPr>
            <a:r>
              <a:rPr lang="en-US" sz="700" b="0" i="0" u="none" strike="noStrike" kern="1200" cap="none" spc="0" baseline="0">
                <a:solidFill>
                  <a:srgbClr val="000000"/>
                </a:solidFill>
                <a:uFillTx/>
                <a:latin typeface="Neue Haas Grotesk Text Pro"/>
              </a:rPr>
              <a:t>Strong authentication mechanisms enforced.</a:t>
            </a:r>
          </a:p>
          <a:p>
            <a:pPr marL="0" marR="0" lvl="0" indent="-228600" algn="l" defTabSz="914400" rtl="0" fontAlgn="auto" hangingPunct="1">
              <a:lnSpc>
                <a:spcPct val="110000"/>
              </a:lnSpc>
              <a:spcBef>
                <a:spcPts val="0"/>
              </a:spcBef>
              <a:spcAft>
                <a:spcPts val="600"/>
              </a:spcAft>
              <a:buSzPct val="100000"/>
              <a:buFont typeface="Arial" pitchFamily="34"/>
              <a:buChar char="•"/>
              <a:tabLst/>
              <a:defRPr sz="1800" b="0" i="0" u="none" strike="noStrike" kern="0" cap="none" spc="0" baseline="0">
                <a:solidFill>
                  <a:srgbClr val="000000"/>
                </a:solidFill>
                <a:uFillTx/>
              </a:defRPr>
            </a:pPr>
            <a:r>
              <a:rPr lang="en-US" sz="700" b="0" i="0" u="none" strike="noStrike" kern="1200" cap="none" spc="0" baseline="0">
                <a:solidFill>
                  <a:srgbClr val="000000"/>
                </a:solidFill>
                <a:uFillTx/>
                <a:latin typeface="Neue Haas Grotesk Text Pro"/>
              </a:rPr>
              <a:t>Reduces risk of brute-force attacks and unauthorized access.</a:t>
            </a:r>
          </a:p>
          <a:p>
            <a:pPr marL="0" marR="0" lvl="0" indent="-228600" algn="l" defTabSz="914400" rtl="0" fontAlgn="auto" hangingPunct="1">
              <a:lnSpc>
                <a:spcPct val="110000"/>
              </a:lnSpc>
              <a:spcBef>
                <a:spcPts val="0"/>
              </a:spcBef>
              <a:spcAft>
                <a:spcPts val="600"/>
              </a:spcAft>
              <a:buSzPct val="100000"/>
              <a:buFont typeface="Arial" pitchFamily="34"/>
              <a:buChar char="•"/>
              <a:tabLst/>
              <a:defRPr sz="1800" b="0" i="0" u="none" strike="noStrike" kern="0" cap="none" spc="0" baseline="0">
                <a:solidFill>
                  <a:srgbClr val="000000"/>
                </a:solidFill>
                <a:uFillTx/>
              </a:defRPr>
            </a:pPr>
            <a:r>
              <a:rPr lang="en-US" sz="700" b="1" i="0" u="none" strike="noStrike" kern="1200" cap="none" spc="0" baseline="0">
                <a:solidFill>
                  <a:srgbClr val="000000"/>
                </a:solidFill>
                <a:uFillTx/>
                <a:latin typeface="Neue Haas Grotesk Text Pro"/>
              </a:rPr>
              <a:t>2. Network Segmentation Enforcement</a:t>
            </a:r>
            <a:endParaRPr lang="en-US" sz="700" b="0" i="0" u="none" strike="noStrike" kern="1200" cap="none" spc="0" baseline="0">
              <a:solidFill>
                <a:srgbClr val="000000"/>
              </a:solidFill>
              <a:uFillTx/>
              <a:latin typeface="Neue Haas Grotesk Text Pro"/>
            </a:endParaRPr>
          </a:p>
          <a:p>
            <a:pPr marL="0" marR="0" lvl="0" indent="-228600" algn="l" defTabSz="914400" rtl="0" fontAlgn="auto" hangingPunct="1">
              <a:lnSpc>
                <a:spcPct val="110000"/>
              </a:lnSpc>
              <a:spcBef>
                <a:spcPts val="0"/>
              </a:spcBef>
              <a:spcAft>
                <a:spcPts val="600"/>
              </a:spcAft>
              <a:buSzPct val="100000"/>
              <a:buFont typeface="Arial" pitchFamily="34"/>
              <a:buChar char="•"/>
              <a:tabLst/>
              <a:defRPr sz="1800" b="0" i="0" u="none" strike="noStrike" kern="0" cap="none" spc="0" baseline="0">
                <a:solidFill>
                  <a:srgbClr val="000000"/>
                </a:solidFill>
                <a:uFillTx/>
              </a:defRPr>
            </a:pPr>
            <a:r>
              <a:rPr lang="en-US" sz="700" b="0" i="0" u="none" strike="noStrike" kern="1200" cap="none" spc="0" baseline="0">
                <a:solidFill>
                  <a:srgbClr val="000000"/>
                </a:solidFill>
                <a:uFillTx/>
                <a:latin typeface="Neue Haas Grotesk Text Pro"/>
              </a:rPr>
              <a:t>Routing configuration reviewed to limit unnecessary inter-subnet communication.</a:t>
            </a:r>
          </a:p>
          <a:p>
            <a:pPr marL="0" marR="0" lvl="0" indent="-228600" algn="l" defTabSz="914400" rtl="0" fontAlgn="auto" hangingPunct="1">
              <a:lnSpc>
                <a:spcPct val="110000"/>
              </a:lnSpc>
              <a:spcBef>
                <a:spcPts val="0"/>
              </a:spcBef>
              <a:spcAft>
                <a:spcPts val="600"/>
              </a:spcAft>
              <a:buSzPct val="100000"/>
              <a:buFont typeface="Arial" pitchFamily="34"/>
              <a:buChar char="•"/>
              <a:tabLst/>
              <a:defRPr sz="1800" b="0" i="0" u="none" strike="noStrike" kern="0" cap="none" spc="0" baseline="0">
                <a:solidFill>
                  <a:srgbClr val="000000"/>
                </a:solidFill>
                <a:uFillTx/>
              </a:defRPr>
            </a:pPr>
            <a:r>
              <a:rPr lang="en-US" sz="700" b="0" i="0" u="none" strike="noStrike" kern="1200" cap="none" spc="0" baseline="0">
                <a:solidFill>
                  <a:srgbClr val="000000"/>
                </a:solidFill>
                <a:uFillTx/>
                <a:latin typeface="Neue Haas Grotesk Text Pro"/>
              </a:rPr>
              <a:t>Reduces attack surface and potential lateral movement.</a:t>
            </a:r>
          </a:p>
          <a:p>
            <a:pPr marL="0" marR="0" lvl="0" indent="-228600" algn="l" defTabSz="914400" rtl="0" fontAlgn="auto" hangingPunct="1">
              <a:lnSpc>
                <a:spcPct val="110000"/>
              </a:lnSpc>
              <a:spcBef>
                <a:spcPts val="0"/>
              </a:spcBef>
              <a:spcAft>
                <a:spcPts val="600"/>
              </a:spcAft>
              <a:buSzPct val="100000"/>
              <a:buFont typeface="Arial" pitchFamily="34"/>
              <a:buChar char="•"/>
              <a:tabLst/>
              <a:defRPr sz="1800" b="0" i="0" u="none" strike="noStrike" kern="0" cap="none" spc="0" baseline="0">
                <a:solidFill>
                  <a:srgbClr val="000000"/>
                </a:solidFill>
                <a:uFillTx/>
              </a:defRPr>
            </a:pPr>
            <a:r>
              <a:rPr lang="en-US" sz="700" b="1" i="0" u="none" strike="noStrike" kern="1200" cap="none" spc="0" baseline="0">
                <a:solidFill>
                  <a:srgbClr val="000000"/>
                </a:solidFill>
                <a:uFillTx/>
                <a:latin typeface="Neue Haas Grotesk Text Pro"/>
              </a:rPr>
              <a:t>3. Firewall and Access Control Rules</a:t>
            </a:r>
            <a:endParaRPr lang="en-US" sz="700" b="0" i="0" u="none" strike="noStrike" kern="1200" cap="none" spc="0" baseline="0">
              <a:solidFill>
                <a:srgbClr val="000000"/>
              </a:solidFill>
              <a:uFillTx/>
              <a:latin typeface="Neue Haas Grotesk Text Pro"/>
            </a:endParaRPr>
          </a:p>
          <a:p>
            <a:pPr marL="0" marR="0" lvl="0" indent="-228600" algn="l" defTabSz="914400" rtl="0" fontAlgn="auto" hangingPunct="1">
              <a:lnSpc>
                <a:spcPct val="110000"/>
              </a:lnSpc>
              <a:spcBef>
                <a:spcPts val="0"/>
              </a:spcBef>
              <a:spcAft>
                <a:spcPts val="600"/>
              </a:spcAft>
              <a:buSzPct val="100000"/>
              <a:buFont typeface="Arial" pitchFamily="34"/>
              <a:buChar char="•"/>
              <a:tabLst/>
              <a:defRPr sz="1800" b="0" i="0" u="none" strike="noStrike" kern="0" cap="none" spc="0" baseline="0">
                <a:solidFill>
                  <a:srgbClr val="000000"/>
                </a:solidFill>
                <a:uFillTx/>
              </a:defRPr>
            </a:pPr>
            <a:r>
              <a:rPr lang="en-US" sz="700" b="0" i="0" u="none" strike="noStrike" kern="1200" cap="none" spc="0" baseline="0">
                <a:solidFill>
                  <a:srgbClr val="000000"/>
                </a:solidFill>
                <a:uFillTx/>
                <a:latin typeface="Neue Haas Grotesk Text Pro"/>
              </a:rPr>
              <a:t>Internal traffic filtered using basic firewall rules.</a:t>
            </a:r>
          </a:p>
          <a:p>
            <a:pPr marL="0" marR="0" lvl="0" indent="-228600" algn="l" defTabSz="914400" rtl="0" fontAlgn="auto" hangingPunct="1">
              <a:lnSpc>
                <a:spcPct val="110000"/>
              </a:lnSpc>
              <a:spcBef>
                <a:spcPts val="0"/>
              </a:spcBef>
              <a:spcAft>
                <a:spcPts val="600"/>
              </a:spcAft>
              <a:buSzPct val="100000"/>
              <a:buFont typeface="Arial" pitchFamily="34"/>
              <a:buChar char="•"/>
              <a:tabLst/>
              <a:defRPr sz="1800" b="0" i="0" u="none" strike="noStrike" kern="0" cap="none" spc="0" baseline="0">
                <a:solidFill>
                  <a:srgbClr val="000000"/>
                </a:solidFill>
                <a:uFillTx/>
              </a:defRPr>
            </a:pPr>
            <a:r>
              <a:rPr lang="en-US" sz="700" b="0" i="0" u="none" strike="noStrike" kern="1200" cap="none" spc="0" baseline="0">
                <a:solidFill>
                  <a:srgbClr val="000000"/>
                </a:solidFill>
                <a:uFillTx/>
                <a:latin typeface="Neue Haas Grotesk Text Pro"/>
              </a:rPr>
              <a:t>Only required services and protocols are permitted between subnets.</a:t>
            </a:r>
          </a:p>
          <a:p>
            <a:pPr marL="0" marR="0" lvl="0" indent="-228600" algn="l" defTabSz="914400" rtl="0" fontAlgn="auto" hangingPunct="1">
              <a:lnSpc>
                <a:spcPct val="110000"/>
              </a:lnSpc>
              <a:spcBef>
                <a:spcPts val="0"/>
              </a:spcBef>
              <a:spcAft>
                <a:spcPts val="600"/>
              </a:spcAft>
              <a:buSzPct val="100000"/>
              <a:buFont typeface="Arial" pitchFamily="34"/>
              <a:buChar char="•"/>
              <a:tabLst/>
              <a:defRPr sz="1800" b="0" i="0" u="none" strike="noStrike" kern="0" cap="none" spc="0" baseline="0">
                <a:solidFill>
                  <a:srgbClr val="000000"/>
                </a:solidFill>
                <a:uFillTx/>
              </a:defRPr>
            </a:pPr>
            <a:r>
              <a:rPr lang="en-US" sz="700" b="1" i="0" u="none" strike="noStrike" kern="1200" cap="none" spc="0" baseline="0">
                <a:solidFill>
                  <a:srgbClr val="000000"/>
                </a:solidFill>
                <a:uFillTx/>
                <a:latin typeface="Neue Haas Grotesk Text Pro"/>
              </a:rPr>
              <a:t>4. ICMP Traffic Control</a:t>
            </a:r>
            <a:endParaRPr lang="en-US" sz="700" b="0" i="0" u="none" strike="noStrike" kern="1200" cap="none" spc="0" baseline="0">
              <a:solidFill>
                <a:srgbClr val="000000"/>
              </a:solidFill>
              <a:uFillTx/>
              <a:latin typeface="Neue Haas Grotesk Text Pro"/>
            </a:endParaRPr>
          </a:p>
          <a:p>
            <a:pPr marL="0" marR="0" lvl="0" indent="-228600" algn="l" defTabSz="914400" rtl="0" fontAlgn="auto" hangingPunct="1">
              <a:lnSpc>
                <a:spcPct val="110000"/>
              </a:lnSpc>
              <a:spcBef>
                <a:spcPts val="0"/>
              </a:spcBef>
              <a:spcAft>
                <a:spcPts val="600"/>
              </a:spcAft>
              <a:buSzPct val="100000"/>
              <a:buFont typeface="Arial" pitchFamily="34"/>
              <a:buChar char="•"/>
              <a:tabLst/>
              <a:defRPr sz="1800" b="0" i="0" u="none" strike="noStrike" kern="0" cap="none" spc="0" baseline="0">
                <a:solidFill>
                  <a:srgbClr val="000000"/>
                </a:solidFill>
                <a:uFillTx/>
              </a:defRPr>
            </a:pPr>
            <a:r>
              <a:rPr lang="en-US" sz="700" b="0" i="0" u="none" strike="noStrike" kern="1200" cap="none" spc="0" baseline="0">
                <a:solidFill>
                  <a:srgbClr val="000000"/>
                </a:solidFill>
                <a:uFillTx/>
                <a:latin typeface="Neue Haas Grotesk Text Pro"/>
              </a:rPr>
              <a:t>ICMP usage reviewed to limit unnecessary host discovery.</a:t>
            </a:r>
          </a:p>
          <a:p>
            <a:pPr marL="0" marR="0" lvl="0" indent="-228600" algn="l" defTabSz="914400" rtl="0" fontAlgn="auto" hangingPunct="1">
              <a:lnSpc>
                <a:spcPct val="110000"/>
              </a:lnSpc>
              <a:spcBef>
                <a:spcPts val="0"/>
              </a:spcBef>
              <a:spcAft>
                <a:spcPts val="600"/>
              </a:spcAft>
              <a:buSzPct val="100000"/>
              <a:buFont typeface="Arial" pitchFamily="34"/>
              <a:buChar char="•"/>
              <a:tabLst/>
              <a:defRPr sz="1800" b="0" i="0" u="none" strike="noStrike" kern="0" cap="none" spc="0" baseline="0">
                <a:solidFill>
                  <a:srgbClr val="000000"/>
                </a:solidFill>
                <a:uFillTx/>
              </a:defRPr>
            </a:pPr>
            <a:r>
              <a:rPr lang="en-US" sz="700" b="0" i="0" u="none" strike="noStrike" kern="1200" cap="none" spc="0" baseline="0">
                <a:solidFill>
                  <a:srgbClr val="000000"/>
                </a:solidFill>
                <a:uFillTx/>
                <a:latin typeface="Neue Haas Grotesk Text Pro"/>
              </a:rPr>
              <a:t>Helps reduce network reconnaissance opportunities.</a:t>
            </a:r>
          </a:p>
          <a:p>
            <a:pPr marL="0" marR="0" lvl="0" indent="-228600" algn="l" defTabSz="914400" rtl="0" fontAlgn="auto" hangingPunct="1">
              <a:lnSpc>
                <a:spcPct val="110000"/>
              </a:lnSpc>
              <a:spcBef>
                <a:spcPts val="0"/>
              </a:spcBef>
              <a:spcAft>
                <a:spcPts val="600"/>
              </a:spcAft>
              <a:buSzPct val="100000"/>
              <a:buFont typeface="Arial" pitchFamily="34"/>
              <a:buChar char="•"/>
              <a:tabLst/>
              <a:defRPr sz="1800" b="0" i="0" u="none" strike="noStrike" kern="0" cap="none" spc="0" baseline="0">
                <a:solidFill>
                  <a:srgbClr val="000000"/>
                </a:solidFill>
                <a:uFillTx/>
              </a:defRPr>
            </a:pPr>
            <a:r>
              <a:rPr lang="en-US" sz="700" b="1" i="0" u="none" strike="noStrike" kern="1200" cap="none" spc="0" baseline="0">
                <a:solidFill>
                  <a:srgbClr val="000000"/>
                </a:solidFill>
                <a:uFillTx/>
                <a:latin typeface="Neue Haas Grotesk Text Pro"/>
              </a:rPr>
              <a:t>5. Secure Network Monitoring</a:t>
            </a:r>
            <a:endParaRPr lang="en-US" sz="700" b="0" i="0" u="none" strike="noStrike" kern="1200" cap="none" spc="0" baseline="0">
              <a:solidFill>
                <a:srgbClr val="000000"/>
              </a:solidFill>
              <a:uFillTx/>
              <a:latin typeface="Neue Haas Grotesk Text Pro"/>
            </a:endParaRPr>
          </a:p>
          <a:p>
            <a:pPr marL="0" marR="0" lvl="0" indent="-228600" algn="l" defTabSz="914400" rtl="0" fontAlgn="auto" hangingPunct="1">
              <a:lnSpc>
                <a:spcPct val="110000"/>
              </a:lnSpc>
              <a:spcBef>
                <a:spcPts val="0"/>
              </a:spcBef>
              <a:spcAft>
                <a:spcPts val="600"/>
              </a:spcAft>
              <a:buSzPct val="100000"/>
              <a:buFont typeface="Arial" pitchFamily="34"/>
              <a:buChar char="•"/>
              <a:tabLst/>
              <a:defRPr sz="1800" b="0" i="0" u="none" strike="noStrike" kern="0" cap="none" spc="0" baseline="0">
                <a:solidFill>
                  <a:srgbClr val="000000"/>
                </a:solidFill>
                <a:uFillTx/>
              </a:defRPr>
            </a:pPr>
            <a:r>
              <a:rPr lang="en-US" sz="700" b="0" i="0" u="none" strike="noStrike" kern="1200" cap="none" spc="0" baseline="0">
                <a:solidFill>
                  <a:srgbClr val="000000"/>
                </a:solidFill>
                <a:uFillTx/>
                <a:latin typeface="Neue Haas Grotesk Text Pro"/>
              </a:rPr>
              <a:t>Network traffic monitoring enabled for visibility of suspicious activity.</a:t>
            </a:r>
          </a:p>
          <a:p>
            <a:pPr marL="0" marR="0" lvl="0" indent="-228600" algn="l" defTabSz="914400" rtl="0" fontAlgn="auto" hangingPunct="1">
              <a:lnSpc>
                <a:spcPct val="110000"/>
              </a:lnSpc>
              <a:spcBef>
                <a:spcPts val="0"/>
              </a:spcBef>
              <a:spcAft>
                <a:spcPts val="600"/>
              </a:spcAft>
              <a:buSzPct val="100000"/>
              <a:buFont typeface="Arial" pitchFamily="34"/>
              <a:buChar char="•"/>
              <a:tabLst/>
              <a:defRPr sz="1800" b="0" i="0" u="none" strike="noStrike" kern="0" cap="none" spc="0" baseline="0">
                <a:solidFill>
                  <a:srgbClr val="000000"/>
                </a:solidFill>
                <a:uFillTx/>
              </a:defRPr>
            </a:pPr>
            <a:r>
              <a:rPr lang="en-US" sz="700" b="0" i="0" u="none" strike="noStrike" kern="1200" cap="none" spc="0" baseline="0">
                <a:solidFill>
                  <a:srgbClr val="000000"/>
                </a:solidFill>
                <a:uFillTx/>
                <a:latin typeface="Neue Haas Grotesk Text Pro"/>
              </a:rPr>
              <a:t>Supports early detection of anomalous behavior.</a:t>
            </a:r>
          </a:p>
          <a:p>
            <a:pPr marL="0" marR="0" lvl="0" indent="-228600" algn="l" defTabSz="914400" rtl="0" fontAlgn="auto" hangingPunct="1">
              <a:lnSpc>
                <a:spcPct val="110000"/>
              </a:lnSpc>
              <a:spcBef>
                <a:spcPts val="0"/>
              </a:spcBef>
              <a:spcAft>
                <a:spcPts val="600"/>
              </a:spcAft>
              <a:buSzPct val="100000"/>
              <a:buFont typeface="Arial" pitchFamily="34"/>
              <a:buChar char="•"/>
              <a:tabLst/>
              <a:defRPr sz="1800" b="0" i="0" u="none" strike="noStrike" kern="0" cap="none" spc="0" baseline="0">
                <a:solidFill>
                  <a:srgbClr val="000000"/>
                </a:solidFill>
                <a:uFillTx/>
              </a:defRPr>
            </a:pPr>
            <a:r>
              <a:rPr lang="en-US" sz="700" b="1" i="0" u="none" strike="noStrike" kern="1200" cap="none" spc="0" baseline="0">
                <a:solidFill>
                  <a:srgbClr val="000000"/>
                </a:solidFill>
                <a:uFillTx/>
                <a:latin typeface="Neue Haas Grotesk Text Pro"/>
              </a:rPr>
              <a:t>6. System Hardening Best Practices</a:t>
            </a:r>
            <a:endParaRPr lang="en-US" sz="700" b="0" i="0" u="none" strike="noStrike" kern="1200" cap="none" spc="0" baseline="0">
              <a:solidFill>
                <a:srgbClr val="000000"/>
              </a:solidFill>
              <a:uFillTx/>
              <a:latin typeface="Neue Haas Grotesk Text Pro"/>
            </a:endParaRPr>
          </a:p>
          <a:p>
            <a:pPr marL="0" marR="0" lvl="0" indent="-228600" algn="l" defTabSz="914400" rtl="0" fontAlgn="auto" hangingPunct="1">
              <a:lnSpc>
                <a:spcPct val="110000"/>
              </a:lnSpc>
              <a:spcBef>
                <a:spcPts val="0"/>
              </a:spcBef>
              <a:spcAft>
                <a:spcPts val="600"/>
              </a:spcAft>
              <a:buSzPct val="100000"/>
              <a:buFont typeface="Arial" pitchFamily="34"/>
              <a:buChar char="•"/>
              <a:tabLst/>
              <a:defRPr sz="1800" b="0" i="0" u="none" strike="noStrike" kern="0" cap="none" spc="0" baseline="0">
                <a:solidFill>
                  <a:srgbClr val="000000"/>
                </a:solidFill>
                <a:uFillTx/>
              </a:defRPr>
            </a:pPr>
            <a:r>
              <a:rPr lang="en-US" sz="700" b="0" i="0" u="none" strike="noStrike" kern="1200" cap="none" spc="0" baseline="0">
                <a:solidFill>
                  <a:srgbClr val="000000"/>
                </a:solidFill>
                <a:uFillTx/>
                <a:latin typeface="Neue Haas Grotesk Text Pro"/>
              </a:rPr>
              <a:t>Unused services disabled where applicable.</a:t>
            </a:r>
          </a:p>
          <a:p>
            <a:pPr marL="0" marR="0" lvl="0" indent="-228600" algn="l" defTabSz="914400" rtl="0" fontAlgn="auto" hangingPunct="1">
              <a:lnSpc>
                <a:spcPct val="110000"/>
              </a:lnSpc>
              <a:spcBef>
                <a:spcPts val="0"/>
              </a:spcBef>
              <a:spcAft>
                <a:spcPts val="600"/>
              </a:spcAft>
              <a:buSzPct val="100000"/>
              <a:buFont typeface="Arial" pitchFamily="34"/>
              <a:buChar char="•"/>
              <a:tabLst/>
              <a:defRPr sz="1800" b="0" i="0" u="none" strike="noStrike" kern="0" cap="none" spc="0" baseline="0">
                <a:solidFill>
                  <a:srgbClr val="000000"/>
                </a:solidFill>
                <a:uFillTx/>
              </a:defRPr>
            </a:pPr>
            <a:r>
              <a:rPr lang="en-US" sz="700" b="0" i="0" u="none" strike="noStrike" kern="1200" cap="none" spc="0" baseline="0">
                <a:solidFill>
                  <a:srgbClr val="000000"/>
                </a:solidFill>
                <a:uFillTx/>
                <a:latin typeface="Neue Haas Grotesk Text Pro"/>
              </a:rPr>
              <a:t>Security-focused operating system (Kali Linux) used strictly for assessment purposes.</a:t>
            </a:r>
          </a:p>
        </p:txBody>
      </p:sp>
      <p:sp>
        <p:nvSpPr>
          <p:cNvPr id="6" name="TextBox 7">
            <a:extLst>
              <a:ext uri="{FF2B5EF4-FFF2-40B4-BE49-F238E27FC236}">
                <a16:creationId xmlns:a16="http://schemas.microsoft.com/office/drawing/2014/main" id="{E333EEDB-2290-FF53-532E-6D6BE5AD52FD}"/>
              </a:ext>
            </a:extLst>
          </p:cNvPr>
          <p:cNvSpPr txBox="1"/>
          <p:nvPr/>
        </p:nvSpPr>
        <p:spPr>
          <a:xfrm>
            <a:off x="1389888" y="6254496"/>
            <a:ext cx="9208008" cy="26160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0" i="0" u="none" strike="noStrike" kern="1200" cap="none" spc="0" baseline="0">
                <a:solidFill>
                  <a:srgbClr val="000000"/>
                </a:solidFill>
                <a:uFillTx/>
                <a:latin typeface="Neue Haas Grotesk Text Pro"/>
              </a:rPr>
              <a:t>These measures were implemented within the scope of an academic security assessment and validated through controlled testing.</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89890" y="0"/>
            <a:ext cx="3902110" cy="2382977"/>
            <a:chOff x="6867015" y="-1"/>
            <a:chExt cx="5324985" cy="3251912"/>
          </a:xfrm>
          <a:solidFill>
            <a:schemeClr val="accent5">
              <a:alpha val="10000"/>
            </a:schemeClr>
          </a:solidFill>
        </p:grpSpPr>
        <p:sp>
          <p:nvSpPr>
            <p:cNvPr id="13" name="Freeform: Shape 12">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TextBox 2">
            <a:extLst>
              <a:ext uri="{FF2B5EF4-FFF2-40B4-BE49-F238E27FC236}">
                <a16:creationId xmlns:a16="http://schemas.microsoft.com/office/drawing/2014/main" id="{8F9F08BB-8040-FE48-23C2-63EDB83068BB}"/>
              </a:ext>
            </a:extLst>
          </p:cNvPr>
          <p:cNvSpPr txBox="1"/>
          <p:nvPr/>
        </p:nvSpPr>
        <p:spPr>
          <a:xfrm>
            <a:off x="1179226" y="2890979"/>
            <a:ext cx="9833548" cy="2693976"/>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dirty="0">
                <a:solidFill>
                  <a:schemeClr val="tx2"/>
                </a:solidFill>
              </a:rPr>
              <a:t>I  realized that </a:t>
            </a:r>
            <a:r>
              <a:rPr lang="en-US" b="1" dirty="0">
                <a:solidFill>
                  <a:schemeClr val="tx2"/>
                </a:solidFill>
              </a:rPr>
              <a:t>security isn’t just about blocking attacks</a:t>
            </a:r>
            <a:r>
              <a:rPr lang="en-US" dirty="0">
                <a:solidFill>
                  <a:schemeClr val="tx2"/>
                </a:solidFill>
              </a:rPr>
              <a:t>, it’s about designing systems to limit exposure, control access, and detect unusual behavior early. This assessment taught me that good cybersecurity is about being proactive, paying attention to detail, and always adapting your strategy to the situation.</a:t>
            </a:r>
          </a:p>
          <a:p>
            <a:pPr indent="-228600">
              <a:lnSpc>
                <a:spcPct val="90000"/>
              </a:lnSpc>
              <a:spcAft>
                <a:spcPts val="600"/>
              </a:spcAft>
              <a:buFont typeface="Arial" panose="020B0604020202020204" pitchFamily="34" charset="0"/>
              <a:buChar char="•"/>
            </a:pPr>
            <a:endParaRPr lang="en-US" dirty="0">
              <a:solidFill>
                <a:schemeClr val="tx2"/>
              </a:solidFill>
            </a:endParaRPr>
          </a:p>
        </p:txBody>
      </p:sp>
      <p:grpSp>
        <p:nvGrpSpPr>
          <p:cNvPr id="18" name="Group 17">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898948" cy="2175328"/>
            <a:chOff x="-305" y="-1"/>
            <a:chExt cx="3832880" cy="2876136"/>
          </a:xfrm>
        </p:grpSpPr>
        <p:sp>
          <p:nvSpPr>
            <p:cNvPr id="19" name="Freeform: Shape 18">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459018523"/>
      </p:ext>
    </p:extLst>
  </p:cSld>
  <p:clrMapOvr>
    <a:masterClrMapping/>
  </p:clrMapOvr>
</p:sld>
</file>

<file path=ppt/theme/theme1.xml><?xml version="1.0" encoding="utf-8"?>
<a:theme xmlns:a="http://schemas.openxmlformats.org/drawingml/2006/main" name="VanillaVTI">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176</TotalTime>
  <Words>1063</Words>
  <Application>Microsoft Office PowerPoint</Application>
  <PresentationFormat>Widescreen</PresentationFormat>
  <Paragraphs>100</Paragraphs>
  <Slides>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Courier New</vt:lpstr>
      <vt:lpstr>Neue Haas Grotesk Text Pro</vt:lpstr>
      <vt:lpstr>VanillaVTI</vt:lpstr>
      <vt:lpstr>Network Access &amp; Connectivity Verification </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alexandru carp</dc:creator>
  <cp:lastModifiedBy>alexandru carp</cp:lastModifiedBy>
  <cp:revision>6</cp:revision>
  <dcterms:created xsi:type="dcterms:W3CDTF">2025-12-14T19:29:26Z</dcterms:created>
  <dcterms:modified xsi:type="dcterms:W3CDTF">2025-12-17T10:18:02Z</dcterms:modified>
</cp:coreProperties>
</file>