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57" r:id="rId3"/>
    <p:sldId id="258" r:id="rId4"/>
    <p:sldId id="269" r:id="rId5"/>
    <p:sldId id="270" r:id="rId6"/>
    <p:sldId id="259" r:id="rId7"/>
    <p:sldId id="263" r:id="rId8"/>
    <p:sldId id="271" r:id="rId9"/>
    <p:sldId id="260" r:id="rId10"/>
    <p:sldId id="264" r:id="rId11"/>
    <p:sldId id="261" r:id="rId12"/>
    <p:sldId id="265" r:id="rId13"/>
    <p:sldId id="262" r:id="rId14"/>
    <p:sldId id="266" r:id="rId15"/>
    <p:sldId id="267" r:id="rId16"/>
    <p:sldId id="272" r:id="rId17"/>
    <p:sldId id="273" r:id="rId18"/>
    <p:sldId id="274" r:id="rId19"/>
    <p:sldId id="268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48F568-3B85-46BA-81B2-F8E54D07F504}" type="datetimeFigureOut">
              <a:rPr lang="en-GB" smtClean="0"/>
              <a:t>03/02/2015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FD5A46-8B80-4295-BF44-BDA5AEB7B0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0105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And always keep a-hold of Nurse; For fear of finding something worse (Hilaire Belloc, quoted from “Jim”)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FD5A46-8B80-4295-BF44-BDA5AEB7B03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2211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B582D-7013-48AA-8573-978746D0BDDA}" type="datetimeFigureOut">
              <a:rPr lang="en-GB" smtClean="0"/>
              <a:t>03/02/2015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5240-7F78-4A78-9CE2-7819289D67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4773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B582D-7013-48AA-8573-978746D0BDDA}" type="datetimeFigureOut">
              <a:rPr lang="en-GB" smtClean="0"/>
              <a:t>03/02/2015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5240-7F78-4A78-9CE2-7819289D67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40161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B582D-7013-48AA-8573-978746D0BDDA}" type="datetimeFigureOut">
              <a:rPr lang="en-GB" smtClean="0"/>
              <a:t>03/02/2015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5240-7F78-4A78-9CE2-7819289D67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7385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B582D-7013-48AA-8573-978746D0BDDA}" type="datetimeFigureOut">
              <a:rPr lang="en-GB" smtClean="0"/>
              <a:t>03/02/2015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5240-7F78-4A78-9CE2-7819289D67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3830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B582D-7013-48AA-8573-978746D0BDDA}" type="datetimeFigureOut">
              <a:rPr lang="en-GB" smtClean="0"/>
              <a:t>03/02/2015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5240-7F78-4A78-9CE2-7819289D67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50555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B582D-7013-48AA-8573-978746D0BDDA}" type="datetimeFigureOut">
              <a:rPr lang="en-GB" smtClean="0"/>
              <a:t>03/02/2015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5240-7F78-4A78-9CE2-7819289D67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5961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B582D-7013-48AA-8573-978746D0BDDA}" type="datetimeFigureOut">
              <a:rPr lang="en-GB" smtClean="0"/>
              <a:t>03/02/2015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5240-7F78-4A78-9CE2-7819289D67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1859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B582D-7013-48AA-8573-978746D0BDDA}" type="datetimeFigureOut">
              <a:rPr lang="en-GB" smtClean="0"/>
              <a:t>03/02/2015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5240-7F78-4A78-9CE2-7819289D67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13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B582D-7013-48AA-8573-978746D0BDDA}" type="datetimeFigureOut">
              <a:rPr lang="en-GB" smtClean="0"/>
              <a:t>03/02/2015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5240-7F78-4A78-9CE2-7819289D67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5405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B582D-7013-48AA-8573-978746D0BDDA}" type="datetimeFigureOut">
              <a:rPr lang="en-GB" smtClean="0"/>
              <a:t>03/02/2015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5240-7F78-4A78-9CE2-7819289D67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5482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B582D-7013-48AA-8573-978746D0BDDA}" type="datetimeFigureOut">
              <a:rPr lang="en-GB" smtClean="0"/>
              <a:t>03/02/2015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5240-7F78-4A78-9CE2-7819289D67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79409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6B582D-7013-48AA-8573-978746D0BDDA}" type="datetimeFigureOut">
              <a:rPr lang="en-GB" smtClean="0"/>
              <a:t>03/02/2015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C25240-7F78-4A78-9CE2-7819289D67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28773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Structured Organisations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J Rees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31945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Structured Organisation – Essential Features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Organisation in a complex environment:-</a:t>
            </a:r>
          </a:p>
          <a:p>
            <a:pPr lvl="1"/>
            <a:r>
              <a:rPr lang="en-GB" dirty="0" smtClean="0"/>
              <a:t>Forms a map via which the business can plan, direct and control</a:t>
            </a:r>
          </a:p>
          <a:p>
            <a:pPr lvl="1"/>
            <a:r>
              <a:rPr lang="en-GB" dirty="0" smtClean="0"/>
              <a:t>Identifies Key activities for control &amp; resource</a:t>
            </a:r>
          </a:p>
          <a:p>
            <a:pPr lvl="1"/>
            <a:r>
              <a:rPr lang="en-GB" dirty="0" smtClean="0"/>
              <a:t>Provides definition, order objectivity</a:t>
            </a:r>
          </a:p>
          <a:p>
            <a:pPr lvl="1"/>
            <a:r>
              <a:rPr lang="en-GB" dirty="0" smtClean="0"/>
              <a:t>Helps define role, duty, relationship</a:t>
            </a:r>
          </a:p>
          <a:p>
            <a:pPr lvl="1"/>
            <a:r>
              <a:rPr lang="en-GB" dirty="0" smtClean="0"/>
              <a:t>Helps identify (and eliminate) duplication of effort &amp; activity</a:t>
            </a:r>
          </a:p>
        </p:txBody>
      </p:sp>
    </p:spTree>
    <p:extLst>
      <p:ext uri="{BB962C8B-B14F-4D97-AF65-F5344CB8AC3E}">
        <p14:creationId xmlns:p14="http://schemas.microsoft.com/office/powerpoint/2010/main" val="15155058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/>
            <a:r>
              <a:rPr lang="en-GB" dirty="0" smtClean="0"/>
              <a:t>Provides viable means for allocation &amp; control of costs, budget manpower</a:t>
            </a:r>
          </a:p>
          <a:p>
            <a:pPr lvl="1"/>
            <a:r>
              <a:rPr lang="en-GB" dirty="0" smtClean="0"/>
              <a:t>Permits objective measurement against task, profit, quality</a:t>
            </a:r>
          </a:p>
          <a:p>
            <a:pPr lvl="1"/>
            <a:r>
              <a:rPr lang="en-GB" dirty="0" smtClean="0"/>
              <a:t>Facilitates communication (data &amp; instructions)</a:t>
            </a:r>
          </a:p>
          <a:p>
            <a:pPr lvl="1"/>
            <a:r>
              <a:rPr lang="en-GB" dirty="0" smtClean="0"/>
              <a:t>Provides identity /group</a:t>
            </a:r>
          </a:p>
          <a:p>
            <a:pPr lvl="1"/>
            <a:r>
              <a:rPr lang="en-GB" dirty="0" smtClean="0"/>
              <a:t>Speeds up response of business to extend stimuli</a:t>
            </a:r>
          </a:p>
          <a:p>
            <a:pPr lvl="1"/>
            <a:r>
              <a:rPr lang="en-GB" dirty="0" smtClean="0"/>
              <a:t>Is a tuneable, </a:t>
            </a:r>
            <a:r>
              <a:rPr lang="en-GB" dirty="0" err="1" smtClean="0"/>
              <a:t>refinable</a:t>
            </a:r>
            <a:r>
              <a:rPr lang="en-GB" dirty="0" smtClean="0"/>
              <a:t> asset of the business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89783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Common Organisational Patterns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Centralised</a:t>
            </a:r>
            <a:endParaRPr lang="en-GB" dirty="0"/>
          </a:p>
          <a:p>
            <a:pPr lvl="1"/>
            <a:r>
              <a:rPr lang="en-GB" dirty="0" smtClean="0"/>
              <a:t>Authority </a:t>
            </a:r>
            <a:r>
              <a:rPr lang="en-GB" dirty="0"/>
              <a:t>concentrated in one central position - makes all major decisions.</a:t>
            </a:r>
          </a:p>
          <a:p>
            <a:pPr lvl="1"/>
            <a:r>
              <a:rPr lang="en-GB" dirty="0" smtClean="0"/>
              <a:t>Delegation </a:t>
            </a:r>
            <a:r>
              <a:rPr lang="en-GB" dirty="0"/>
              <a:t>via formal procedures and authority </a:t>
            </a:r>
            <a:r>
              <a:rPr lang="en-GB" dirty="0" smtClean="0"/>
              <a:t>levels</a:t>
            </a:r>
            <a:endParaRPr lang="en-GB" dirty="0"/>
          </a:p>
          <a:p>
            <a:r>
              <a:rPr lang="en-GB" dirty="0" smtClean="0"/>
              <a:t>Decentralised</a:t>
            </a:r>
            <a:endParaRPr lang="en-GB" dirty="0"/>
          </a:p>
          <a:p>
            <a:pPr lvl="1"/>
            <a:r>
              <a:rPr lang="en-GB" dirty="0" smtClean="0"/>
              <a:t>Decision </a:t>
            </a:r>
            <a:r>
              <a:rPr lang="en-GB" dirty="0"/>
              <a:t>making is dispersed into small </a:t>
            </a:r>
            <a:r>
              <a:rPr lang="en-GB" dirty="0" smtClean="0"/>
              <a:t>units</a:t>
            </a:r>
            <a:endParaRPr lang="en-GB" dirty="0"/>
          </a:p>
          <a:p>
            <a:r>
              <a:rPr lang="en-GB" dirty="0" smtClean="0"/>
              <a:t>Functional</a:t>
            </a:r>
            <a:endParaRPr lang="en-GB" dirty="0"/>
          </a:p>
          <a:p>
            <a:pPr lvl="1"/>
            <a:r>
              <a:rPr lang="en-GB" dirty="0" smtClean="0"/>
              <a:t>Resources </a:t>
            </a:r>
            <a:r>
              <a:rPr lang="en-GB" dirty="0"/>
              <a:t>&amp; authority structured on the basis of recognised </a:t>
            </a:r>
            <a:r>
              <a:rPr lang="en-GB" dirty="0" smtClean="0"/>
              <a:t>industrial and professional skills</a:t>
            </a:r>
          </a:p>
          <a:p>
            <a:pPr lvl="1"/>
            <a:r>
              <a:rPr lang="en-GB" dirty="0" smtClean="0"/>
              <a:t>Head </a:t>
            </a:r>
            <a:r>
              <a:rPr lang="en-GB" dirty="0"/>
              <a:t>of function responsible for control of </a:t>
            </a:r>
            <a:r>
              <a:rPr lang="en-GB" dirty="0" smtClean="0"/>
              <a:t>resources, standards</a:t>
            </a:r>
            <a:r>
              <a:rPr lang="en-GB" dirty="0"/>
              <a:t>, </a:t>
            </a:r>
            <a:r>
              <a:rPr lang="en-GB" dirty="0" smtClean="0"/>
              <a:t>liaison and communications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92681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 Patterns cont.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Product</a:t>
            </a:r>
            <a:endParaRPr lang="en-GB" dirty="0"/>
          </a:p>
          <a:p>
            <a:pPr lvl="1"/>
            <a:r>
              <a:rPr lang="en-GB" dirty="0" smtClean="0"/>
              <a:t>Line </a:t>
            </a:r>
            <a:r>
              <a:rPr lang="en-GB" dirty="0"/>
              <a:t>management controls staff of many disciplines associated with </a:t>
            </a:r>
            <a:r>
              <a:rPr lang="en-GB" dirty="0" smtClean="0"/>
              <a:t>a process or product</a:t>
            </a:r>
            <a:endParaRPr lang="en-GB" dirty="0"/>
          </a:p>
          <a:p>
            <a:r>
              <a:rPr lang="en-GB" dirty="0" smtClean="0"/>
              <a:t>Matrix</a:t>
            </a:r>
            <a:endParaRPr lang="en-GB" dirty="0"/>
          </a:p>
          <a:p>
            <a:pPr lvl="1"/>
            <a:r>
              <a:rPr lang="en-GB" dirty="0" smtClean="0"/>
              <a:t>Both </a:t>
            </a:r>
            <a:r>
              <a:rPr lang="en-GB" dirty="0"/>
              <a:t>line authority and functional authority. Project oriented structure.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70428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Basics – Product Structure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3203848" y="1556792"/>
            <a:ext cx="1728192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Head of Division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1043608" y="3795935"/>
            <a:ext cx="1728192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Head of Beans</a:t>
            </a:r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5436096" y="3795935"/>
            <a:ext cx="1728192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Head of Insurance Services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3207490" y="2684125"/>
            <a:ext cx="1728192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Deputy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3203848" y="3795935"/>
            <a:ext cx="1728192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Head of Soups</a:t>
            </a:r>
            <a:endParaRPr lang="en-GB" dirty="0"/>
          </a:p>
        </p:txBody>
      </p:sp>
      <p:cxnSp>
        <p:nvCxnSpPr>
          <p:cNvPr id="13" name="Straight Connector 12"/>
          <p:cNvCxnSpPr>
            <a:stCxn id="7" idx="2"/>
            <a:endCxn id="10" idx="0"/>
          </p:cNvCxnSpPr>
          <p:nvPr/>
        </p:nvCxnSpPr>
        <p:spPr>
          <a:xfrm>
            <a:off x="4067944" y="2348880"/>
            <a:ext cx="3642" cy="33524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>
            <a:stCxn id="10" idx="2"/>
            <a:endCxn id="11" idx="0"/>
          </p:cNvCxnSpPr>
          <p:nvPr/>
        </p:nvCxnSpPr>
        <p:spPr>
          <a:xfrm flipH="1">
            <a:off x="4067944" y="3476213"/>
            <a:ext cx="3642" cy="3197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>
            <a:stCxn id="8" idx="0"/>
          </p:cNvCxnSpPr>
          <p:nvPr/>
        </p:nvCxnSpPr>
        <p:spPr>
          <a:xfrm flipV="1">
            <a:off x="1907704" y="3636074"/>
            <a:ext cx="0" cy="15986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>
            <a:off x="1907704" y="3636074"/>
            <a:ext cx="43924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>
            <a:stCxn id="9" idx="0"/>
          </p:cNvCxnSpPr>
          <p:nvPr/>
        </p:nvCxnSpPr>
        <p:spPr>
          <a:xfrm flipV="1">
            <a:off x="6300192" y="3636074"/>
            <a:ext cx="0" cy="15986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1933779" y="4599256"/>
            <a:ext cx="3642" cy="3197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 flipV="1">
            <a:off x="1043608" y="4769790"/>
            <a:ext cx="0" cy="15986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>
            <a:off x="1043608" y="4759117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 flipV="1">
            <a:off x="2843808" y="4769790"/>
            <a:ext cx="0" cy="15986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/>
          <p:nvPr/>
        </p:nvCxnSpPr>
        <p:spPr>
          <a:xfrm flipH="1">
            <a:off x="4094019" y="4599068"/>
            <a:ext cx="3642" cy="3197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/>
          <p:nvPr/>
        </p:nvCxnSpPr>
        <p:spPr>
          <a:xfrm flipV="1">
            <a:off x="3203848" y="4769602"/>
            <a:ext cx="0" cy="15986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/>
          <p:cNvCxnSpPr/>
          <p:nvPr/>
        </p:nvCxnSpPr>
        <p:spPr>
          <a:xfrm>
            <a:off x="3203848" y="4758929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/>
          <p:nvPr/>
        </p:nvCxnSpPr>
        <p:spPr>
          <a:xfrm flipV="1">
            <a:off x="5004048" y="4769602"/>
            <a:ext cx="0" cy="15986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/>
          <p:cNvCxnSpPr/>
          <p:nvPr/>
        </p:nvCxnSpPr>
        <p:spPr>
          <a:xfrm flipH="1">
            <a:off x="6326267" y="4609929"/>
            <a:ext cx="3642" cy="3197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 flipV="1">
            <a:off x="6329909" y="4769790"/>
            <a:ext cx="906387" cy="106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/>
          <p:cNvCxnSpPr/>
          <p:nvPr/>
        </p:nvCxnSpPr>
        <p:spPr>
          <a:xfrm flipV="1">
            <a:off x="7236296" y="4780463"/>
            <a:ext cx="0" cy="15986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/>
          <p:cNvSpPr txBox="1"/>
          <p:nvPr/>
        </p:nvSpPr>
        <p:spPr>
          <a:xfrm>
            <a:off x="1679469" y="4940324"/>
            <a:ext cx="5284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Etc.</a:t>
            </a:r>
            <a:endParaRPr lang="en-GB" dirty="0"/>
          </a:p>
        </p:txBody>
      </p:sp>
      <p:sp>
        <p:nvSpPr>
          <p:cNvPr id="39" name="TextBox 38"/>
          <p:cNvSpPr txBox="1"/>
          <p:nvPr/>
        </p:nvSpPr>
        <p:spPr>
          <a:xfrm>
            <a:off x="1547664" y="5374393"/>
            <a:ext cx="10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</a:t>
            </a:r>
            <a:r>
              <a:rPr lang="en-GB" dirty="0" smtClean="0"/>
              <a:t>roducts</a:t>
            </a:r>
            <a:endParaRPr lang="en-GB" dirty="0"/>
          </a:p>
        </p:txBody>
      </p:sp>
      <p:sp>
        <p:nvSpPr>
          <p:cNvPr id="40" name="TextBox 39"/>
          <p:cNvSpPr txBox="1"/>
          <p:nvPr/>
        </p:nvSpPr>
        <p:spPr>
          <a:xfrm>
            <a:off x="5853984" y="5374393"/>
            <a:ext cx="9482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Services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06007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Product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Benefits</a:t>
            </a:r>
          </a:p>
          <a:p>
            <a:pPr lvl="1"/>
            <a:r>
              <a:rPr lang="en-GB" dirty="0" smtClean="0"/>
              <a:t>Clear authority</a:t>
            </a:r>
          </a:p>
          <a:p>
            <a:pPr lvl="1"/>
            <a:r>
              <a:rPr lang="en-GB" dirty="0" smtClean="0"/>
              <a:t>Clear focus</a:t>
            </a:r>
          </a:p>
          <a:p>
            <a:pPr lvl="1"/>
            <a:r>
              <a:rPr lang="en-GB" dirty="0" smtClean="0"/>
              <a:t>Clarity of purpose and responsibility</a:t>
            </a:r>
          </a:p>
          <a:p>
            <a:r>
              <a:rPr lang="en-GB" dirty="0" smtClean="0"/>
              <a:t>Issues</a:t>
            </a:r>
          </a:p>
          <a:p>
            <a:pPr lvl="1"/>
            <a:r>
              <a:rPr lang="en-GB" dirty="0" smtClean="0"/>
              <a:t>Hierarchic – tendency to </a:t>
            </a:r>
            <a:r>
              <a:rPr lang="en-GB" dirty="0" err="1" smtClean="0"/>
              <a:t>managerialism</a:t>
            </a:r>
            <a:endParaRPr lang="en-GB" dirty="0" smtClean="0"/>
          </a:p>
          <a:p>
            <a:pPr lvl="1"/>
            <a:r>
              <a:rPr lang="en-GB" dirty="0" smtClean="0"/>
              <a:t>Risk of siloes developing</a:t>
            </a:r>
          </a:p>
          <a:p>
            <a:pPr lvl="1"/>
            <a:r>
              <a:rPr lang="en-GB" dirty="0" smtClean="0"/>
              <a:t>Weakened professional relationships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54977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7" b="43661"/>
          <a:stretch/>
        </p:blipFill>
        <p:spPr bwMode="auto">
          <a:xfrm>
            <a:off x="611560" y="1412776"/>
            <a:ext cx="7686675" cy="504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Silo Loyalty Can Lead to Conflict 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58591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Basics – Functional Structure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1259632" y="1772816"/>
            <a:ext cx="1728192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Head of IT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652120" y="1772816"/>
            <a:ext cx="1728192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Head of Finance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3419872" y="1772816"/>
            <a:ext cx="1728192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Chief Engineer</a:t>
            </a:r>
            <a:endParaRPr lang="en-GB" dirty="0"/>
          </a:p>
        </p:txBody>
      </p:sp>
      <p:cxnSp>
        <p:nvCxnSpPr>
          <p:cNvPr id="6" name="Straight Connector 5"/>
          <p:cNvCxnSpPr/>
          <p:nvPr/>
        </p:nvCxnSpPr>
        <p:spPr>
          <a:xfrm flipH="1">
            <a:off x="2149803" y="2576137"/>
            <a:ext cx="3642" cy="3197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 flipV="1">
            <a:off x="1259632" y="2746671"/>
            <a:ext cx="0" cy="15986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 flipV="1">
            <a:off x="1259632" y="2735810"/>
            <a:ext cx="900100" cy="1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H="1">
            <a:off x="4310043" y="2575949"/>
            <a:ext cx="3642" cy="3197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 flipV="1">
            <a:off x="3419872" y="2746483"/>
            <a:ext cx="0" cy="15986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3419872" y="2735810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 flipV="1">
            <a:off x="5220072" y="2746483"/>
            <a:ext cx="0" cy="15986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 flipH="1">
            <a:off x="6542291" y="2586810"/>
            <a:ext cx="3642" cy="3197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flipV="1">
            <a:off x="6545933" y="2746671"/>
            <a:ext cx="906387" cy="106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 flipV="1">
            <a:off x="7452320" y="2757344"/>
            <a:ext cx="0" cy="15986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/>
          <p:cNvSpPr/>
          <p:nvPr/>
        </p:nvSpPr>
        <p:spPr>
          <a:xfrm>
            <a:off x="539552" y="2927062"/>
            <a:ext cx="144016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Systems Manager</a:t>
            </a:r>
            <a:endParaRPr lang="en-GB" dirty="0"/>
          </a:p>
        </p:txBody>
      </p:sp>
      <p:sp>
        <p:nvSpPr>
          <p:cNvPr id="19" name="Rectangle 18"/>
          <p:cNvSpPr/>
          <p:nvPr/>
        </p:nvSpPr>
        <p:spPr>
          <a:xfrm>
            <a:off x="539552" y="4068766"/>
            <a:ext cx="144016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Head of Programming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727453"/>
            <a:ext cx="1728192" cy="341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" name="Rectangle 22"/>
          <p:cNvSpPr/>
          <p:nvPr/>
        </p:nvSpPr>
        <p:spPr>
          <a:xfrm>
            <a:off x="2267744" y="4068766"/>
            <a:ext cx="144016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QA Manager</a:t>
            </a:r>
            <a:endParaRPr lang="en-GB" dirty="0"/>
          </a:p>
        </p:txBody>
      </p:sp>
      <p:cxnSp>
        <p:nvCxnSpPr>
          <p:cNvPr id="24" name="Straight Connector 23"/>
          <p:cNvCxnSpPr/>
          <p:nvPr/>
        </p:nvCxnSpPr>
        <p:spPr>
          <a:xfrm flipH="1">
            <a:off x="1249703" y="4859689"/>
            <a:ext cx="3642" cy="3197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 flipV="1">
            <a:off x="359532" y="5030223"/>
            <a:ext cx="0" cy="15986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>
            <a:off x="359532" y="5019550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/>
          <p:cNvCxnSpPr/>
          <p:nvPr/>
        </p:nvCxnSpPr>
        <p:spPr>
          <a:xfrm flipV="1">
            <a:off x="2159732" y="5030223"/>
            <a:ext cx="0" cy="15986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/>
          <p:cNvSpPr txBox="1"/>
          <p:nvPr/>
        </p:nvSpPr>
        <p:spPr>
          <a:xfrm>
            <a:off x="299112" y="5301208"/>
            <a:ext cx="1921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Team Leaders, etc.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34952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Functional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Benefits</a:t>
            </a:r>
          </a:p>
          <a:p>
            <a:pPr lvl="1"/>
            <a:r>
              <a:rPr lang="en-GB" dirty="0" smtClean="0"/>
              <a:t>Strong professional relationships</a:t>
            </a:r>
          </a:p>
          <a:p>
            <a:pPr lvl="1"/>
            <a:r>
              <a:rPr lang="en-GB" dirty="0" smtClean="0"/>
              <a:t>Clarity of functional responsibility</a:t>
            </a:r>
          </a:p>
          <a:p>
            <a:pPr lvl="1"/>
            <a:r>
              <a:rPr lang="en-GB" dirty="0" smtClean="0"/>
              <a:t>Authority often combined with professional capability</a:t>
            </a:r>
          </a:p>
          <a:p>
            <a:r>
              <a:rPr lang="en-GB" dirty="0" smtClean="0"/>
              <a:t>Issues</a:t>
            </a:r>
          </a:p>
          <a:p>
            <a:pPr lvl="1"/>
            <a:r>
              <a:rPr lang="en-GB" dirty="0" smtClean="0"/>
              <a:t>Lack of ownership of product/service</a:t>
            </a:r>
          </a:p>
          <a:p>
            <a:pPr lvl="1"/>
            <a:r>
              <a:rPr lang="en-GB" dirty="0" smtClean="0"/>
              <a:t>Risk of clan behaviours</a:t>
            </a:r>
          </a:p>
          <a:p>
            <a:pPr lvl="1"/>
            <a:r>
              <a:rPr lang="en-GB" dirty="0" smtClean="0"/>
              <a:t>More diffuse responsibility and purpose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17540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Basics – Matrix Structure</a:t>
            </a:r>
            <a:endParaRPr lang="en-GB" dirty="0"/>
          </a:p>
        </p:txBody>
      </p:sp>
      <p:cxnSp>
        <p:nvCxnSpPr>
          <p:cNvPr id="4" name="Straight Connector 3"/>
          <p:cNvCxnSpPr/>
          <p:nvPr/>
        </p:nvCxnSpPr>
        <p:spPr>
          <a:xfrm>
            <a:off x="2281632" y="4509120"/>
            <a:ext cx="5472608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697456" y="4061002"/>
            <a:ext cx="15121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Functional line management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3001712" y="2980882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Product line management</a:t>
            </a:r>
            <a:endParaRPr lang="en-GB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3649784" y="3670798"/>
            <a:ext cx="0" cy="233442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/>
          <p:cNvSpPr/>
          <p:nvPr/>
        </p:nvSpPr>
        <p:spPr>
          <a:xfrm>
            <a:off x="2965708" y="4133589"/>
            <a:ext cx="136815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Faculty Accountant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4544955" y="1718095"/>
            <a:ext cx="276697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e.g. Technical specialism</a:t>
            </a:r>
          </a:p>
          <a:p>
            <a:r>
              <a:rPr lang="en-GB" dirty="0"/>
              <a:t>e</a:t>
            </a:r>
            <a:r>
              <a:rPr lang="en-GB" dirty="0" smtClean="0"/>
              <a:t>mbedded in departmental</a:t>
            </a:r>
          </a:p>
          <a:p>
            <a:r>
              <a:rPr lang="en-GB" dirty="0" smtClean="0"/>
              <a:t>operations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697456" y="1718095"/>
            <a:ext cx="27092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Dual reporting relationship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22762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Matrix Structure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Benefits</a:t>
            </a:r>
          </a:p>
          <a:p>
            <a:pPr lvl="1"/>
            <a:r>
              <a:rPr lang="en-GB" dirty="0" smtClean="0"/>
              <a:t>Communication</a:t>
            </a:r>
          </a:p>
          <a:p>
            <a:pPr lvl="1"/>
            <a:r>
              <a:rPr lang="en-GB" dirty="0" smtClean="0"/>
              <a:t>Clarity on both functional and product responsibility and ownership</a:t>
            </a:r>
          </a:p>
          <a:p>
            <a:pPr lvl="1"/>
            <a:r>
              <a:rPr lang="en-GB" dirty="0" smtClean="0"/>
              <a:t>Clear strengths where role is complex</a:t>
            </a:r>
          </a:p>
          <a:p>
            <a:r>
              <a:rPr lang="en-GB" dirty="0" smtClean="0"/>
              <a:t>Issues</a:t>
            </a:r>
          </a:p>
          <a:p>
            <a:pPr lvl="1"/>
            <a:r>
              <a:rPr lang="en-GB" dirty="0" smtClean="0"/>
              <a:t>Authority confusion</a:t>
            </a:r>
          </a:p>
          <a:p>
            <a:pPr lvl="1"/>
            <a:r>
              <a:rPr lang="en-GB" dirty="0" smtClean="0"/>
              <a:t>Role conflict</a:t>
            </a:r>
          </a:p>
          <a:p>
            <a:pPr lvl="1"/>
            <a:r>
              <a:rPr lang="en-GB" dirty="0" smtClean="0"/>
              <a:t>“Always somewhere to hide”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6112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Many organisations have elements of product and functional structures</a:t>
            </a:r>
          </a:p>
          <a:p>
            <a:pPr lvl="1"/>
            <a:r>
              <a:rPr lang="en-GB" dirty="0" smtClean="0"/>
              <a:t>Technical specialities overlaying product/service delivery (e.g. finance, estates, HR)</a:t>
            </a:r>
          </a:p>
          <a:p>
            <a:pPr lvl="1"/>
            <a:r>
              <a:rPr lang="en-GB" dirty="0" smtClean="0"/>
              <a:t>Product focused teams in functional structures (e.g</a:t>
            </a:r>
            <a:r>
              <a:rPr lang="en-GB" dirty="0"/>
              <a:t>.</a:t>
            </a:r>
            <a:r>
              <a:rPr lang="en-GB" dirty="0" smtClean="0"/>
              <a:t> DB2 database support team, the field applications support team for CISCO data centres)</a:t>
            </a:r>
          </a:p>
          <a:p>
            <a:r>
              <a:rPr lang="en-GB" dirty="0" smtClean="0"/>
              <a:t>Key is … WHATEVER WORKS BEST!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22549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Span of Control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Max efficient no. of subordinates for one manager is  8-10</a:t>
            </a:r>
          </a:p>
          <a:p>
            <a:pPr lvl="1"/>
            <a:r>
              <a:rPr lang="en-GB" dirty="0" smtClean="0"/>
              <a:t>Refer to Roman Cohorts</a:t>
            </a:r>
          </a:p>
          <a:p>
            <a:r>
              <a:rPr lang="en-GB" dirty="0" smtClean="0"/>
              <a:t>Too many, can’t retain sufficient knowledge of your people</a:t>
            </a:r>
          </a:p>
          <a:p>
            <a:pPr lvl="1"/>
            <a:r>
              <a:rPr lang="en-GB" dirty="0" smtClean="0"/>
              <a:t>Why senior managers really don’t control the work</a:t>
            </a:r>
          </a:p>
          <a:p>
            <a:pPr lvl="1"/>
            <a:r>
              <a:rPr lang="en-GB" dirty="0" smtClean="0"/>
              <a:t>We control, instead, the agenda and the resources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74512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Organisational Principles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GROUPING OF ACTIVITIES</a:t>
            </a:r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AUTHORITY &amp; RESPONSIBILITY</a:t>
            </a:r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WORKING RELATIONSHIPS</a:t>
            </a:r>
          </a:p>
        </p:txBody>
      </p:sp>
    </p:spTree>
    <p:extLst>
      <p:ext uri="{BB962C8B-B14F-4D97-AF65-F5344CB8AC3E}">
        <p14:creationId xmlns:p14="http://schemas.microsoft.com/office/powerpoint/2010/main" val="14511922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Determinants of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Size of organisation</a:t>
            </a:r>
          </a:p>
          <a:p>
            <a:r>
              <a:rPr lang="en-GB" dirty="0" smtClean="0"/>
              <a:t>Sector and area of operations</a:t>
            </a:r>
          </a:p>
          <a:p>
            <a:pPr lvl="1"/>
            <a:r>
              <a:rPr lang="en-GB" dirty="0" smtClean="0"/>
              <a:t>Type of product or service</a:t>
            </a:r>
          </a:p>
          <a:p>
            <a:r>
              <a:rPr lang="en-GB" dirty="0" smtClean="0"/>
              <a:t>Type of clients, requirements of clients</a:t>
            </a:r>
          </a:p>
          <a:p>
            <a:r>
              <a:rPr lang="en-GB" dirty="0" smtClean="0"/>
              <a:t>Mentality of governance tier</a:t>
            </a:r>
          </a:p>
          <a:p>
            <a:r>
              <a:rPr lang="en-GB" dirty="0" smtClean="0"/>
              <a:t>History</a:t>
            </a:r>
          </a:p>
          <a:p>
            <a:pPr lvl="1"/>
            <a:r>
              <a:rPr lang="en-GB" dirty="0" smtClean="0"/>
              <a:t>Prior successes and problems, risk appetite, desire for change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35240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Problems of Growth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Microbusiness – SME</a:t>
            </a:r>
          </a:p>
          <a:p>
            <a:pPr lvl="1"/>
            <a:r>
              <a:rPr lang="en-GB" dirty="0" smtClean="0"/>
              <a:t>Commonly owner/manager controlled</a:t>
            </a:r>
          </a:p>
          <a:p>
            <a:pPr lvl="1"/>
            <a:r>
              <a:rPr lang="en-GB" dirty="0" smtClean="0"/>
              <a:t>Single decision point, single authority</a:t>
            </a:r>
          </a:p>
          <a:p>
            <a:pPr lvl="1"/>
            <a:r>
              <a:rPr lang="en-GB" dirty="0" smtClean="0"/>
              <a:t>What happens when </a:t>
            </a:r>
            <a:r>
              <a:rPr lang="en-GB" dirty="0" smtClean="0">
                <a:latin typeface="Arial"/>
                <a:cs typeface="Arial"/>
              </a:rPr>
              <a:t>≈ 10 – 15 employees?</a:t>
            </a:r>
          </a:p>
          <a:p>
            <a:pPr lvl="2"/>
            <a:r>
              <a:rPr lang="en-GB" dirty="0" smtClean="0">
                <a:latin typeface="Arial"/>
                <a:cs typeface="Arial"/>
              </a:rPr>
              <a:t>Span of control too large</a:t>
            </a:r>
          </a:p>
          <a:p>
            <a:pPr lvl="2"/>
            <a:r>
              <a:rPr lang="en-GB" dirty="0" smtClean="0">
                <a:latin typeface="Arial"/>
                <a:cs typeface="Arial"/>
              </a:rPr>
              <a:t>Too much to decide</a:t>
            </a:r>
          </a:p>
          <a:p>
            <a:pPr lvl="2"/>
            <a:r>
              <a:rPr lang="en-GB" dirty="0" smtClean="0">
                <a:latin typeface="Arial"/>
                <a:cs typeface="Arial"/>
              </a:rPr>
              <a:t>Need to release authority/responsibility, but to whom?</a:t>
            </a:r>
          </a:p>
          <a:p>
            <a:pPr lvl="1"/>
            <a:r>
              <a:rPr lang="en-GB" dirty="0" smtClean="0">
                <a:latin typeface="Arial"/>
                <a:cs typeface="Arial"/>
              </a:rPr>
              <a:t>Balance of expenditure against capability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1300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SME to Substantial Presence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Well run SMEs of 20 – 250 people are by no means uncommon</a:t>
            </a:r>
          </a:p>
          <a:p>
            <a:pPr lvl="1"/>
            <a:r>
              <a:rPr lang="en-GB" dirty="0"/>
              <a:t>Organisation </a:t>
            </a:r>
            <a:r>
              <a:rPr lang="en-GB" dirty="0" smtClean="0"/>
              <a:t>structure goes </a:t>
            </a:r>
            <a:r>
              <a:rPr lang="en-GB" dirty="0"/>
              <a:t>from ad hoc need to strategic decision</a:t>
            </a:r>
          </a:p>
          <a:p>
            <a:pPr lvl="1"/>
            <a:r>
              <a:rPr lang="en-GB" dirty="0" smtClean="0"/>
              <a:t>Growth beyond SME means public exposure</a:t>
            </a:r>
          </a:p>
          <a:p>
            <a:pPr lvl="1"/>
            <a:r>
              <a:rPr lang="en-GB" dirty="0" smtClean="0"/>
              <a:t>Need non-exec advisers</a:t>
            </a:r>
          </a:p>
          <a:p>
            <a:pPr lvl="1"/>
            <a:r>
              <a:rPr lang="en-GB" dirty="0" smtClean="0"/>
              <a:t>Need presence with merchant bank sector</a:t>
            </a:r>
          </a:p>
          <a:p>
            <a:pPr lvl="1"/>
            <a:r>
              <a:rPr lang="en-GB" dirty="0" smtClean="0"/>
              <a:t>Need talent pipeline</a:t>
            </a:r>
          </a:p>
          <a:p>
            <a:r>
              <a:rPr lang="en-GB" dirty="0" smtClean="0"/>
              <a:t>Poor history in UK of growth beyond this point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705341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Issues with Layered Organisation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Authority ≠ technical superiority</a:t>
            </a:r>
          </a:p>
          <a:p>
            <a:r>
              <a:rPr lang="en-GB" dirty="0" smtClean="0"/>
              <a:t>Prioritisation and delegation</a:t>
            </a:r>
          </a:p>
          <a:p>
            <a:r>
              <a:rPr lang="en-GB" dirty="0" smtClean="0"/>
              <a:t>Responsibility, accountability and authority</a:t>
            </a:r>
          </a:p>
          <a:p>
            <a:r>
              <a:rPr lang="en-GB" dirty="0" smtClean="0"/>
              <a:t>Upward and downward management</a:t>
            </a:r>
          </a:p>
          <a:p>
            <a:r>
              <a:rPr lang="en-GB" dirty="0" smtClean="0"/>
              <a:t>The “soap bubble” effect</a:t>
            </a:r>
          </a:p>
          <a:p>
            <a:r>
              <a:rPr lang="en-GB" dirty="0" smtClean="0"/>
              <a:t>Inertia</a:t>
            </a:r>
          </a:p>
          <a:p>
            <a:r>
              <a:rPr lang="en-GB" dirty="0" smtClean="0"/>
              <a:t>Hilaire Belloc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8881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663</Words>
  <Application>Microsoft Office PowerPoint</Application>
  <PresentationFormat>On-screen Show (4:3)</PresentationFormat>
  <Paragraphs>136</Paragraphs>
  <Slides>19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Structured Organisations</vt:lpstr>
      <vt:lpstr>Structured Organisation – Essential Features</vt:lpstr>
      <vt:lpstr>PowerPoint Presentation</vt:lpstr>
      <vt:lpstr>Common Organisational Patterns</vt:lpstr>
      <vt:lpstr>Common Patterns cont.</vt:lpstr>
      <vt:lpstr>Basics – Product Structure</vt:lpstr>
      <vt:lpstr>Product Structure</vt:lpstr>
      <vt:lpstr>Silo Loyalty Can Lead to Conflict …</vt:lpstr>
      <vt:lpstr>Basics – Functional Structure</vt:lpstr>
      <vt:lpstr>Functional Structure</vt:lpstr>
      <vt:lpstr>Basics – Matrix Structure</vt:lpstr>
      <vt:lpstr>Matrix Structure</vt:lpstr>
      <vt:lpstr>Uses</vt:lpstr>
      <vt:lpstr>Span of Control</vt:lpstr>
      <vt:lpstr>Key Organisational Principles </vt:lpstr>
      <vt:lpstr>Determinants of Structure</vt:lpstr>
      <vt:lpstr>Problems of Growth</vt:lpstr>
      <vt:lpstr>SME to Substantial Presence</vt:lpstr>
      <vt:lpstr>Issues with Layered Organisation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Structured Organisations</dc:title>
  <dc:creator>Rees, John</dc:creator>
  <cp:lastModifiedBy>Rees, John</cp:lastModifiedBy>
  <cp:revision>9</cp:revision>
  <dcterms:created xsi:type="dcterms:W3CDTF">2015-01-23T09:09:06Z</dcterms:created>
  <dcterms:modified xsi:type="dcterms:W3CDTF">2015-02-03T11:43:59Z</dcterms:modified>
</cp:coreProperties>
</file>