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8483" autoAdjust="0"/>
  </p:normalViewPr>
  <p:slideViewPr>
    <p:cSldViewPr snapToGrid="0">
      <p:cViewPr varScale="1">
        <p:scale>
          <a:sx n="68" d="100"/>
          <a:sy n="68" d="100"/>
        </p:scale>
        <p:origin x="121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50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Donuts clip art, Donut png, Baking clipart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876" y="0"/>
            <a:ext cx="10287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2320028" y="1566952"/>
            <a:ext cx="7470695" cy="36625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	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Sara Tinca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Mihai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		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2519468</a:t>
            </a:r>
          </a:p>
          <a:p>
            <a:endParaRPr lang="en-GB" sz="1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	Annamarie </a:t>
            </a:r>
            <a:r>
              <a:rPr lang="en-GB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Dufficy and Anita 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Nan 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LCLM 4004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 and Decision-Making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Component 1: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Basil’s Bakery</a:t>
            </a:r>
          </a:p>
        </p:txBody>
      </p:sp>
      <p:pic>
        <p:nvPicPr>
          <p:cNvPr id="1026" name="Picture 2" descr="Basil's Bakery | Bath bakery | Bath, U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362" y="-8164"/>
            <a:ext cx="4366658" cy="1575116"/>
          </a:xfrm>
          <a:prstGeom prst="rect">
            <a:avLst/>
          </a:prstGeom>
          <a:solidFill>
            <a:schemeClr val="accent6">
              <a:lumMod val="75000"/>
            </a:schemeClr>
          </a:solidFill>
          <a:extLst/>
        </p:spPr>
      </p:pic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6900" y="6965"/>
            <a:ext cx="6515100" cy="6851035"/>
          </a:xfr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lvl="0"/>
            <a:endParaRPr 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Basil's Bakery case study.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current business challenges.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of sales stagnation causes.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Critique and application of PESTEL framework.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Critique and application of Fishbone Diagram.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internal and external factors.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Summary of key findings.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Evidence-based conclusions supported by academic literature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Whittington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2019).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4" name="Picture 6" descr="Bakery storefront clipart Images - Free Download on Magnific (formerly  Freepik)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867" y="1640084"/>
            <a:ext cx="5273449" cy="409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5961" y="6965"/>
            <a:ext cx="5150689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4012" y="1733820"/>
            <a:ext cx="5459233" cy="5124180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Independent artisan bakery established in Coventry in 2015.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Specialises in organic cakes, breads and pastries.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Located within a retail park near offices and warehouses.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growth between 2015 and 2019.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Sales declined significantly during COVID-19 lockdowns.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Since 2023, sales remain approximately 25% below 2019 levels.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Rising costs and changing customer behaviour affect performance (Case Study, 2025).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Basil's Bakery (@basilsbakerybath) · Bath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40"/>
          <a:stretch/>
        </p:blipFill>
        <p:spPr bwMode="auto">
          <a:xfrm>
            <a:off x="422691" y="0"/>
            <a:ext cx="592259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4010" y="408257"/>
            <a:ext cx="4967529" cy="1325563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verview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Basil’s 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Bakery</a:t>
            </a:r>
            <a:r>
              <a:rPr lang="en-GB" sz="3200" b="1" u="sng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0346401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Insight </a:t>
            </a:r>
            <a:r>
              <a:rPr lang="en-GB" sz="2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into the problems Basil’s Bakery are </a:t>
            </a:r>
            <a:r>
              <a:rPr lang="en-GB" sz="29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facing </a:t>
            </a:r>
            <a:endParaRPr lang="en-GB" sz="2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343" y="1430396"/>
            <a:ext cx="6383918" cy="4976215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Root problem: prolonged sales stagnation.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issue: declining retail park footfall.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issue: shop closures and redundancies.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issue: growth of remote working.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issue: no delivery service available.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issue: limited pre-order capability.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Rising overhead and ingredient costs reduce profitability.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control over external factors, greater control over operational issues (Slack and Brandon-Jones, 2023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Watercolor Bakery Clip Art, Watercolor, Bake, Bakery PNG Transparent Image  and Clipart for Free Download"/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261" y="975215"/>
            <a:ext cx="5431396" cy="5431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477154"/>
            <a:ext cx="10515600" cy="1200987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Critique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PESTEL Framework 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25625"/>
            <a:ext cx="6961237" cy="4987462"/>
          </a:xfrm>
        </p:spPr>
        <p:txBody>
          <a:bodyPr>
            <a:noAutofit/>
          </a:bodyPr>
          <a:lstStyle/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examines external macro-environmental influences.</a:t>
            </a: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strategic decision-making and environmental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scanning (</a:t>
            </a:r>
            <a:r>
              <a:rPr lang="en-AU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Buye</a:t>
            </a:r>
            <a:r>
              <a:rPr lang="en-A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2021)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Identifies opportunities and threats affecting organisations.</a:t>
            </a: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systematic analysis of complex environments.</a:t>
            </a: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Useful for SMEs facing market uncertainty.</a:t>
            </a: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Criticised for being descriptive rather than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predictive (</a:t>
            </a:r>
            <a:r>
              <a:rPr lang="en-AU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Filipov</a:t>
            </a:r>
            <a:r>
              <a:rPr lang="en-AU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2025)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Interrelationships between factors may be overlooked.</a:t>
            </a:r>
          </a:p>
          <a:p>
            <a:pPr lvl="0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Findings depend on analyst </a:t>
            </a:r>
            <a:r>
              <a:rPr 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interpretation.</a:t>
            </a:r>
            <a:endParaRPr lang="en-GB" sz="2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Bakery clip art Images - Free Download on Magnific (formerly Freepik)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1238" y="726981"/>
            <a:ext cx="5230761" cy="6086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10 Watercolor Donuts clipart,Donuts clipart,food clipart,donut png,donuts  clipart,dessert clipart,donuts png,Commercial Use,Digital Download"/>
          <p:cNvPicPr>
            <a:picLocks noChangeAspect="1" noChangeArrowheads="1"/>
          </p:cNvPicPr>
          <p:nvPr/>
        </p:nvPicPr>
        <p:blipFill>
          <a:blip r:embed="rId3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59" y="96991"/>
            <a:ext cx="1716439" cy="1716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8756664" cy="117900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3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pplication 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33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Discussion of the PESTEL </a:t>
            </a: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Combined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factors negatively affect demand and profitability (ONS, 2025; FSA, 2025).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8661929"/>
              </p:ext>
            </p:extLst>
          </p:nvPr>
        </p:nvGraphicFramePr>
        <p:xfrm>
          <a:off x="682304" y="2132013"/>
          <a:ext cx="10827391" cy="31747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 smtClean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GB" sz="2400" dirty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Political  Factors</a:t>
                      </a:r>
                      <a:endParaRPr lang="en-GB" sz="2400" dirty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UK SME taxation and business rates.</a:t>
                      </a:r>
                      <a:endParaRPr lang="en-GB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600" b="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I</a:t>
                      </a:r>
                      <a:r>
                        <a:rPr lang="en-US" sz="1600" b="0" kern="1200" dirty="0" err="1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nflation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 and rising operating costs.</a:t>
                      </a:r>
                      <a:endParaRPr lang="en-GB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</a:t>
                      </a: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emote working reduces customer visits.</a:t>
                      </a:r>
                      <a:endParaRPr lang="en-GB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Lack of digital ordering systems.</a:t>
                      </a:r>
                      <a:endParaRPr lang="en-GB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Food safety and employment regulations.</a:t>
                      </a:r>
                      <a:endParaRPr lang="en-GB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kern="1200" dirty="0" smtClean="0">
                          <a:solidFill>
                            <a:schemeClr val="dk1"/>
                          </a:solidFill>
                          <a:effectLst/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Organic supply vulnerable to crop failure.</a:t>
                      </a:r>
                      <a:endParaRPr lang="en-GB" sz="1400" b="1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pic>
        <p:nvPicPr>
          <p:cNvPr id="6146" name="Picture 2" descr="Detailed Basil Leaf Clip Art Vector Illustration on White Background Stock  Vector - Illustration of artistic, nature: 34766474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43496">
            <a:off x="8884121" y="145636"/>
            <a:ext cx="3324651" cy="1865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Detailed Basil Leaf Clip Art Vector Illustration on White Background Stock  Vector - Illustration of artistic, nature: 347664742"/>
          <p:cNvPicPr>
            <a:picLocks noChangeAspect="1" noChangeArrowheads="1"/>
          </p:cNvPicPr>
          <p:nvPr/>
        </p:nvPicPr>
        <p:blipFill>
          <a:blip r:embed="rId2" cstate="hq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-569767" y="2804088"/>
            <a:ext cx="1781014" cy="999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Detailed Basil Leaf Clip Art Vector Illustration on White Background Stock  Vector - Illustration of artistic, nature: 347664742"/>
          <p:cNvPicPr>
            <a:picLocks noChangeAspect="1" noChangeArrowheads="1"/>
          </p:cNvPicPr>
          <p:nvPr/>
        </p:nvPicPr>
        <p:blipFill>
          <a:blip r:embed="rId2" cstate="hq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53715">
            <a:off x="10541125" y="5385427"/>
            <a:ext cx="2164892" cy="1215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3914" y="218476"/>
            <a:ext cx="5599886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ritique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the Cause-and-Effect model 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6474" y="1544038"/>
            <a:ext cx="5915526" cy="5313961"/>
          </a:xfrm>
        </p:spPr>
        <p:txBody>
          <a:bodyPr>
            <a:normAutofit fontScale="92500"/>
          </a:bodyPr>
          <a:lstStyle/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Cause-and-Effect Model also called Ishikawa or Fishbone Diagram.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Identifies root causes of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problems (</a:t>
            </a:r>
            <a:r>
              <a:rPr lang="en-AU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Sakdiyah</a:t>
            </a:r>
            <a:r>
              <a:rPr lang="en-AU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Widely used in quality management and process improvement.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structured brainstorming and problem identification.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Helps distinguish symptoms from causes.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oversimplify complex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issues.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not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prioritise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causes automatically.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Classic Bakery Stock Illustrations – 12,096 Classic Bakery Stock  Illustrations, Vectors &amp; Clipart - Dreamstim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95"/>
          <a:stretch/>
        </p:blipFill>
        <p:spPr bwMode="auto">
          <a:xfrm>
            <a:off x="0" y="-1"/>
            <a:ext cx="575391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36933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Sales Stagnation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Declining retail park activity.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R</a:t>
            </a:r>
            <a:r>
              <a:rPr lang="en-US" dirty="0" smtClean="0"/>
              <a:t>educed </a:t>
            </a:r>
            <a:r>
              <a:rPr lang="en-US" dirty="0"/>
              <a:t>customer numbers.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Weak demand forecasting.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Volatile organic ingredient costs.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Limited digital ordering capability.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36933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No delivery service.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pplication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GB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Discussion of the Cause-and-Effect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diagram 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Multiple interconnected causes contribute to reduced sales </a:t>
            </a:r>
            <a:r>
              <a:rPr lang="en-US" dirty="0" smtClean="0"/>
              <a:t>performance.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ummary 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your Key Findings </a:t>
            </a:r>
            <a:b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621"/>
            <a:ext cx="8787063" cy="4351254"/>
          </a:xfrm>
        </p:spPr>
        <p:txBody>
          <a:bodyPr>
            <a:normAutofit fontScale="92500"/>
          </a:bodyPr>
          <a:lstStyle/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Sales stagnation results from multiple interconnected factors.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influences have significantly reduced customer footfall.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operational limitations restrict customer convenience.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Rising costs increase financial pressure on the business.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PESTEL highlights important external environmental threats.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Fishbone analysis identifies underlying root causes.</a:t>
            </a:r>
          </a:p>
          <a:p>
            <a:pPr lvl="0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Combined frameworks provide a comprehensive understanding of business challenges.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Fresh Pastry Assortment PNG Transparent Images Free Download | Vector Files  | Pngtr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512" y="4235116"/>
            <a:ext cx="2905487" cy="2905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resh Pastry Assortment PNG Transparent Images Free Download | Vector Files  | Pngtr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694" y="0"/>
            <a:ext cx="2429543" cy="242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List: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A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Buye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2021. Critical examination of the PESTEL Analysis Model. </a:t>
            </a:r>
            <a:r>
              <a:rPr lang="en-A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Project: Action Research for Development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pp.1-12.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A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Filipov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2025. Automated analysis of external environment factors for strategic management. </a:t>
            </a:r>
            <a:r>
              <a:rPr lang="en-A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Vanguard Scientific Instruments in Management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A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pp.41-52.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Standards Agency (2025)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Food Business Guidance and Regulation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National Statistics (2025)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Trends and Retail Activity Report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A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Sakdiyah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S.H., </a:t>
            </a:r>
            <a:r>
              <a:rPr lang="en-A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Eltivia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and </a:t>
            </a:r>
            <a:r>
              <a:rPr lang="en-A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Afandi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2022. Root cause analysis using fishbone diagram: company management decision making. </a:t>
            </a:r>
            <a:r>
              <a:rPr lang="en-A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Applied Business, Taxation and Economics Research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A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pp.566-576.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Slack, N. and Brandon-Jones, A. (2023)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Operations Management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11th ed. Harlow: Pearson.</a:t>
            </a:r>
          </a:p>
          <a:p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Whittington, R., </a:t>
            </a:r>
            <a:r>
              <a:rPr lang="en-A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Regnér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Johnson, G., </a:t>
            </a:r>
            <a:r>
              <a:rPr lang="en-AU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Angwin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and Scholes, K., 2019. </a:t>
            </a:r>
            <a:r>
              <a:rPr lang="en-AU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strategy</a:t>
            </a:r>
            <a:r>
              <a:rPr lang="en-AU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Pearson UK.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2" descr="10 Watercolor Donuts clipart,Donuts clipart,food clipart,donut png,donuts  clipart,dessert clipart,donuts png,Commercial Use,Digital Download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9724" y="4126453"/>
            <a:ext cx="2731547" cy="273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Thank You Slide Stock Illustrations – 108 Thank You Slide Stock  Illustrations, Vectors &amp; Clipart - Dreamstime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895" y="365125"/>
            <a:ext cx="5414210" cy="642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249" y="1495426"/>
            <a:ext cx="9136649" cy="381790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2029</TotalTime>
  <Words>556</Words>
  <Application>Microsoft Office PowerPoint</Application>
  <PresentationFormat>Widescreen</PresentationFormat>
  <Paragraphs>121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Overview of Presentation</vt:lpstr>
      <vt:lpstr>Overview of Basil’s Bakery  </vt:lpstr>
      <vt:lpstr>Insight into the problems Basil’s Bakery are facing </vt:lpstr>
      <vt:lpstr>Critique of the PESTEL Framework </vt:lpstr>
      <vt:lpstr>  Application and Discussion of the PESTEL Framework   </vt:lpstr>
      <vt:lpstr>Critique of the Cause-and-Effect model </vt:lpstr>
      <vt:lpstr>PowerPoint Presentation</vt:lpstr>
      <vt:lpstr>Summary of your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cp:revision>114</cp:revision>
  <dcterms:created xsi:type="dcterms:W3CDTF">2024-01-29T11:42:05Z</dcterms:created>
  <dcterms:modified xsi:type="dcterms:W3CDTF">2026-06-16T09:29:59Z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