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072DAA-EBCD-A80D-8684-43D02E6A4944}" v="39" dt="2026-07-12T15:59:20.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2653" autoAdjust="0"/>
  </p:normalViewPr>
  <p:slideViewPr>
    <p:cSldViewPr snapToGrid="0" snapToObjects="1">
      <p:cViewPr varScale="1">
        <p:scale>
          <a:sx n="81" d="100"/>
          <a:sy n="81" d="100"/>
        </p:scale>
        <p:origin x="86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78878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I am the newly appointed HR Officer at Tesco PLC, presenting recruitment and selection recommendations to senior management as Tesco undergoes a major digital transformation programme. This presentation addresses four core areas: the key steps in recruiting the right candidate at the right time for the right role; an analysis of three interview types suitable for transformation-related positions; justification of appropriate questioning techniques for these roles; and a comparison of face-to-face versus virtual interviews. Throughout, I draw on peer-reviewed literature in personnel selection and recruitment practice to ensure recommendations are evidence-based rather than purely descriptive. Getting recruitment right during transformation is not a routine HR task; it directly determines whether Tesco secures the project managers, change managers, digital specialists and analysts capable of delivering this critical organisational change successfully.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of contents outlines the structure of the presentation. We begin by introducing Tesco and its transformation context, then explain why recruitment matters strategically during change. We move through the recruitment process itself, covering job analysis, job descriptions, person specifications and advertisement platforms. The core of the presentation examines three distinct interview types across three dedicated slides, followed by justification of appropriate questioning techniques for transformation-related roles. We then compare face-to-face and virtual interview modes before presenting a recommended recruitment strategy and addressing ethical and equal opportunity considerations. The presentation closes with a conclusion summarising key recommendations and a full reference list. This structure follows the assignment brief precisely, ensuring every required element is addressed with appropriate academic support.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PLC has been selected as the case organisation because it is currently pursuing a well-documented digital transformation involving online fulfilment technology, self-checkout systems, Clubcard data personalisation and restructured store operations. This transformation requires Tesco to recruit new capability quickly, including Data and Digital Specialists to build personalisation systems, Change Managers to lead adoption across thousands of stores, and Project Managers to coordinate delivery workstreams. These roles are markedly different from Tesco's traditional retail hiring profile, both in required competencies and in market scarcity, since digital and change talent is highly sought after across all sectors. Senior management has rightly identified that recruitment quality is a critical success factor here: hiring the wrong Change Manager, for example, could stall adoption across the entire store estate, while a weak Digital Specialist hire could delay the technology roadmap by months, directly affecting Tesco's competitive position against more digitally mature rivals.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Getting the right person into the right role at the right time matters more during transformation than in steady-state hiring, because errors are amplified rather than absorbed. Armstrong and Taylor's established human resource management framework argues that a poor hire in a pivotal change role can delay delivery, waste scarce investment, and undermine employee confidence in the change programme itself. Four elements must align. Right role requires rigorous job analysis so Tesco defines what the transformation genuinely needs rather than reusing an existing job title. Right person requires selection methods that validly predict performance in ambiguous, fast-changing conditions, which Levashina and colleagues' meta-analytic review shows depends heavily on interview structure. Right time reflects the tight timelines of transformation programmes, where slow recruitment stalls the entire initiative. Right process means fair, structured and well-governed recruitment, which protects Tesco legally and reputationally while also, as later slides show, improving selection validity itself.</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recruitment process begins with job analysis: a systematic investigation of the tasks, responsibilities, competencies and working relationships required for each transformation role. For Tesco, this involves interviewing transformation sponsors, benchmarking against similar digital transformation roles at comparable retailers, and reviewing the transformation roadmap directly, as recommended by Armstrong and Taylor's HRM framework. Job analysis then feeds into the job description, a formal document specifying purpose, key duties, reporting lines and success measures; for example, a Change Manager role reporting to the Transformation Director, accountable specifically for adoption rates across store regions rather than generic change management duties. Critically, CIPD guidance stresses that job analysis for transformation roles must anticipate evolving requirements rather than simply documenting current, static tasks, since transformation roles by definition change as the programme matures. Getting this foundation wrong risks recruiting competent people into poorly defined roles, which is a documented cause of early turnover in change positions.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on the job description, the person specification separates essential from desirable criteria. For a Digital Specialist role, essential criteria would include proven proficiency with data analytics and business intelligence tools plus strong stakeholder communication skills, since technical excellence alone is insufficient in a change context; prior retail-sector experience would be desirable but not essential, widening the talent pool. Advertisement platform choice is then critical: because digital and change management talent is scarce and highly competitive, Tesco should use LinkedIn and specialist digital or change management job boards to reach passive candidates, alongside Tesco's internal talent marketplace to identify existing colleagues suitable for redeployment and development into transformation roles. This dual approach balances external fresh capability against internal knowledge of Tesco's operations and culture. CIPD guidance emphasises that platform choice affects candidate diversity and pool quality, not merely visibility, meaning Tesco must actively monitor whether its advertising channels are reaching a genuinely diverse applicant pool for these newly created roles.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interview type is the structured panel interview, in which multiple interviewers assess a candidate using identical, predetermined questions and standardised scoring rubrics. This format is typically reserved for senior transformation roles such as Change Manager or Project Manager, where the stakes of a poor hire are highest. Levashina and colleagues' comprehensive review of structured interview research found that structured, multi-rater formats substantially improve predictive validity and reduce individual interviewer bias compared with unstructured approaches. The limitation is that panels can feel rigid and interrogative, particularly for creative or highly technical candidates, and panel dynamics can still permit subtle bias unless interviewers are rigorously trained and calibrated on the rubric beforehand. For Tesco, I recommend structured panels specifically for Change Manager and Project Manager roles, where consistent, defensible comparison across a large number of applicants is essential for both selection accuracy and fairness during a high-volume transformation hiring round.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interview type is the competency-based interview, in which candidates provide specific past-behaviour examples against pre-identified competencies such as leading change or stakeholder influence, scored against defined behavioural indicators. This format grounds evaluation in demonstrated past behaviour rather than hypothetical claims about future performance, and Levashina and colleagues confirm that behavioural interview components are strongly linked to improved interview structure and predictive validity. The limitation is that this method relies on candidates having had prior opportunities to demonstrate the specific competency, which may disadvantage strong candidates transitioning from unrelated sectors who possess transferable ability but lack an exact past example. For Tesco, competency-based interviews are well suited to Digital Specialist and Financial Analyst roles, allowing evidenced testing of competencies such as data-driven decision-making and managing ambiguity, both of which are critical to navigating an evolving transformation programme rather than a stable, well-defined operational role.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interview type is the assessment centre, which combines interviews with simulations, group exercises and work-sample tasks, such as a transformation case study exercise, to observe candidates performing role-relevant tasks directly rather than merely describing past performance. The strength of this method is that combining multiple assessment methods, including work samples, typically yields higher predictive validity than any single interview format alone, capturing practical skills that interviews cannot directly observe, such as how a candidate actually behaves under simulated pressure. The clear limitation is resource intensity: assessment centres are costly and time-consuming to design and run, making them less practical for high-volume or geographically dispersed hiring across Tesco's national store estate. For Tesco, I recommend reserving assessment centres for senior or highly technical hires, such as a Head of Digital Transformation, where the strategic importance of the role justifies the additional investment in a more comprehensive, multi-method selection process.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Questioning technique must be matched deliberately to role and purpose rather than applied uniformly. Behavioural questioning, asking candidates to describe a time they led a team through resistance to change, is justified for Change Manager roles because Levashina and colleagues confirm past behaviour is a strong predictor of future behaviour in similar contexts. Situational questioning, asking what a candidate would do if a system delivery was delayed by six weeks, suits Project Manager roles facing genuinely novel transformation scenarios with no direct past precedent to draw on. Competency-based questioning directly probes pre-defined competencies such as stakeholder influence for Digital Specialist and Financial Analyst roles, ensuring evaluation stays anchored to agreed success criteria rather than general impression. Finally, probing and Socratic follow-up questions, such as asking why an approach worked or what the candidate would do differently, test the depth of genuine understanding, which is critical for roles requiring real expertise rather than rehearsed, superficial answers.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Comparing face-to-face and virtual interviews requires weighing several factors rather than assuming one mode is universally superior. On predictive accuracy, face-to-face interviews tend to produce higher interviewer ratings and more positive applicant reactions on average, since richer non-verbal cues are available; Blacksmith, Willford and Behrend's meta-analysis found technology-mediated interview ratings and applicant reactions were both moderately lower than face-to-face equivalents. On reach and speed, virtual interviews enable rapid, wide-reach scheduling, which Woods and colleagues identify as a key advantage of digital selection procedures, particularly valuable for sourcing scarce digital and change talent nationally. Virtual interviews are also considerably cheaper and more scalable for high-volume hiring rounds, though they carry a fairness risk if candidates have inconsistent access to reliable technology, which Tesco must actively mitigate through providing standardised interview platforms and technical support. My recommendation is a hybrid approach: face-to-face for senior, high-stakes roles such as Head of Digital Transformation where interpersonal nuance matters most, and virtual for high-volume, geographically dispersed roles such as nationally recruited Digital Specialists.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Bringing these elements together, I recommend a four-part workforce strategy for Tesco's transformation recruitment. First, tiered interview design: structured panels for Change and Project Manager roles, competency-based interviews for Digital and Financial Analyst roles, and assessment centres reserved for senior leadership hires, matching method rigour to role stakes rather than applying one format universally. Second, a hybrid delivery model, using virtual interviews for efficient first-round screening at scale, moving to face-to-face or hybrid formats for final-round shortlisted candidates in the most pivotal roles. Third, workforce planning alignment: recruitment volumes and timing should be mapped directly to the transformation roadmap's phased rollout, avoiding both talent shortages that stall delivery and premature over-hiring that wastes budget before roles are truly needed. Fourth, governance and calibration: structured scoring rubrics, interviewer training and panel calibration sessions, since Levashina and colleagues' research confirms that structure alone does not guarantee validity unless interviewers are properly trained to apply it consistently across all candidates.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HR Officer, I carry direct responsibility for ensuring recruitment during this transformation is fair and lawful. All selection criteria must relate directly to job requirements identified in the job analysis, avoiding indirect discrimination under the Equality Act 2010, particularly given how easily 'digital native' language in job adverts can unintentionally disadvantage older or disabled applicants. Virtual interviews must be made accessible, offering alternative formats and technical support for candidates with disabilities or limited digital access, directly addressing the fairness risk identified in the earlier comparison of interview modes. Tesco must also actively monitor advertisement platforms and shortlists for demographic diversity, since informal or narrow sourcing channels, such as relying solely on personal networks, risk simply replicating existing workforce imbalances rather than bringing genuinely new capability into the organisation. Finally, transparent, constructive feedback to unsuccessful candidates protects Tesco's employer brand and treats every applicant with the dignity that a values-driven organisation should demonstrate, regardless of the recruitment outcome.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three key recommendations should guide Tesco's recruitment approach during this transformation. First, no single interview method fits all transformation roles; method should be tiered by role seniority, task novelty and hiring volume, rather than chosen by convenience or historical convention. Second, structure and calibration are what actually drive selection validity, meaning whichever method Tesco chooses, structured questions and trained, calibrated interviewers are essential to protecting both predictive accuracy and fairness, exactly as Levashina and colleagues' extensive review demonstrates. Third, interview mode choice should be hybrid and role-specific: virtual interviews for scale and speed in high-volume digital and change hiring, face-to-face for the most senior and nuanced decisions, with accessibility considerations built in throughout rather than treated as an afterthought. Ultimately, recruitment during transformation is not an HR formality; it is a direct precondition for Tesco's transformation succeeding on time and on budget, and the strategy outlined here gives senior management a robust, evidence-based and ethically sound path to securing the capability this change programme requires.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8.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8.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8.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7.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6675120" y="-1554480"/>
            <a:ext cx="4114800" cy="4114800"/>
          </a:xfrm>
          <a:prstGeom prst="ellipse">
            <a:avLst/>
          </a:prstGeom>
          <a:solidFill>
            <a:srgbClr val="2E5C8A">
              <a:alpha val="50000"/>
            </a:srgbClr>
          </a:solidFill>
          <a:ln/>
        </p:spPr>
      </p:sp>
      <p:sp>
        <p:nvSpPr>
          <p:cNvPr id="3" name="Shape 1"/>
          <p:cNvSpPr/>
          <p:nvPr/>
        </p:nvSpPr>
        <p:spPr>
          <a:xfrm>
            <a:off x="-1463040" y="3566160"/>
            <a:ext cx="3383280" cy="3383280"/>
          </a:xfrm>
          <a:prstGeom prst="ellipse">
            <a:avLst/>
          </a:prstGeom>
          <a:solidFill>
            <a:srgbClr val="C89B3C">
              <a:alpha val="25000"/>
            </a:srgbClr>
          </a:solidFill>
          <a:ln/>
        </p:spPr>
      </p:sp>
      <p:sp>
        <p:nvSpPr>
          <p:cNvPr id="4" name="Shape 2"/>
          <p:cNvSpPr/>
          <p:nvPr/>
        </p:nvSpPr>
        <p:spPr>
          <a:xfrm>
            <a:off x="502920" y="457200"/>
            <a:ext cx="914400" cy="914400"/>
          </a:xfrm>
          <a:prstGeom prst="ellipse">
            <a:avLst/>
          </a:prstGeom>
          <a:solidFill>
            <a:srgbClr val="C89B3C"/>
          </a:solidFill>
          <a:ln/>
        </p:spPr>
      </p:sp>
      <p:pic>
        <p:nvPicPr>
          <p:cNvPr id="5" name="Image 0" descr="preencoded.png"/>
          <p:cNvPicPr>
            <a:picLocks noChangeAspect="1"/>
          </p:cNvPicPr>
          <p:nvPr/>
        </p:nvPicPr>
        <p:blipFill>
          <a:blip r:embed="rId3"/>
          <a:stretch>
            <a:fillRect/>
          </a:stretch>
        </p:blipFill>
        <p:spPr>
          <a:xfrm>
            <a:off x="713232" y="667512"/>
            <a:ext cx="493776" cy="493776"/>
          </a:xfrm>
          <a:prstGeom prst="rect">
            <a:avLst/>
          </a:prstGeom>
        </p:spPr>
      </p:pic>
      <p:sp>
        <p:nvSpPr>
          <p:cNvPr id="6" name="Text 3"/>
          <p:cNvSpPr/>
          <p:nvPr/>
        </p:nvSpPr>
        <p:spPr>
          <a:xfrm>
            <a:off x="457200" y="1600200"/>
            <a:ext cx="8229600" cy="1051560"/>
          </a:xfrm>
          <a:prstGeom prst="rect">
            <a:avLst/>
          </a:prstGeom>
          <a:noFill/>
          <a:ln/>
        </p:spPr>
        <p:txBody>
          <a:bodyPr wrap="square" rtlCol="0" anchor="ctr"/>
          <a:lstStyle/>
          <a:p>
            <a:pPr marL="0" indent="0">
              <a:buNone/>
            </a:pPr>
            <a:r>
              <a:rPr lang="en-US" sz="2700" b="1" dirty="0">
                <a:solidFill>
                  <a:srgbClr val="FFFFFF"/>
                </a:solidFill>
                <a:latin typeface="Arial" pitchFamily="34" charset="0"/>
                <a:ea typeface="Arial" pitchFamily="34" charset="-122"/>
                <a:cs typeface="Arial" pitchFamily="34" charset="-120"/>
              </a:rPr>
              <a:t>Recruiting the Right People for the Right Roles During Organisational Transformation</a:t>
            </a:r>
            <a:endParaRPr lang="en-US" sz="2700" dirty="0"/>
          </a:p>
        </p:txBody>
      </p:sp>
      <p:sp>
        <p:nvSpPr>
          <p:cNvPr id="7" name="Text 4"/>
          <p:cNvSpPr/>
          <p:nvPr/>
        </p:nvSpPr>
        <p:spPr>
          <a:xfrm>
            <a:off x="475488" y="2697480"/>
            <a:ext cx="7863840" cy="457200"/>
          </a:xfrm>
          <a:prstGeom prst="rect">
            <a:avLst/>
          </a:prstGeom>
          <a:noFill/>
          <a:ln/>
        </p:spPr>
        <p:txBody>
          <a:bodyPr wrap="square" rtlCol="0" anchor="ctr"/>
          <a:lstStyle/>
          <a:p>
            <a:pPr marL="0" indent="0">
              <a:buNone/>
            </a:pPr>
            <a:r>
              <a:rPr lang="en-US" sz="1400" dirty="0">
                <a:solidFill>
                  <a:srgbClr val="CBD8E8"/>
                </a:solidFill>
                <a:latin typeface="Arial" pitchFamily="34" charset="0"/>
                <a:ea typeface="Arial" pitchFamily="34" charset="-122"/>
                <a:cs typeface="Arial" pitchFamily="34" charset="-120"/>
              </a:rPr>
              <a:t>A recruitment and selection strategy for Tesco PLC's digital transformation programme</a:t>
            </a:r>
            <a:endParaRPr lang="en-US" sz="1400" dirty="0"/>
          </a:p>
        </p:txBody>
      </p:sp>
      <p:sp>
        <p:nvSpPr>
          <p:cNvPr id="8" name="Text 5"/>
          <p:cNvSpPr/>
          <p:nvPr/>
        </p:nvSpPr>
        <p:spPr>
          <a:xfrm>
            <a:off x="475488" y="3337560"/>
            <a:ext cx="8046720" cy="1371600"/>
          </a:xfrm>
          <a:prstGeom prst="rect">
            <a:avLst/>
          </a:prstGeom>
          <a:noFill/>
          <a:ln/>
        </p:spPr>
        <p:txBody>
          <a:bodyPr wrap="square" lIns="91440" tIns="45720" rIns="91440" bIns="45720" rtlCol="0" anchor="ctr"/>
          <a:lstStyle/>
          <a:p>
            <a:pPr>
              <a:lnSpc>
                <a:spcPts val="2000"/>
              </a:lnSpc>
            </a:pPr>
            <a:r>
              <a:rPr lang="en-US" sz="1200" dirty="0">
                <a:solidFill>
                  <a:srgbClr val="9FB3CC"/>
                </a:solidFill>
                <a:latin typeface="Arial"/>
                <a:ea typeface="Arial" pitchFamily="34" charset="-122"/>
                <a:cs typeface="Arial"/>
              </a:rPr>
              <a:t>Student Name: Blaga </a:t>
            </a:r>
            <a:r>
              <a:rPr lang="en-US" sz="1200" dirty="0" err="1">
                <a:solidFill>
                  <a:srgbClr val="9FB3CC"/>
                </a:solidFill>
                <a:latin typeface="Arial"/>
                <a:ea typeface="Arial" pitchFamily="34" charset="-122"/>
                <a:cs typeface="Arial"/>
              </a:rPr>
              <a:t>Naydenova</a:t>
            </a:r>
            <a:endParaRPr lang="en-US" sz="1200" dirty="0" err="1">
              <a:solidFill>
                <a:srgbClr val="9FB3CC"/>
              </a:solidFill>
              <a:latin typeface="Arial"/>
              <a:ea typeface="Arial" pitchFamily="34" charset="-122"/>
              <a:cs typeface="Arial" pitchFamily="34" charset="-120"/>
            </a:endParaRPr>
          </a:p>
          <a:p>
            <a:pPr marL="0" indent="0">
              <a:lnSpc>
                <a:spcPts val="2000"/>
              </a:lnSpc>
              <a:buNone/>
            </a:pPr>
            <a:r>
              <a:rPr lang="en-US" sz="1200">
                <a:solidFill>
                  <a:srgbClr val="9FB3CC"/>
                </a:solidFill>
                <a:latin typeface="Arial"/>
                <a:ea typeface="Arial" pitchFamily="34" charset="-122"/>
                <a:cs typeface="Arial"/>
              </a:rPr>
              <a:t>Student Number: 2424541</a:t>
            </a:r>
            <a:endParaRPr lang="en-US" sz="1200" dirty="0"/>
          </a:p>
          <a:p>
            <a:pPr marL="0" indent="0">
              <a:lnSpc>
                <a:spcPts val="2000"/>
              </a:lnSpc>
              <a:buNone/>
            </a:pPr>
            <a:r>
              <a:rPr lang="en-US" sz="1200" dirty="0">
                <a:solidFill>
                  <a:srgbClr val="9FB3CC"/>
                </a:solidFill>
                <a:latin typeface="Arial" pitchFamily="34" charset="0"/>
                <a:ea typeface="Arial" pitchFamily="34" charset="-122"/>
                <a:cs typeface="Arial" pitchFamily="34" charset="-120"/>
              </a:rPr>
              <a:t>Module: LCLM5002 Developing and Managing Individuals and Teams</a:t>
            </a:r>
            <a:endParaRPr lang="en-US" sz="1200" dirty="0"/>
          </a:p>
          <a:p>
            <a:pPr>
              <a:lnSpc>
                <a:spcPts val="2000"/>
              </a:lnSpc>
            </a:pPr>
            <a:r>
              <a:rPr lang="en-US" sz="1200" dirty="0">
                <a:solidFill>
                  <a:srgbClr val="9FB3CC"/>
                </a:solidFill>
                <a:latin typeface="Arial"/>
                <a:ea typeface="Arial" pitchFamily="34" charset="-122"/>
                <a:cs typeface="Arial"/>
              </a:rPr>
              <a:t>Lecturer: </a:t>
            </a:r>
            <a:r>
              <a:rPr lang="en-US" sz="1200">
                <a:solidFill>
                  <a:srgbClr val="9FB3CC"/>
                </a:solidFill>
                <a:latin typeface="Arial"/>
                <a:ea typeface="Arial" pitchFamily="34" charset="-122"/>
                <a:cs typeface="Arial"/>
              </a:rPr>
              <a:t>Mohammad Rahman</a:t>
            </a:r>
            <a:endParaRPr lang="en-US" sz="1200" dirty="0">
              <a:solidFill>
                <a:srgbClr val="9FB3CC"/>
              </a:solidFill>
              <a:latin typeface="Arial"/>
              <a:cs typeface="Arial"/>
            </a:endParaRPr>
          </a:p>
          <a:p>
            <a:pPr marL="0" indent="0">
              <a:lnSpc>
                <a:spcPts val="2000"/>
              </a:lnSpc>
              <a:buNone/>
            </a:pPr>
            <a:r>
              <a:rPr lang="en-US" sz="1200" dirty="0">
                <a:solidFill>
                  <a:srgbClr val="9FB3CC"/>
                </a:solidFill>
                <a:latin typeface="Arial" pitchFamily="34" charset="0"/>
                <a:ea typeface="Arial" pitchFamily="34" charset="-122"/>
                <a:cs typeface="Arial" pitchFamily="34" charset="-120"/>
              </a:rPr>
              <a:t>Assignment: Component 1 – Individual Presentation</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Table of Contents</a:t>
            </a:r>
            <a:endParaRPr lang="en-US" sz="2600" dirty="0"/>
          </a:p>
        </p:txBody>
      </p:sp>
      <p:sp>
        <p:nvSpPr>
          <p:cNvPr id="3" name="Shape 1"/>
          <p:cNvSpPr/>
          <p:nvPr/>
        </p:nvSpPr>
        <p:spPr>
          <a:xfrm>
            <a:off x="548640" y="1399032"/>
            <a:ext cx="310896" cy="310896"/>
          </a:xfrm>
          <a:prstGeom prst="ellipse">
            <a:avLst/>
          </a:prstGeom>
          <a:solidFill>
            <a:srgbClr val="EEF1F6"/>
          </a:solidFill>
          <a:ln/>
        </p:spPr>
      </p:sp>
      <p:sp>
        <p:nvSpPr>
          <p:cNvPr id="4" name="Text 2"/>
          <p:cNvSpPr/>
          <p:nvPr/>
        </p:nvSpPr>
        <p:spPr>
          <a:xfrm>
            <a:off x="548640" y="1399032"/>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1</a:t>
            </a:r>
            <a:endParaRPr lang="en-US" sz="1200" dirty="0"/>
          </a:p>
        </p:txBody>
      </p:sp>
      <p:sp>
        <p:nvSpPr>
          <p:cNvPr id="5" name="Text 3"/>
          <p:cNvSpPr/>
          <p:nvPr/>
        </p:nvSpPr>
        <p:spPr>
          <a:xfrm>
            <a:off x="960120" y="1371600"/>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Tesco PLC and Its Digital Transformation</a:t>
            </a:r>
            <a:endParaRPr lang="en-US" sz="1200" dirty="0"/>
          </a:p>
        </p:txBody>
      </p:sp>
      <p:sp>
        <p:nvSpPr>
          <p:cNvPr id="6" name="Shape 4"/>
          <p:cNvSpPr/>
          <p:nvPr/>
        </p:nvSpPr>
        <p:spPr>
          <a:xfrm>
            <a:off x="4846320" y="1399032"/>
            <a:ext cx="310896" cy="310896"/>
          </a:xfrm>
          <a:prstGeom prst="ellipse">
            <a:avLst/>
          </a:prstGeom>
          <a:solidFill>
            <a:srgbClr val="EEF1F6"/>
          </a:solidFill>
          <a:ln/>
        </p:spPr>
      </p:sp>
      <p:sp>
        <p:nvSpPr>
          <p:cNvPr id="7" name="Text 5"/>
          <p:cNvSpPr/>
          <p:nvPr/>
        </p:nvSpPr>
        <p:spPr>
          <a:xfrm>
            <a:off x="4846320" y="1399032"/>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2</a:t>
            </a:r>
            <a:endParaRPr lang="en-US" sz="1200" dirty="0"/>
          </a:p>
        </p:txBody>
      </p:sp>
      <p:sp>
        <p:nvSpPr>
          <p:cNvPr id="8" name="Text 6"/>
          <p:cNvSpPr/>
          <p:nvPr/>
        </p:nvSpPr>
        <p:spPr>
          <a:xfrm>
            <a:off x="5257800" y="1371600"/>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Why Recruitment Matters During Transformation</a:t>
            </a:r>
            <a:endParaRPr lang="en-US" sz="1200" dirty="0"/>
          </a:p>
        </p:txBody>
      </p:sp>
      <p:sp>
        <p:nvSpPr>
          <p:cNvPr id="9" name="Shape 7"/>
          <p:cNvSpPr/>
          <p:nvPr/>
        </p:nvSpPr>
        <p:spPr>
          <a:xfrm>
            <a:off x="548640" y="1965960"/>
            <a:ext cx="310896" cy="310896"/>
          </a:xfrm>
          <a:prstGeom prst="ellipse">
            <a:avLst/>
          </a:prstGeom>
          <a:solidFill>
            <a:srgbClr val="EEF1F6"/>
          </a:solidFill>
          <a:ln/>
        </p:spPr>
      </p:sp>
      <p:sp>
        <p:nvSpPr>
          <p:cNvPr id="10" name="Text 8"/>
          <p:cNvSpPr/>
          <p:nvPr/>
        </p:nvSpPr>
        <p:spPr>
          <a:xfrm>
            <a:off x="548640" y="1965960"/>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3</a:t>
            </a:r>
            <a:endParaRPr lang="en-US" sz="1200" dirty="0"/>
          </a:p>
        </p:txBody>
      </p:sp>
      <p:sp>
        <p:nvSpPr>
          <p:cNvPr id="11" name="Text 9"/>
          <p:cNvSpPr/>
          <p:nvPr/>
        </p:nvSpPr>
        <p:spPr>
          <a:xfrm>
            <a:off x="960120" y="1938528"/>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Recruitment Process: Job Analysis &amp; Description</a:t>
            </a:r>
            <a:endParaRPr lang="en-US" sz="1200" dirty="0"/>
          </a:p>
        </p:txBody>
      </p:sp>
      <p:sp>
        <p:nvSpPr>
          <p:cNvPr id="12" name="Shape 10"/>
          <p:cNvSpPr/>
          <p:nvPr/>
        </p:nvSpPr>
        <p:spPr>
          <a:xfrm>
            <a:off x="4846320" y="1965960"/>
            <a:ext cx="310896" cy="310896"/>
          </a:xfrm>
          <a:prstGeom prst="ellipse">
            <a:avLst/>
          </a:prstGeom>
          <a:solidFill>
            <a:srgbClr val="EEF1F6"/>
          </a:solidFill>
          <a:ln/>
        </p:spPr>
      </p:sp>
      <p:sp>
        <p:nvSpPr>
          <p:cNvPr id="13" name="Text 11"/>
          <p:cNvSpPr/>
          <p:nvPr/>
        </p:nvSpPr>
        <p:spPr>
          <a:xfrm>
            <a:off x="4846320" y="1965960"/>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4</a:t>
            </a:r>
            <a:endParaRPr lang="en-US" sz="1200" dirty="0"/>
          </a:p>
        </p:txBody>
      </p:sp>
      <p:sp>
        <p:nvSpPr>
          <p:cNvPr id="14" name="Text 12"/>
          <p:cNvSpPr/>
          <p:nvPr/>
        </p:nvSpPr>
        <p:spPr>
          <a:xfrm>
            <a:off x="5257800" y="1938528"/>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Person Specification &amp; Advertisement Platforms</a:t>
            </a:r>
            <a:endParaRPr lang="en-US" sz="1200" dirty="0"/>
          </a:p>
        </p:txBody>
      </p:sp>
      <p:sp>
        <p:nvSpPr>
          <p:cNvPr id="15" name="Shape 13"/>
          <p:cNvSpPr/>
          <p:nvPr/>
        </p:nvSpPr>
        <p:spPr>
          <a:xfrm>
            <a:off x="548640" y="2532888"/>
            <a:ext cx="310896" cy="310896"/>
          </a:xfrm>
          <a:prstGeom prst="ellipse">
            <a:avLst/>
          </a:prstGeom>
          <a:solidFill>
            <a:srgbClr val="EEF1F6"/>
          </a:solidFill>
          <a:ln/>
        </p:spPr>
      </p:sp>
      <p:sp>
        <p:nvSpPr>
          <p:cNvPr id="16" name="Text 14"/>
          <p:cNvSpPr/>
          <p:nvPr/>
        </p:nvSpPr>
        <p:spPr>
          <a:xfrm>
            <a:off x="548640" y="2532888"/>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5</a:t>
            </a:r>
            <a:endParaRPr lang="en-US" sz="1200" dirty="0"/>
          </a:p>
        </p:txBody>
      </p:sp>
      <p:sp>
        <p:nvSpPr>
          <p:cNvPr id="17" name="Text 15"/>
          <p:cNvSpPr/>
          <p:nvPr/>
        </p:nvSpPr>
        <p:spPr>
          <a:xfrm>
            <a:off x="960120" y="2505456"/>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Three Interview Types for Transformation Roles</a:t>
            </a:r>
            <a:endParaRPr lang="en-US" sz="1200" dirty="0"/>
          </a:p>
        </p:txBody>
      </p:sp>
      <p:sp>
        <p:nvSpPr>
          <p:cNvPr id="18" name="Shape 16"/>
          <p:cNvSpPr/>
          <p:nvPr/>
        </p:nvSpPr>
        <p:spPr>
          <a:xfrm>
            <a:off x="4846320" y="2532888"/>
            <a:ext cx="310896" cy="310896"/>
          </a:xfrm>
          <a:prstGeom prst="ellipse">
            <a:avLst/>
          </a:prstGeom>
          <a:solidFill>
            <a:srgbClr val="EEF1F6"/>
          </a:solidFill>
          <a:ln/>
        </p:spPr>
      </p:sp>
      <p:sp>
        <p:nvSpPr>
          <p:cNvPr id="19" name="Text 17"/>
          <p:cNvSpPr/>
          <p:nvPr/>
        </p:nvSpPr>
        <p:spPr>
          <a:xfrm>
            <a:off x="4846320" y="2532888"/>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6</a:t>
            </a:r>
            <a:endParaRPr lang="en-US" sz="1200" dirty="0"/>
          </a:p>
        </p:txBody>
      </p:sp>
      <p:sp>
        <p:nvSpPr>
          <p:cNvPr id="20" name="Text 18"/>
          <p:cNvSpPr/>
          <p:nvPr/>
        </p:nvSpPr>
        <p:spPr>
          <a:xfrm>
            <a:off x="5257800" y="2505456"/>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Justifying Questioning Techniques</a:t>
            </a:r>
            <a:endParaRPr lang="en-US" sz="1200" dirty="0"/>
          </a:p>
        </p:txBody>
      </p:sp>
      <p:sp>
        <p:nvSpPr>
          <p:cNvPr id="21" name="Shape 19"/>
          <p:cNvSpPr/>
          <p:nvPr/>
        </p:nvSpPr>
        <p:spPr>
          <a:xfrm>
            <a:off x="548640" y="3099816"/>
            <a:ext cx="310896" cy="310896"/>
          </a:xfrm>
          <a:prstGeom prst="ellipse">
            <a:avLst/>
          </a:prstGeom>
          <a:solidFill>
            <a:srgbClr val="EEF1F6"/>
          </a:solidFill>
          <a:ln/>
        </p:spPr>
      </p:sp>
      <p:sp>
        <p:nvSpPr>
          <p:cNvPr id="22" name="Text 20"/>
          <p:cNvSpPr/>
          <p:nvPr/>
        </p:nvSpPr>
        <p:spPr>
          <a:xfrm>
            <a:off x="548640" y="3099816"/>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7</a:t>
            </a:r>
            <a:endParaRPr lang="en-US" sz="1200" dirty="0"/>
          </a:p>
        </p:txBody>
      </p:sp>
      <p:sp>
        <p:nvSpPr>
          <p:cNvPr id="23" name="Text 21"/>
          <p:cNvSpPr/>
          <p:nvPr/>
        </p:nvSpPr>
        <p:spPr>
          <a:xfrm>
            <a:off x="960120" y="3072384"/>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Face-to-Face vs Virtual Interviews</a:t>
            </a:r>
            <a:endParaRPr lang="en-US" sz="1200" dirty="0"/>
          </a:p>
        </p:txBody>
      </p:sp>
      <p:sp>
        <p:nvSpPr>
          <p:cNvPr id="24" name="Shape 22"/>
          <p:cNvSpPr/>
          <p:nvPr/>
        </p:nvSpPr>
        <p:spPr>
          <a:xfrm>
            <a:off x="4846320" y="3099816"/>
            <a:ext cx="310896" cy="310896"/>
          </a:xfrm>
          <a:prstGeom prst="ellipse">
            <a:avLst/>
          </a:prstGeom>
          <a:solidFill>
            <a:srgbClr val="EEF1F6"/>
          </a:solidFill>
          <a:ln/>
        </p:spPr>
      </p:sp>
      <p:sp>
        <p:nvSpPr>
          <p:cNvPr id="25" name="Text 23"/>
          <p:cNvSpPr/>
          <p:nvPr/>
        </p:nvSpPr>
        <p:spPr>
          <a:xfrm>
            <a:off x="4846320" y="3099816"/>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8</a:t>
            </a:r>
            <a:endParaRPr lang="en-US" sz="1200" dirty="0"/>
          </a:p>
        </p:txBody>
      </p:sp>
      <p:sp>
        <p:nvSpPr>
          <p:cNvPr id="26" name="Text 24"/>
          <p:cNvSpPr/>
          <p:nvPr/>
        </p:nvSpPr>
        <p:spPr>
          <a:xfrm>
            <a:off x="5257800" y="3072384"/>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Recommended Recruitment Strategy</a:t>
            </a:r>
            <a:endParaRPr lang="en-US" sz="1200" dirty="0"/>
          </a:p>
        </p:txBody>
      </p:sp>
      <p:sp>
        <p:nvSpPr>
          <p:cNvPr id="27" name="Shape 25"/>
          <p:cNvSpPr/>
          <p:nvPr/>
        </p:nvSpPr>
        <p:spPr>
          <a:xfrm>
            <a:off x="548640" y="3666744"/>
            <a:ext cx="310896" cy="310896"/>
          </a:xfrm>
          <a:prstGeom prst="ellipse">
            <a:avLst/>
          </a:prstGeom>
          <a:solidFill>
            <a:srgbClr val="EEF1F6"/>
          </a:solidFill>
          <a:ln/>
        </p:spPr>
      </p:sp>
      <p:sp>
        <p:nvSpPr>
          <p:cNvPr id="28" name="Text 26"/>
          <p:cNvSpPr/>
          <p:nvPr/>
        </p:nvSpPr>
        <p:spPr>
          <a:xfrm>
            <a:off x="548640" y="3666744"/>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9</a:t>
            </a:r>
            <a:endParaRPr lang="en-US" sz="1200" dirty="0"/>
          </a:p>
        </p:txBody>
      </p:sp>
      <p:sp>
        <p:nvSpPr>
          <p:cNvPr id="29" name="Text 27"/>
          <p:cNvSpPr/>
          <p:nvPr/>
        </p:nvSpPr>
        <p:spPr>
          <a:xfrm>
            <a:off x="960120" y="3639312"/>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Ethics &amp; Equal Opportunity in Recruitment</a:t>
            </a:r>
            <a:endParaRPr lang="en-US" sz="1200" dirty="0"/>
          </a:p>
        </p:txBody>
      </p:sp>
      <p:sp>
        <p:nvSpPr>
          <p:cNvPr id="30" name="Shape 28"/>
          <p:cNvSpPr/>
          <p:nvPr/>
        </p:nvSpPr>
        <p:spPr>
          <a:xfrm>
            <a:off x="4846320" y="3666744"/>
            <a:ext cx="310896" cy="310896"/>
          </a:xfrm>
          <a:prstGeom prst="ellipse">
            <a:avLst/>
          </a:prstGeom>
          <a:solidFill>
            <a:srgbClr val="EEF1F6"/>
          </a:solidFill>
          <a:ln/>
        </p:spPr>
      </p:sp>
      <p:sp>
        <p:nvSpPr>
          <p:cNvPr id="31" name="Text 29"/>
          <p:cNvSpPr/>
          <p:nvPr/>
        </p:nvSpPr>
        <p:spPr>
          <a:xfrm>
            <a:off x="4846320" y="3666744"/>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10</a:t>
            </a:r>
            <a:endParaRPr lang="en-US" sz="1200" dirty="0"/>
          </a:p>
        </p:txBody>
      </p:sp>
      <p:sp>
        <p:nvSpPr>
          <p:cNvPr id="32" name="Text 30"/>
          <p:cNvSpPr/>
          <p:nvPr/>
        </p:nvSpPr>
        <p:spPr>
          <a:xfrm>
            <a:off x="5257800" y="3639312"/>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Conclusion &amp; Recommendations</a:t>
            </a:r>
            <a:endParaRPr lang="en-US" sz="1200" dirty="0"/>
          </a:p>
        </p:txBody>
      </p:sp>
      <p:sp>
        <p:nvSpPr>
          <p:cNvPr id="33" name="Shape 31"/>
          <p:cNvSpPr/>
          <p:nvPr/>
        </p:nvSpPr>
        <p:spPr>
          <a:xfrm>
            <a:off x="548640" y="4233672"/>
            <a:ext cx="310896" cy="310896"/>
          </a:xfrm>
          <a:prstGeom prst="ellipse">
            <a:avLst/>
          </a:prstGeom>
          <a:solidFill>
            <a:srgbClr val="EEF1F6"/>
          </a:solidFill>
          <a:ln/>
        </p:spPr>
      </p:sp>
      <p:sp>
        <p:nvSpPr>
          <p:cNvPr id="34" name="Text 32"/>
          <p:cNvSpPr/>
          <p:nvPr/>
        </p:nvSpPr>
        <p:spPr>
          <a:xfrm>
            <a:off x="548640" y="4233672"/>
            <a:ext cx="310896" cy="310896"/>
          </a:xfrm>
          <a:prstGeom prst="rect">
            <a:avLst/>
          </a:prstGeom>
          <a:noFill/>
          <a:ln/>
        </p:spPr>
        <p:txBody>
          <a:bodyPr wrap="square" rtlCol="0" anchor="ctr"/>
          <a:lstStyle/>
          <a:p>
            <a:pPr marL="0" indent="0" algn="ctr">
              <a:buNone/>
            </a:pPr>
            <a:r>
              <a:rPr lang="en-US" sz="1200" b="1" dirty="0">
                <a:solidFill>
                  <a:srgbClr val="2E5C8A"/>
                </a:solidFill>
                <a:latin typeface="Arial" pitchFamily="34" charset="0"/>
                <a:ea typeface="Arial" pitchFamily="34" charset="-122"/>
                <a:cs typeface="Arial" pitchFamily="34" charset="-120"/>
              </a:rPr>
              <a:t>11</a:t>
            </a:r>
            <a:endParaRPr lang="en-US" sz="1200" dirty="0"/>
          </a:p>
        </p:txBody>
      </p:sp>
      <p:sp>
        <p:nvSpPr>
          <p:cNvPr id="35" name="Text 33"/>
          <p:cNvSpPr/>
          <p:nvPr/>
        </p:nvSpPr>
        <p:spPr>
          <a:xfrm>
            <a:off x="960120" y="4206240"/>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References</a:t>
            </a:r>
            <a:endParaRPr lang="en-US" sz="1200" dirty="0"/>
          </a:p>
        </p:txBody>
      </p:sp>
      <p:sp>
        <p:nvSpPr>
          <p:cNvPr id="36" name="Text 34"/>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Tesco PLC: Context and the Transformation Underway</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Introduction</a:t>
            </a:r>
            <a:endParaRPr lang="en-US" sz="1200" dirty="0"/>
          </a:p>
        </p:txBody>
      </p:sp>
      <p:sp>
        <p:nvSpPr>
          <p:cNvPr id="4" name="Shape 2"/>
          <p:cNvSpPr/>
          <p:nvPr/>
        </p:nvSpPr>
        <p:spPr>
          <a:xfrm>
            <a:off x="457200" y="1298448"/>
            <a:ext cx="4023360" cy="3291840"/>
          </a:xfrm>
          <a:prstGeom prst="roundRect">
            <a:avLst>
              <a:gd name="adj" fmla="val 2222"/>
            </a:avLst>
          </a:prstGeom>
          <a:solidFill>
            <a:srgbClr val="EEF1F6"/>
          </a:solidFill>
          <a:ln/>
        </p:spPr>
      </p:sp>
      <p:sp>
        <p:nvSpPr>
          <p:cNvPr id="5" name="Shape 3"/>
          <p:cNvSpPr/>
          <p:nvPr/>
        </p:nvSpPr>
        <p:spPr>
          <a:xfrm>
            <a:off x="685800" y="1481328"/>
            <a:ext cx="502920" cy="502920"/>
          </a:xfrm>
          <a:prstGeom prst="ellipse">
            <a:avLst/>
          </a:prstGeom>
          <a:solidFill>
            <a:srgbClr val="EEF1F6"/>
          </a:solidFill>
          <a:ln/>
        </p:spPr>
      </p:sp>
      <p:pic>
        <p:nvPicPr>
          <p:cNvPr id="6" name="Image 0" descr="preencoded.png"/>
          <p:cNvPicPr>
            <a:picLocks noChangeAspect="1"/>
          </p:cNvPicPr>
          <p:nvPr/>
        </p:nvPicPr>
        <p:blipFill>
          <a:blip r:embed="rId3"/>
          <a:stretch>
            <a:fillRect/>
          </a:stretch>
        </p:blipFill>
        <p:spPr>
          <a:xfrm>
            <a:off x="796442" y="1591970"/>
            <a:ext cx="281635" cy="281635"/>
          </a:xfrm>
          <a:prstGeom prst="rect">
            <a:avLst/>
          </a:prstGeom>
        </p:spPr>
      </p:pic>
      <p:sp>
        <p:nvSpPr>
          <p:cNvPr id="7" name="Text 4"/>
          <p:cNvSpPr/>
          <p:nvPr/>
        </p:nvSpPr>
        <p:spPr>
          <a:xfrm>
            <a:off x="1325880" y="1536192"/>
            <a:ext cx="2926080" cy="365760"/>
          </a:xfrm>
          <a:prstGeom prst="rect">
            <a:avLst/>
          </a:prstGeom>
          <a:noFill/>
          <a:ln/>
        </p:spPr>
        <p:txBody>
          <a:bodyPr wrap="square" rtlCol="0" anchor="ctr"/>
          <a:lstStyle/>
          <a:p>
            <a:pPr marL="0" indent="0">
              <a:buNone/>
            </a:pPr>
            <a:r>
              <a:rPr lang="en-US" sz="1500" b="1" dirty="0">
                <a:solidFill>
                  <a:srgbClr val="1B2A4A"/>
                </a:solidFill>
                <a:latin typeface="Arial" pitchFamily="34" charset="0"/>
                <a:ea typeface="Arial" pitchFamily="34" charset="-122"/>
                <a:cs typeface="Arial" pitchFamily="34" charset="-120"/>
              </a:rPr>
              <a:t>Tesco PLC</a:t>
            </a:r>
            <a:endParaRPr lang="en-US" sz="1500" dirty="0"/>
          </a:p>
        </p:txBody>
      </p:sp>
      <p:sp>
        <p:nvSpPr>
          <p:cNvPr id="8" name="Text 5"/>
          <p:cNvSpPr/>
          <p:nvPr/>
        </p:nvSpPr>
        <p:spPr>
          <a:xfrm>
            <a:off x="685800" y="2011680"/>
            <a:ext cx="3566160" cy="1051560"/>
          </a:xfrm>
          <a:prstGeom prst="rect">
            <a:avLst/>
          </a:prstGeom>
          <a:noFill/>
          <a:ln/>
        </p:spPr>
        <p:txBody>
          <a:bodyPr wrap="square" rtlCol="0" anchor="ctr"/>
          <a:lstStyle/>
          <a:p>
            <a:pPr>
              <a:lnSpc>
                <a:spcPts val="1600"/>
              </a:lnSpc>
            </a:pPr>
            <a:r>
              <a:rPr lang="en-US" sz="1200" dirty="0"/>
              <a:t>UK's largest grocery retailer with a network of more than 4,000 stores and a large online grocery and Clubcard data business. Competing with increased discounters and internet-only competition.</a:t>
            </a:r>
          </a:p>
        </p:txBody>
      </p:sp>
      <p:sp>
        <p:nvSpPr>
          <p:cNvPr id="9" name="Text 6"/>
          <p:cNvSpPr/>
          <p:nvPr/>
        </p:nvSpPr>
        <p:spPr>
          <a:xfrm>
            <a:off x="685800" y="3127248"/>
            <a:ext cx="3566160" cy="274320"/>
          </a:xfrm>
          <a:prstGeom prst="rect">
            <a:avLst/>
          </a:prstGeom>
          <a:noFill/>
          <a:ln/>
        </p:spPr>
        <p:txBody>
          <a:bodyPr wrap="square" rtlCol="0" anchor="ctr"/>
          <a:lstStyle/>
          <a:p>
            <a:pPr marL="0" indent="0">
              <a:buNone/>
            </a:pPr>
            <a:r>
              <a:rPr lang="en-US" sz="1250" b="1" dirty="0">
                <a:solidFill>
                  <a:srgbClr val="2E5C8A"/>
                </a:solidFill>
                <a:latin typeface="Arial" pitchFamily="34" charset="0"/>
                <a:ea typeface="Arial" pitchFamily="34" charset="-122"/>
                <a:cs typeface="Arial" pitchFamily="34" charset="-120"/>
              </a:rPr>
              <a:t>The transformation:</a:t>
            </a:r>
            <a:endParaRPr lang="en-US" sz="1250" dirty="0"/>
          </a:p>
        </p:txBody>
      </p:sp>
      <p:sp>
        <p:nvSpPr>
          <p:cNvPr id="10" name="Text 7"/>
          <p:cNvSpPr/>
          <p:nvPr/>
        </p:nvSpPr>
        <p:spPr>
          <a:xfrm>
            <a:off x="685800" y="3401568"/>
            <a:ext cx="3566160" cy="1097280"/>
          </a:xfrm>
          <a:prstGeom prst="rect">
            <a:avLst/>
          </a:prstGeom>
          <a:noFill/>
          <a:ln/>
        </p:spPr>
        <p:txBody>
          <a:bodyPr wrap="square" rtlCol="0" anchor="ctr"/>
          <a:lstStyle/>
          <a:p>
            <a:pPr>
              <a:lnSpc>
                <a:spcPts val="1500"/>
              </a:lnSpc>
            </a:pPr>
            <a:r>
              <a:rPr lang="en-US" sz="1150" dirty="0"/>
              <a:t>A </a:t>
            </a:r>
            <a:r>
              <a:rPr lang="en-US" sz="1150" dirty="0" err="1"/>
              <a:t>digitalisation</a:t>
            </a:r>
            <a:r>
              <a:rPr lang="en-US" sz="1150" dirty="0"/>
              <a:t> </a:t>
            </a:r>
            <a:r>
              <a:rPr lang="en-US" sz="1150" dirty="0" err="1"/>
              <a:t>programme</a:t>
            </a:r>
            <a:r>
              <a:rPr lang="en-US" sz="1150" dirty="0"/>
              <a:t> based on the </a:t>
            </a:r>
            <a:r>
              <a:rPr lang="en-US" sz="1150" dirty="0" err="1"/>
              <a:t>modernisation</a:t>
            </a:r>
            <a:r>
              <a:rPr lang="en-US" sz="1150" dirty="0"/>
              <a:t> of online fulfilment, self-checkout and data-driven </a:t>
            </a:r>
            <a:r>
              <a:rPr lang="en-US" sz="1150" dirty="0" err="1"/>
              <a:t>personalisation</a:t>
            </a:r>
            <a:r>
              <a:rPr lang="en-US" sz="1150" dirty="0"/>
              <a:t> methods, as well as restructuring of store operations and a shift in the attitude of agile decision-making based on data.</a:t>
            </a:r>
          </a:p>
        </p:txBody>
      </p:sp>
      <p:sp>
        <p:nvSpPr>
          <p:cNvPr id="11" name="Shape 8"/>
          <p:cNvSpPr/>
          <p:nvPr/>
        </p:nvSpPr>
        <p:spPr>
          <a:xfrm>
            <a:off x="4709160" y="1371600"/>
            <a:ext cx="530352" cy="530352"/>
          </a:xfrm>
          <a:prstGeom prst="ellipse">
            <a:avLst/>
          </a:prstGeom>
          <a:solidFill>
            <a:srgbClr val="EEF1F6"/>
          </a:solidFill>
          <a:ln/>
        </p:spPr>
      </p:sp>
      <p:pic>
        <p:nvPicPr>
          <p:cNvPr id="12" name="Image 1" descr="preencoded.png"/>
          <p:cNvPicPr>
            <a:picLocks noChangeAspect="1"/>
          </p:cNvPicPr>
          <p:nvPr/>
        </p:nvPicPr>
        <p:blipFill>
          <a:blip r:embed="rId4"/>
          <a:stretch>
            <a:fillRect/>
          </a:stretch>
        </p:blipFill>
        <p:spPr>
          <a:xfrm>
            <a:off x="4825837" y="1488277"/>
            <a:ext cx="296997" cy="296997"/>
          </a:xfrm>
          <a:prstGeom prst="rect">
            <a:avLst/>
          </a:prstGeom>
        </p:spPr>
      </p:pic>
      <p:sp>
        <p:nvSpPr>
          <p:cNvPr id="13" name="Text 9"/>
          <p:cNvSpPr/>
          <p:nvPr/>
        </p:nvSpPr>
        <p:spPr>
          <a:xfrm>
            <a:off x="5394960" y="1353312"/>
            <a:ext cx="3383280" cy="292608"/>
          </a:xfrm>
          <a:prstGeom prst="rect">
            <a:avLst/>
          </a:prstGeom>
          <a:noFill/>
          <a:ln/>
        </p:spPr>
        <p:txBody>
          <a:bodyPr wrap="square" rtlCol="0" anchor="ctr"/>
          <a:lstStyle/>
          <a:p>
            <a:pPr marL="0" indent="0">
              <a:buNone/>
            </a:pPr>
            <a:r>
              <a:rPr lang="en-US" sz="1350" b="1" dirty="0">
                <a:solidFill>
                  <a:srgbClr val="1B2A4A"/>
                </a:solidFill>
                <a:latin typeface="Arial" pitchFamily="34" charset="0"/>
                <a:ea typeface="Arial" pitchFamily="34" charset="-122"/>
                <a:cs typeface="Arial" pitchFamily="34" charset="-120"/>
              </a:rPr>
              <a:t>Data &amp; Digital Specialist</a:t>
            </a:r>
            <a:endParaRPr lang="en-US" sz="1350" dirty="0"/>
          </a:p>
        </p:txBody>
      </p:sp>
      <p:sp>
        <p:nvSpPr>
          <p:cNvPr id="14" name="Text 10"/>
          <p:cNvSpPr/>
          <p:nvPr/>
        </p:nvSpPr>
        <p:spPr>
          <a:xfrm>
            <a:off x="5394960" y="1645920"/>
            <a:ext cx="3337560" cy="548640"/>
          </a:xfrm>
          <a:prstGeom prst="rect">
            <a:avLst/>
          </a:prstGeom>
          <a:noFill/>
          <a:ln/>
        </p:spPr>
        <p:txBody>
          <a:bodyPr wrap="square" rtlCol="0" anchor="ctr"/>
          <a:lstStyle/>
          <a:p>
            <a:pPr marL="0" indent="0">
              <a:lnSpc>
                <a:spcPts val="1400"/>
              </a:lnSpc>
              <a:buNone/>
            </a:pPr>
            <a:r>
              <a:rPr lang="en-US" sz="1100" dirty="0">
                <a:solidFill>
                  <a:srgbClr val="667085"/>
                </a:solidFill>
                <a:latin typeface="Arial" pitchFamily="34" charset="0"/>
                <a:ea typeface="Arial" pitchFamily="34" charset="-122"/>
                <a:cs typeface="Arial" pitchFamily="34" charset="-120"/>
              </a:rPr>
              <a:t>Builds personalisation and self-checkout systems.</a:t>
            </a:r>
            <a:endParaRPr lang="en-US" sz="1100" dirty="0"/>
          </a:p>
        </p:txBody>
      </p:sp>
      <p:sp>
        <p:nvSpPr>
          <p:cNvPr id="15" name="Shape 11"/>
          <p:cNvSpPr/>
          <p:nvPr/>
        </p:nvSpPr>
        <p:spPr>
          <a:xfrm>
            <a:off x="4709160" y="2468880"/>
            <a:ext cx="530352" cy="530352"/>
          </a:xfrm>
          <a:prstGeom prst="ellipse">
            <a:avLst/>
          </a:prstGeom>
          <a:solidFill>
            <a:srgbClr val="EEF1F6"/>
          </a:solidFill>
          <a:ln/>
        </p:spPr>
      </p:sp>
      <p:pic>
        <p:nvPicPr>
          <p:cNvPr id="16" name="Image 2" descr="preencoded.png"/>
          <p:cNvPicPr>
            <a:picLocks noChangeAspect="1"/>
          </p:cNvPicPr>
          <p:nvPr/>
        </p:nvPicPr>
        <p:blipFill>
          <a:blip r:embed="rId5"/>
          <a:stretch>
            <a:fillRect/>
          </a:stretch>
        </p:blipFill>
        <p:spPr>
          <a:xfrm>
            <a:off x="4825837" y="2585557"/>
            <a:ext cx="296997" cy="296997"/>
          </a:xfrm>
          <a:prstGeom prst="rect">
            <a:avLst/>
          </a:prstGeom>
        </p:spPr>
      </p:pic>
      <p:sp>
        <p:nvSpPr>
          <p:cNvPr id="17" name="Text 12"/>
          <p:cNvSpPr/>
          <p:nvPr/>
        </p:nvSpPr>
        <p:spPr>
          <a:xfrm>
            <a:off x="5394960" y="2450592"/>
            <a:ext cx="3383280" cy="292608"/>
          </a:xfrm>
          <a:prstGeom prst="rect">
            <a:avLst/>
          </a:prstGeom>
          <a:noFill/>
          <a:ln/>
        </p:spPr>
        <p:txBody>
          <a:bodyPr wrap="square" rtlCol="0" anchor="ctr"/>
          <a:lstStyle/>
          <a:p>
            <a:pPr marL="0" indent="0">
              <a:buNone/>
            </a:pPr>
            <a:r>
              <a:rPr lang="en-US" sz="1350" b="1" dirty="0">
                <a:solidFill>
                  <a:srgbClr val="1B2A4A"/>
                </a:solidFill>
                <a:latin typeface="Arial" pitchFamily="34" charset="0"/>
                <a:ea typeface="Arial" pitchFamily="34" charset="-122"/>
                <a:cs typeface="Arial" pitchFamily="34" charset="-120"/>
              </a:rPr>
              <a:t>Change Manager</a:t>
            </a:r>
            <a:endParaRPr lang="en-US" sz="1350" dirty="0"/>
          </a:p>
        </p:txBody>
      </p:sp>
      <p:sp>
        <p:nvSpPr>
          <p:cNvPr id="18" name="Text 13"/>
          <p:cNvSpPr/>
          <p:nvPr/>
        </p:nvSpPr>
        <p:spPr>
          <a:xfrm>
            <a:off x="5394960" y="2743200"/>
            <a:ext cx="3337560" cy="548640"/>
          </a:xfrm>
          <a:prstGeom prst="rect">
            <a:avLst/>
          </a:prstGeom>
          <a:noFill/>
          <a:ln/>
        </p:spPr>
        <p:txBody>
          <a:bodyPr wrap="square" rtlCol="0" anchor="ctr"/>
          <a:lstStyle/>
          <a:p>
            <a:pPr marL="0" indent="0">
              <a:lnSpc>
                <a:spcPts val="1400"/>
              </a:lnSpc>
              <a:buNone/>
            </a:pPr>
            <a:r>
              <a:rPr lang="en-US" sz="1100" dirty="0">
                <a:solidFill>
                  <a:srgbClr val="667085"/>
                </a:solidFill>
                <a:latin typeface="Arial" pitchFamily="34" charset="0"/>
                <a:ea typeface="Arial" pitchFamily="34" charset="-122"/>
                <a:cs typeface="Arial" pitchFamily="34" charset="-120"/>
              </a:rPr>
              <a:t>Leads adoption of new ways of working across stores.</a:t>
            </a:r>
            <a:endParaRPr lang="en-US" sz="1100" dirty="0"/>
          </a:p>
        </p:txBody>
      </p:sp>
      <p:sp>
        <p:nvSpPr>
          <p:cNvPr id="19" name="Shape 14"/>
          <p:cNvSpPr/>
          <p:nvPr/>
        </p:nvSpPr>
        <p:spPr>
          <a:xfrm>
            <a:off x="4709160" y="3566160"/>
            <a:ext cx="530352" cy="530352"/>
          </a:xfrm>
          <a:prstGeom prst="ellipse">
            <a:avLst/>
          </a:prstGeom>
          <a:solidFill>
            <a:srgbClr val="EEF1F6"/>
          </a:solidFill>
          <a:ln/>
        </p:spPr>
      </p:sp>
      <p:pic>
        <p:nvPicPr>
          <p:cNvPr id="20" name="Image 3" descr="preencoded.png"/>
          <p:cNvPicPr>
            <a:picLocks noChangeAspect="1"/>
          </p:cNvPicPr>
          <p:nvPr/>
        </p:nvPicPr>
        <p:blipFill>
          <a:blip r:embed="rId6"/>
          <a:stretch>
            <a:fillRect/>
          </a:stretch>
        </p:blipFill>
        <p:spPr>
          <a:xfrm>
            <a:off x="4825837" y="3682837"/>
            <a:ext cx="296997" cy="296997"/>
          </a:xfrm>
          <a:prstGeom prst="rect">
            <a:avLst/>
          </a:prstGeom>
        </p:spPr>
      </p:pic>
      <p:sp>
        <p:nvSpPr>
          <p:cNvPr id="21" name="Text 15"/>
          <p:cNvSpPr/>
          <p:nvPr/>
        </p:nvSpPr>
        <p:spPr>
          <a:xfrm>
            <a:off x="5394960" y="3547872"/>
            <a:ext cx="3383280" cy="292608"/>
          </a:xfrm>
          <a:prstGeom prst="rect">
            <a:avLst/>
          </a:prstGeom>
          <a:noFill/>
          <a:ln/>
        </p:spPr>
        <p:txBody>
          <a:bodyPr wrap="square" rtlCol="0" anchor="ctr"/>
          <a:lstStyle/>
          <a:p>
            <a:pPr marL="0" indent="0">
              <a:buNone/>
            </a:pPr>
            <a:r>
              <a:rPr lang="en-US" sz="1350" b="1" dirty="0">
                <a:solidFill>
                  <a:srgbClr val="1B2A4A"/>
                </a:solidFill>
                <a:latin typeface="Arial" pitchFamily="34" charset="0"/>
                <a:ea typeface="Arial" pitchFamily="34" charset="-122"/>
                <a:cs typeface="Arial" pitchFamily="34" charset="-120"/>
              </a:rPr>
              <a:t>Project Manager</a:t>
            </a:r>
            <a:endParaRPr lang="en-US" sz="1350" dirty="0"/>
          </a:p>
        </p:txBody>
      </p:sp>
      <p:sp>
        <p:nvSpPr>
          <p:cNvPr id="22" name="Text 16"/>
          <p:cNvSpPr/>
          <p:nvPr/>
        </p:nvSpPr>
        <p:spPr>
          <a:xfrm>
            <a:off x="5394960" y="3840480"/>
            <a:ext cx="3337560" cy="548640"/>
          </a:xfrm>
          <a:prstGeom prst="rect">
            <a:avLst/>
          </a:prstGeom>
          <a:noFill/>
          <a:ln/>
        </p:spPr>
        <p:txBody>
          <a:bodyPr wrap="square" rtlCol="0" anchor="ctr"/>
          <a:lstStyle/>
          <a:p>
            <a:pPr marL="0" indent="0">
              <a:lnSpc>
                <a:spcPts val="1400"/>
              </a:lnSpc>
              <a:buNone/>
            </a:pPr>
            <a:r>
              <a:rPr lang="en-US" sz="1100" dirty="0">
                <a:solidFill>
                  <a:srgbClr val="667085"/>
                </a:solidFill>
                <a:latin typeface="Arial" pitchFamily="34" charset="0"/>
                <a:ea typeface="Arial" pitchFamily="34" charset="-122"/>
                <a:cs typeface="Arial" pitchFamily="34" charset="-120"/>
              </a:rPr>
              <a:t>Coordinates delivery of transformation workstreams.</a:t>
            </a:r>
            <a:endParaRPr lang="en-US" sz="1100" dirty="0"/>
          </a:p>
        </p:txBody>
      </p:sp>
      <p:sp>
        <p:nvSpPr>
          <p:cNvPr id="23" name="Text 17"/>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Right Person, Right Time, Right Role: Why It Matters</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The strategic stakes of recruitment during change</a:t>
            </a:r>
            <a:endParaRPr lang="en-US" sz="1200" dirty="0"/>
          </a:p>
        </p:txBody>
      </p:sp>
      <p:sp>
        <p:nvSpPr>
          <p:cNvPr id="4" name="Shape 2"/>
          <p:cNvSpPr/>
          <p:nvPr/>
        </p:nvSpPr>
        <p:spPr>
          <a:xfrm>
            <a:off x="457200" y="1298448"/>
            <a:ext cx="8229600" cy="822960"/>
          </a:xfrm>
          <a:prstGeom prst="roundRect">
            <a:avLst>
              <a:gd name="adj" fmla="val 8889"/>
            </a:avLst>
          </a:prstGeom>
          <a:solidFill>
            <a:srgbClr val="1B2A4A"/>
          </a:solidFill>
          <a:ln/>
        </p:spPr>
      </p:sp>
      <p:sp>
        <p:nvSpPr>
          <p:cNvPr id="5" name="Text 3"/>
          <p:cNvSpPr/>
          <p:nvPr/>
        </p:nvSpPr>
        <p:spPr>
          <a:xfrm>
            <a:off x="685800" y="1371600"/>
            <a:ext cx="7772400" cy="685800"/>
          </a:xfrm>
          <a:prstGeom prst="rect">
            <a:avLst/>
          </a:prstGeom>
          <a:noFill/>
          <a:ln/>
        </p:spPr>
        <p:txBody>
          <a:bodyPr wrap="square" rtlCol="0" anchor="ctr"/>
          <a:lstStyle/>
          <a:p>
            <a:r>
              <a:rPr lang="en-US" sz="1300" b="1" i="1" dirty="0">
                <a:solidFill>
                  <a:srgbClr val="FFFFFF"/>
                </a:solidFill>
                <a:latin typeface="Arial" pitchFamily="34" charset="0"/>
                <a:ea typeface="Arial" pitchFamily="34" charset="-122"/>
                <a:cs typeface="Arial" pitchFamily="34" charset="-120"/>
              </a:rPr>
              <a:t>Recruitment mistakes get compounded – if the person in the critical change role is a poor hire, the change may be further delayed, investments may be lost and employee confidence in the change may be lost (Armstrong and Taylor, 2023).</a:t>
            </a:r>
            <a:endParaRPr lang="en-US" sz="1300" dirty="0"/>
          </a:p>
        </p:txBody>
      </p:sp>
      <p:sp>
        <p:nvSpPr>
          <p:cNvPr id="6" name="Shape 4"/>
          <p:cNvSpPr/>
          <p:nvPr/>
        </p:nvSpPr>
        <p:spPr>
          <a:xfrm>
            <a:off x="502920" y="2377440"/>
            <a:ext cx="502920" cy="502920"/>
          </a:xfrm>
          <a:prstGeom prst="ellipse">
            <a:avLst/>
          </a:prstGeom>
          <a:solidFill>
            <a:srgbClr val="EEF1F6"/>
          </a:solidFill>
          <a:ln/>
        </p:spPr>
      </p:sp>
      <p:pic>
        <p:nvPicPr>
          <p:cNvPr id="7" name="Image 0" descr="preencoded.png"/>
          <p:cNvPicPr>
            <a:picLocks noChangeAspect="1"/>
          </p:cNvPicPr>
          <p:nvPr/>
        </p:nvPicPr>
        <p:blipFill>
          <a:blip r:embed="rId3"/>
          <a:stretch>
            <a:fillRect/>
          </a:stretch>
        </p:blipFill>
        <p:spPr>
          <a:xfrm>
            <a:off x="613562" y="2488082"/>
            <a:ext cx="281635" cy="281635"/>
          </a:xfrm>
          <a:prstGeom prst="rect">
            <a:avLst/>
          </a:prstGeom>
        </p:spPr>
      </p:pic>
      <p:sp>
        <p:nvSpPr>
          <p:cNvPr id="8" name="Text 5"/>
          <p:cNvSpPr/>
          <p:nvPr/>
        </p:nvSpPr>
        <p:spPr>
          <a:xfrm>
            <a:off x="1115568" y="2313432"/>
            <a:ext cx="3474720" cy="292608"/>
          </a:xfrm>
          <a:prstGeom prst="rect">
            <a:avLst/>
          </a:prstGeom>
          <a:noFill/>
          <a:ln/>
        </p:spPr>
        <p:txBody>
          <a:bodyPr wrap="square" rtlCol="0" anchor="ctr"/>
          <a:lstStyle/>
          <a:p>
            <a:pPr marL="0" indent="0">
              <a:buNone/>
            </a:pPr>
            <a:r>
              <a:rPr lang="en-US" sz="1300" b="1" dirty="0">
                <a:solidFill>
                  <a:srgbClr val="1B2A4A"/>
                </a:solidFill>
                <a:latin typeface="Arial" pitchFamily="34" charset="0"/>
                <a:ea typeface="Arial" pitchFamily="34" charset="-122"/>
                <a:cs typeface="Arial" pitchFamily="34" charset="-120"/>
              </a:rPr>
              <a:t>Right Role</a:t>
            </a:r>
            <a:endParaRPr lang="en-US" sz="1300" dirty="0"/>
          </a:p>
        </p:txBody>
      </p:sp>
      <p:sp>
        <p:nvSpPr>
          <p:cNvPr id="9" name="Text 6"/>
          <p:cNvSpPr/>
          <p:nvPr/>
        </p:nvSpPr>
        <p:spPr>
          <a:xfrm>
            <a:off x="1115568" y="2606040"/>
            <a:ext cx="3474720" cy="777240"/>
          </a:xfrm>
          <a:prstGeom prst="rect">
            <a:avLst/>
          </a:prstGeom>
          <a:noFill/>
          <a:ln/>
        </p:spPr>
        <p:txBody>
          <a:bodyPr wrap="square" rtlCol="0" anchor="ctr"/>
          <a:lstStyle/>
          <a:p>
            <a:pPr marL="0" indent="0">
              <a:lnSpc>
                <a:spcPts val="1300"/>
              </a:lnSpc>
              <a:buNone/>
            </a:pPr>
            <a:r>
              <a:rPr lang="en-US" sz="1050" dirty="0">
                <a:solidFill>
                  <a:srgbClr val="667085"/>
                </a:solidFill>
                <a:latin typeface="Arial" pitchFamily="34" charset="0"/>
                <a:ea typeface="Arial" pitchFamily="34" charset="-122"/>
                <a:cs typeface="Arial" pitchFamily="34" charset="-120"/>
              </a:rPr>
              <a:t>Job analysis defines what the transformation genuinely requires, not just a copied job title.</a:t>
            </a:r>
            <a:endParaRPr lang="en-US" sz="1050" dirty="0"/>
          </a:p>
        </p:txBody>
      </p:sp>
      <p:sp>
        <p:nvSpPr>
          <p:cNvPr id="10" name="Shape 7"/>
          <p:cNvSpPr/>
          <p:nvPr/>
        </p:nvSpPr>
        <p:spPr>
          <a:xfrm>
            <a:off x="4754880" y="2377440"/>
            <a:ext cx="502920" cy="502920"/>
          </a:xfrm>
          <a:prstGeom prst="ellipse">
            <a:avLst/>
          </a:prstGeom>
          <a:solidFill>
            <a:srgbClr val="EEF1F6"/>
          </a:solidFill>
          <a:ln/>
        </p:spPr>
      </p:sp>
      <p:pic>
        <p:nvPicPr>
          <p:cNvPr id="11" name="Image 1" descr="preencoded.png"/>
          <p:cNvPicPr>
            <a:picLocks noChangeAspect="1"/>
          </p:cNvPicPr>
          <p:nvPr/>
        </p:nvPicPr>
        <p:blipFill>
          <a:blip r:embed="rId4"/>
          <a:stretch>
            <a:fillRect/>
          </a:stretch>
        </p:blipFill>
        <p:spPr>
          <a:xfrm>
            <a:off x="4865522" y="2488082"/>
            <a:ext cx="281635" cy="281635"/>
          </a:xfrm>
          <a:prstGeom prst="rect">
            <a:avLst/>
          </a:prstGeom>
        </p:spPr>
      </p:pic>
      <p:sp>
        <p:nvSpPr>
          <p:cNvPr id="12" name="Text 8"/>
          <p:cNvSpPr/>
          <p:nvPr/>
        </p:nvSpPr>
        <p:spPr>
          <a:xfrm>
            <a:off x="5367528" y="2313432"/>
            <a:ext cx="3474720" cy="292608"/>
          </a:xfrm>
          <a:prstGeom prst="rect">
            <a:avLst/>
          </a:prstGeom>
          <a:noFill/>
          <a:ln/>
        </p:spPr>
        <p:txBody>
          <a:bodyPr wrap="square" rtlCol="0" anchor="ctr"/>
          <a:lstStyle/>
          <a:p>
            <a:pPr marL="0" indent="0">
              <a:buNone/>
            </a:pPr>
            <a:r>
              <a:rPr lang="en-US" sz="1300" b="1" dirty="0">
                <a:solidFill>
                  <a:srgbClr val="1B2A4A"/>
                </a:solidFill>
                <a:latin typeface="Arial" pitchFamily="34" charset="0"/>
                <a:ea typeface="Arial" pitchFamily="34" charset="-122"/>
                <a:cs typeface="Arial" pitchFamily="34" charset="-120"/>
              </a:rPr>
              <a:t>Right Person</a:t>
            </a:r>
            <a:endParaRPr lang="en-US" sz="1300" dirty="0"/>
          </a:p>
        </p:txBody>
      </p:sp>
      <p:sp>
        <p:nvSpPr>
          <p:cNvPr id="13" name="Text 9"/>
          <p:cNvSpPr/>
          <p:nvPr/>
        </p:nvSpPr>
        <p:spPr>
          <a:xfrm>
            <a:off x="5367528" y="2606040"/>
            <a:ext cx="3474720" cy="777240"/>
          </a:xfrm>
          <a:prstGeom prst="rect">
            <a:avLst/>
          </a:prstGeom>
          <a:noFill/>
          <a:ln/>
        </p:spPr>
        <p:txBody>
          <a:bodyPr wrap="square" rtlCol="0" anchor="ctr"/>
          <a:lstStyle/>
          <a:p>
            <a:pPr marL="0" indent="0">
              <a:lnSpc>
                <a:spcPts val="1300"/>
              </a:lnSpc>
              <a:buNone/>
            </a:pPr>
            <a:r>
              <a:rPr lang="en-US" sz="1050" dirty="0">
                <a:solidFill>
                  <a:srgbClr val="667085"/>
                </a:solidFill>
                <a:latin typeface="Arial" pitchFamily="34" charset="0"/>
                <a:ea typeface="Arial" pitchFamily="34" charset="-122"/>
                <a:cs typeface="Arial" pitchFamily="34" charset="-120"/>
              </a:rPr>
              <a:t>Selection methods must validly predict performance in ambiguous, fast-changing conditions (Levashina et al., 2014).</a:t>
            </a:r>
            <a:endParaRPr lang="en-US" sz="1050" dirty="0"/>
          </a:p>
        </p:txBody>
      </p:sp>
      <p:sp>
        <p:nvSpPr>
          <p:cNvPr id="14" name="Shape 10"/>
          <p:cNvSpPr/>
          <p:nvPr/>
        </p:nvSpPr>
        <p:spPr>
          <a:xfrm>
            <a:off x="502920" y="3611880"/>
            <a:ext cx="502920" cy="502920"/>
          </a:xfrm>
          <a:prstGeom prst="ellipse">
            <a:avLst/>
          </a:prstGeom>
          <a:solidFill>
            <a:srgbClr val="EEF1F6"/>
          </a:solidFill>
          <a:ln/>
        </p:spPr>
      </p:sp>
      <p:pic>
        <p:nvPicPr>
          <p:cNvPr id="15" name="Image 2" descr="preencoded.png"/>
          <p:cNvPicPr>
            <a:picLocks noChangeAspect="1"/>
          </p:cNvPicPr>
          <p:nvPr/>
        </p:nvPicPr>
        <p:blipFill>
          <a:blip r:embed="rId5"/>
          <a:stretch>
            <a:fillRect/>
          </a:stretch>
        </p:blipFill>
        <p:spPr>
          <a:xfrm>
            <a:off x="613562" y="3722522"/>
            <a:ext cx="281635" cy="281635"/>
          </a:xfrm>
          <a:prstGeom prst="rect">
            <a:avLst/>
          </a:prstGeom>
        </p:spPr>
      </p:pic>
      <p:sp>
        <p:nvSpPr>
          <p:cNvPr id="16" name="Text 11"/>
          <p:cNvSpPr/>
          <p:nvPr/>
        </p:nvSpPr>
        <p:spPr>
          <a:xfrm>
            <a:off x="1115568" y="3547872"/>
            <a:ext cx="3474720" cy="292608"/>
          </a:xfrm>
          <a:prstGeom prst="rect">
            <a:avLst/>
          </a:prstGeom>
          <a:noFill/>
          <a:ln/>
        </p:spPr>
        <p:txBody>
          <a:bodyPr wrap="square" rtlCol="0" anchor="ctr"/>
          <a:lstStyle/>
          <a:p>
            <a:pPr marL="0" indent="0">
              <a:buNone/>
            </a:pPr>
            <a:r>
              <a:rPr lang="en-US" sz="1300" b="1" dirty="0">
                <a:solidFill>
                  <a:srgbClr val="1B2A4A"/>
                </a:solidFill>
                <a:latin typeface="Arial" pitchFamily="34" charset="0"/>
                <a:ea typeface="Arial" pitchFamily="34" charset="-122"/>
                <a:cs typeface="Arial" pitchFamily="34" charset="-120"/>
              </a:rPr>
              <a:t>Right Time</a:t>
            </a:r>
            <a:endParaRPr lang="en-US" sz="1300" dirty="0"/>
          </a:p>
        </p:txBody>
      </p:sp>
      <p:sp>
        <p:nvSpPr>
          <p:cNvPr id="17" name="Text 12"/>
          <p:cNvSpPr/>
          <p:nvPr/>
        </p:nvSpPr>
        <p:spPr>
          <a:xfrm>
            <a:off x="1115568" y="3840480"/>
            <a:ext cx="3474720" cy="777240"/>
          </a:xfrm>
          <a:prstGeom prst="rect">
            <a:avLst/>
          </a:prstGeom>
          <a:noFill/>
          <a:ln/>
        </p:spPr>
        <p:txBody>
          <a:bodyPr wrap="square" rtlCol="0" anchor="ctr"/>
          <a:lstStyle/>
          <a:p>
            <a:pPr marL="0" indent="0">
              <a:lnSpc>
                <a:spcPts val="1300"/>
              </a:lnSpc>
              <a:buNone/>
            </a:pPr>
            <a:r>
              <a:rPr lang="en-US" sz="1050" dirty="0">
                <a:solidFill>
                  <a:srgbClr val="667085"/>
                </a:solidFill>
                <a:latin typeface="Arial" pitchFamily="34" charset="0"/>
                <a:ea typeface="Arial" pitchFamily="34" charset="-122"/>
                <a:cs typeface="Arial" pitchFamily="34" charset="-120"/>
              </a:rPr>
              <a:t>Transformation timelines are tight; slow, poorly planned recruitment stalls the whole programme.</a:t>
            </a:r>
            <a:endParaRPr lang="en-US" sz="1050" dirty="0"/>
          </a:p>
        </p:txBody>
      </p:sp>
      <p:sp>
        <p:nvSpPr>
          <p:cNvPr id="18" name="Shape 13"/>
          <p:cNvSpPr/>
          <p:nvPr/>
        </p:nvSpPr>
        <p:spPr>
          <a:xfrm>
            <a:off x="4754880" y="3611880"/>
            <a:ext cx="502920" cy="502920"/>
          </a:xfrm>
          <a:prstGeom prst="ellipse">
            <a:avLst/>
          </a:prstGeom>
          <a:solidFill>
            <a:srgbClr val="EEF1F6"/>
          </a:solidFill>
          <a:ln/>
        </p:spPr>
      </p:sp>
      <p:pic>
        <p:nvPicPr>
          <p:cNvPr id="19" name="Image 3" descr="preencoded.png"/>
          <p:cNvPicPr>
            <a:picLocks noChangeAspect="1"/>
          </p:cNvPicPr>
          <p:nvPr/>
        </p:nvPicPr>
        <p:blipFill>
          <a:blip r:embed="rId6"/>
          <a:stretch>
            <a:fillRect/>
          </a:stretch>
        </p:blipFill>
        <p:spPr>
          <a:xfrm>
            <a:off x="4865522" y="3722522"/>
            <a:ext cx="281635" cy="281635"/>
          </a:xfrm>
          <a:prstGeom prst="rect">
            <a:avLst/>
          </a:prstGeom>
        </p:spPr>
      </p:pic>
      <p:sp>
        <p:nvSpPr>
          <p:cNvPr id="20" name="Text 14"/>
          <p:cNvSpPr/>
          <p:nvPr/>
        </p:nvSpPr>
        <p:spPr>
          <a:xfrm>
            <a:off x="5367528" y="3547872"/>
            <a:ext cx="3474720" cy="292608"/>
          </a:xfrm>
          <a:prstGeom prst="rect">
            <a:avLst/>
          </a:prstGeom>
          <a:noFill/>
          <a:ln/>
        </p:spPr>
        <p:txBody>
          <a:bodyPr wrap="square" rtlCol="0" anchor="ctr"/>
          <a:lstStyle/>
          <a:p>
            <a:pPr marL="0" indent="0">
              <a:buNone/>
            </a:pPr>
            <a:r>
              <a:rPr lang="en-US" sz="1300" b="1" dirty="0">
                <a:solidFill>
                  <a:srgbClr val="1B2A4A"/>
                </a:solidFill>
                <a:latin typeface="Arial" pitchFamily="34" charset="0"/>
                <a:ea typeface="Arial" pitchFamily="34" charset="-122"/>
                <a:cs typeface="Arial" pitchFamily="34" charset="-120"/>
              </a:rPr>
              <a:t>Right Process</a:t>
            </a:r>
            <a:endParaRPr lang="en-US" sz="1300" dirty="0"/>
          </a:p>
        </p:txBody>
      </p:sp>
      <p:sp>
        <p:nvSpPr>
          <p:cNvPr id="21" name="Text 15"/>
          <p:cNvSpPr/>
          <p:nvPr/>
        </p:nvSpPr>
        <p:spPr>
          <a:xfrm>
            <a:off x="5367528" y="3840480"/>
            <a:ext cx="3474720" cy="777240"/>
          </a:xfrm>
          <a:prstGeom prst="rect">
            <a:avLst/>
          </a:prstGeom>
          <a:noFill/>
          <a:ln/>
        </p:spPr>
        <p:txBody>
          <a:bodyPr wrap="square" rtlCol="0" anchor="ctr"/>
          <a:lstStyle/>
          <a:p>
            <a:pPr marL="0" indent="0">
              <a:lnSpc>
                <a:spcPts val="1300"/>
              </a:lnSpc>
              <a:buNone/>
            </a:pPr>
            <a:r>
              <a:rPr lang="en-US" sz="1050" dirty="0">
                <a:solidFill>
                  <a:srgbClr val="667085"/>
                </a:solidFill>
                <a:latin typeface="Arial" pitchFamily="34" charset="0"/>
                <a:ea typeface="Arial" pitchFamily="34" charset="-122"/>
                <a:cs typeface="Arial" pitchFamily="34" charset="-120"/>
              </a:rPr>
              <a:t>Fair, structured, well-governed recruitment protects Tesco legally and reputationally.</a:t>
            </a:r>
            <a:endParaRPr lang="en-US" sz="1050" dirty="0"/>
          </a:p>
        </p:txBody>
      </p:sp>
      <p:sp>
        <p:nvSpPr>
          <p:cNvPr id="22" name="Text 16"/>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Recruitment Process: Job Analysis and Job Description</a:t>
            </a:r>
            <a:endParaRPr lang="en-US" sz="2600" dirty="0"/>
          </a:p>
        </p:txBody>
      </p:sp>
      <p:sp>
        <p:nvSpPr>
          <p:cNvPr id="3" name="Text 1"/>
          <p:cNvSpPr/>
          <p:nvPr/>
        </p:nvSpPr>
        <p:spPr>
          <a:xfrm>
            <a:off x="457200" y="966413"/>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Foundations of the recruitment process</a:t>
            </a:r>
            <a:endParaRPr lang="en-US" sz="1200" dirty="0"/>
          </a:p>
        </p:txBody>
      </p:sp>
      <p:sp>
        <p:nvSpPr>
          <p:cNvPr id="4" name="Shape 2"/>
          <p:cNvSpPr/>
          <p:nvPr/>
        </p:nvSpPr>
        <p:spPr>
          <a:xfrm>
            <a:off x="457200" y="1371600"/>
            <a:ext cx="8229600" cy="1508760"/>
          </a:xfrm>
          <a:prstGeom prst="roundRect">
            <a:avLst>
              <a:gd name="adj" fmla="val 4848"/>
            </a:avLst>
          </a:prstGeom>
          <a:solidFill>
            <a:srgbClr val="EEF1F6"/>
          </a:solidFill>
          <a:ln w="19050">
            <a:solidFill>
              <a:srgbClr val="EEF1F6"/>
            </a:solidFill>
            <a:prstDash val="solid"/>
          </a:ln>
        </p:spPr>
      </p:sp>
      <p:sp>
        <p:nvSpPr>
          <p:cNvPr id="5" name="Shape 3"/>
          <p:cNvSpPr/>
          <p:nvPr/>
        </p:nvSpPr>
        <p:spPr>
          <a:xfrm>
            <a:off x="640080" y="1554480"/>
            <a:ext cx="530352" cy="530352"/>
          </a:xfrm>
          <a:prstGeom prst="ellipse">
            <a:avLst/>
          </a:prstGeom>
          <a:solidFill>
            <a:srgbClr val="EEF1F6"/>
          </a:solidFill>
          <a:ln/>
        </p:spPr>
      </p:sp>
      <p:pic>
        <p:nvPicPr>
          <p:cNvPr id="6" name="Image 0" descr="preencoded.png"/>
          <p:cNvPicPr>
            <a:picLocks noChangeAspect="1"/>
          </p:cNvPicPr>
          <p:nvPr/>
        </p:nvPicPr>
        <p:blipFill>
          <a:blip r:embed="rId3"/>
          <a:stretch>
            <a:fillRect/>
          </a:stretch>
        </p:blipFill>
        <p:spPr>
          <a:xfrm>
            <a:off x="756757" y="1671157"/>
            <a:ext cx="296997" cy="296997"/>
          </a:xfrm>
          <a:prstGeom prst="rect">
            <a:avLst/>
          </a:prstGeom>
        </p:spPr>
      </p:pic>
      <p:sp>
        <p:nvSpPr>
          <p:cNvPr id="7" name="Text 4"/>
          <p:cNvSpPr/>
          <p:nvPr/>
        </p:nvSpPr>
        <p:spPr>
          <a:xfrm>
            <a:off x="1325880" y="1508760"/>
            <a:ext cx="7132320" cy="292608"/>
          </a:xfrm>
          <a:prstGeom prst="rect">
            <a:avLst/>
          </a:prstGeom>
          <a:noFill/>
          <a:ln/>
        </p:spPr>
        <p:txBody>
          <a:bodyPr wrap="square" rtlCol="0" anchor="ctr"/>
          <a:lstStyle/>
          <a:p>
            <a:pPr marL="0" indent="0">
              <a:buNone/>
            </a:pPr>
            <a:r>
              <a:rPr lang="en-US" sz="1400" b="1" dirty="0">
                <a:solidFill>
                  <a:srgbClr val="1B2A4A"/>
                </a:solidFill>
                <a:latin typeface="Arial" pitchFamily="34" charset="0"/>
                <a:ea typeface="Arial" pitchFamily="34" charset="-122"/>
                <a:cs typeface="Arial" pitchFamily="34" charset="-120"/>
              </a:rPr>
              <a:t>Job Analysis</a:t>
            </a:r>
            <a:endParaRPr lang="en-US" sz="1400" dirty="0"/>
          </a:p>
        </p:txBody>
      </p:sp>
      <p:sp>
        <p:nvSpPr>
          <p:cNvPr id="8" name="Text 5"/>
          <p:cNvSpPr/>
          <p:nvPr/>
        </p:nvSpPr>
        <p:spPr>
          <a:xfrm>
            <a:off x="1325880" y="1828800"/>
            <a:ext cx="7178040" cy="960120"/>
          </a:xfrm>
          <a:prstGeom prst="rect">
            <a:avLst/>
          </a:prstGeom>
          <a:noFill/>
          <a:ln/>
        </p:spPr>
        <p:txBody>
          <a:bodyPr wrap="square" rtlCol="0" anchor="ctr"/>
          <a:lstStyle/>
          <a:p>
            <a:pPr>
              <a:lnSpc>
                <a:spcPts val="1400"/>
              </a:lnSpc>
            </a:pPr>
            <a:r>
              <a:rPr lang="en-US" sz="1100" dirty="0"/>
              <a:t>Interviews with sponsors and benchmarking against other retailers' digital transformation roles to investigate the tasks, responsibilities, competencies and working relationships associated with each transformation role (Armstrong and Taylor, 2023).</a:t>
            </a:r>
          </a:p>
        </p:txBody>
      </p:sp>
      <p:sp>
        <p:nvSpPr>
          <p:cNvPr id="9" name="Shape 6"/>
          <p:cNvSpPr/>
          <p:nvPr/>
        </p:nvSpPr>
        <p:spPr>
          <a:xfrm>
            <a:off x="457200" y="3063240"/>
            <a:ext cx="8229600" cy="1508760"/>
          </a:xfrm>
          <a:prstGeom prst="roundRect">
            <a:avLst>
              <a:gd name="adj" fmla="val 4848"/>
            </a:avLst>
          </a:prstGeom>
          <a:solidFill>
            <a:srgbClr val="FFFFFF"/>
          </a:solidFill>
          <a:ln w="19050">
            <a:solidFill>
              <a:srgbClr val="EEF1F6"/>
            </a:solidFill>
            <a:prstDash val="solid"/>
          </a:ln>
        </p:spPr>
      </p:sp>
      <p:sp>
        <p:nvSpPr>
          <p:cNvPr id="10" name="Shape 7"/>
          <p:cNvSpPr/>
          <p:nvPr/>
        </p:nvSpPr>
        <p:spPr>
          <a:xfrm>
            <a:off x="640080" y="3246120"/>
            <a:ext cx="530352" cy="530352"/>
          </a:xfrm>
          <a:prstGeom prst="ellipse">
            <a:avLst/>
          </a:prstGeom>
          <a:solidFill>
            <a:srgbClr val="EEF1F6"/>
          </a:solidFill>
          <a:ln/>
        </p:spPr>
      </p:sp>
      <p:pic>
        <p:nvPicPr>
          <p:cNvPr id="11" name="Image 1" descr="preencoded.png"/>
          <p:cNvPicPr>
            <a:picLocks noChangeAspect="1"/>
          </p:cNvPicPr>
          <p:nvPr/>
        </p:nvPicPr>
        <p:blipFill>
          <a:blip r:embed="rId4"/>
          <a:stretch>
            <a:fillRect/>
          </a:stretch>
        </p:blipFill>
        <p:spPr>
          <a:xfrm>
            <a:off x="756757" y="3362797"/>
            <a:ext cx="296997" cy="296997"/>
          </a:xfrm>
          <a:prstGeom prst="rect">
            <a:avLst/>
          </a:prstGeom>
        </p:spPr>
      </p:pic>
      <p:sp>
        <p:nvSpPr>
          <p:cNvPr id="12" name="Text 8"/>
          <p:cNvSpPr/>
          <p:nvPr/>
        </p:nvSpPr>
        <p:spPr>
          <a:xfrm>
            <a:off x="1325880" y="3200400"/>
            <a:ext cx="7132320" cy="292608"/>
          </a:xfrm>
          <a:prstGeom prst="rect">
            <a:avLst/>
          </a:prstGeom>
          <a:noFill/>
          <a:ln/>
        </p:spPr>
        <p:txBody>
          <a:bodyPr wrap="square" rtlCol="0" anchor="ctr"/>
          <a:lstStyle/>
          <a:p>
            <a:pPr marL="0" indent="0">
              <a:buNone/>
            </a:pPr>
            <a:r>
              <a:rPr lang="en-US" sz="1400" b="1" dirty="0">
                <a:solidFill>
                  <a:srgbClr val="1B2A4A"/>
                </a:solidFill>
                <a:latin typeface="Arial" pitchFamily="34" charset="0"/>
                <a:ea typeface="Arial" pitchFamily="34" charset="-122"/>
                <a:cs typeface="Arial" pitchFamily="34" charset="-120"/>
              </a:rPr>
              <a:t>Job Description</a:t>
            </a:r>
            <a:endParaRPr lang="en-US" sz="1400" dirty="0"/>
          </a:p>
        </p:txBody>
      </p:sp>
      <p:sp>
        <p:nvSpPr>
          <p:cNvPr id="13" name="Text 9"/>
          <p:cNvSpPr/>
          <p:nvPr/>
        </p:nvSpPr>
        <p:spPr>
          <a:xfrm>
            <a:off x="1325880" y="3520440"/>
            <a:ext cx="7178040" cy="960120"/>
          </a:xfrm>
          <a:prstGeom prst="rect">
            <a:avLst/>
          </a:prstGeom>
          <a:noFill/>
          <a:ln/>
        </p:spPr>
        <p:txBody>
          <a:bodyPr wrap="square" rtlCol="0" anchor="ctr"/>
          <a:lstStyle/>
          <a:p>
            <a:pPr>
              <a:lnSpc>
                <a:spcPts val="1400"/>
              </a:lnSpc>
            </a:pPr>
            <a:r>
              <a:rPr lang="en-US" sz="1100" dirty="0"/>
              <a:t>Converts analysis into an official document that includes roles and responsibilities such as Change Manager reporting to the Transformation Director with general responsibility for the rate of change adoption across the store regions.</a:t>
            </a:r>
          </a:p>
        </p:txBody>
      </p:sp>
      <p:sp>
        <p:nvSpPr>
          <p:cNvPr id="15" name="Text 11"/>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Person Specification and Advertisement Platforms</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Recruitment process, continued</a:t>
            </a:r>
            <a:endParaRPr lang="en-US" sz="1200" dirty="0"/>
          </a:p>
        </p:txBody>
      </p:sp>
      <p:sp>
        <p:nvSpPr>
          <p:cNvPr id="4" name="Shape 2"/>
          <p:cNvSpPr/>
          <p:nvPr/>
        </p:nvSpPr>
        <p:spPr>
          <a:xfrm>
            <a:off x="457200" y="1371600"/>
            <a:ext cx="8229600" cy="1508760"/>
          </a:xfrm>
          <a:prstGeom prst="roundRect">
            <a:avLst>
              <a:gd name="adj" fmla="val 4848"/>
            </a:avLst>
          </a:prstGeom>
          <a:solidFill>
            <a:srgbClr val="EEF1F6"/>
          </a:solidFill>
          <a:ln w="19050">
            <a:solidFill>
              <a:srgbClr val="EEF1F6"/>
            </a:solidFill>
            <a:prstDash val="solid"/>
          </a:ln>
        </p:spPr>
      </p:sp>
      <p:sp>
        <p:nvSpPr>
          <p:cNvPr id="5" name="Shape 3"/>
          <p:cNvSpPr/>
          <p:nvPr/>
        </p:nvSpPr>
        <p:spPr>
          <a:xfrm>
            <a:off x="640080" y="1554480"/>
            <a:ext cx="530352" cy="530352"/>
          </a:xfrm>
          <a:prstGeom prst="ellipse">
            <a:avLst/>
          </a:prstGeom>
          <a:solidFill>
            <a:srgbClr val="EEF1F6"/>
          </a:solidFill>
          <a:ln/>
        </p:spPr>
      </p:sp>
      <p:pic>
        <p:nvPicPr>
          <p:cNvPr id="6" name="Image 0" descr="preencoded.png"/>
          <p:cNvPicPr>
            <a:picLocks noChangeAspect="1"/>
          </p:cNvPicPr>
          <p:nvPr/>
        </p:nvPicPr>
        <p:blipFill>
          <a:blip r:embed="rId3"/>
          <a:stretch>
            <a:fillRect/>
          </a:stretch>
        </p:blipFill>
        <p:spPr>
          <a:xfrm>
            <a:off x="756757" y="1671157"/>
            <a:ext cx="296997" cy="296997"/>
          </a:xfrm>
          <a:prstGeom prst="rect">
            <a:avLst/>
          </a:prstGeom>
        </p:spPr>
      </p:pic>
      <p:sp>
        <p:nvSpPr>
          <p:cNvPr id="7" name="Text 4"/>
          <p:cNvSpPr/>
          <p:nvPr/>
        </p:nvSpPr>
        <p:spPr>
          <a:xfrm>
            <a:off x="1325880" y="1508760"/>
            <a:ext cx="7132320" cy="292608"/>
          </a:xfrm>
          <a:prstGeom prst="rect">
            <a:avLst/>
          </a:prstGeom>
          <a:noFill/>
          <a:ln/>
        </p:spPr>
        <p:txBody>
          <a:bodyPr wrap="square" rtlCol="0" anchor="ctr"/>
          <a:lstStyle/>
          <a:p>
            <a:pPr marL="0" indent="0">
              <a:buNone/>
            </a:pPr>
            <a:r>
              <a:rPr lang="en-US" sz="1400" b="1" dirty="0">
                <a:solidFill>
                  <a:srgbClr val="1B2A4A"/>
                </a:solidFill>
                <a:latin typeface="Arial" pitchFamily="34" charset="0"/>
                <a:ea typeface="Arial" pitchFamily="34" charset="-122"/>
                <a:cs typeface="Arial" pitchFamily="34" charset="-120"/>
              </a:rPr>
              <a:t>Person Specification</a:t>
            </a:r>
            <a:endParaRPr lang="en-US" sz="1400" dirty="0"/>
          </a:p>
        </p:txBody>
      </p:sp>
      <p:sp>
        <p:nvSpPr>
          <p:cNvPr id="8" name="Text 5"/>
          <p:cNvSpPr/>
          <p:nvPr/>
        </p:nvSpPr>
        <p:spPr>
          <a:xfrm>
            <a:off x="1325880" y="1828800"/>
            <a:ext cx="7178040" cy="960120"/>
          </a:xfrm>
          <a:prstGeom prst="rect">
            <a:avLst/>
          </a:prstGeom>
          <a:noFill/>
          <a:ln/>
        </p:spPr>
        <p:txBody>
          <a:bodyPr wrap="square" rtlCol="0" anchor="ctr"/>
          <a:lstStyle/>
          <a:p>
            <a:pPr>
              <a:lnSpc>
                <a:spcPts val="1400"/>
              </a:lnSpc>
            </a:pPr>
            <a:r>
              <a:rPr lang="en-US" sz="1100" dirty="0"/>
              <a:t>Sets out essential and desirable criteria: essential criteria for a Digital Specialist are proficiency in data analytics/BI tools and stakeholder communication skills; desirable criteria are previous experience in the retail sector.</a:t>
            </a:r>
          </a:p>
        </p:txBody>
      </p:sp>
      <p:sp>
        <p:nvSpPr>
          <p:cNvPr id="9" name="Shape 6"/>
          <p:cNvSpPr/>
          <p:nvPr/>
        </p:nvSpPr>
        <p:spPr>
          <a:xfrm>
            <a:off x="457200" y="3063240"/>
            <a:ext cx="8229600" cy="1508760"/>
          </a:xfrm>
          <a:prstGeom prst="roundRect">
            <a:avLst>
              <a:gd name="adj" fmla="val 4848"/>
            </a:avLst>
          </a:prstGeom>
          <a:solidFill>
            <a:srgbClr val="FFFFFF"/>
          </a:solidFill>
          <a:ln w="19050">
            <a:solidFill>
              <a:srgbClr val="EEF1F6"/>
            </a:solidFill>
            <a:prstDash val="solid"/>
          </a:ln>
        </p:spPr>
      </p:sp>
      <p:sp>
        <p:nvSpPr>
          <p:cNvPr id="10" name="Shape 7"/>
          <p:cNvSpPr/>
          <p:nvPr/>
        </p:nvSpPr>
        <p:spPr>
          <a:xfrm>
            <a:off x="640080" y="3246120"/>
            <a:ext cx="530352" cy="530352"/>
          </a:xfrm>
          <a:prstGeom prst="ellipse">
            <a:avLst/>
          </a:prstGeom>
          <a:solidFill>
            <a:srgbClr val="EEF1F6"/>
          </a:solidFill>
          <a:ln/>
        </p:spPr>
      </p:sp>
      <p:pic>
        <p:nvPicPr>
          <p:cNvPr id="11" name="Image 1" descr="preencoded.png"/>
          <p:cNvPicPr>
            <a:picLocks noChangeAspect="1"/>
          </p:cNvPicPr>
          <p:nvPr/>
        </p:nvPicPr>
        <p:blipFill>
          <a:blip r:embed="rId4"/>
          <a:stretch>
            <a:fillRect/>
          </a:stretch>
        </p:blipFill>
        <p:spPr>
          <a:xfrm>
            <a:off x="756757" y="3362797"/>
            <a:ext cx="296997" cy="296997"/>
          </a:xfrm>
          <a:prstGeom prst="rect">
            <a:avLst/>
          </a:prstGeom>
        </p:spPr>
      </p:pic>
      <p:sp>
        <p:nvSpPr>
          <p:cNvPr id="12" name="Text 8"/>
          <p:cNvSpPr/>
          <p:nvPr/>
        </p:nvSpPr>
        <p:spPr>
          <a:xfrm>
            <a:off x="1325880" y="3200400"/>
            <a:ext cx="7132320" cy="292608"/>
          </a:xfrm>
          <a:prstGeom prst="rect">
            <a:avLst/>
          </a:prstGeom>
          <a:noFill/>
          <a:ln/>
        </p:spPr>
        <p:txBody>
          <a:bodyPr wrap="square" rtlCol="0" anchor="ctr"/>
          <a:lstStyle/>
          <a:p>
            <a:pPr marL="0" indent="0">
              <a:buNone/>
            </a:pPr>
            <a:r>
              <a:rPr lang="en-US" sz="1400" b="1" dirty="0">
                <a:solidFill>
                  <a:srgbClr val="1B2A4A"/>
                </a:solidFill>
                <a:latin typeface="Arial" pitchFamily="34" charset="0"/>
                <a:ea typeface="Arial" pitchFamily="34" charset="-122"/>
                <a:cs typeface="Arial" pitchFamily="34" charset="-120"/>
              </a:rPr>
              <a:t>Advertisement Platforms</a:t>
            </a:r>
            <a:endParaRPr lang="en-US" sz="1400" dirty="0"/>
          </a:p>
        </p:txBody>
      </p:sp>
      <p:sp>
        <p:nvSpPr>
          <p:cNvPr id="13" name="Text 9"/>
          <p:cNvSpPr/>
          <p:nvPr/>
        </p:nvSpPr>
        <p:spPr>
          <a:xfrm>
            <a:off x="1325880" y="3520440"/>
            <a:ext cx="7178040" cy="960120"/>
          </a:xfrm>
          <a:prstGeom prst="rect">
            <a:avLst/>
          </a:prstGeom>
          <a:noFill/>
          <a:ln/>
        </p:spPr>
        <p:txBody>
          <a:bodyPr wrap="square" rtlCol="0" anchor="ctr"/>
          <a:lstStyle/>
          <a:p>
            <a:pPr>
              <a:lnSpc>
                <a:spcPts val="1400"/>
              </a:lnSpc>
            </a:pPr>
            <a:r>
              <a:rPr lang="en-US" sz="1100" dirty="0"/>
              <a:t>LinkedIn/ specialist digital/change job boards to find scarce technical/change talent; in-house Tesco talent marketplace to find existing colleagues who are suitable for redeployment/ development.</a:t>
            </a:r>
          </a:p>
        </p:txBody>
      </p:sp>
      <p:sp>
        <p:nvSpPr>
          <p:cNvPr id="14" name="Text 10"/>
          <p:cNvSpPr/>
          <p:nvPr/>
        </p:nvSpPr>
        <p:spPr>
          <a:xfrm>
            <a:off x="457200" y="4754880"/>
            <a:ext cx="8229600" cy="292608"/>
          </a:xfrm>
          <a:prstGeom prst="rect">
            <a:avLst/>
          </a:prstGeom>
          <a:noFill/>
          <a:ln/>
        </p:spPr>
        <p:txBody>
          <a:bodyPr wrap="square" rtlCol="0" anchor="ctr"/>
          <a:lstStyle/>
          <a:p>
            <a:pPr marL="0" indent="0">
              <a:buNone/>
            </a:pPr>
            <a:r>
              <a:rPr lang="en-US" sz="900" i="1" dirty="0">
                <a:solidFill>
                  <a:srgbClr val="667085"/>
                </a:solidFill>
                <a:latin typeface="Arial" pitchFamily="34" charset="0"/>
                <a:ea typeface="Arial" pitchFamily="34" charset="-122"/>
                <a:cs typeface="Arial" pitchFamily="34" charset="-120"/>
              </a:rPr>
              <a:t>Platform choice affects candidate diversity and pool quality, not just visibility (CIPD, 2024).</a:t>
            </a:r>
            <a:endParaRPr lang="en-US" sz="900" dirty="0"/>
          </a:p>
        </p:txBody>
      </p:sp>
      <p:sp>
        <p:nvSpPr>
          <p:cNvPr id="15" name="Text 11"/>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Interview Type 1: Structured Panel Interview</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Analysing interview types for transformation roles</a:t>
            </a:r>
            <a:endParaRPr lang="en-US" sz="1200" dirty="0"/>
          </a:p>
        </p:txBody>
      </p:sp>
      <p:sp>
        <p:nvSpPr>
          <p:cNvPr id="4" name="Shape 2"/>
          <p:cNvSpPr/>
          <p:nvPr/>
        </p:nvSpPr>
        <p:spPr>
          <a:xfrm>
            <a:off x="502920" y="1371600"/>
            <a:ext cx="777240" cy="777240"/>
          </a:xfrm>
          <a:prstGeom prst="ellipse">
            <a:avLst/>
          </a:prstGeom>
          <a:solidFill>
            <a:srgbClr val="EEF1F6"/>
          </a:solidFill>
          <a:ln/>
        </p:spPr>
      </p:sp>
      <p:pic>
        <p:nvPicPr>
          <p:cNvPr id="5" name="Image 0" descr="preencoded.png"/>
          <p:cNvPicPr>
            <a:picLocks noChangeAspect="1"/>
          </p:cNvPicPr>
          <p:nvPr/>
        </p:nvPicPr>
        <p:blipFill>
          <a:blip r:embed="rId3"/>
          <a:stretch>
            <a:fillRect/>
          </a:stretch>
        </p:blipFill>
        <p:spPr>
          <a:xfrm>
            <a:off x="673913" y="1542593"/>
            <a:ext cx="435254" cy="435254"/>
          </a:xfrm>
          <a:prstGeom prst="rect">
            <a:avLst/>
          </a:prstGeom>
        </p:spPr>
      </p:pic>
      <p:sp>
        <p:nvSpPr>
          <p:cNvPr id="6" name="Text 3"/>
          <p:cNvSpPr/>
          <p:nvPr/>
        </p:nvSpPr>
        <p:spPr>
          <a:xfrm>
            <a:off x="1508760" y="1371600"/>
            <a:ext cx="7223760" cy="914400"/>
          </a:xfrm>
          <a:prstGeom prst="rect">
            <a:avLst/>
          </a:prstGeom>
          <a:noFill/>
          <a:ln/>
        </p:spPr>
        <p:txBody>
          <a:bodyPr wrap="square" rtlCol="0" anchor="ctr"/>
          <a:lstStyle/>
          <a:p>
            <a:pPr>
              <a:lnSpc>
                <a:spcPts val="1700"/>
              </a:lnSpc>
            </a:pPr>
            <a:r>
              <a:rPr lang="en-US" sz="1300" dirty="0"/>
              <a:t>Several interviewers ask the candidate a series of pre-determined questions and grade the responses according to a pre-defined rubric, usually required for higher level positions in transformation, e.g. change manager, project manager.</a:t>
            </a:r>
          </a:p>
        </p:txBody>
      </p:sp>
      <p:sp>
        <p:nvSpPr>
          <p:cNvPr id="7" name="Shape 4"/>
          <p:cNvSpPr/>
          <p:nvPr/>
        </p:nvSpPr>
        <p:spPr>
          <a:xfrm>
            <a:off x="502920" y="2468880"/>
            <a:ext cx="457200" cy="457200"/>
          </a:xfrm>
          <a:prstGeom prst="ellipse">
            <a:avLst/>
          </a:prstGeom>
          <a:solidFill>
            <a:srgbClr val="EEF1F6"/>
          </a:solidFill>
          <a:ln/>
        </p:spPr>
      </p:sp>
      <p:pic>
        <p:nvPicPr>
          <p:cNvPr id="8" name="Image 1" descr="preencoded.png"/>
          <p:cNvPicPr>
            <a:picLocks noChangeAspect="1"/>
          </p:cNvPicPr>
          <p:nvPr/>
        </p:nvPicPr>
        <p:blipFill>
          <a:blip r:embed="rId4"/>
          <a:stretch>
            <a:fillRect/>
          </a:stretch>
        </p:blipFill>
        <p:spPr>
          <a:xfrm>
            <a:off x="603504" y="2569464"/>
            <a:ext cx="256032" cy="256032"/>
          </a:xfrm>
          <a:prstGeom prst="rect">
            <a:avLst/>
          </a:prstGeom>
        </p:spPr>
      </p:pic>
      <p:sp>
        <p:nvSpPr>
          <p:cNvPr id="9" name="Text 5"/>
          <p:cNvSpPr/>
          <p:nvPr/>
        </p:nvSpPr>
        <p:spPr>
          <a:xfrm>
            <a:off x="1097280" y="245059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Strength</a:t>
            </a:r>
            <a:endParaRPr lang="en-US" sz="1250" dirty="0"/>
          </a:p>
        </p:txBody>
      </p:sp>
      <p:sp>
        <p:nvSpPr>
          <p:cNvPr id="10" name="Text 6"/>
          <p:cNvSpPr/>
          <p:nvPr/>
        </p:nvSpPr>
        <p:spPr>
          <a:xfrm>
            <a:off x="2971800" y="242316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Structured, multi-rater formats substantially improve predictive validity and reduce individual interviewer bias compared to unstructured interviews (Levashina et al., 2014).</a:t>
            </a:r>
            <a:endParaRPr lang="en-US" sz="1080" dirty="0"/>
          </a:p>
        </p:txBody>
      </p:sp>
      <p:sp>
        <p:nvSpPr>
          <p:cNvPr id="11" name="Shape 7"/>
          <p:cNvSpPr/>
          <p:nvPr/>
        </p:nvSpPr>
        <p:spPr>
          <a:xfrm>
            <a:off x="502920" y="3246120"/>
            <a:ext cx="457200" cy="457200"/>
          </a:xfrm>
          <a:prstGeom prst="ellipse">
            <a:avLst/>
          </a:prstGeom>
          <a:solidFill>
            <a:srgbClr val="EEF1F6"/>
          </a:solidFill>
          <a:ln/>
        </p:spPr>
      </p:sp>
      <p:pic>
        <p:nvPicPr>
          <p:cNvPr id="12" name="Image 2" descr="preencoded.png"/>
          <p:cNvPicPr>
            <a:picLocks noChangeAspect="1"/>
          </p:cNvPicPr>
          <p:nvPr/>
        </p:nvPicPr>
        <p:blipFill>
          <a:blip r:embed="rId5"/>
          <a:stretch>
            <a:fillRect/>
          </a:stretch>
        </p:blipFill>
        <p:spPr>
          <a:xfrm>
            <a:off x="603504" y="3346704"/>
            <a:ext cx="256032" cy="256032"/>
          </a:xfrm>
          <a:prstGeom prst="rect">
            <a:avLst/>
          </a:prstGeom>
        </p:spPr>
      </p:pic>
      <p:sp>
        <p:nvSpPr>
          <p:cNvPr id="13" name="Text 8"/>
          <p:cNvSpPr/>
          <p:nvPr/>
        </p:nvSpPr>
        <p:spPr>
          <a:xfrm>
            <a:off x="1097280" y="322783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Limitation</a:t>
            </a:r>
            <a:endParaRPr lang="en-US" sz="1250" dirty="0"/>
          </a:p>
        </p:txBody>
      </p:sp>
      <p:sp>
        <p:nvSpPr>
          <p:cNvPr id="14" name="Text 9"/>
          <p:cNvSpPr/>
          <p:nvPr/>
        </p:nvSpPr>
        <p:spPr>
          <a:xfrm>
            <a:off x="2971800" y="320040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Can feel rigid and interrogative for creative or highly technical roles; panel dynamics may still allow subtle bias unless rigorously trained and calibrated.</a:t>
            </a:r>
            <a:endParaRPr lang="en-US" sz="1080" dirty="0"/>
          </a:p>
        </p:txBody>
      </p:sp>
      <p:sp>
        <p:nvSpPr>
          <p:cNvPr id="15" name="Shape 10"/>
          <p:cNvSpPr/>
          <p:nvPr/>
        </p:nvSpPr>
        <p:spPr>
          <a:xfrm>
            <a:off x="502920" y="4023360"/>
            <a:ext cx="457200" cy="457200"/>
          </a:xfrm>
          <a:prstGeom prst="ellipse">
            <a:avLst/>
          </a:prstGeom>
          <a:solidFill>
            <a:srgbClr val="EEF1F6"/>
          </a:solidFill>
          <a:ln/>
        </p:spPr>
      </p:sp>
      <p:pic>
        <p:nvPicPr>
          <p:cNvPr id="16" name="Image 3" descr="preencoded.png"/>
          <p:cNvPicPr>
            <a:picLocks noChangeAspect="1"/>
          </p:cNvPicPr>
          <p:nvPr/>
        </p:nvPicPr>
        <p:blipFill>
          <a:blip r:embed="rId6"/>
          <a:stretch>
            <a:fillRect/>
          </a:stretch>
        </p:blipFill>
        <p:spPr>
          <a:xfrm>
            <a:off x="603504" y="4123944"/>
            <a:ext cx="256032" cy="256032"/>
          </a:xfrm>
          <a:prstGeom prst="rect">
            <a:avLst/>
          </a:prstGeom>
        </p:spPr>
      </p:pic>
      <p:sp>
        <p:nvSpPr>
          <p:cNvPr id="17" name="Text 11"/>
          <p:cNvSpPr/>
          <p:nvPr/>
        </p:nvSpPr>
        <p:spPr>
          <a:xfrm>
            <a:off x="1097280" y="400507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Application at Tesco</a:t>
            </a:r>
            <a:endParaRPr lang="en-US" sz="1250" dirty="0"/>
          </a:p>
        </p:txBody>
      </p:sp>
      <p:sp>
        <p:nvSpPr>
          <p:cNvPr id="18" name="Text 12"/>
          <p:cNvSpPr/>
          <p:nvPr/>
        </p:nvSpPr>
        <p:spPr>
          <a:xfrm>
            <a:off x="2971800" y="397764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Recommended for Change Manager and Project Manager roles, where consistent, defensible comparison across many applicants is essential for a fair, high-volume transformation hiring round.</a:t>
            </a:r>
            <a:endParaRPr lang="en-US" sz="1080" dirty="0"/>
          </a:p>
        </p:txBody>
      </p:sp>
      <p:sp>
        <p:nvSpPr>
          <p:cNvPr id="19" name="Text 1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Interview Type 2: Competency-Based Interview</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Analysing interview types for transformation roles</a:t>
            </a:r>
            <a:endParaRPr lang="en-US" sz="1200" dirty="0"/>
          </a:p>
        </p:txBody>
      </p:sp>
      <p:sp>
        <p:nvSpPr>
          <p:cNvPr id="4" name="Shape 2"/>
          <p:cNvSpPr/>
          <p:nvPr/>
        </p:nvSpPr>
        <p:spPr>
          <a:xfrm>
            <a:off x="502920" y="1371600"/>
            <a:ext cx="777240" cy="777240"/>
          </a:xfrm>
          <a:prstGeom prst="ellipse">
            <a:avLst/>
          </a:prstGeom>
          <a:solidFill>
            <a:srgbClr val="EEF1F6"/>
          </a:solidFill>
          <a:ln/>
        </p:spPr>
      </p:sp>
      <p:pic>
        <p:nvPicPr>
          <p:cNvPr id="5" name="Image 0" descr="preencoded.png"/>
          <p:cNvPicPr>
            <a:picLocks noChangeAspect="1"/>
          </p:cNvPicPr>
          <p:nvPr/>
        </p:nvPicPr>
        <p:blipFill>
          <a:blip r:embed="rId3"/>
          <a:stretch>
            <a:fillRect/>
          </a:stretch>
        </p:blipFill>
        <p:spPr>
          <a:xfrm>
            <a:off x="673913" y="1542593"/>
            <a:ext cx="435254" cy="435254"/>
          </a:xfrm>
          <a:prstGeom prst="rect">
            <a:avLst/>
          </a:prstGeom>
        </p:spPr>
      </p:pic>
      <p:sp>
        <p:nvSpPr>
          <p:cNvPr id="6" name="Text 3"/>
          <p:cNvSpPr/>
          <p:nvPr/>
        </p:nvSpPr>
        <p:spPr>
          <a:xfrm>
            <a:off x="1508760" y="1371600"/>
            <a:ext cx="7223760" cy="914400"/>
          </a:xfrm>
          <a:prstGeom prst="rect">
            <a:avLst/>
          </a:prstGeom>
          <a:noFill/>
          <a:ln/>
        </p:spPr>
        <p:txBody>
          <a:bodyPr wrap="square" rtlCol="0" anchor="ctr"/>
          <a:lstStyle/>
          <a:p>
            <a:pPr>
              <a:lnSpc>
                <a:spcPts val="1700"/>
              </a:lnSpc>
            </a:pPr>
            <a:r>
              <a:rPr lang="en-US" sz="1300" dirty="0"/>
              <a:t>Candidates are required to offer specific examples related to their past </a:t>
            </a:r>
            <a:r>
              <a:rPr lang="en-US" sz="1300" dirty="0" err="1"/>
              <a:t>behaviour</a:t>
            </a:r>
            <a:r>
              <a:rPr lang="en-US" sz="1300" dirty="0"/>
              <a:t> against pre-identified competencies (e.g., 'leading change', 'stakeholder influence') and these are marked against a set of </a:t>
            </a:r>
            <a:r>
              <a:rPr lang="en-US" sz="1300" dirty="0" err="1"/>
              <a:t>behavioural</a:t>
            </a:r>
            <a:r>
              <a:rPr lang="en-US" sz="1300" dirty="0"/>
              <a:t> indicators.</a:t>
            </a:r>
          </a:p>
        </p:txBody>
      </p:sp>
      <p:sp>
        <p:nvSpPr>
          <p:cNvPr id="7" name="Shape 4"/>
          <p:cNvSpPr/>
          <p:nvPr/>
        </p:nvSpPr>
        <p:spPr>
          <a:xfrm>
            <a:off x="502920" y="2468880"/>
            <a:ext cx="457200" cy="457200"/>
          </a:xfrm>
          <a:prstGeom prst="ellipse">
            <a:avLst/>
          </a:prstGeom>
          <a:solidFill>
            <a:srgbClr val="EEF1F6"/>
          </a:solidFill>
          <a:ln/>
        </p:spPr>
      </p:sp>
      <p:pic>
        <p:nvPicPr>
          <p:cNvPr id="8" name="Image 1" descr="preencoded.png"/>
          <p:cNvPicPr>
            <a:picLocks noChangeAspect="1"/>
          </p:cNvPicPr>
          <p:nvPr/>
        </p:nvPicPr>
        <p:blipFill>
          <a:blip r:embed="rId4"/>
          <a:stretch>
            <a:fillRect/>
          </a:stretch>
        </p:blipFill>
        <p:spPr>
          <a:xfrm>
            <a:off x="603504" y="2569464"/>
            <a:ext cx="256032" cy="256032"/>
          </a:xfrm>
          <a:prstGeom prst="rect">
            <a:avLst/>
          </a:prstGeom>
        </p:spPr>
      </p:pic>
      <p:sp>
        <p:nvSpPr>
          <p:cNvPr id="9" name="Text 5"/>
          <p:cNvSpPr/>
          <p:nvPr/>
        </p:nvSpPr>
        <p:spPr>
          <a:xfrm>
            <a:off x="1097280" y="245059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Strength</a:t>
            </a:r>
            <a:endParaRPr lang="en-US" sz="1250" dirty="0"/>
          </a:p>
        </p:txBody>
      </p:sp>
      <p:sp>
        <p:nvSpPr>
          <p:cNvPr id="10" name="Text 6"/>
          <p:cNvSpPr/>
          <p:nvPr/>
        </p:nvSpPr>
        <p:spPr>
          <a:xfrm>
            <a:off x="2971800" y="242316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Grounds evaluation in demonstrated past behaviour rather than hypothetical claims, and behavioural-interview components are strongly linked to improved structure and validity (Levashina et al., 2014).</a:t>
            </a:r>
            <a:endParaRPr lang="en-US" sz="1080" dirty="0"/>
          </a:p>
        </p:txBody>
      </p:sp>
      <p:sp>
        <p:nvSpPr>
          <p:cNvPr id="11" name="Shape 7"/>
          <p:cNvSpPr/>
          <p:nvPr/>
        </p:nvSpPr>
        <p:spPr>
          <a:xfrm>
            <a:off x="502920" y="3246120"/>
            <a:ext cx="457200" cy="457200"/>
          </a:xfrm>
          <a:prstGeom prst="ellipse">
            <a:avLst/>
          </a:prstGeom>
          <a:solidFill>
            <a:srgbClr val="EEF1F6"/>
          </a:solidFill>
          <a:ln/>
        </p:spPr>
      </p:sp>
      <p:pic>
        <p:nvPicPr>
          <p:cNvPr id="12" name="Image 2" descr="preencoded.png"/>
          <p:cNvPicPr>
            <a:picLocks noChangeAspect="1"/>
          </p:cNvPicPr>
          <p:nvPr/>
        </p:nvPicPr>
        <p:blipFill>
          <a:blip r:embed="rId5"/>
          <a:stretch>
            <a:fillRect/>
          </a:stretch>
        </p:blipFill>
        <p:spPr>
          <a:xfrm>
            <a:off x="603504" y="3346704"/>
            <a:ext cx="256032" cy="256032"/>
          </a:xfrm>
          <a:prstGeom prst="rect">
            <a:avLst/>
          </a:prstGeom>
        </p:spPr>
      </p:pic>
      <p:sp>
        <p:nvSpPr>
          <p:cNvPr id="13" name="Text 8"/>
          <p:cNvSpPr/>
          <p:nvPr/>
        </p:nvSpPr>
        <p:spPr>
          <a:xfrm>
            <a:off x="1097280" y="322783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Limitation</a:t>
            </a:r>
            <a:endParaRPr lang="en-US" sz="1250" dirty="0"/>
          </a:p>
        </p:txBody>
      </p:sp>
      <p:sp>
        <p:nvSpPr>
          <p:cNvPr id="14" name="Text 9"/>
          <p:cNvSpPr/>
          <p:nvPr/>
        </p:nvSpPr>
        <p:spPr>
          <a:xfrm>
            <a:off x="2971800" y="320040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Relies on candidates having had prior opportunities to demonstrate the competency; may disadvantage strong candidates transitioning from unrelated sectors.</a:t>
            </a:r>
            <a:endParaRPr lang="en-US" sz="1080" dirty="0"/>
          </a:p>
        </p:txBody>
      </p:sp>
      <p:sp>
        <p:nvSpPr>
          <p:cNvPr id="15" name="Shape 10"/>
          <p:cNvSpPr/>
          <p:nvPr/>
        </p:nvSpPr>
        <p:spPr>
          <a:xfrm>
            <a:off x="502920" y="4023360"/>
            <a:ext cx="457200" cy="457200"/>
          </a:xfrm>
          <a:prstGeom prst="ellipse">
            <a:avLst/>
          </a:prstGeom>
          <a:solidFill>
            <a:srgbClr val="EEF1F6"/>
          </a:solidFill>
          <a:ln/>
        </p:spPr>
      </p:sp>
      <p:pic>
        <p:nvPicPr>
          <p:cNvPr id="16" name="Image 3" descr="preencoded.png"/>
          <p:cNvPicPr>
            <a:picLocks noChangeAspect="1"/>
          </p:cNvPicPr>
          <p:nvPr/>
        </p:nvPicPr>
        <p:blipFill>
          <a:blip r:embed="rId6"/>
          <a:stretch>
            <a:fillRect/>
          </a:stretch>
        </p:blipFill>
        <p:spPr>
          <a:xfrm>
            <a:off x="603504" y="4123944"/>
            <a:ext cx="256032" cy="256032"/>
          </a:xfrm>
          <a:prstGeom prst="rect">
            <a:avLst/>
          </a:prstGeom>
        </p:spPr>
      </p:pic>
      <p:sp>
        <p:nvSpPr>
          <p:cNvPr id="17" name="Text 11"/>
          <p:cNvSpPr/>
          <p:nvPr/>
        </p:nvSpPr>
        <p:spPr>
          <a:xfrm>
            <a:off x="1097280" y="400507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Application at Tesco</a:t>
            </a:r>
            <a:endParaRPr lang="en-US" sz="1250" dirty="0"/>
          </a:p>
        </p:txBody>
      </p:sp>
      <p:sp>
        <p:nvSpPr>
          <p:cNvPr id="18" name="Text 12"/>
          <p:cNvSpPr/>
          <p:nvPr/>
        </p:nvSpPr>
        <p:spPr>
          <a:xfrm>
            <a:off x="2971800" y="397764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Well suited to Digital Specialist and Financial Analyst roles, testing evidenced competencies such as 'data-driven decision-making' and 'managing ambiguity'.</a:t>
            </a:r>
            <a:endParaRPr lang="en-US" sz="1080" dirty="0"/>
          </a:p>
        </p:txBody>
      </p:sp>
      <p:sp>
        <p:nvSpPr>
          <p:cNvPr id="19" name="Text 1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Interview Type 3: Assessment Centre Interview</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Analysing interview types for transformation roles</a:t>
            </a:r>
            <a:endParaRPr lang="en-US" sz="1200" dirty="0"/>
          </a:p>
        </p:txBody>
      </p:sp>
      <p:sp>
        <p:nvSpPr>
          <p:cNvPr id="4" name="Shape 2"/>
          <p:cNvSpPr/>
          <p:nvPr/>
        </p:nvSpPr>
        <p:spPr>
          <a:xfrm>
            <a:off x="502920" y="1371600"/>
            <a:ext cx="777240" cy="777240"/>
          </a:xfrm>
          <a:prstGeom prst="ellipse">
            <a:avLst/>
          </a:prstGeom>
          <a:solidFill>
            <a:srgbClr val="EEF1F6"/>
          </a:solidFill>
          <a:ln/>
        </p:spPr>
      </p:sp>
      <p:pic>
        <p:nvPicPr>
          <p:cNvPr id="5" name="Image 0" descr="preencoded.png"/>
          <p:cNvPicPr>
            <a:picLocks noChangeAspect="1"/>
          </p:cNvPicPr>
          <p:nvPr/>
        </p:nvPicPr>
        <p:blipFill>
          <a:blip r:embed="rId3"/>
          <a:stretch>
            <a:fillRect/>
          </a:stretch>
        </p:blipFill>
        <p:spPr>
          <a:xfrm>
            <a:off x="673913" y="1542593"/>
            <a:ext cx="435254" cy="435254"/>
          </a:xfrm>
          <a:prstGeom prst="rect">
            <a:avLst/>
          </a:prstGeom>
        </p:spPr>
      </p:pic>
      <p:sp>
        <p:nvSpPr>
          <p:cNvPr id="6" name="Text 3"/>
          <p:cNvSpPr/>
          <p:nvPr/>
        </p:nvSpPr>
        <p:spPr>
          <a:xfrm>
            <a:off x="1508760" y="1371600"/>
            <a:ext cx="7223760" cy="914400"/>
          </a:xfrm>
          <a:prstGeom prst="rect">
            <a:avLst/>
          </a:prstGeom>
          <a:noFill/>
          <a:ln/>
        </p:spPr>
        <p:txBody>
          <a:bodyPr wrap="square" rtlCol="0" anchor="ctr"/>
          <a:lstStyle/>
          <a:p>
            <a:pPr>
              <a:lnSpc>
                <a:spcPts val="1700"/>
              </a:lnSpc>
            </a:pPr>
            <a:r>
              <a:rPr lang="en-US" sz="1300" dirty="0"/>
              <a:t>Mixes interviews and simulation with group activity and work sample tasks (such as a transformation case study activity) to see candidates doing tasks that are relevant to the role.</a:t>
            </a:r>
          </a:p>
        </p:txBody>
      </p:sp>
      <p:sp>
        <p:nvSpPr>
          <p:cNvPr id="7" name="Shape 4"/>
          <p:cNvSpPr/>
          <p:nvPr/>
        </p:nvSpPr>
        <p:spPr>
          <a:xfrm>
            <a:off x="502920" y="2468880"/>
            <a:ext cx="457200" cy="457200"/>
          </a:xfrm>
          <a:prstGeom prst="ellipse">
            <a:avLst/>
          </a:prstGeom>
          <a:solidFill>
            <a:srgbClr val="EEF1F6"/>
          </a:solidFill>
          <a:ln/>
        </p:spPr>
      </p:sp>
      <p:pic>
        <p:nvPicPr>
          <p:cNvPr id="8" name="Image 1" descr="preencoded.png"/>
          <p:cNvPicPr>
            <a:picLocks noChangeAspect="1"/>
          </p:cNvPicPr>
          <p:nvPr/>
        </p:nvPicPr>
        <p:blipFill>
          <a:blip r:embed="rId4"/>
          <a:stretch>
            <a:fillRect/>
          </a:stretch>
        </p:blipFill>
        <p:spPr>
          <a:xfrm>
            <a:off x="603504" y="2569464"/>
            <a:ext cx="256032" cy="256032"/>
          </a:xfrm>
          <a:prstGeom prst="rect">
            <a:avLst/>
          </a:prstGeom>
        </p:spPr>
      </p:pic>
      <p:sp>
        <p:nvSpPr>
          <p:cNvPr id="9" name="Text 5"/>
          <p:cNvSpPr/>
          <p:nvPr/>
        </p:nvSpPr>
        <p:spPr>
          <a:xfrm>
            <a:off x="1097280" y="245059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Strength</a:t>
            </a:r>
            <a:endParaRPr lang="en-US" sz="1250" dirty="0"/>
          </a:p>
        </p:txBody>
      </p:sp>
      <p:sp>
        <p:nvSpPr>
          <p:cNvPr id="10" name="Text 6"/>
          <p:cNvSpPr/>
          <p:nvPr/>
        </p:nvSpPr>
        <p:spPr>
          <a:xfrm>
            <a:off x="2971800" y="242316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Combining multiple methods, including work samples, typically yields higher predictive validity than any single interview format alone, capturing skills interviews cannot directly observe.</a:t>
            </a:r>
            <a:endParaRPr lang="en-US" sz="1080" dirty="0"/>
          </a:p>
        </p:txBody>
      </p:sp>
      <p:sp>
        <p:nvSpPr>
          <p:cNvPr id="11" name="Shape 7"/>
          <p:cNvSpPr/>
          <p:nvPr/>
        </p:nvSpPr>
        <p:spPr>
          <a:xfrm>
            <a:off x="502920" y="3246120"/>
            <a:ext cx="457200" cy="457200"/>
          </a:xfrm>
          <a:prstGeom prst="ellipse">
            <a:avLst/>
          </a:prstGeom>
          <a:solidFill>
            <a:srgbClr val="EEF1F6"/>
          </a:solidFill>
          <a:ln/>
        </p:spPr>
      </p:sp>
      <p:pic>
        <p:nvPicPr>
          <p:cNvPr id="12" name="Image 2" descr="preencoded.png"/>
          <p:cNvPicPr>
            <a:picLocks noChangeAspect="1"/>
          </p:cNvPicPr>
          <p:nvPr/>
        </p:nvPicPr>
        <p:blipFill>
          <a:blip r:embed="rId5"/>
          <a:stretch>
            <a:fillRect/>
          </a:stretch>
        </p:blipFill>
        <p:spPr>
          <a:xfrm>
            <a:off x="603504" y="3346704"/>
            <a:ext cx="256032" cy="256032"/>
          </a:xfrm>
          <a:prstGeom prst="rect">
            <a:avLst/>
          </a:prstGeom>
        </p:spPr>
      </p:pic>
      <p:sp>
        <p:nvSpPr>
          <p:cNvPr id="13" name="Text 8"/>
          <p:cNvSpPr/>
          <p:nvPr/>
        </p:nvSpPr>
        <p:spPr>
          <a:xfrm>
            <a:off x="1097280" y="322783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Limitation</a:t>
            </a:r>
            <a:endParaRPr lang="en-US" sz="1250" dirty="0"/>
          </a:p>
        </p:txBody>
      </p:sp>
      <p:sp>
        <p:nvSpPr>
          <p:cNvPr id="14" name="Text 9"/>
          <p:cNvSpPr/>
          <p:nvPr/>
        </p:nvSpPr>
        <p:spPr>
          <a:xfrm>
            <a:off x="2971800" y="320040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Resource-intensive in time and cost, and less practical for high-volume or geographically dispersed hiring across Tesco's national store estate.</a:t>
            </a:r>
            <a:endParaRPr lang="en-US" sz="1080" dirty="0"/>
          </a:p>
        </p:txBody>
      </p:sp>
      <p:sp>
        <p:nvSpPr>
          <p:cNvPr id="15" name="Shape 10"/>
          <p:cNvSpPr/>
          <p:nvPr/>
        </p:nvSpPr>
        <p:spPr>
          <a:xfrm>
            <a:off x="502920" y="4023360"/>
            <a:ext cx="457200" cy="457200"/>
          </a:xfrm>
          <a:prstGeom prst="ellipse">
            <a:avLst/>
          </a:prstGeom>
          <a:solidFill>
            <a:srgbClr val="EEF1F6"/>
          </a:solidFill>
          <a:ln/>
        </p:spPr>
      </p:sp>
      <p:pic>
        <p:nvPicPr>
          <p:cNvPr id="16" name="Image 3" descr="preencoded.png"/>
          <p:cNvPicPr>
            <a:picLocks noChangeAspect="1"/>
          </p:cNvPicPr>
          <p:nvPr/>
        </p:nvPicPr>
        <p:blipFill>
          <a:blip r:embed="rId6"/>
          <a:stretch>
            <a:fillRect/>
          </a:stretch>
        </p:blipFill>
        <p:spPr>
          <a:xfrm>
            <a:off x="603504" y="4123944"/>
            <a:ext cx="256032" cy="256032"/>
          </a:xfrm>
          <a:prstGeom prst="rect">
            <a:avLst/>
          </a:prstGeom>
        </p:spPr>
      </p:pic>
      <p:sp>
        <p:nvSpPr>
          <p:cNvPr id="17" name="Text 11"/>
          <p:cNvSpPr/>
          <p:nvPr/>
        </p:nvSpPr>
        <p:spPr>
          <a:xfrm>
            <a:off x="1097280" y="4005072"/>
            <a:ext cx="182880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Application at Tesco</a:t>
            </a:r>
            <a:endParaRPr lang="en-US" sz="1250" dirty="0"/>
          </a:p>
        </p:txBody>
      </p:sp>
      <p:sp>
        <p:nvSpPr>
          <p:cNvPr id="18" name="Text 12"/>
          <p:cNvSpPr/>
          <p:nvPr/>
        </p:nvSpPr>
        <p:spPr>
          <a:xfrm>
            <a:off x="2971800" y="3977640"/>
            <a:ext cx="5715000" cy="685800"/>
          </a:xfrm>
          <a:prstGeom prst="rect">
            <a:avLst/>
          </a:prstGeom>
          <a:noFill/>
          <a:ln/>
        </p:spPr>
        <p:txBody>
          <a:bodyPr wrap="square" rtlCol="0" anchor="ctr"/>
          <a:lstStyle/>
          <a:p>
            <a:pPr marL="0" indent="0">
              <a:lnSpc>
                <a:spcPts val="1300"/>
              </a:lnSpc>
              <a:buNone/>
            </a:pPr>
            <a:r>
              <a:rPr lang="en-US" sz="1080" dirty="0">
                <a:solidFill>
                  <a:srgbClr val="667085"/>
                </a:solidFill>
                <a:latin typeface="Arial" pitchFamily="34" charset="0"/>
                <a:ea typeface="Arial" pitchFamily="34" charset="-122"/>
                <a:cs typeface="Arial" pitchFamily="34" charset="-120"/>
              </a:rPr>
              <a:t>Best reserved for senior or highly technical hires, such as a Head of Digital Transformation, where the investment is justified by the role's strategic importance.</a:t>
            </a:r>
            <a:endParaRPr lang="en-US" sz="1080" dirty="0"/>
          </a:p>
        </p:txBody>
      </p:sp>
      <p:sp>
        <p:nvSpPr>
          <p:cNvPr id="19" name="Text 1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Justifying Appropriate Questioning Techniques</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Matching technique to role and purpose</a:t>
            </a:r>
            <a:endParaRPr lang="en-US" sz="1200" dirty="0"/>
          </a:p>
        </p:txBody>
      </p:sp>
      <p:sp>
        <p:nvSpPr>
          <p:cNvPr id="4" name="Shape 2"/>
          <p:cNvSpPr/>
          <p:nvPr/>
        </p:nvSpPr>
        <p:spPr>
          <a:xfrm>
            <a:off x="457200" y="1325880"/>
            <a:ext cx="3977640" cy="1536192"/>
          </a:xfrm>
          <a:prstGeom prst="roundRect">
            <a:avLst>
              <a:gd name="adj" fmla="val 4762"/>
            </a:avLst>
          </a:prstGeom>
          <a:solidFill>
            <a:srgbClr val="EEF1F6"/>
          </a:solidFill>
          <a:ln w="19050">
            <a:solidFill>
              <a:srgbClr val="EEF1F6"/>
            </a:solidFill>
            <a:prstDash val="solid"/>
          </a:ln>
        </p:spPr>
      </p:sp>
      <p:sp>
        <p:nvSpPr>
          <p:cNvPr id="5" name="Shape 3"/>
          <p:cNvSpPr/>
          <p:nvPr/>
        </p:nvSpPr>
        <p:spPr>
          <a:xfrm>
            <a:off x="640080" y="1508760"/>
            <a:ext cx="457200" cy="457200"/>
          </a:xfrm>
          <a:prstGeom prst="ellipse">
            <a:avLst/>
          </a:prstGeom>
          <a:solidFill>
            <a:srgbClr val="EEF1F6"/>
          </a:solidFill>
          <a:ln/>
        </p:spPr>
      </p:sp>
      <p:pic>
        <p:nvPicPr>
          <p:cNvPr id="6" name="Image 0" descr="preencoded.png"/>
          <p:cNvPicPr>
            <a:picLocks noChangeAspect="1"/>
          </p:cNvPicPr>
          <p:nvPr/>
        </p:nvPicPr>
        <p:blipFill>
          <a:blip r:embed="rId3"/>
          <a:stretch>
            <a:fillRect/>
          </a:stretch>
        </p:blipFill>
        <p:spPr>
          <a:xfrm>
            <a:off x="740664" y="1609344"/>
            <a:ext cx="256032" cy="256032"/>
          </a:xfrm>
          <a:prstGeom prst="rect">
            <a:avLst/>
          </a:prstGeom>
        </p:spPr>
      </p:pic>
      <p:sp>
        <p:nvSpPr>
          <p:cNvPr id="7" name="Text 4"/>
          <p:cNvSpPr/>
          <p:nvPr/>
        </p:nvSpPr>
        <p:spPr>
          <a:xfrm>
            <a:off x="1234440" y="1472184"/>
            <a:ext cx="3063240" cy="457200"/>
          </a:xfrm>
          <a:prstGeom prst="rect">
            <a:avLst/>
          </a:prstGeom>
          <a:noFill/>
          <a:ln/>
        </p:spPr>
        <p:txBody>
          <a:bodyPr wrap="square" rtlCol="0" anchor="ctr"/>
          <a:lstStyle/>
          <a:p>
            <a:pPr marL="0" indent="0">
              <a:buNone/>
            </a:pPr>
            <a:r>
              <a:rPr lang="en-US" sz="1200" b="1" dirty="0">
                <a:solidFill>
                  <a:srgbClr val="1B2A4A"/>
                </a:solidFill>
                <a:latin typeface="Arial" pitchFamily="34" charset="0"/>
                <a:ea typeface="Arial" pitchFamily="34" charset="-122"/>
                <a:cs typeface="Arial" pitchFamily="34" charset="-120"/>
              </a:rPr>
              <a:t>Behavioural questioning</a:t>
            </a:r>
            <a:endParaRPr lang="en-US" sz="1200" dirty="0"/>
          </a:p>
        </p:txBody>
      </p:sp>
      <p:sp>
        <p:nvSpPr>
          <p:cNvPr id="8" name="Text 5"/>
          <p:cNvSpPr/>
          <p:nvPr/>
        </p:nvSpPr>
        <p:spPr>
          <a:xfrm>
            <a:off x="658368" y="1965960"/>
            <a:ext cx="3611880" cy="822960"/>
          </a:xfrm>
          <a:prstGeom prst="rect">
            <a:avLst/>
          </a:prstGeom>
          <a:noFill/>
          <a:ln/>
        </p:spPr>
        <p:txBody>
          <a:bodyPr wrap="square" rtlCol="0" anchor="ctr"/>
          <a:lstStyle/>
          <a:p>
            <a:pPr marL="0" indent="0">
              <a:lnSpc>
                <a:spcPts val="1200"/>
              </a:lnSpc>
              <a:buNone/>
            </a:pPr>
            <a:r>
              <a:rPr lang="en-US" sz="980" dirty="0">
                <a:solidFill>
                  <a:srgbClr val="667085"/>
                </a:solidFill>
                <a:latin typeface="Arial" pitchFamily="34" charset="0"/>
                <a:ea typeface="Arial" pitchFamily="34" charset="-122"/>
                <a:cs typeface="Arial" pitchFamily="34" charset="-120"/>
              </a:rPr>
              <a:t>'Tell me about a time you led a team through resistance to change.' Justified for Change Manager roles: past behaviour is a strong predictor of future behaviour in similar contexts (Levashina et al., 2014).</a:t>
            </a:r>
            <a:endParaRPr lang="en-US" sz="980" dirty="0"/>
          </a:p>
        </p:txBody>
      </p:sp>
      <p:sp>
        <p:nvSpPr>
          <p:cNvPr id="9" name="Shape 6"/>
          <p:cNvSpPr/>
          <p:nvPr/>
        </p:nvSpPr>
        <p:spPr>
          <a:xfrm>
            <a:off x="4709160" y="1325880"/>
            <a:ext cx="3977640" cy="1536192"/>
          </a:xfrm>
          <a:prstGeom prst="roundRect">
            <a:avLst>
              <a:gd name="adj" fmla="val 4762"/>
            </a:avLst>
          </a:prstGeom>
          <a:solidFill>
            <a:srgbClr val="FFFFFF"/>
          </a:solidFill>
          <a:ln w="19050">
            <a:solidFill>
              <a:srgbClr val="EEF1F6"/>
            </a:solidFill>
            <a:prstDash val="solid"/>
          </a:ln>
        </p:spPr>
      </p:sp>
      <p:sp>
        <p:nvSpPr>
          <p:cNvPr id="10" name="Shape 7"/>
          <p:cNvSpPr/>
          <p:nvPr/>
        </p:nvSpPr>
        <p:spPr>
          <a:xfrm>
            <a:off x="4892040" y="1508760"/>
            <a:ext cx="457200" cy="457200"/>
          </a:xfrm>
          <a:prstGeom prst="ellipse">
            <a:avLst/>
          </a:prstGeom>
          <a:solidFill>
            <a:srgbClr val="EEF1F6"/>
          </a:solidFill>
          <a:ln/>
        </p:spPr>
      </p:sp>
      <p:pic>
        <p:nvPicPr>
          <p:cNvPr id="11" name="Image 1" descr="preencoded.png"/>
          <p:cNvPicPr>
            <a:picLocks noChangeAspect="1"/>
          </p:cNvPicPr>
          <p:nvPr/>
        </p:nvPicPr>
        <p:blipFill>
          <a:blip r:embed="rId4"/>
          <a:stretch>
            <a:fillRect/>
          </a:stretch>
        </p:blipFill>
        <p:spPr>
          <a:xfrm>
            <a:off x="4992624" y="1609344"/>
            <a:ext cx="256032" cy="256032"/>
          </a:xfrm>
          <a:prstGeom prst="rect">
            <a:avLst/>
          </a:prstGeom>
        </p:spPr>
      </p:pic>
      <p:sp>
        <p:nvSpPr>
          <p:cNvPr id="12" name="Text 8"/>
          <p:cNvSpPr/>
          <p:nvPr/>
        </p:nvSpPr>
        <p:spPr>
          <a:xfrm>
            <a:off x="5486400" y="1472184"/>
            <a:ext cx="3063240" cy="457200"/>
          </a:xfrm>
          <a:prstGeom prst="rect">
            <a:avLst/>
          </a:prstGeom>
          <a:noFill/>
          <a:ln/>
        </p:spPr>
        <p:txBody>
          <a:bodyPr wrap="square" rtlCol="0" anchor="ctr"/>
          <a:lstStyle/>
          <a:p>
            <a:pPr marL="0" indent="0">
              <a:buNone/>
            </a:pPr>
            <a:r>
              <a:rPr lang="en-US" sz="1200" b="1" dirty="0">
                <a:solidFill>
                  <a:srgbClr val="1B2A4A"/>
                </a:solidFill>
                <a:latin typeface="Arial" pitchFamily="34" charset="0"/>
                <a:ea typeface="Arial" pitchFamily="34" charset="-122"/>
                <a:cs typeface="Arial" pitchFamily="34" charset="-120"/>
              </a:rPr>
              <a:t>Situational questioning</a:t>
            </a:r>
            <a:endParaRPr lang="en-US" sz="1200" dirty="0"/>
          </a:p>
        </p:txBody>
      </p:sp>
      <p:sp>
        <p:nvSpPr>
          <p:cNvPr id="13" name="Text 9"/>
          <p:cNvSpPr/>
          <p:nvPr/>
        </p:nvSpPr>
        <p:spPr>
          <a:xfrm>
            <a:off x="4910328" y="1965960"/>
            <a:ext cx="3611880" cy="822960"/>
          </a:xfrm>
          <a:prstGeom prst="rect">
            <a:avLst/>
          </a:prstGeom>
          <a:noFill/>
          <a:ln/>
        </p:spPr>
        <p:txBody>
          <a:bodyPr wrap="square" rtlCol="0" anchor="ctr"/>
          <a:lstStyle/>
          <a:p>
            <a:pPr marL="0" indent="0">
              <a:lnSpc>
                <a:spcPts val="1200"/>
              </a:lnSpc>
              <a:buNone/>
            </a:pPr>
            <a:r>
              <a:rPr lang="en-US" sz="980" dirty="0">
                <a:solidFill>
                  <a:srgbClr val="667085"/>
                </a:solidFill>
                <a:latin typeface="Arial" pitchFamily="34" charset="0"/>
                <a:ea typeface="Arial" pitchFamily="34" charset="-122"/>
                <a:cs typeface="Arial" pitchFamily="34" charset="-120"/>
              </a:rPr>
              <a:t>'What would you do if a key system delivery was delayed by six weeks?' Justified for Project Manager roles facing genuinely novel transformation scenarios with no direct past precedent.</a:t>
            </a:r>
            <a:endParaRPr lang="en-US" sz="980" dirty="0"/>
          </a:p>
        </p:txBody>
      </p:sp>
      <p:sp>
        <p:nvSpPr>
          <p:cNvPr id="14" name="Shape 10"/>
          <p:cNvSpPr/>
          <p:nvPr/>
        </p:nvSpPr>
        <p:spPr>
          <a:xfrm>
            <a:off x="457200" y="3017520"/>
            <a:ext cx="3977640" cy="1536192"/>
          </a:xfrm>
          <a:prstGeom prst="roundRect">
            <a:avLst>
              <a:gd name="adj" fmla="val 4762"/>
            </a:avLst>
          </a:prstGeom>
          <a:solidFill>
            <a:srgbClr val="EEF1F6"/>
          </a:solidFill>
          <a:ln w="19050">
            <a:solidFill>
              <a:srgbClr val="EEF1F6"/>
            </a:solidFill>
            <a:prstDash val="solid"/>
          </a:ln>
        </p:spPr>
      </p:sp>
      <p:sp>
        <p:nvSpPr>
          <p:cNvPr id="15" name="Shape 11"/>
          <p:cNvSpPr/>
          <p:nvPr/>
        </p:nvSpPr>
        <p:spPr>
          <a:xfrm>
            <a:off x="640080" y="3200400"/>
            <a:ext cx="457200" cy="457200"/>
          </a:xfrm>
          <a:prstGeom prst="ellipse">
            <a:avLst/>
          </a:prstGeom>
          <a:solidFill>
            <a:srgbClr val="EEF1F6"/>
          </a:solidFill>
          <a:ln/>
        </p:spPr>
      </p:sp>
      <p:pic>
        <p:nvPicPr>
          <p:cNvPr id="16" name="Image 2" descr="preencoded.png"/>
          <p:cNvPicPr>
            <a:picLocks noChangeAspect="1"/>
          </p:cNvPicPr>
          <p:nvPr/>
        </p:nvPicPr>
        <p:blipFill>
          <a:blip r:embed="rId5"/>
          <a:stretch>
            <a:fillRect/>
          </a:stretch>
        </p:blipFill>
        <p:spPr>
          <a:xfrm>
            <a:off x="740664" y="3300984"/>
            <a:ext cx="256032" cy="256032"/>
          </a:xfrm>
          <a:prstGeom prst="rect">
            <a:avLst/>
          </a:prstGeom>
        </p:spPr>
      </p:pic>
      <p:sp>
        <p:nvSpPr>
          <p:cNvPr id="17" name="Text 12"/>
          <p:cNvSpPr/>
          <p:nvPr/>
        </p:nvSpPr>
        <p:spPr>
          <a:xfrm>
            <a:off x="1234440" y="3163824"/>
            <a:ext cx="3063240" cy="457200"/>
          </a:xfrm>
          <a:prstGeom prst="rect">
            <a:avLst/>
          </a:prstGeom>
          <a:noFill/>
          <a:ln/>
        </p:spPr>
        <p:txBody>
          <a:bodyPr wrap="square" rtlCol="0" anchor="ctr"/>
          <a:lstStyle/>
          <a:p>
            <a:pPr marL="0" indent="0">
              <a:buNone/>
            </a:pPr>
            <a:r>
              <a:rPr lang="en-US" sz="1200" b="1" dirty="0">
                <a:solidFill>
                  <a:srgbClr val="1B2A4A"/>
                </a:solidFill>
                <a:latin typeface="Arial" pitchFamily="34" charset="0"/>
                <a:ea typeface="Arial" pitchFamily="34" charset="-122"/>
                <a:cs typeface="Arial" pitchFamily="34" charset="-120"/>
              </a:rPr>
              <a:t>Competency-based questioning</a:t>
            </a:r>
            <a:endParaRPr lang="en-US" sz="1200" dirty="0"/>
          </a:p>
        </p:txBody>
      </p:sp>
      <p:sp>
        <p:nvSpPr>
          <p:cNvPr id="18" name="Text 13"/>
          <p:cNvSpPr/>
          <p:nvPr/>
        </p:nvSpPr>
        <p:spPr>
          <a:xfrm>
            <a:off x="658368" y="3657600"/>
            <a:ext cx="3611880" cy="822960"/>
          </a:xfrm>
          <a:prstGeom prst="rect">
            <a:avLst/>
          </a:prstGeom>
          <a:noFill/>
          <a:ln/>
        </p:spPr>
        <p:txBody>
          <a:bodyPr wrap="square" rtlCol="0" anchor="ctr"/>
          <a:lstStyle/>
          <a:p>
            <a:pPr marL="0" indent="0">
              <a:lnSpc>
                <a:spcPts val="1200"/>
              </a:lnSpc>
              <a:buNone/>
            </a:pPr>
            <a:r>
              <a:rPr lang="en-US" sz="980" dirty="0">
                <a:solidFill>
                  <a:srgbClr val="667085"/>
                </a:solidFill>
                <a:latin typeface="Arial" pitchFamily="34" charset="0"/>
                <a:ea typeface="Arial" pitchFamily="34" charset="-122"/>
                <a:cs typeface="Arial" pitchFamily="34" charset="-120"/>
              </a:rPr>
              <a:t>Directly probes pre-defined competencies (e.g., stakeholder influence) for Digital Specialist and Financial Analyst roles, ensuring evaluation against agreed success criteria.</a:t>
            </a:r>
            <a:endParaRPr lang="en-US" sz="980" dirty="0"/>
          </a:p>
        </p:txBody>
      </p:sp>
      <p:sp>
        <p:nvSpPr>
          <p:cNvPr id="19" name="Shape 14"/>
          <p:cNvSpPr/>
          <p:nvPr/>
        </p:nvSpPr>
        <p:spPr>
          <a:xfrm>
            <a:off x="4709160" y="3017520"/>
            <a:ext cx="3977640" cy="1536192"/>
          </a:xfrm>
          <a:prstGeom prst="roundRect">
            <a:avLst>
              <a:gd name="adj" fmla="val 4762"/>
            </a:avLst>
          </a:prstGeom>
          <a:solidFill>
            <a:srgbClr val="FFFFFF"/>
          </a:solidFill>
          <a:ln w="19050">
            <a:solidFill>
              <a:srgbClr val="EEF1F6"/>
            </a:solidFill>
            <a:prstDash val="solid"/>
          </a:ln>
        </p:spPr>
      </p:sp>
      <p:sp>
        <p:nvSpPr>
          <p:cNvPr id="20" name="Shape 15"/>
          <p:cNvSpPr/>
          <p:nvPr/>
        </p:nvSpPr>
        <p:spPr>
          <a:xfrm>
            <a:off x="4892040" y="3200400"/>
            <a:ext cx="457200" cy="457200"/>
          </a:xfrm>
          <a:prstGeom prst="ellipse">
            <a:avLst/>
          </a:prstGeom>
          <a:solidFill>
            <a:srgbClr val="EEF1F6"/>
          </a:solidFill>
          <a:ln/>
        </p:spPr>
      </p:sp>
      <p:pic>
        <p:nvPicPr>
          <p:cNvPr id="21" name="Image 3" descr="preencoded.png"/>
          <p:cNvPicPr>
            <a:picLocks noChangeAspect="1"/>
          </p:cNvPicPr>
          <p:nvPr/>
        </p:nvPicPr>
        <p:blipFill>
          <a:blip r:embed="rId6"/>
          <a:stretch>
            <a:fillRect/>
          </a:stretch>
        </p:blipFill>
        <p:spPr>
          <a:xfrm>
            <a:off x="4992624" y="3300984"/>
            <a:ext cx="256032" cy="256032"/>
          </a:xfrm>
          <a:prstGeom prst="rect">
            <a:avLst/>
          </a:prstGeom>
        </p:spPr>
      </p:pic>
      <p:sp>
        <p:nvSpPr>
          <p:cNvPr id="22" name="Text 16"/>
          <p:cNvSpPr/>
          <p:nvPr/>
        </p:nvSpPr>
        <p:spPr>
          <a:xfrm>
            <a:off x="5486400" y="3163824"/>
            <a:ext cx="3063240" cy="457200"/>
          </a:xfrm>
          <a:prstGeom prst="rect">
            <a:avLst/>
          </a:prstGeom>
          <a:noFill/>
          <a:ln/>
        </p:spPr>
        <p:txBody>
          <a:bodyPr wrap="square" rtlCol="0" anchor="ctr"/>
          <a:lstStyle/>
          <a:p>
            <a:pPr marL="0" indent="0">
              <a:buNone/>
            </a:pPr>
            <a:r>
              <a:rPr lang="en-US" sz="1200" b="1" dirty="0">
                <a:solidFill>
                  <a:srgbClr val="1B2A4A"/>
                </a:solidFill>
                <a:latin typeface="Arial" pitchFamily="34" charset="0"/>
                <a:ea typeface="Arial" pitchFamily="34" charset="-122"/>
                <a:cs typeface="Arial" pitchFamily="34" charset="-120"/>
              </a:rPr>
              <a:t>Probing/Socratic questioning</a:t>
            </a:r>
            <a:endParaRPr lang="en-US" sz="1200" dirty="0"/>
          </a:p>
        </p:txBody>
      </p:sp>
      <p:sp>
        <p:nvSpPr>
          <p:cNvPr id="23" name="Text 17"/>
          <p:cNvSpPr/>
          <p:nvPr/>
        </p:nvSpPr>
        <p:spPr>
          <a:xfrm>
            <a:off x="4910328" y="3657600"/>
            <a:ext cx="3611880" cy="822960"/>
          </a:xfrm>
          <a:prstGeom prst="rect">
            <a:avLst/>
          </a:prstGeom>
          <a:noFill/>
          <a:ln/>
        </p:spPr>
        <p:txBody>
          <a:bodyPr wrap="square" rtlCol="0" anchor="ctr"/>
          <a:lstStyle/>
          <a:p>
            <a:pPr marL="0" indent="0">
              <a:lnSpc>
                <a:spcPts val="1200"/>
              </a:lnSpc>
              <a:buNone/>
            </a:pPr>
            <a:r>
              <a:rPr lang="en-US" sz="980" dirty="0">
                <a:solidFill>
                  <a:srgbClr val="667085"/>
                </a:solidFill>
                <a:latin typeface="Arial" pitchFamily="34" charset="0"/>
                <a:ea typeface="Arial" pitchFamily="34" charset="-122"/>
                <a:cs typeface="Arial" pitchFamily="34" charset="-120"/>
              </a:rPr>
              <a:t>Follow-up questions ('Why did that approach work? What would you do differently?') test depth of understanding, critical for roles requiring genuine expertise rather than rehearsed answers.</a:t>
            </a:r>
            <a:endParaRPr lang="en-US" sz="980" dirty="0"/>
          </a:p>
        </p:txBody>
      </p:sp>
      <p:sp>
        <p:nvSpPr>
          <p:cNvPr id="24" name="Text 18"/>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Face-to-Face vs Virtual Interviews</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Comparing modes for transformation roles</a:t>
            </a:r>
            <a:endParaRPr lang="en-US" sz="12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365760" y="1298448"/>
          <a:ext cx="8412480" cy="2289048"/>
        </p:xfrm>
        <a:graphic>
          <a:graphicData uri="http://schemas.openxmlformats.org/drawingml/2006/table">
            <a:tbl>
              <a:tblPr/>
              <a:tblGrid>
                <a:gridCol w="1828800">
                  <a:extLst>
                    <a:ext uri="{9D8B030D-6E8A-4147-A177-3AD203B41FA5}">
                      <a16:colId xmlns:a16="http://schemas.microsoft.com/office/drawing/2014/main" val="20000"/>
                    </a:ext>
                  </a:extLst>
                </a:gridCol>
                <a:gridCol w="3291840">
                  <a:extLst>
                    <a:ext uri="{9D8B030D-6E8A-4147-A177-3AD203B41FA5}">
                      <a16:colId xmlns:a16="http://schemas.microsoft.com/office/drawing/2014/main" val="20001"/>
                    </a:ext>
                  </a:extLst>
                </a:gridCol>
                <a:gridCol w="3291840">
                  <a:extLst>
                    <a:ext uri="{9D8B030D-6E8A-4147-A177-3AD203B41FA5}">
                      <a16:colId xmlns:a16="http://schemas.microsoft.com/office/drawing/2014/main" val="20002"/>
                    </a:ext>
                  </a:extLst>
                </a:gridCol>
              </a:tblGrid>
              <a:tr h="0">
                <a:tc>
                  <a:txBody>
                    <a:bodyPr/>
                    <a:lstStyle/>
                    <a:p>
                      <a:pPr marL="0" indent="0">
                        <a:buNone/>
                      </a:pPr>
                      <a:r>
                        <a:rPr lang="en-US" sz="1100" b="1" dirty="0">
                          <a:solidFill>
                            <a:srgbClr val="FFFFFF"/>
                          </a:solidFill>
                          <a:latin typeface="Arial" pitchFamily="34" charset="0"/>
                          <a:ea typeface="Arial" pitchFamily="34" charset="-122"/>
                          <a:cs typeface="Arial" pitchFamily="34" charset="-120"/>
                        </a:rPr>
                        <a:t>Factor</a:t>
                      </a:r>
                      <a:endParaRPr lang="en-US" sz="110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solidFill>
                      <a:srgbClr val="1B2A4A"/>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Face-to-Face</a:t>
                      </a:r>
                      <a:endParaRPr lang="en-US" sz="110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solidFill>
                      <a:srgbClr val="1B2A4A"/>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Virtual</a:t>
                      </a:r>
                      <a:endParaRPr lang="en-US" sz="110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solidFill>
                      <a:srgbClr val="1B2A4A"/>
                    </a:solidFill>
                  </a:tcPr>
                </a:tc>
                <a:extLst>
                  <a:ext uri="{0D108BD9-81ED-4DB2-BD59-A6C34878D82A}">
                    <a16:rowId xmlns:a16="http://schemas.microsoft.com/office/drawing/2014/main" val="10000"/>
                  </a:ext>
                </a:extLst>
              </a:tr>
              <a:tr h="0">
                <a:tc>
                  <a:txBody>
                    <a:bodyPr/>
                    <a:lstStyle/>
                    <a:p>
                      <a:pPr marL="0" indent="0">
                        <a:buNone/>
                      </a:pPr>
                      <a:r>
                        <a:rPr lang="en-US" sz="960" dirty="0">
                          <a:solidFill>
                            <a:srgbClr val="1F2937"/>
                          </a:solidFill>
                          <a:latin typeface="Arial" pitchFamily="34" charset="0"/>
                          <a:ea typeface="Arial" pitchFamily="34" charset="-122"/>
                          <a:cs typeface="Arial" pitchFamily="34" charset="-120"/>
                        </a:rPr>
                        <a:t>Predictive accuracy</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Higher interviewer ratings and applicant reactions on average; richer non-verbal cues.</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Ratings and applicant reactions tend to be lower and more variable (Blacksmith, Willford and Behrend, 2016).</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960" dirty="0">
                          <a:solidFill>
                            <a:srgbClr val="1F2937"/>
                          </a:solidFill>
                          <a:latin typeface="Arial" pitchFamily="34" charset="0"/>
                          <a:ea typeface="Arial" pitchFamily="34" charset="-122"/>
                          <a:cs typeface="Arial" pitchFamily="34" charset="-120"/>
                        </a:rPr>
                        <a:t>Reach &amp; speed</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Limited by geography and travel time; slower to schedule at scale.</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Enables rapid, wide-reach scheduling: ideal for scarce digital/change talent nationally (Woods et al., 2020).</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960" dirty="0">
                          <a:solidFill>
                            <a:srgbClr val="1F2937"/>
                          </a:solidFill>
                          <a:latin typeface="Arial" pitchFamily="34" charset="0"/>
                          <a:ea typeface="Arial" pitchFamily="34" charset="-122"/>
                          <a:cs typeface="Arial" pitchFamily="34" charset="-120"/>
                        </a:rPr>
                        <a:t>Cost</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Higher: travel, room hire, interviewer time on-site.</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Lower cost per interview; scalable for high-volume transformation hiring rounds.</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buNone/>
                      </a:pPr>
                      <a:r>
                        <a:rPr lang="en-US" sz="960" dirty="0">
                          <a:solidFill>
                            <a:srgbClr val="1F2937"/>
                          </a:solidFill>
                          <a:latin typeface="Arial" pitchFamily="34" charset="0"/>
                          <a:ea typeface="Arial" pitchFamily="34" charset="-122"/>
                          <a:cs typeface="Arial" pitchFamily="34" charset="-120"/>
                        </a:rPr>
                        <a:t>Fairness/consistency risk</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Panel calibration easier to manage in person.</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Risk of inconsistent technology access disadvantaging some candidates; requires deliberate mitigation.</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indent="0">
                        <a:buNone/>
                      </a:pPr>
                      <a:r>
                        <a:rPr lang="en-US" sz="960" dirty="0">
                          <a:solidFill>
                            <a:srgbClr val="1F2937"/>
                          </a:solidFill>
                          <a:latin typeface="Arial" pitchFamily="34" charset="0"/>
                          <a:ea typeface="Arial" pitchFamily="34" charset="-122"/>
                          <a:cs typeface="Arial" pitchFamily="34" charset="-120"/>
                        </a:rPr>
                        <a:t>Best fit at Tesco</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Senior, high-stakes roles (e.g., Head of Digital Transformation) where nuance matters most.</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60" dirty="0">
                          <a:solidFill>
                            <a:srgbClr val="1F2937"/>
                          </a:solidFill>
                          <a:latin typeface="Arial" pitchFamily="34" charset="0"/>
                          <a:ea typeface="Arial" pitchFamily="34" charset="-122"/>
                          <a:cs typeface="Arial" pitchFamily="34" charset="-120"/>
                        </a:rPr>
                        <a:t>High-volume, geographically dispersed roles (e.g., Digital Specialists recruited nationally).</a:t>
                      </a:r>
                      <a:endParaRPr lang="en-US" sz="96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Text 2"/>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Recommended Recruitment Strategy for Tesco's Transformation</a:t>
            </a:r>
            <a:endParaRPr lang="en-US" sz="2600" dirty="0"/>
          </a:p>
        </p:txBody>
      </p:sp>
      <p:sp>
        <p:nvSpPr>
          <p:cNvPr id="3" name="Text 1"/>
          <p:cNvSpPr/>
          <p:nvPr/>
        </p:nvSpPr>
        <p:spPr>
          <a:xfrm>
            <a:off x="502920" y="941832"/>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Practical application: a workforce plan</a:t>
            </a:r>
            <a:endParaRPr lang="en-US" sz="1200" dirty="0"/>
          </a:p>
        </p:txBody>
      </p:sp>
      <p:sp>
        <p:nvSpPr>
          <p:cNvPr id="4" name="Shape 2"/>
          <p:cNvSpPr/>
          <p:nvPr/>
        </p:nvSpPr>
        <p:spPr>
          <a:xfrm>
            <a:off x="457200" y="1325880"/>
            <a:ext cx="3977640" cy="1536192"/>
          </a:xfrm>
          <a:prstGeom prst="roundRect">
            <a:avLst>
              <a:gd name="adj" fmla="val 4762"/>
            </a:avLst>
          </a:prstGeom>
          <a:solidFill>
            <a:srgbClr val="FFFFFF"/>
          </a:solidFill>
          <a:ln w="19050">
            <a:solidFill>
              <a:srgbClr val="EEF1F6"/>
            </a:solidFill>
            <a:prstDash val="solid"/>
          </a:ln>
          <a:effectLst>
            <a:outerShdw blurRad="50800" dist="25400" dir="2700000" algn="bl" rotWithShape="0">
              <a:srgbClr val="000000">
                <a:alpha val="12000"/>
              </a:srgbClr>
            </a:outerShdw>
          </a:effectLst>
        </p:spPr>
      </p:sp>
      <p:sp>
        <p:nvSpPr>
          <p:cNvPr id="5" name="Shape 3"/>
          <p:cNvSpPr/>
          <p:nvPr/>
        </p:nvSpPr>
        <p:spPr>
          <a:xfrm>
            <a:off x="640080" y="1508760"/>
            <a:ext cx="502920" cy="502920"/>
          </a:xfrm>
          <a:prstGeom prst="ellipse">
            <a:avLst/>
          </a:prstGeom>
          <a:solidFill>
            <a:srgbClr val="EEF1F6"/>
          </a:solidFill>
          <a:ln/>
        </p:spPr>
      </p:sp>
      <p:pic>
        <p:nvPicPr>
          <p:cNvPr id="6" name="Image 0" descr="preencoded.png"/>
          <p:cNvPicPr>
            <a:picLocks noChangeAspect="1"/>
          </p:cNvPicPr>
          <p:nvPr/>
        </p:nvPicPr>
        <p:blipFill>
          <a:blip r:embed="rId3"/>
          <a:stretch>
            <a:fillRect/>
          </a:stretch>
        </p:blipFill>
        <p:spPr>
          <a:xfrm>
            <a:off x="750722" y="1619402"/>
            <a:ext cx="281635" cy="281635"/>
          </a:xfrm>
          <a:prstGeom prst="rect">
            <a:avLst/>
          </a:prstGeom>
        </p:spPr>
      </p:pic>
      <p:sp>
        <p:nvSpPr>
          <p:cNvPr id="7" name="Text 4"/>
          <p:cNvSpPr/>
          <p:nvPr/>
        </p:nvSpPr>
        <p:spPr>
          <a:xfrm>
            <a:off x="1298448" y="1472184"/>
            <a:ext cx="301752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Tiered interview design</a:t>
            </a:r>
            <a:endParaRPr lang="en-US" sz="1250" dirty="0"/>
          </a:p>
        </p:txBody>
      </p:sp>
      <p:sp>
        <p:nvSpPr>
          <p:cNvPr id="8" name="Text 5"/>
          <p:cNvSpPr/>
          <p:nvPr/>
        </p:nvSpPr>
        <p:spPr>
          <a:xfrm>
            <a:off x="658368" y="2039112"/>
            <a:ext cx="3611880" cy="777240"/>
          </a:xfrm>
          <a:prstGeom prst="rect">
            <a:avLst/>
          </a:prstGeom>
          <a:noFill/>
          <a:ln/>
        </p:spPr>
        <p:txBody>
          <a:bodyPr wrap="square" rtlCol="0" anchor="ctr"/>
          <a:lstStyle/>
          <a:p>
            <a:pPr marL="0" indent="0">
              <a:lnSpc>
                <a:spcPts val="1300"/>
              </a:lnSpc>
              <a:buNone/>
            </a:pPr>
            <a:r>
              <a:rPr lang="en-US" sz="1000" dirty="0">
                <a:solidFill>
                  <a:srgbClr val="667085"/>
                </a:solidFill>
                <a:latin typeface="Arial" pitchFamily="34" charset="0"/>
                <a:ea typeface="Arial" pitchFamily="34" charset="-122"/>
                <a:cs typeface="Arial" pitchFamily="34" charset="-120"/>
              </a:rPr>
              <a:t>Match interview type to role seniority and volume: panel for Change/Project Managers, competency-based for Digital/Financial roles, assessment centre reserved for senior leadership hires.</a:t>
            </a:r>
            <a:endParaRPr lang="en-US" sz="1000" dirty="0"/>
          </a:p>
        </p:txBody>
      </p:sp>
      <p:sp>
        <p:nvSpPr>
          <p:cNvPr id="9" name="Shape 6"/>
          <p:cNvSpPr/>
          <p:nvPr/>
        </p:nvSpPr>
        <p:spPr>
          <a:xfrm>
            <a:off x="4709160" y="1325880"/>
            <a:ext cx="3977640" cy="1536192"/>
          </a:xfrm>
          <a:prstGeom prst="roundRect">
            <a:avLst>
              <a:gd name="adj" fmla="val 4762"/>
            </a:avLst>
          </a:prstGeom>
          <a:solidFill>
            <a:srgbClr val="FFFFFF"/>
          </a:solidFill>
          <a:ln w="19050">
            <a:solidFill>
              <a:srgbClr val="EEF1F6"/>
            </a:solidFill>
            <a:prstDash val="solid"/>
          </a:ln>
          <a:effectLst>
            <a:outerShdw blurRad="50800" dist="25400" dir="2700000" algn="bl" rotWithShape="0">
              <a:srgbClr val="000000">
                <a:alpha val="12000"/>
              </a:srgbClr>
            </a:outerShdw>
          </a:effectLst>
        </p:spPr>
      </p:sp>
      <p:sp>
        <p:nvSpPr>
          <p:cNvPr id="10" name="Shape 7"/>
          <p:cNvSpPr/>
          <p:nvPr/>
        </p:nvSpPr>
        <p:spPr>
          <a:xfrm>
            <a:off x="4892040" y="1508760"/>
            <a:ext cx="502920" cy="502920"/>
          </a:xfrm>
          <a:prstGeom prst="ellipse">
            <a:avLst/>
          </a:prstGeom>
          <a:solidFill>
            <a:srgbClr val="EEF1F6"/>
          </a:solidFill>
          <a:ln/>
        </p:spPr>
      </p:sp>
      <p:pic>
        <p:nvPicPr>
          <p:cNvPr id="11" name="Image 1" descr="preencoded.png"/>
          <p:cNvPicPr>
            <a:picLocks noChangeAspect="1"/>
          </p:cNvPicPr>
          <p:nvPr/>
        </p:nvPicPr>
        <p:blipFill>
          <a:blip r:embed="rId4"/>
          <a:stretch>
            <a:fillRect/>
          </a:stretch>
        </p:blipFill>
        <p:spPr>
          <a:xfrm>
            <a:off x="5002682" y="1619402"/>
            <a:ext cx="281635" cy="281635"/>
          </a:xfrm>
          <a:prstGeom prst="rect">
            <a:avLst/>
          </a:prstGeom>
        </p:spPr>
      </p:pic>
      <p:sp>
        <p:nvSpPr>
          <p:cNvPr id="12" name="Text 8"/>
          <p:cNvSpPr/>
          <p:nvPr/>
        </p:nvSpPr>
        <p:spPr>
          <a:xfrm>
            <a:off x="5550408" y="1472184"/>
            <a:ext cx="301752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Hybrid delivery model</a:t>
            </a:r>
            <a:endParaRPr lang="en-US" sz="1250" dirty="0"/>
          </a:p>
        </p:txBody>
      </p:sp>
      <p:sp>
        <p:nvSpPr>
          <p:cNvPr id="13" name="Text 9"/>
          <p:cNvSpPr/>
          <p:nvPr/>
        </p:nvSpPr>
        <p:spPr>
          <a:xfrm>
            <a:off x="4910328" y="2039112"/>
            <a:ext cx="3611880" cy="777240"/>
          </a:xfrm>
          <a:prstGeom prst="rect">
            <a:avLst/>
          </a:prstGeom>
          <a:noFill/>
          <a:ln/>
        </p:spPr>
        <p:txBody>
          <a:bodyPr wrap="square" rtlCol="0" anchor="ctr"/>
          <a:lstStyle/>
          <a:p>
            <a:pPr marL="0" indent="0">
              <a:lnSpc>
                <a:spcPts val="1300"/>
              </a:lnSpc>
              <a:buNone/>
            </a:pPr>
            <a:r>
              <a:rPr lang="en-US" sz="1000" dirty="0">
                <a:solidFill>
                  <a:srgbClr val="667085"/>
                </a:solidFill>
                <a:latin typeface="Arial" pitchFamily="34" charset="0"/>
                <a:ea typeface="Arial" pitchFamily="34" charset="-122"/>
                <a:cs typeface="Arial" pitchFamily="34" charset="-120"/>
              </a:rPr>
              <a:t>Virtual first-round screening at scale, face-to-face or hybrid final rounds for shortlisted candidates in pivotal roles.</a:t>
            </a:r>
            <a:endParaRPr lang="en-US" sz="1000" dirty="0"/>
          </a:p>
        </p:txBody>
      </p:sp>
      <p:sp>
        <p:nvSpPr>
          <p:cNvPr id="14" name="Shape 10"/>
          <p:cNvSpPr/>
          <p:nvPr/>
        </p:nvSpPr>
        <p:spPr>
          <a:xfrm>
            <a:off x="457200" y="3017520"/>
            <a:ext cx="3977640" cy="1536192"/>
          </a:xfrm>
          <a:prstGeom prst="roundRect">
            <a:avLst>
              <a:gd name="adj" fmla="val 4762"/>
            </a:avLst>
          </a:prstGeom>
          <a:solidFill>
            <a:srgbClr val="FFFFFF"/>
          </a:solidFill>
          <a:ln w="19050">
            <a:solidFill>
              <a:srgbClr val="EEF1F6"/>
            </a:solidFill>
            <a:prstDash val="solid"/>
          </a:ln>
          <a:effectLst>
            <a:outerShdw blurRad="50800" dist="25400" dir="2700000" algn="bl" rotWithShape="0">
              <a:srgbClr val="000000">
                <a:alpha val="12000"/>
              </a:srgbClr>
            </a:outerShdw>
          </a:effectLst>
        </p:spPr>
      </p:sp>
      <p:sp>
        <p:nvSpPr>
          <p:cNvPr id="15" name="Shape 11"/>
          <p:cNvSpPr/>
          <p:nvPr/>
        </p:nvSpPr>
        <p:spPr>
          <a:xfrm>
            <a:off x="640080" y="3200400"/>
            <a:ext cx="502920" cy="502920"/>
          </a:xfrm>
          <a:prstGeom prst="ellipse">
            <a:avLst/>
          </a:prstGeom>
          <a:solidFill>
            <a:srgbClr val="EEF1F6"/>
          </a:solidFill>
          <a:ln/>
        </p:spPr>
      </p:sp>
      <p:pic>
        <p:nvPicPr>
          <p:cNvPr id="16" name="Image 2" descr="preencoded.png"/>
          <p:cNvPicPr>
            <a:picLocks noChangeAspect="1"/>
          </p:cNvPicPr>
          <p:nvPr/>
        </p:nvPicPr>
        <p:blipFill>
          <a:blip r:embed="rId5"/>
          <a:stretch>
            <a:fillRect/>
          </a:stretch>
        </p:blipFill>
        <p:spPr>
          <a:xfrm>
            <a:off x="750722" y="3311042"/>
            <a:ext cx="281635" cy="281635"/>
          </a:xfrm>
          <a:prstGeom prst="rect">
            <a:avLst/>
          </a:prstGeom>
        </p:spPr>
      </p:pic>
      <p:sp>
        <p:nvSpPr>
          <p:cNvPr id="17" name="Text 12"/>
          <p:cNvSpPr/>
          <p:nvPr/>
        </p:nvSpPr>
        <p:spPr>
          <a:xfrm>
            <a:off x="1298448" y="3163824"/>
            <a:ext cx="301752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Workforce planning alignment</a:t>
            </a:r>
            <a:endParaRPr lang="en-US" sz="1250" dirty="0"/>
          </a:p>
        </p:txBody>
      </p:sp>
      <p:sp>
        <p:nvSpPr>
          <p:cNvPr id="18" name="Text 13"/>
          <p:cNvSpPr/>
          <p:nvPr/>
        </p:nvSpPr>
        <p:spPr>
          <a:xfrm>
            <a:off x="658368" y="3730752"/>
            <a:ext cx="3611880" cy="777240"/>
          </a:xfrm>
          <a:prstGeom prst="rect">
            <a:avLst/>
          </a:prstGeom>
          <a:noFill/>
          <a:ln/>
        </p:spPr>
        <p:txBody>
          <a:bodyPr wrap="square" rtlCol="0" anchor="ctr"/>
          <a:lstStyle/>
          <a:p>
            <a:pPr marL="0" indent="0">
              <a:lnSpc>
                <a:spcPts val="1300"/>
              </a:lnSpc>
              <a:buNone/>
            </a:pPr>
            <a:r>
              <a:rPr lang="en-US" sz="1000" dirty="0">
                <a:solidFill>
                  <a:srgbClr val="667085"/>
                </a:solidFill>
                <a:latin typeface="Arial" pitchFamily="34" charset="0"/>
                <a:ea typeface="Arial" pitchFamily="34" charset="-122"/>
                <a:cs typeface="Arial" pitchFamily="34" charset="-120"/>
              </a:rPr>
              <a:t>Recruitment volumes and timing mapped directly to the transformation roadmap's phased rollout, avoiding both talent shortages and premature over-hiring.</a:t>
            </a:r>
            <a:endParaRPr lang="en-US" sz="1000" dirty="0"/>
          </a:p>
        </p:txBody>
      </p:sp>
      <p:sp>
        <p:nvSpPr>
          <p:cNvPr id="19" name="Shape 14"/>
          <p:cNvSpPr/>
          <p:nvPr/>
        </p:nvSpPr>
        <p:spPr>
          <a:xfrm>
            <a:off x="4709160" y="3017520"/>
            <a:ext cx="3977640" cy="1536192"/>
          </a:xfrm>
          <a:prstGeom prst="roundRect">
            <a:avLst>
              <a:gd name="adj" fmla="val 4762"/>
            </a:avLst>
          </a:prstGeom>
          <a:solidFill>
            <a:srgbClr val="FFFFFF"/>
          </a:solidFill>
          <a:ln w="19050">
            <a:solidFill>
              <a:srgbClr val="EEF1F6"/>
            </a:solidFill>
            <a:prstDash val="solid"/>
          </a:ln>
          <a:effectLst>
            <a:outerShdw blurRad="50800" dist="25400" dir="2700000" algn="bl" rotWithShape="0">
              <a:srgbClr val="000000">
                <a:alpha val="12000"/>
              </a:srgbClr>
            </a:outerShdw>
          </a:effectLst>
        </p:spPr>
      </p:sp>
      <p:sp>
        <p:nvSpPr>
          <p:cNvPr id="20" name="Shape 15"/>
          <p:cNvSpPr/>
          <p:nvPr/>
        </p:nvSpPr>
        <p:spPr>
          <a:xfrm>
            <a:off x="4892040" y="3200400"/>
            <a:ext cx="502920" cy="502920"/>
          </a:xfrm>
          <a:prstGeom prst="ellipse">
            <a:avLst/>
          </a:prstGeom>
          <a:solidFill>
            <a:srgbClr val="EEF1F6"/>
          </a:solidFill>
          <a:ln/>
        </p:spPr>
      </p:sp>
      <p:pic>
        <p:nvPicPr>
          <p:cNvPr id="21" name="Image 3" descr="preencoded.png"/>
          <p:cNvPicPr>
            <a:picLocks noChangeAspect="1"/>
          </p:cNvPicPr>
          <p:nvPr/>
        </p:nvPicPr>
        <p:blipFill>
          <a:blip r:embed="rId6"/>
          <a:stretch>
            <a:fillRect/>
          </a:stretch>
        </p:blipFill>
        <p:spPr>
          <a:xfrm>
            <a:off x="5002682" y="3311042"/>
            <a:ext cx="281635" cy="281635"/>
          </a:xfrm>
          <a:prstGeom prst="rect">
            <a:avLst/>
          </a:prstGeom>
        </p:spPr>
      </p:pic>
      <p:sp>
        <p:nvSpPr>
          <p:cNvPr id="22" name="Text 16"/>
          <p:cNvSpPr/>
          <p:nvPr/>
        </p:nvSpPr>
        <p:spPr>
          <a:xfrm>
            <a:off x="5550408" y="3163824"/>
            <a:ext cx="3017520" cy="457200"/>
          </a:xfrm>
          <a:prstGeom prst="rect">
            <a:avLst/>
          </a:prstGeom>
          <a:noFill/>
          <a:ln/>
        </p:spPr>
        <p:txBody>
          <a:bodyPr wrap="square" rtlCol="0" anchor="ctr"/>
          <a:lstStyle/>
          <a:p>
            <a:pPr marL="0" indent="0">
              <a:buNone/>
            </a:pPr>
            <a:r>
              <a:rPr lang="en-US" sz="1250" b="1" dirty="0">
                <a:solidFill>
                  <a:srgbClr val="1B2A4A"/>
                </a:solidFill>
                <a:latin typeface="Arial" pitchFamily="34" charset="0"/>
                <a:ea typeface="Arial" pitchFamily="34" charset="-122"/>
                <a:cs typeface="Arial" pitchFamily="34" charset="-120"/>
              </a:rPr>
              <a:t>Governance &amp; calibration</a:t>
            </a:r>
            <a:endParaRPr lang="en-US" sz="1250" dirty="0"/>
          </a:p>
        </p:txBody>
      </p:sp>
      <p:sp>
        <p:nvSpPr>
          <p:cNvPr id="23" name="Text 17"/>
          <p:cNvSpPr/>
          <p:nvPr/>
        </p:nvSpPr>
        <p:spPr>
          <a:xfrm>
            <a:off x="4910328" y="3730752"/>
            <a:ext cx="3611880" cy="777240"/>
          </a:xfrm>
          <a:prstGeom prst="rect">
            <a:avLst/>
          </a:prstGeom>
          <a:noFill/>
          <a:ln/>
        </p:spPr>
        <p:txBody>
          <a:bodyPr wrap="square" rtlCol="0" anchor="ctr"/>
          <a:lstStyle/>
          <a:p>
            <a:pPr marL="0" indent="0">
              <a:lnSpc>
                <a:spcPts val="1300"/>
              </a:lnSpc>
              <a:buNone/>
            </a:pPr>
            <a:r>
              <a:rPr lang="en-US" sz="1000" dirty="0">
                <a:solidFill>
                  <a:srgbClr val="667085"/>
                </a:solidFill>
                <a:latin typeface="Arial" pitchFamily="34" charset="0"/>
                <a:ea typeface="Arial" pitchFamily="34" charset="-122"/>
                <a:cs typeface="Arial" pitchFamily="34" charset="-120"/>
              </a:rPr>
              <a:t>Structured scoring rubrics, interviewer training and panel calibration sessions to protect validity and fairness across all interview types (Levashina et al., 2014).</a:t>
            </a:r>
            <a:endParaRPr lang="en-US" sz="1000" dirty="0"/>
          </a:p>
        </p:txBody>
      </p:sp>
      <p:sp>
        <p:nvSpPr>
          <p:cNvPr id="24" name="Text 18"/>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Ethics and Equal Opportunity in Recruitment</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67085"/>
                </a:solidFill>
                <a:latin typeface="Arial" pitchFamily="34" charset="0"/>
                <a:ea typeface="Arial" pitchFamily="34" charset="-122"/>
                <a:cs typeface="Arial" pitchFamily="34" charset="-120"/>
              </a:rPr>
              <a:t>Decision-making responsibilities for the HR Officer</a:t>
            </a:r>
            <a:endParaRPr lang="en-US" sz="1200" dirty="0"/>
          </a:p>
        </p:txBody>
      </p:sp>
      <p:sp>
        <p:nvSpPr>
          <p:cNvPr id="4" name="Shape 2"/>
          <p:cNvSpPr/>
          <p:nvPr/>
        </p:nvSpPr>
        <p:spPr>
          <a:xfrm>
            <a:off x="457200" y="1325880"/>
            <a:ext cx="3977640" cy="1536192"/>
          </a:xfrm>
          <a:prstGeom prst="roundRect">
            <a:avLst>
              <a:gd name="adj" fmla="val 4762"/>
            </a:avLst>
          </a:prstGeom>
          <a:solidFill>
            <a:srgbClr val="EEF1F6"/>
          </a:solidFill>
          <a:ln w="19050">
            <a:solidFill>
              <a:srgbClr val="EEF1F6"/>
            </a:solidFill>
            <a:prstDash val="solid"/>
          </a:ln>
        </p:spPr>
      </p:sp>
      <p:sp>
        <p:nvSpPr>
          <p:cNvPr id="5" name="Shape 3"/>
          <p:cNvSpPr/>
          <p:nvPr/>
        </p:nvSpPr>
        <p:spPr>
          <a:xfrm>
            <a:off x="640080" y="1508760"/>
            <a:ext cx="457200" cy="457200"/>
          </a:xfrm>
          <a:prstGeom prst="ellipse">
            <a:avLst/>
          </a:prstGeom>
          <a:solidFill>
            <a:srgbClr val="EEF1F6"/>
          </a:solidFill>
          <a:ln/>
        </p:spPr>
      </p:sp>
      <p:pic>
        <p:nvPicPr>
          <p:cNvPr id="6" name="Image 0" descr="preencoded.png"/>
          <p:cNvPicPr>
            <a:picLocks noChangeAspect="1"/>
          </p:cNvPicPr>
          <p:nvPr/>
        </p:nvPicPr>
        <p:blipFill>
          <a:blip r:embed="rId3"/>
          <a:stretch>
            <a:fillRect/>
          </a:stretch>
        </p:blipFill>
        <p:spPr>
          <a:xfrm>
            <a:off x="740664" y="1609344"/>
            <a:ext cx="256032" cy="256032"/>
          </a:xfrm>
          <a:prstGeom prst="rect">
            <a:avLst/>
          </a:prstGeom>
        </p:spPr>
      </p:pic>
      <p:sp>
        <p:nvSpPr>
          <p:cNvPr id="7" name="Text 4"/>
          <p:cNvSpPr/>
          <p:nvPr/>
        </p:nvSpPr>
        <p:spPr>
          <a:xfrm>
            <a:off x="1234440" y="1472184"/>
            <a:ext cx="3063240" cy="457200"/>
          </a:xfrm>
          <a:prstGeom prst="rect">
            <a:avLst/>
          </a:prstGeom>
          <a:noFill/>
          <a:ln/>
        </p:spPr>
        <p:txBody>
          <a:bodyPr wrap="square" rtlCol="0" anchor="ctr"/>
          <a:lstStyle/>
          <a:p>
            <a:pPr marL="0" indent="0">
              <a:buNone/>
            </a:pPr>
            <a:r>
              <a:rPr lang="en-US" sz="1200" b="1" dirty="0">
                <a:solidFill>
                  <a:srgbClr val="1B2A4A"/>
                </a:solidFill>
                <a:latin typeface="Arial" pitchFamily="34" charset="0"/>
                <a:ea typeface="Arial" pitchFamily="34" charset="-122"/>
                <a:cs typeface="Arial" pitchFamily="34" charset="-120"/>
              </a:rPr>
              <a:t>Fair and lawful process</a:t>
            </a:r>
            <a:endParaRPr lang="en-US" sz="1200" dirty="0"/>
          </a:p>
        </p:txBody>
      </p:sp>
      <p:sp>
        <p:nvSpPr>
          <p:cNvPr id="8" name="Text 5"/>
          <p:cNvSpPr/>
          <p:nvPr/>
        </p:nvSpPr>
        <p:spPr>
          <a:xfrm>
            <a:off x="658368" y="1965960"/>
            <a:ext cx="3611880" cy="822960"/>
          </a:xfrm>
          <a:prstGeom prst="rect">
            <a:avLst/>
          </a:prstGeom>
          <a:noFill/>
          <a:ln/>
        </p:spPr>
        <p:txBody>
          <a:bodyPr wrap="square" rtlCol="0" anchor="ctr"/>
          <a:lstStyle/>
          <a:p>
            <a:pPr marL="0" indent="0">
              <a:lnSpc>
                <a:spcPts val="1300"/>
              </a:lnSpc>
              <a:buNone/>
            </a:pPr>
            <a:r>
              <a:rPr lang="en-US" sz="1000" dirty="0">
                <a:solidFill>
                  <a:srgbClr val="667085"/>
                </a:solidFill>
                <a:latin typeface="Arial" pitchFamily="34" charset="0"/>
                <a:ea typeface="Arial" pitchFamily="34" charset="-122"/>
                <a:cs typeface="Arial" pitchFamily="34" charset="-120"/>
              </a:rPr>
              <a:t>All selection criteria must relate directly to job requirements identified in the job analysis, avoiding indirect discrimination under the Equality Act 2010.</a:t>
            </a:r>
            <a:endParaRPr lang="en-US" sz="1000" dirty="0"/>
          </a:p>
        </p:txBody>
      </p:sp>
      <p:sp>
        <p:nvSpPr>
          <p:cNvPr id="9" name="Shape 6"/>
          <p:cNvSpPr/>
          <p:nvPr/>
        </p:nvSpPr>
        <p:spPr>
          <a:xfrm>
            <a:off x="4709160" y="1325880"/>
            <a:ext cx="3977640" cy="1536192"/>
          </a:xfrm>
          <a:prstGeom prst="roundRect">
            <a:avLst>
              <a:gd name="adj" fmla="val 4762"/>
            </a:avLst>
          </a:prstGeom>
          <a:solidFill>
            <a:srgbClr val="FFFFFF"/>
          </a:solidFill>
          <a:ln w="19050">
            <a:solidFill>
              <a:srgbClr val="EEF1F6"/>
            </a:solidFill>
            <a:prstDash val="solid"/>
          </a:ln>
        </p:spPr>
      </p:sp>
      <p:sp>
        <p:nvSpPr>
          <p:cNvPr id="10" name="Shape 7"/>
          <p:cNvSpPr/>
          <p:nvPr/>
        </p:nvSpPr>
        <p:spPr>
          <a:xfrm>
            <a:off x="4892040" y="1508760"/>
            <a:ext cx="457200" cy="457200"/>
          </a:xfrm>
          <a:prstGeom prst="ellipse">
            <a:avLst/>
          </a:prstGeom>
          <a:solidFill>
            <a:srgbClr val="EEF1F6"/>
          </a:solidFill>
          <a:ln/>
        </p:spPr>
      </p:sp>
      <p:pic>
        <p:nvPicPr>
          <p:cNvPr id="11" name="Image 1" descr="preencoded.png"/>
          <p:cNvPicPr>
            <a:picLocks noChangeAspect="1"/>
          </p:cNvPicPr>
          <p:nvPr/>
        </p:nvPicPr>
        <p:blipFill>
          <a:blip r:embed="rId4"/>
          <a:stretch>
            <a:fillRect/>
          </a:stretch>
        </p:blipFill>
        <p:spPr>
          <a:xfrm>
            <a:off x="4992624" y="1609344"/>
            <a:ext cx="256032" cy="256032"/>
          </a:xfrm>
          <a:prstGeom prst="rect">
            <a:avLst/>
          </a:prstGeom>
        </p:spPr>
      </p:pic>
      <p:sp>
        <p:nvSpPr>
          <p:cNvPr id="12" name="Text 8"/>
          <p:cNvSpPr/>
          <p:nvPr/>
        </p:nvSpPr>
        <p:spPr>
          <a:xfrm>
            <a:off x="5486400" y="1472184"/>
            <a:ext cx="3063240" cy="457200"/>
          </a:xfrm>
          <a:prstGeom prst="rect">
            <a:avLst/>
          </a:prstGeom>
          <a:noFill/>
          <a:ln/>
        </p:spPr>
        <p:txBody>
          <a:bodyPr wrap="square" rtlCol="0" anchor="ctr"/>
          <a:lstStyle/>
          <a:p>
            <a:pPr marL="0" indent="0">
              <a:buNone/>
            </a:pPr>
            <a:r>
              <a:rPr lang="en-US" sz="1200" b="1" dirty="0">
                <a:solidFill>
                  <a:srgbClr val="1B2A4A"/>
                </a:solidFill>
                <a:latin typeface="Arial" pitchFamily="34" charset="0"/>
                <a:ea typeface="Arial" pitchFamily="34" charset="-122"/>
                <a:cs typeface="Arial" pitchFamily="34" charset="-120"/>
              </a:rPr>
              <a:t>Accessible virtual interviews</a:t>
            </a:r>
            <a:endParaRPr lang="en-US" sz="1200" dirty="0"/>
          </a:p>
        </p:txBody>
      </p:sp>
      <p:sp>
        <p:nvSpPr>
          <p:cNvPr id="13" name="Text 9"/>
          <p:cNvSpPr/>
          <p:nvPr/>
        </p:nvSpPr>
        <p:spPr>
          <a:xfrm>
            <a:off x="4910328" y="1965960"/>
            <a:ext cx="3611880" cy="822960"/>
          </a:xfrm>
          <a:prstGeom prst="rect">
            <a:avLst/>
          </a:prstGeom>
          <a:noFill/>
          <a:ln/>
        </p:spPr>
        <p:txBody>
          <a:bodyPr wrap="square" rtlCol="0" anchor="ctr"/>
          <a:lstStyle/>
          <a:p>
            <a:pPr marL="0" indent="0">
              <a:lnSpc>
                <a:spcPts val="1300"/>
              </a:lnSpc>
              <a:buNone/>
            </a:pPr>
            <a:r>
              <a:rPr lang="en-US" sz="1000" dirty="0">
                <a:solidFill>
                  <a:srgbClr val="667085"/>
                </a:solidFill>
                <a:latin typeface="Arial" pitchFamily="34" charset="0"/>
                <a:ea typeface="Arial" pitchFamily="34" charset="-122"/>
                <a:cs typeface="Arial" pitchFamily="34" charset="-120"/>
              </a:rPr>
              <a:t>Provide alternative formats and technical support for candidates with disabilities or limited digital access, addressing the fairness risk identified in virtual interviewing.</a:t>
            </a:r>
            <a:endParaRPr lang="en-US" sz="1000" dirty="0"/>
          </a:p>
        </p:txBody>
      </p:sp>
      <p:sp>
        <p:nvSpPr>
          <p:cNvPr id="14" name="Shape 10"/>
          <p:cNvSpPr/>
          <p:nvPr/>
        </p:nvSpPr>
        <p:spPr>
          <a:xfrm>
            <a:off x="457200" y="3017520"/>
            <a:ext cx="3977640" cy="1536192"/>
          </a:xfrm>
          <a:prstGeom prst="roundRect">
            <a:avLst>
              <a:gd name="adj" fmla="val 4762"/>
            </a:avLst>
          </a:prstGeom>
          <a:solidFill>
            <a:srgbClr val="EEF1F6"/>
          </a:solidFill>
          <a:ln w="19050">
            <a:solidFill>
              <a:srgbClr val="EEF1F6"/>
            </a:solidFill>
            <a:prstDash val="solid"/>
          </a:ln>
        </p:spPr>
      </p:sp>
      <p:sp>
        <p:nvSpPr>
          <p:cNvPr id="15" name="Shape 11"/>
          <p:cNvSpPr/>
          <p:nvPr/>
        </p:nvSpPr>
        <p:spPr>
          <a:xfrm>
            <a:off x="640080" y="3200400"/>
            <a:ext cx="457200" cy="457200"/>
          </a:xfrm>
          <a:prstGeom prst="ellipse">
            <a:avLst/>
          </a:prstGeom>
          <a:solidFill>
            <a:srgbClr val="EEF1F6"/>
          </a:solidFill>
          <a:ln/>
        </p:spPr>
      </p:sp>
      <p:pic>
        <p:nvPicPr>
          <p:cNvPr id="16" name="Image 2" descr="preencoded.png"/>
          <p:cNvPicPr>
            <a:picLocks noChangeAspect="1"/>
          </p:cNvPicPr>
          <p:nvPr/>
        </p:nvPicPr>
        <p:blipFill>
          <a:blip r:embed="rId5"/>
          <a:stretch>
            <a:fillRect/>
          </a:stretch>
        </p:blipFill>
        <p:spPr>
          <a:xfrm>
            <a:off x="740664" y="3300984"/>
            <a:ext cx="256032" cy="256032"/>
          </a:xfrm>
          <a:prstGeom prst="rect">
            <a:avLst/>
          </a:prstGeom>
        </p:spPr>
      </p:pic>
      <p:sp>
        <p:nvSpPr>
          <p:cNvPr id="17" name="Text 12"/>
          <p:cNvSpPr/>
          <p:nvPr/>
        </p:nvSpPr>
        <p:spPr>
          <a:xfrm>
            <a:off x="1234440" y="3163824"/>
            <a:ext cx="3063240" cy="457200"/>
          </a:xfrm>
          <a:prstGeom prst="rect">
            <a:avLst/>
          </a:prstGeom>
          <a:noFill/>
          <a:ln/>
        </p:spPr>
        <p:txBody>
          <a:bodyPr wrap="square" rtlCol="0" anchor="ctr"/>
          <a:lstStyle/>
          <a:p>
            <a:pPr marL="0" indent="0">
              <a:buNone/>
            </a:pPr>
            <a:r>
              <a:rPr lang="en-US" sz="1200" b="1" dirty="0">
                <a:solidFill>
                  <a:srgbClr val="1B2A4A"/>
                </a:solidFill>
                <a:latin typeface="Arial" pitchFamily="34" charset="0"/>
                <a:ea typeface="Arial" pitchFamily="34" charset="-122"/>
                <a:cs typeface="Arial" pitchFamily="34" charset="-120"/>
              </a:rPr>
              <a:t>Diverse sourcing</a:t>
            </a:r>
            <a:endParaRPr lang="en-US" sz="1200" dirty="0"/>
          </a:p>
        </p:txBody>
      </p:sp>
      <p:sp>
        <p:nvSpPr>
          <p:cNvPr id="18" name="Text 13"/>
          <p:cNvSpPr/>
          <p:nvPr/>
        </p:nvSpPr>
        <p:spPr>
          <a:xfrm>
            <a:off x="658368" y="3657600"/>
            <a:ext cx="3611880" cy="822960"/>
          </a:xfrm>
          <a:prstGeom prst="rect">
            <a:avLst/>
          </a:prstGeom>
          <a:noFill/>
          <a:ln/>
        </p:spPr>
        <p:txBody>
          <a:bodyPr wrap="square" rtlCol="0" anchor="ctr"/>
          <a:lstStyle/>
          <a:p>
            <a:pPr marL="0" indent="0">
              <a:lnSpc>
                <a:spcPts val="1300"/>
              </a:lnSpc>
              <a:buNone/>
            </a:pPr>
            <a:r>
              <a:rPr lang="en-US" sz="1000" dirty="0">
                <a:solidFill>
                  <a:srgbClr val="667085"/>
                </a:solidFill>
                <a:latin typeface="Arial" pitchFamily="34" charset="0"/>
                <a:ea typeface="Arial" pitchFamily="34" charset="-122"/>
                <a:cs typeface="Arial" pitchFamily="34" charset="-120"/>
              </a:rPr>
              <a:t>Actively monitor advertisement platforms and shortlists for demographic diversity, since informal or narrow sourcing risks replicating existing workforce imbalances.</a:t>
            </a:r>
            <a:endParaRPr lang="en-US" sz="1000" dirty="0"/>
          </a:p>
        </p:txBody>
      </p:sp>
      <p:sp>
        <p:nvSpPr>
          <p:cNvPr id="19" name="Shape 14"/>
          <p:cNvSpPr/>
          <p:nvPr/>
        </p:nvSpPr>
        <p:spPr>
          <a:xfrm>
            <a:off x="4709160" y="3017520"/>
            <a:ext cx="3977640" cy="1536192"/>
          </a:xfrm>
          <a:prstGeom prst="roundRect">
            <a:avLst>
              <a:gd name="adj" fmla="val 4762"/>
            </a:avLst>
          </a:prstGeom>
          <a:solidFill>
            <a:srgbClr val="FFFFFF"/>
          </a:solidFill>
          <a:ln w="19050">
            <a:solidFill>
              <a:srgbClr val="EEF1F6"/>
            </a:solidFill>
            <a:prstDash val="solid"/>
          </a:ln>
        </p:spPr>
      </p:sp>
      <p:sp>
        <p:nvSpPr>
          <p:cNvPr id="20" name="Shape 15"/>
          <p:cNvSpPr/>
          <p:nvPr/>
        </p:nvSpPr>
        <p:spPr>
          <a:xfrm>
            <a:off x="4892040" y="3200400"/>
            <a:ext cx="457200" cy="457200"/>
          </a:xfrm>
          <a:prstGeom prst="ellipse">
            <a:avLst/>
          </a:prstGeom>
          <a:solidFill>
            <a:srgbClr val="EEF1F6"/>
          </a:solidFill>
          <a:ln/>
        </p:spPr>
      </p:sp>
      <p:pic>
        <p:nvPicPr>
          <p:cNvPr id="21" name="Image 3" descr="preencoded.png"/>
          <p:cNvPicPr>
            <a:picLocks noChangeAspect="1"/>
          </p:cNvPicPr>
          <p:nvPr/>
        </p:nvPicPr>
        <p:blipFill>
          <a:blip r:embed="rId6"/>
          <a:stretch>
            <a:fillRect/>
          </a:stretch>
        </p:blipFill>
        <p:spPr>
          <a:xfrm>
            <a:off x="4992624" y="3300984"/>
            <a:ext cx="256032" cy="256032"/>
          </a:xfrm>
          <a:prstGeom prst="rect">
            <a:avLst/>
          </a:prstGeom>
        </p:spPr>
      </p:pic>
      <p:sp>
        <p:nvSpPr>
          <p:cNvPr id="22" name="Text 16"/>
          <p:cNvSpPr/>
          <p:nvPr/>
        </p:nvSpPr>
        <p:spPr>
          <a:xfrm>
            <a:off x="5486400" y="3163824"/>
            <a:ext cx="3063240" cy="457200"/>
          </a:xfrm>
          <a:prstGeom prst="rect">
            <a:avLst/>
          </a:prstGeom>
          <a:noFill/>
          <a:ln/>
        </p:spPr>
        <p:txBody>
          <a:bodyPr wrap="square" rtlCol="0" anchor="ctr"/>
          <a:lstStyle/>
          <a:p>
            <a:pPr marL="0" indent="0">
              <a:buNone/>
            </a:pPr>
            <a:r>
              <a:rPr lang="en-US" sz="1200" b="1" dirty="0">
                <a:solidFill>
                  <a:srgbClr val="1B2A4A"/>
                </a:solidFill>
                <a:latin typeface="Arial" pitchFamily="34" charset="0"/>
                <a:ea typeface="Arial" pitchFamily="34" charset="-122"/>
                <a:cs typeface="Arial" pitchFamily="34" charset="-120"/>
              </a:rPr>
              <a:t>Transparent feedback</a:t>
            </a:r>
            <a:endParaRPr lang="en-US" sz="1200" dirty="0"/>
          </a:p>
        </p:txBody>
      </p:sp>
      <p:sp>
        <p:nvSpPr>
          <p:cNvPr id="23" name="Text 17"/>
          <p:cNvSpPr/>
          <p:nvPr/>
        </p:nvSpPr>
        <p:spPr>
          <a:xfrm>
            <a:off x="4910328" y="3657600"/>
            <a:ext cx="3611880" cy="822960"/>
          </a:xfrm>
          <a:prstGeom prst="rect">
            <a:avLst/>
          </a:prstGeom>
          <a:noFill/>
          <a:ln/>
        </p:spPr>
        <p:txBody>
          <a:bodyPr wrap="square" rtlCol="0" anchor="ctr"/>
          <a:lstStyle/>
          <a:p>
            <a:pPr marL="0" indent="0">
              <a:lnSpc>
                <a:spcPts val="1300"/>
              </a:lnSpc>
              <a:buNone/>
            </a:pPr>
            <a:r>
              <a:rPr lang="en-US" sz="1000" dirty="0">
                <a:solidFill>
                  <a:srgbClr val="667085"/>
                </a:solidFill>
                <a:latin typeface="Arial" pitchFamily="34" charset="0"/>
                <a:ea typeface="Arial" pitchFamily="34" charset="-122"/>
                <a:cs typeface="Arial" pitchFamily="34" charset="-120"/>
              </a:rPr>
              <a:t>Provide constructive, consistent feedback to unsuccessful candidates, protecting Tesco's employer brand and treating all applicants with dignity.</a:t>
            </a:r>
            <a:endParaRPr lang="en-US" sz="1000" dirty="0"/>
          </a:p>
        </p:txBody>
      </p:sp>
      <p:sp>
        <p:nvSpPr>
          <p:cNvPr id="24" name="Text 18"/>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6949440" y="3108960"/>
            <a:ext cx="3474720" cy="3474720"/>
          </a:xfrm>
          <a:prstGeom prst="ellipse">
            <a:avLst/>
          </a:prstGeom>
          <a:solidFill>
            <a:srgbClr val="2E5C8A">
              <a:alpha val="50000"/>
            </a:srgbClr>
          </a:solidFill>
          <a:ln/>
        </p:spPr>
      </p:sp>
      <p:sp>
        <p:nvSpPr>
          <p:cNvPr id="3" name="Shape 1"/>
          <p:cNvSpPr/>
          <p:nvPr/>
        </p:nvSpPr>
        <p:spPr>
          <a:xfrm>
            <a:off x="-1097280" y="-1463040"/>
            <a:ext cx="3291840" cy="3291840"/>
          </a:xfrm>
          <a:prstGeom prst="ellipse">
            <a:avLst/>
          </a:prstGeom>
          <a:solidFill>
            <a:srgbClr val="C89B3C">
              <a:alpha val="25000"/>
            </a:srgbClr>
          </a:solidFill>
          <a:ln/>
        </p:spPr>
      </p:sp>
      <p:sp>
        <p:nvSpPr>
          <p:cNvPr id="4" name="Text 2"/>
          <p:cNvSpPr/>
          <p:nvPr/>
        </p:nvSpPr>
        <p:spPr>
          <a:xfrm>
            <a:off x="457200" y="411480"/>
            <a:ext cx="8229600" cy="685800"/>
          </a:xfrm>
          <a:prstGeom prst="rect">
            <a:avLst/>
          </a:prstGeom>
          <a:noFill/>
          <a:ln/>
        </p:spPr>
        <p:txBody>
          <a:bodyPr wrap="square" rtlCol="0" anchor="ctr"/>
          <a:lstStyle/>
          <a:p>
            <a:pPr marL="0" indent="0">
              <a:buNone/>
            </a:pPr>
            <a:r>
              <a:rPr lang="en-US" sz="2700" b="1" dirty="0">
                <a:solidFill>
                  <a:srgbClr val="FFFFFF"/>
                </a:solidFill>
                <a:latin typeface="Arial" pitchFamily="34" charset="0"/>
                <a:ea typeface="Arial" pitchFamily="34" charset="-122"/>
                <a:cs typeface="Arial" pitchFamily="34" charset="-120"/>
              </a:rPr>
              <a:t>Conclusion and Key Recommendations</a:t>
            </a:r>
            <a:endParaRPr lang="en-US" sz="2700" dirty="0"/>
          </a:p>
        </p:txBody>
      </p:sp>
      <p:sp>
        <p:nvSpPr>
          <p:cNvPr id="5" name="Shape 3"/>
          <p:cNvSpPr/>
          <p:nvPr/>
        </p:nvSpPr>
        <p:spPr>
          <a:xfrm>
            <a:off x="502920" y="1417320"/>
            <a:ext cx="457200" cy="457200"/>
          </a:xfrm>
          <a:prstGeom prst="ellipse">
            <a:avLst/>
          </a:prstGeom>
          <a:solidFill>
            <a:srgbClr val="C89B3C"/>
          </a:solidFill>
          <a:ln/>
        </p:spPr>
      </p:sp>
      <p:pic>
        <p:nvPicPr>
          <p:cNvPr id="6" name="Image 0" descr="preencoded.png"/>
          <p:cNvPicPr>
            <a:picLocks noChangeAspect="1"/>
          </p:cNvPicPr>
          <p:nvPr/>
        </p:nvPicPr>
        <p:blipFill>
          <a:blip r:embed="rId3"/>
          <a:stretch>
            <a:fillRect/>
          </a:stretch>
        </p:blipFill>
        <p:spPr>
          <a:xfrm>
            <a:off x="612648" y="1517904"/>
            <a:ext cx="256032" cy="256032"/>
          </a:xfrm>
          <a:prstGeom prst="rect">
            <a:avLst/>
          </a:prstGeom>
        </p:spPr>
      </p:pic>
      <p:sp>
        <p:nvSpPr>
          <p:cNvPr id="7" name="Text 4"/>
          <p:cNvSpPr/>
          <p:nvPr/>
        </p:nvSpPr>
        <p:spPr>
          <a:xfrm>
            <a:off x="1143000" y="1371600"/>
            <a:ext cx="7406640" cy="457200"/>
          </a:xfrm>
          <a:prstGeom prst="rect">
            <a:avLst/>
          </a:prstGeom>
          <a:noFill/>
          <a:ln/>
        </p:spPr>
        <p:txBody>
          <a:bodyPr wrap="square" rtlCol="0" anchor="ctr"/>
          <a:lstStyle/>
          <a:p>
            <a:pPr marL="0" indent="0">
              <a:buNone/>
            </a:pPr>
            <a:r>
              <a:rPr lang="en-US" sz="1400" b="1" dirty="0">
                <a:solidFill>
                  <a:srgbClr val="FFFFFF"/>
                </a:solidFill>
                <a:latin typeface="Arial" pitchFamily="34" charset="0"/>
                <a:ea typeface="Arial" pitchFamily="34" charset="-122"/>
                <a:cs typeface="Arial" pitchFamily="34" charset="-120"/>
              </a:rPr>
              <a:t>No single interview method fits all transformation roles</a:t>
            </a:r>
            <a:endParaRPr lang="en-US" sz="1400" dirty="0"/>
          </a:p>
        </p:txBody>
      </p:sp>
      <p:sp>
        <p:nvSpPr>
          <p:cNvPr id="8" name="Text 5"/>
          <p:cNvSpPr/>
          <p:nvPr/>
        </p:nvSpPr>
        <p:spPr>
          <a:xfrm>
            <a:off x="1143000" y="1801368"/>
            <a:ext cx="7406640" cy="457200"/>
          </a:xfrm>
          <a:prstGeom prst="rect">
            <a:avLst/>
          </a:prstGeom>
          <a:noFill/>
          <a:ln/>
        </p:spPr>
        <p:txBody>
          <a:bodyPr wrap="square" rtlCol="0" anchor="ctr"/>
          <a:lstStyle/>
          <a:p>
            <a:pPr marL="0" indent="0">
              <a:buNone/>
            </a:pPr>
            <a:r>
              <a:rPr lang="en-US" sz="1100" dirty="0">
                <a:solidFill>
                  <a:srgbClr val="BFD2DE"/>
                </a:solidFill>
                <a:latin typeface="Arial" pitchFamily="34" charset="0"/>
                <a:ea typeface="Arial" pitchFamily="34" charset="-122"/>
                <a:cs typeface="Arial" pitchFamily="34" charset="-120"/>
              </a:rPr>
              <a:t>Method must be tiered by role seniority, novelty and hiring volume, not chosen by convenience or convention.</a:t>
            </a:r>
            <a:endParaRPr lang="en-US" sz="1100" dirty="0"/>
          </a:p>
        </p:txBody>
      </p:sp>
      <p:sp>
        <p:nvSpPr>
          <p:cNvPr id="9" name="Shape 6"/>
          <p:cNvSpPr/>
          <p:nvPr/>
        </p:nvSpPr>
        <p:spPr>
          <a:xfrm>
            <a:off x="502920" y="2377440"/>
            <a:ext cx="457200" cy="457200"/>
          </a:xfrm>
          <a:prstGeom prst="ellipse">
            <a:avLst/>
          </a:prstGeom>
          <a:solidFill>
            <a:srgbClr val="C89B3C"/>
          </a:solidFill>
          <a:ln/>
        </p:spPr>
      </p:sp>
      <p:pic>
        <p:nvPicPr>
          <p:cNvPr id="10" name="Image 1" descr="preencoded.png"/>
          <p:cNvPicPr>
            <a:picLocks noChangeAspect="1"/>
          </p:cNvPicPr>
          <p:nvPr/>
        </p:nvPicPr>
        <p:blipFill>
          <a:blip r:embed="rId4"/>
          <a:stretch>
            <a:fillRect/>
          </a:stretch>
        </p:blipFill>
        <p:spPr>
          <a:xfrm>
            <a:off x="612648" y="2478024"/>
            <a:ext cx="256032" cy="256032"/>
          </a:xfrm>
          <a:prstGeom prst="rect">
            <a:avLst/>
          </a:prstGeom>
        </p:spPr>
      </p:pic>
      <p:sp>
        <p:nvSpPr>
          <p:cNvPr id="11" name="Text 7"/>
          <p:cNvSpPr/>
          <p:nvPr/>
        </p:nvSpPr>
        <p:spPr>
          <a:xfrm>
            <a:off x="1143000" y="2331720"/>
            <a:ext cx="7406640" cy="457200"/>
          </a:xfrm>
          <a:prstGeom prst="rect">
            <a:avLst/>
          </a:prstGeom>
          <a:noFill/>
          <a:ln/>
        </p:spPr>
        <p:txBody>
          <a:bodyPr wrap="square" rtlCol="0" anchor="ctr"/>
          <a:lstStyle/>
          <a:p>
            <a:pPr marL="0" indent="0">
              <a:buNone/>
            </a:pPr>
            <a:r>
              <a:rPr lang="en-US" sz="1400" b="1" dirty="0">
                <a:solidFill>
                  <a:srgbClr val="FFFFFF"/>
                </a:solidFill>
                <a:latin typeface="Arial" pitchFamily="34" charset="0"/>
                <a:ea typeface="Arial" pitchFamily="34" charset="-122"/>
                <a:cs typeface="Arial" pitchFamily="34" charset="-120"/>
              </a:rPr>
              <a:t>Structure and calibration drive validity</a:t>
            </a:r>
            <a:endParaRPr lang="en-US" sz="1400" dirty="0"/>
          </a:p>
        </p:txBody>
      </p:sp>
      <p:sp>
        <p:nvSpPr>
          <p:cNvPr id="12" name="Text 8"/>
          <p:cNvSpPr/>
          <p:nvPr/>
        </p:nvSpPr>
        <p:spPr>
          <a:xfrm>
            <a:off x="1143000" y="2761488"/>
            <a:ext cx="7406640" cy="457200"/>
          </a:xfrm>
          <a:prstGeom prst="rect">
            <a:avLst/>
          </a:prstGeom>
          <a:noFill/>
          <a:ln/>
        </p:spPr>
        <p:txBody>
          <a:bodyPr wrap="square" rtlCol="0" anchor="ctr"/>
          <a:lstStyle/>
          <a:p>
            <a:pPr marL="0" indent="0">
              <a:buNone/>
            </a:pPr>
            <a:r>
              <a:rPr lang="en-US" sz="1100" dirty="0">
                <a:solidFill>
                  <a:srgbClr val="BFD2DE"/>
                </a:solidFill>
                <a:latin typeface="Arial" pitchFamily="34" charset="0"/>
                <a:ea typeface="Arial" pitchFamily="34" charset="-122"/>
                <a:cs typeface="Arial" pitchFamily="34" charset="-120"/>
              </a:rPr>
              <a:t>Whichever method is used, structured questions and trained, calibrated interviewers are what protect predictive accuracy and fairness (Levashina et al., 2014).</a:t>
            </a:r>
            <a:endParaRPr lang="en-US" sz="1100" dirty="0"/>
          </a:p>
        </p:txBody>
      </p:sp>
      <p:sp>
        <p:nvSpPr>
          <p:cNvPr id="13" name="Shape 9"/>
          <p:cNvSpPr/>
          <p:nvPr/>
        </p:nvSpPr>
        <p:spPr>
          <a:xfrm>
            <a:off x="502920" y="3337560"/>
            <a:ext cx="457200" cy="457200"/>
          </a:xfrm>
          <a:prstGeom prst="ellipse">
            <a:avLst/>
          </a:prstGeom>
          <a:solidFill>
            <a:srgbClr val="C89B3C"/>
          </a:solidFill>
          <a:ln/>
        </p:spPr>
      </p:sp>
      <p:pic>
        <p:nvPicPr>
          <p:cNvPr id="14" name="Image 2" descr="preencoded.png"/>
          <p:cNvPicPr>
            <a:picLocks noChangeAspect="1"/>
          </p:cNvPicPr>
          <p:nvPr/>
        </p:nvPicPr>
        <p:blipFill>
          <a:blip r:embed="rId5"/>
          <a:stretch>
            <a:fillRect/>
          </a:stretch>
        </p:blipFill>
        <p:spPr>
          <a:xfrm>
            <a:off x="612648" y="3438144"/>
            <a:ext cx="256032" cy="256032"/>
          </a:xfrm>
          <a:prstGeom prst="rect">
            <a:avLst/>
          </a:prstGeom>
        </p:spPr>
      </p:pic>
      <p:sp>
        <p:nvSpPr>
          <p:cNvPr id="15" name="Text 10"/>
          <p:cNvSpPr/>
          <p:nvPr/>
        </p:nvSpPr>
        <p:spPr>
          <a:xfrm>
            <a:off x="1143000" y="3291840"/>
            <a:ext cx="7406640" cy="457200"/>
          </a:xfrm>
          <a:prstGeom prst="rect">
            <a:avLst/>
          </a:prstGeom>
          <a:noFill/>
          <a:ln/>
        </p:spPr>
        <p:txBody>
          <a:bodyPr wrap="square" rtlCol="0" anchor="ctr"/>
          <a:lstStyle/>
          <a:p>
            <a:pPr marL="0" indent="0">
              <a:buNone/>
            </a:pPr>
            <a:r>
              <a:rPr lang="en-US" sz="1400" b="1" dirty="0">
                <a:solidFill>
                  <a:srgbClr val="FFFFFF"/>
                </a:solidFill>
                <a:latin typeface="Arial" pitchFamily="34" charset="0"/>
                <a:ea typeface="Arial" pitchFamily="34" charset="-122"/>
                <a:cs typeface="Arial" pitchFamily="34" charset="-120"/>
              </a:rPr>
              <a:t>Mode choice should be hybrid and role-specific</a:t>
            </a:r>
            <a:endParaRPr lang="en-US" sz="1400" dirty="0"/>
          </a:p>
        </p:txBody>
      </p:sp>
      <p:sp>
        <p:nvSpPr>
          <p:cNvPr id="16" name="Text 11"/>
          <p:cNvSpPr/>
          <p:nvPr/>
        </p:nvSpPr>
        <p:spPr>
          <a:xfrm>
            <a:off x="1143000" y="3721608"/>
            <a:ext cx="7406640" cy="457200"/>
          </a:xfrm>
          <a:prstGeom prst="rect">
            <a:avLst/>
          </a:prstGeom>
          <a:noFill/>
          <a:ln/>
        </p:spPr>
        <p:txBody>
          <a:bodyPr wrap="square" rtlCol="0" anchor="ctr"/>
          <a:lstStyle/>
          <a:p>
            <a:pPr marL="0" indent="0">
              <a:buNone/>
            </a:pPr>
            <a:r>
              <a:rPr lang="en-US" sz="1100" dirty="0">
                <a:solidFill>
                  <a:srgbClr val="BFD2DE"/>
                </a:solidFill>
                <a:latin typeface="Arial" pitchFamily="34" charset="0"/>
                <a:ea typeface="Arial" pitchFamily="34" charset="-122"/>
                <a:cs typeface="Arial" pitchFamily="34" charset="-120"/>
              </a:rPr>
              <a:t>Virtual for scale and speed, face-to-face for the most senior, nuanced decisions, with accessibility built in throughout.</a:t>
            </a:r>
            <a:endParaRPr lang="en-US" sz="1100" dirty="0"/>
          </a:p>
        </p:txBody>
      </p:sp>
      <p:sp>
        <p:nvSpPr>
          <p:cNvPr id="17" name="Text 12"/>
          <p:cNvSpPr/>
          <p:nvPr/>
        </p:nvSpPr>
        <p:spPr>
          <a:xfrm>
            <a:off x="502920" y="4434840"/>
            <a:ext cx="8138160" cy="457200"/>
          </a:xfrm>
          <a:prstGeom prst="rect">
            <a:avLst/>
          </a:prstGeom>
          <a:noFill/>
          <a:ln/>
        </p:spPr>
        <p:txBody>
          <a:bodyPr wrap="square" rtlCol="0" anchor="ctr"/>
          <a:lstStyle/>
          <a:p>
            <a:pPr marL="0" indent="0">
              <a:buNone/>
            </a:pPr>
            <a:r>
              <a:rPr lang="en-US" sz="1250" i="1" dirty="0">
                <a:solidFill>
                  <a:srgbClr val="D6E0EC"/>
                </a:solidFill>
                <a:latin typeface="Arial" pitchFamily="34" charset="0"/>
                <a:ea typeface="Arial" pitchFamily="34" charset="-122"/>
                <a:cs typeface="Arial" pitchFamily="34" charset="-120"/>
              </a:rPr>
              <a:t>Getting recruitment right is not an HR formality here — it is a direct precondition for Tesco's transformation succeeding on time and on budget.</a:t>
            </a:r>
            <a:endParaRPr lang="en-US" sz="1250" dirty="0"/>
          </a:p>
        </p:txBody>
      </p:sp>
      <p:sp>
        <p:nvSpPr>
          <p:cNvPr id="18" name="Text 1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8229600" cy="548640"/>
          </a:xfrm>
          <a:prstGeom prst="rect">
            <a:avLst/>
          </a:prstGeom>
          <a:noFill/>
          <a:ln/>
        </p:spPr>
        <p:txBody>
          <a:bodyPr wrap="square" rtlCol="0" anchor="ctr"/>
          <a:lstStyle/>
          <a:p>
            <a:pPr marL="0" indent="0">
              <a:buNone/>
            </a:pPr>
            <a:r>
              <a:rPr lang="en-US" sz="2600" b="1" dirty="0">
                <a:solidFill>
                  <a:srgbClr val="1B2A4A"/>
                </a:solidFill>
                <a:latin typeface="Arial" pitchFamily="34" charset="0"/>
                <a:ea typeface="Arial" pitchFamily="34" charset="-122"/>
                <a:cs typeface="Arial" pitchFamily="34" charset="-120"/>
              </a:rPr>
              <a:t>References</a:t>
            </a:r>
            <a:endParaRPr lang="en-US" sz="2600" dirty="0"/>
          </a:p>
        </p:txBody>
      </p:sp>
      <p:sp>
        <p:nvSpPr>
          <p:cNvPr id="4" name="Text 2"/>
          <p:cNvSpPr/>
          <p:nvPr/>
        </p:nvSpPr>
        <p:spPr>
          <a:xfrm>
            <a:off x="457200" y="1234440"/>
            <a:ext cx="8229600" cy="3611880"/>
          </a:xfrm>
          <a:prstGeom prst="rect">
            <a:avLst/>
          </a:prstGeom>
          <a:noFill/>
          <a:ln/>
        </p:spPr>
        <p:txBody>
          <a:bodyPr wrap="square" rtlCol="0" anchor="t"/>
          <a:lstStyle/>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Armstrong, M. and Taylor, S. (2023) Armstrong's handbook of human resource management practice. 16th edn. London: Kogan Page.</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Blacksmith, N., Willford, J.C. and Behrend, T.S. (2016) 'Technology in the employment interview: A meta-analysis and future research agenda', Personnel Assessment and Decisions, 2(1), pp. 12–20. doi: https://doi.org/10.25035/pad.2016.002</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CIPD (2024) Recruitment: an introduction. Factsheet. Available at: https://www.cipd.org/uk/knowledge/factsheets/recruitment-factsheet/ (Accessed: 5 July 2026).</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Huffcutt, A.I. (2011) 'An empirical review of the employment interview construct literature', International Journal of Selection and Assessment, 19(1), pp. 62–81. doi: https://doi.org/10.1111/j.1468-2389.2010.00535.x</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Levashina, J., Hartwell, C.J., Morgeson, F.P. and Campion, M.A. (2014) 'The structured employment interview: Narrative and quantitative review of the research literature', Personnel Psychology, 67(1), pp. 241–293. doi: https://doi.org/10.1111/peps.12052</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Torrington, D., Hall, L., Taylor, S. and Atkinson, C. (2020) Human resource management. 11th edn. Harlow: Pearson.</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Woods, S.A., Ahmed, S., Nikolaou, I., Costa, A.C. and Anderson, N.R. (2020) 'Personnel selection in the digital age: A review of validity and applicant reactions, and future research challenges', European Journal of Work and Organizational Psychology, 29(1), pp. 64–77. doi: https://doi.org/10.1080/1359432X.2019.1681401</a:t>
            </a:r>
            <a:endParaRPr lang="en-US" sz="1100" dirty="0"/>
          </a:p>
        </p:txBody>
      </p:sp>
      <p:sp>
        <p:nvSpPr>
          <p:cNvPr id="5" name="Text 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67085"/>
                </a:solidFill>
                <a:latin typeface="Arial" pitchFamily="34" charset="0"/>
                <a:ea typeface="Arial" pitchFamily="34" charset="-122"/>
                <a:cs typeface="Arial" pitchFamily="34" charset="-120"/>
              </a:rPr>
              <a:t>15</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4313</Words>
  <Application>Microsoft Office PowerPoint</Application>
  <PresentationFormat>On-screen Show (16:9)</PresentationFormat>
  <Paragraphs>202</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13</cp:revision>
  <dcterms:created xsi:type="dcterms:W3CDTF">2026-07-05T14:07:19Z</dcterms:created>
  <dcterms:modified xsi:type="dcterms:W3CDTF">2026-07-12T15:59:21Z</dcterms:modified>
</cp:coreProperties>
</file>