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60" r:id="rId2"/>
    <p:sldId id="269" r:id="rId3"/>
    <p:sldId id="261" r:id="rId4"/>
    <p:sldId id="259" r:id="rId5"/>
    <p:sldId id="270" r:id="rId6"/>
    <p:sldId id="275" r:id="rId7"/>
    <p:sldId id="262" r:id="rId8"/>
    <p:sldId id="265" r:id="rId9"/>
    <p:sldId id="276" r:id="rId10"/>
    <p:sldId id="277" r:id="rId11"/>
    <p:sldId id="27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72"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8492EC-AA2B-48FD-BB4E-9BFF564A6986}" type="datetimeFigureOut">
              <a:rPr lang="en-GB" smtClean="0"/>
              <a:t>12/11/2023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43D770-7AA5-4497-90D1-2C90C5CAD6F7}" type="slidenum">
              <a:rPr lang="en-GB" smtClean="0"/>
              <a:t>‹#›</a:t>
            </a:fld>
            <a:endParaRPr lang="en-GB"/>
          </a:p>
        </p:txBody>
      </p:sp>
    </p:spTree>
    <p:extLst>
      <p:ext uri="{BB962C8B-B14F-4D97-AF65-F5344CB8AC3E}">
        <p14:creationId xmlns:p14="http://schemas.microsoft.com/office/powerpoint/2010/main" val="19179529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Title of the presentation </a:t>
            </a: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A7594DE-60B5-4D39-84C0-B9DCA358DE5B}"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06554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A7594DE-60B5-4D39-84C0-B9DCA358DE5B}"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85941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At Ibis London Barking, maintaining the highest standards, competency, and safety come first. The goal of this training programme is to give our housekeeping staff the know-how and abilities needed to guarantee both cleanliness and visitor comfort. This training will add to the great experience we offer at Ibis London Barking, from safety procedures to room classifications and the careful maintenance of equipment like vacuum cleaners. </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A7594DE-60B5-4D39-84C0-B9DCA358DE5B}"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08047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At Ibis London Barking, ensuring a pleasant and secure environment is our first priority. The general safety precautions that are relevant to the housekeeping position are the subject of this training programme section (Sharma, 2021). It is essential to comprehend the right use of cleaning supplies, safe equipment handling techniques, and particular cleaning procedures for guest rooms. This information not only reduces the possibility of misfortunes but also makes the workplace more orderly and efficient.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supplement the theoretical understanding, a brief demonstration of safe work methods will be provided (</a:t>
            </a:r>
            <a:r>
              <a:rPr lang="en-GB" sz="1200" kern="1200" dirty="0" err="1">
                <a:solidFill>
                  <a:schemeClr val="tx1"/>
                </a:solidFill>
                <a:effectLst/>
                <a:latin typeface="+mn-lt"/>
                <a:ea typeface="+mn-ea"/>
                <a:cs typeface="+mn-cs"/>
              </a:rPr>
              <a:t>Rodri</a:t>
            </a:r>
            <a:r>
              <a:rPr lang="en-GB" sz="1200" kern="1200" dirty="0">
                <a:solidFill>
                  <a:schemeClr val="tx1"/>
                </a:solidFill>
                <a:effectLst/>
                <a:latin typeface="+mn-lt"/>
                <a:ea typeface="+mn-ea"/>
                <a:cs typeface="+mn-cs"/>
              </a:rPr>
              <a:t>, 2015). This practical component involves practising safe lifting techniques and keeping good posture with hands-on experience. These useful abilities are essential because they give our cleaning staff the assurance they need to complete their jobs effectively and safely.</a:t>
            </a:r>
            <a:endParaRPr lang="en-US" sz="1200" kern="1200" dirty="0">
              <a:solidFill>
                <a:schemeClr val="tx1"/>
              </a:solidFill>
              <a:effectLst/>
              <a:latin typeface="+mn-lt"/>
              <a:ea typeface="+mn-ea"/>
              <a:cs typeface="+mn-cs"/>
            </a:endParaRPr>
          </a:p>
          <a:p>
            <a:endParaRPr lang="en-GB" b="1"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A7594DE-60B5-4D39-84C0-B9DCA358DE5B}"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864251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During this training session, our housekeeping workers will learn how to distinguish between different kinds of linens, identify stains or damage, and classify them properly. This knowledge is consistent with our commitment to upholding the highest standards of quality and goes beyond simply handling linens with care to ensure their longevity (</a:t>
            </a:r>
            <a:r>
              <a:rPr lang="en-GB" sz="1200" kern="1200" dirty="0" err="1">
                <a:solidFill>
                  <a:schemeClr val="tx1"/>
                </a:solidFill>
                <a:effectLst/>
                <a:latin typeface="+mn-lt"/>
                <a:ea typeface="+mn-ea"/>
                <a:cs typeface="+mn-cs"/>
              </a:rPr>
              <a:t>O’fallon</a:t>
            </a:r>
            <a:r>
              <a:rPr lang="en-GB" sz="1200" kern="1200" dirty="0">
                <a:solidFill>
                  <a:schemeClr val="tx1"/>
                </a:solidFill>
                <a:effectLst/>
                <a:latin typeface="+mn-lt"/>
                <a:ea typeface="+mn-ea"/>
                <a:cs typeface="+mn-cs"/>
              </a:rPr>
              <a:t> and Rutherford, 2019).</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will be real-world examples of efficient linen management and organisation to help solidify this information. Practical advice on how to fold, stack, and arrange linens in designated storage areas will be covered in the course (</a:t>
            </a:r>
            <a:r>
              <a:rPr lang="en-GB" sz="1200" kern="1200" dirty="0" err="1">
                <a:solidFill>
                  <a:schemeClr val="tx1"/>
                </a:solidFill>
                <a:effectLst/>
                <a:latin typeface="+mn-lt"/>
                <a:ea typeface="+mn-ea"/>
                <a:cs typeface="+mn-cs"/>
              </a:rPr>
              <a:t>Ogunyemi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Okoye</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Ogunyemi</a:t>
            </a:r>
            <a:r>
              <a:rPr lang="en-GB" sz="1200" kern="1200" dirty="0">
                <a:solidFill>
                  <a:schemeClr val="tx1"/>
                </a:solidFill>
                <a:effectLst/>
                <a:latin typeface="+mn-lt"/>
                <a:ea typeface="+mn-ea"/>
                <a:cs typeface="+mn-cs"/>
              </a:rPr>
              <a:t>, 2022). Furthermore, attention will be paid to upholding hygienic standards throughout the sorting process, guaranteeing that our linens constantly live up to the high standards associated with Ibis London Barking.</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A7594DE-60B5-4D39-84C0-B9DCA358DE5B}"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51151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tidy trolley is the first step towards efficient housekeeping. The housekeeping team will receive thorough instructions on how to arrange cleaning supplies for optimal efficacy during this portion of the training (</a:t>
            </a:r>
            <a:r>
              <a:rPr lang="en-GB" sz="1200" kern="1200" dirty="0" err="1">
                <a:solidFill>
                  <a:schemeClr val="tx1"/>
                </a:solidFill>
                <a:effectLst/>
                <a:latin typeface="+mn-lt"/>
                <a:ea typeface="+mn-ea"/>
                <a:cs typeface="+mn-cs"/>
              </a:rPr>
              <a:t>Kozak</a:t>
            </a:r>
            <a:r>
              <a:rPr lang="en-GB" sz="1200" kern="1200" dirty="0">
                <a:solidFill>
                  <a:schemeClr val="tx1"/>
                </a:solidFill>
                <a:effectLst/>
                <a:latin typeface="+mn-lt"/>
                <a:ea typeface="+mn-ea"/>
                <a:cs typeface="+mn-cs"/>
              </a:rPr>
              <a:t>, 2015). A housekeeping trolley should be set up correctly to ensure a smooth operation that cuts down on time spent looking for supplies and eventually increases output. This goes beyond simple logistics. Staff members will receive guidance during the training on how to arrange towels, cleaning products, and other essentials methodically (Barrows, Powers and Reynolds, 2022). The professionalism and meticulous attention to detail that define Ibis London Barking are reflected in a well-prepared trolley. Employees will graduate from this segment with the knowledge and abilities needed to keep a clean, effective trolley, which will improve our housekeeping operations as a whole.</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A7594DE-60B5-4D39-84C0-B9DCA358DE5B}"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84138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is crucial to comprehend the subtle differences between various types of rooms in order to deliver a customised and outstanding visitor experience. Every kind of lodging, whether it's a regular room, a suite, or something special, has its own special qualities (</a:t>
            </a:r>
            <a:r>
              <a:rPr lang="en-GB" sz="1200" kern="1200" dirty="0" err="1">
                <a:solidFill>
                  <a:schemeClr val="tx1"/>
                </a:solidFill>
                <a:effectLst/>
                <a:latin typeface="+mn-lt"/>
                <a:ea typeface="+mn-ea"/>
                <a:cs typeface="+mn-cs"/>
              </a:rPr>
              <a:t>Kozak</a:t>
            </a:r>
            <a:r>
              <a:rPr lang="en-GB" sz="1200" kern="1200" dirty="0">
                <a:solidFill>
                  <a:schemeClr val="tx1"/>
                </a:solidFill>
                <a:effectLst/>
                <a:latin typeface="+mn-lt"/>
                <a:ea typeface="+mn-ea"/>
                <a:cs typeface="+mn-cs"/>
              </a:rPr>
              <a:t>, 2015). This portion of the course explores the particular cleaning requirements for every kind of area.</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Understanding these distinctions will help cleaning personnel to keep the standard of cleanliness—a feature of the Ibis London Barking experience—consistent and harmonious. The course will give attendees an understanding of how basic rooms differ from suites or other types of accommodations in terms of the special cleaning needs (</a:t>
            </a:r>
            <a:r>
              <a:rPr lang="en-GB" sz="1200" kern="1200" dirty="0" err="1">
                <a:solidFill>
                  <a:schemeClr val="tx1"/>
                </a:solidFill>
                <a:effectLst/>
                <a:latin typeface="+mn-lt"/>
                <a:ea typeface="+mn-ea"/>
                <a:cs typeface="+mn-cs"/>
              </a:rPr>
              <a:t>Sturman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Corgel</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Verma</a:t>
            </a:r>
            <a:r>
              <a:rPr lang="en-GB" sz="1200" kern="1200" dirty="0">
                <a:solidFill>
                  <a:schemeClr val="tx1"/>
                </a:solidFill>
                <a:effectLst/>
                <a:latin typeface="+mn-lt"/>
                <a:ea typeface="+mn-ea"/>
                <a:cs typeface="+mn-cs"/>
              </a:rPr>
              <a:t>, 2011). The ultimate objective is to impart information that guarantees consistency in cleaning throughout the various kinds of rooms, upholding our hotel's stellar reputation and guaranteeing visitor pleasure.</a:t>
            </a:r>
            <a:endParaRPr lang="en-US" sz="1200" kern="1200" dirty="0">
              <a:solidFill>
                <a:schemeClr val="tx1"/>
              </a:solidFill>
              <a:effectLst/>
              <a:latin typeface="+mn-lt"/>
              <a:ea typeface="+mn-ea"/>
              <a:cs typeface="+mn-cs"/>
            </a:endParaRPr>
          </a:p>
          <a:p>
            <a:endParaRPr lang="en-GB" b="1"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A7594DE-60B5-4D39-84C0-B9DCA358DE5B}"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615833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Good hoover maintenance is a commitment to the durability and performance of this vital piece of machinery, not just a chore. We'll start this portion of the course with clear instructions on how to use and maintain hoover cleaners (</a:t>
            </a:r>
            <a:r>
              <a:rPr lang="en-GB" sz="1200" kern="1200" dirty="0" err="1">
                <a:solidFill>
                  <a:schemeClr val="tx1"/>
                </a:solidFill>
                <a:effectLst/>
                <a:latin typeface="+mn-lt"/>
                <a:ea typeface="+mn-ea"/>
                <a:cs typeface="+mn-cs"/>
              </a:rPr>
              <a:t>Boussard</a:t>
            </a:r>
            <a:r>
              <a:rPr lang="en-GB" sz="1200" kern="1200" dirty="0">
                <a:solidFill>
                  <a:schemeClr val="tx1"/>
                </a:solidFill>
                <a:effectLst/>
                <a:latin typeface="+mn-lt"/>
                <a:ea typeface="+mn-ea"/>
                <a:cs typeface="+mn-cs"/>
              </a:rPr>
              <a:t>, 2021). Knowing the proper techniques and supplies to utilise when cleaning can help our housekeeping crew operate more efficiently.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After that, there will be a practical demonstration of proper hoover maintenance methods, giving participants the know-how to efficiently operate and maintain hoover cleaners. Our housekeeping personnel will make a substantial contribution to the longevity and functionality of these vital instruments by putting these maintenance practises into practise (</a:t>
            </a:r>
            <a:r>
              <a:rPr lang="en-GB" sz="1200" kern="1200" dirty="0" err="1">
                <a:solidFill>
                  <a:schemeClr val="tx1"/>
                </a:solidFill>
                <a:effectLst/>
                <a:latin typeface="+mn-lt"/>
                <a:ea typeface="+mn-ea"/>
                <a:cs typeface="+mn-cs"/>
              </a:rPr>
              <a:t>Ziakas</a:t>
            </a:r>
            <a:r>
              <a:rPr lang="en-GB" sz="1200" kern="1200" dirty="0">
                <a:solidFill>
                  <a:schemeClr val="tx1"/>
                </a:solidFill>
                <a:effectLst/>
                <a:latin typeface="+mn-lt"/>
                <a:ea typeface="+mn-ea"/>
                <a:cs typeface="+mn-cs"/>
              </a:rPr>
              <a:t>, 2021). It is vital to highlight that careful hoover maintenance has a direct impact on the calibre of our cleaning services, making it a fundamental component of the entire housekeeping procedure at Ibis London Barking.</a:t>
            </a:r>
            <a:endParaRPr lang="en-US" sz="1200" kern="1200" dirty="0">
              <a:solidFill>
                <a:schemeClr val="tx1"/>
              </a:solidFill>
              <a:effectLst/>
              <a:latin typeface="+mn-lt"/>
              <a:ea typeface="+mn-ea"/>
              <a:cs typeface="+mn-cs"/>
            </a:endParaRPr>
          </a:p>
          <a:p>
            <a:endParaRPr lang="en-GB" b="1"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A7594DE-60B5-4D39-84C0-B9DCA358DE5B}"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905228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Managing misplaced objects necessitates a methodical approach, which our cleaning workers will learn in this training part. The significance of carefully handling and documenting misplaced possessions will be underlined, guaranteeing that every item receives the utmost care (Johns, 2021). This method not only conveys professionalism but also boosts confidence and guest satisfaction. In order to reunite visitors with their misplaced possessions, housekeeping and the front desk must collaborate effectively in order to effectively communicate with guests (Johns, 2021). This cooperative strategy demonstrates our dedication to offering top-notch guest service and upholds Ibis London Barking's standing as a hotel that values and looks out for its guests.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GB" b="1"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A7594DE-60B5-4D39-84C0-B9DCA358DE5B}"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417838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After completing this extensive cleaning training programme at Ibis London Barking, our housekeeping personnel will be equipped with the skills and tools necessary to raise our quality standards. Every task, including hoover maintenance, lost-and-found item management, room type identification, trolley arrangement and delicate linen handling, is critical to the hotel's overall operation (</a:t>
            </a:r>
            <a:r>
              <a:rPr lang="en-GB" sz="1200" kern="1200" dirty="0" err="1">
                <a:solidFill>
                  <a:schemeClr val="tx1"/>
                </a:solidFill>
                <a:effectLst/>
                <a:latin typeface="+mn-lt"/>
                <a:ea typeface="+mn-ea"/>
                <a:cs typeface="+mn-cs"/>
              </a:rPr>
              <a:t>Gursoy</a:t>
            </a:r>
            <a:r>
              <a:rPr lang="en-GB" sz="1200" kern="1200" dirty="0">
                <a:solidFill>
                  <a:schemeClr val="tx1"/>
                </a:solidFill>
                <a:effectLst/>
                <a:latin typeface="+mn-lt"/>
                <a:ea typeface="+mn-ea"/>
                <a:cs typeface="+mn-cs"/>
              </a:rPr>
              <a:t> et al., 2021). Our housekeeping staff's commitment to professionalism and meticulousness will surely have a long-lasting effect on team output and visitor satisfaction. Their dedication guarantees that every facet of our hotel business contributes to the overall success of Ibis London Barking, as we all work together to achieve greatness.</a:t>
            </a:r>
            <a:endParaRPr lang="en-US" sz="1200" kern="1200" dirty="0">
              <a:solidFill>
                <a:schemeClr val="tx1"/>
              </a:solidFill>
              <a:effectLst/>
              <a:latin typeface="+mn-lt"/>
              <a:ea typeface="+mn-ea"/>
              <a:cs typeface="+mn-cs"/>
            </a:endParaRPr>
          </a:p>
          <a:p>
            <a:endParaRPr lang="en-GB" b="1"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A7594DE-60B5-4D39-84C0-B9DCA358DE5B}"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54347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Ashok Sharma (2021). </a:t>
            </a:r>
            <a:r>
              <a:rPr lang="en-US" sz="1200" i="1" kern="1200" dirty="0">
                <a:solidFill>
                  <a:schemeClr val="tx1"/>
                </a:solidFill>
                <a:effectLst/>
                <a:latin typeface="+mn-lt"/>
                <a:ea typeface="+mn-ea"/>
                <a:cs typeface="+mn-cs"/>
              </a:rPr>
              <a:t>Tourism development</a:t>
            </a:r>
            <a:r>
              <a:rPr lang="en-US" sz="1200" kern="1200" dirty="0">
                <a:solidFill>
                  <a:schemeClr val="tx1"/>
                </a:solidFill>
                <a:effectLst/>
                <a:latin typeface="+mn-lt"/>
                <a:ea typeface="+mn-ea"/>
                <a:cs typeface="+mn-cs"/>
              </a:rPr>
              <a:t>. Jaipur, India: </a:t>
            </a:r>
            <a:r>
              <a:rPr lang="en-US" sz="1200" kern="1200" dirty="0" err="1">
                <a:solidFill>
                  <a:schemeClr val="tx1"/>
                </a:solidFill>
                <a:effectLst/>
                <a:latin typeface="+mn-lt"/>
                <a:ea typeface="+mn-ea"/>
                <a:cs typeface="+mn-cs"/>
              </a:rPr>
              <a:t>Rbsa</a:t>
            </a:r>
            <a:r>
              <a:rPr lang="en-US" sz="1200" kern="1200" dirty="0">
                <a:solidFill>
                  <a:schemeClr val="tx1"/>
                </a:solidFill>
                <a:effectLst/>
                <a:latin typeface="+mn-lt"/>
                <a:ea typeface="+mn-ea"/>
                <a:cs typeface="+mn-cs"/>
              </a:rPr>
              <a:t> Publishers.</a:t>
            </a:r>
          </a:p>
          <a:p>
            <a:r>
              <a:rPr lang="en-US" sz="1200" kern="1200" dirty="0">
                <a:solidFill>
                  <a:schemeClr val="tx1"/>
                </a:solidFill>
                <a:effectLst/>
                <a:latin typeface="+mn-lt"/>
                <a:ea typeface="+mn-ea"/>
                <a:cs typeface="+mn-cs"/>
              </a:rPr>
              <a:t>Barrows, C.W., Powers, T.F. and Reynolds, D.E. (2022). </a:t>
            </a:r>
            <a:r>
              <a:rPr lang="en-US" sz="1200" i="1" kern="1200" dirty="0">
                <a:solidFill>
                  <a:schemeClr val="tx1"/>
                </a:solidFill>
                <a:effectLst/>
                <a:latin typeface="+mn-lt"/>
                <a:ea typeface="+mn-ea"/>
                <a:cs typeface="+mn-cs"/>
              </a:rPr>
              <a:t>Introduction to Management in the Hospitality Industry.</a:t>
            </a:r>
            <a:r>
              <a:rPr lang="en-US" sz="1200" kern="1200" dirty="0">
                <a:solidFill>
                  <a:schemeClr val="tx1"/>
                </a:solidFill>
                <a:effectLst/>
                <a:latin typeface="+mn-lt"/>
                <a:ea typeface="+mn-ea"/>
                <a:cs typeface="+mn-cs"/>
              </a:rPr>
              <a:t> Hoboken, New Jersey: Wiley.</a:t>
            </a:r>
          </a:p>
          <a:p>
            <a:r>
              <a:rPr lang="en-US" sz="1200" kern="1200" dirty="0" err="1">
                <a:solidFill>
                  <a:schemeClr val="tx1"/>
                </a:solidFill>
                <a:effectLst/>
                <a:latin typeface="+mn-lt"/>
                <a:ea typeface="+mn-ea"/>
                <a:cs typeface="+mn-cs"/>
              </a:rPr>
              <a:t>Boussard</a:t>
            </a:r>
            <a:r>
              <a:rPr lang="en-US" sz="1200" kern="1200" dirty="0">
                <a:solidFill>
                  <a:schemeClr val="tx1"/>
                </a:solidFill>
                <a:effectLst/>
                <a:latin typeface="+mn-lt"/>
                <a:ea typeface="+mn-ea"/>
                <a:cs typeface="+mn-cs"/>
              </a:rPr>
              <a:t>, S. (2021). </a:t>
            </a:r>
            <a:r>
              <a:rPr lang="en-US" sz="1200" i="1" kern="1200" dirty="0">
                <a:solidFill>
                  <a:schemeClr val="tx1"/>
                </a:solidFill>
                <a:effectLst/>
                <a:latin typeface="+mn-lt"/>
                <a:ea typeface="+mn-ea"/>
                <a:cs typeface="+mn-cs"/>
              </a:rPr>
              <a:t>Food and beverage management in the luxury hotel industry</a:t>
            </a:r>
            <a:r>
              <a:rPr lang="en-US" sz="1200" kern="1200" dirty="0">
                <a:solidFill>
                  <a:schemeClr val="tx1"/>
                </a:solidFill>
                <a:effectLst/>
                <a:latin typeface="+mn-lt"/>
                <a:ea typeface="+mn-ea"/>
                <a:cs typeface="+mn-cs"/>
              </a:rPr>
              <a:t>. New York, New York (222 East 46th Street, New York, NY 10017): Business Expert Press.</a:t>
            </a:r>
          </a:p>
          <a:p>
            <a:r>
              <a:rPr lang="en-US" sz="1200" kern="1200" dirty="0" err="1">
                <a:solidFill>
                  <a:schemeClr val="tx1"/>
                </a:solidFill>
                <a:effectLst/>
                <a:latin typeface="+mn-lt"/>
                <a:ea typeface="+mn-ea"/>
                <a:cs typeface="+mn-cs"/>
              </a:rPr>
              <a:t>Gursoy</a:t>
            </a:r>
            <a:r>
              <a:rPr lang="en-US" sz="1200" kern="1200" dirty="0">
                <a:solidFill>
                  <a:schemeClr val="tx1"/>
                </a:solidFill>
                <a:effectLst/>
                <a:latin typeface="+mn-lt"/>
                <a:ea typeface="+mn-ea"/>
                <a:cs typeface="+mn-cs"/>
              </a:rPr>
              <a:t>, D., </a:t>
            </a:r>
            <a:r>
              <a:rPr lang="en-US" sz="1200" kern="1200" dirty="0" err="1">
                <a:solidFill>
                  <a:schemeClr val="tx1"/>
                </a:solidFill>
                <a:effectLst/>
                <a:latin typeface="+mn-lt"/>
                <a:ea typeface="+mn-ea"/>
                <a:cs typeface="+mn-cs"/>
              </a:rPr>
              <a:t>Sarıışık</a:t>
            </a:r>
            <a:r>
              <a:rPr lang="en-US" sz="1200" kern="1200" dirty="0">
                <a:solidFill>
                  <a:schemeClr val="tx1"/>
                </a:solidFill>
                <a:effectLst/>
                <a:latin typeface="+mn-lt"/>
                <a:ea typeface="+mn-ea"/>
                <a:cs typeface="+mn-cs"/>
              </a:rPr>
              <a:t>, M., </a:t>
            </a:r>
            <a:r>
              <a:rPr lang="en-US" sz="1200" kern="1200" dirty="0" err="1">
                <a:solidFill>
                  <a:schemeClr val="tx1"/>
                </a:solidFill>
                <a:effectLst/>
                <a:latin typeface="+mn-lt"/>
                <a:ea typeface="+mn-ea"/>
                <a:cs typeface="+mn-cs"/>
              </a:rPr>
              <a:t>Nunkoo</a:t>
            </a:r>
            <a:r>
              <a:rPr lang="en-US" sz="1200" kern="1200" dirty="0">
                <a:solidFill>
                  <a:schemeClr val="tx1"/>
                </a:solidFill>
                <a:effectLst/>
                <a:latin typeface="+mn-lt"/>
                <a:ea typeface="+mn-ea"/>
                <a:cs typeface="+mn-cs"/>
              </a:rPr>
              <a:t>, R. and </a:t>
            </a:r>
            <a:r>
              <a:rPr lang="en-US" sz="1200" kern="1200" dirty="0" err="1">
                <a:solidFill>
                  <a:schemeClr val="tx1"/>
                </a:solidFill>
                <a:effectLst/>
                <a:latin typeface="+mn-lt"/>
                <a:ea typeface="+mn-ea"/>
                <a:cs typeface="+mn-cs"/>
              </a:rPr>
              <a:t>Boğan</a:t>
            </a:r>
            <a:r>
              <a:rPr lang="en-US" sz="1200" kern="1200" dirty="0">
                <a:solidFill>
                  <a:schemeClr val="tx1"/>
                </a:solidFill>
                <a:effectLst/>
                <a:latin typeface="+mn-lt"/>
                <a:ea typeface="+mn-ea"/>
                <a:cs typeface="+mn-cs"/>
              </a:rPr>
              <a:t>, E. (2021). </a:t>
            </a:r>
            <a:r>
              <a:rPr lang="en-US" sz="1200" i="1" kern="1200" dirty="0">
                <a:solidFill>
                  <a:schemeClr val="tx1"/>
                </a:solidFill>
                <a:effectLst/>
                <a:latin typeface="+mn-lt"/>
                <a:ea typeface="+mn-ea"/>
                <a:cs typeface="+mn-cs"/>
              </a:rPr>
              <a:t>COVID-19 and the Hospitality and Tourism Industry</a:t>
            </a:r>
            <a:r>
              <a:rPr lang="en-US" sz="1200" kern="1200" dirty="0">
                <a:solidFill>
                  <a:schemeClr val="tx1"/>
                </a:solidFill>
                <a:effectLst/>
                <a:latin typeface="+mn-lt"/>
                <a:ea typeface="+mn-ea"/>
                <a:cs typeface="+mn-cs"/>
              </a:rPr>
              <a:t>. Edward Elgar Publishing.</a:t>
            </a:r>
          </a:p>
          <a:p>
            <a:r>
              <a:rPr lang="en-US" sz="1200" kern="1200" dirty="0">
                <a:solidFill>
                  <a:schemeClr val="tx1"/>
                </a:solidFill>
                <a:effectLst/>
                <a:latin typeface="+mn-lt"/>
                <a:ea typeface="+mn-ea"/>
                <a:cs typeface="+mn-cs"/>
              </a:rPr>
              <a:t>Johns, S. (2021). </a:t>
            </a:r>
            <a:r>
              <a:rPr lang="en-US" sz="1200" i="1" kern="1200" dirty="0">
                <a:solidFill>
                  <a:schemeClr val="tx1"/>
                </a:solidFill>
                <a:effectLst/>
                <a:latin typeface="+mn-lt"/>
                <a:ea typeface="+mn-ea"/>
                <a:cs typeface="+mn-cs"/>
              </a:rPr>
              <a:t>Marriott International, Inc. book of New Yorker cartoons.</a:t>
            </a:r>
            <a:r>
              <a:rPr lang="en-US" sz="1200" kern="1200" dirty="0">
                <a:solidFill>
                  <a:schemeClr val="tx1"/>
                </a:solidFill>
                <a:effectLst/>
                <a:latin typeface="+mn-lt"/>
                <a:ea typeface="+mn-ea"/>
                <a:cs typeface="+mn-cs"/>
              </a:rPr>
              <a:t> New York, N.Y.: Cartoon Bank, Inc.</a:t>
            </a:r>
          </a:p>
          <a:p>
            <a:r>
              <a:rPr lang="en-US" sz="1200" kern="1200" dirty="0" err="1">
                <a:solidFill>
                  <a:schemeClr val="tx1"/>
                </a:solidFill>
                <a:effectLst/>
                <a:latin typeface="+mn-lt"/>
                <a:ea typeface="+mn-ea"/>
                <a:cs typeface="+mn-cs"/>
              </a:rPr>
              <a:t>Kozak</a:t>
            </a:r>
            <a:r>
              <a:rPr lang="en-US" sz="1200" kern="1200" dirty="0">
                <a:solidFill>
                  <a:schemeClr val="tx1"/>
                </a:solidFill>
                <a:effectLst/>
                <a:latin typeface="+mn-lt"/>
                <a:ea typeface="+mn-ea"/>
                <a:cs typeface="+mn-cs"/>
              </a:rPr>
              <a:t>, N. (2015). </a:t>
            </a:r>
            <a:r>
              <a:rPr lang="en-US" sz="1200" i="1" kern="1200" dirty="0">
                <a:solidFill>
                  <a:schemeClr val="tx1"/>
                </a:solidFill>
                <a:effectLst/>
                <a:latin typeface="+mn-lt"/>
                <a:ea typeface="+mn-ea"/>
                <a:cs typeface="+mn-cs"/>
              </a:rPr>
              <a:t>Tourism development</a:t>
            </a:r>
            <a:r>
              <a:rPr lang="en-US" sz="1200" kern="1200" dirty="0">
                <a:solidFill>
                  <a:schemeClr val="tx1"/>
                </a:solidFill>
                <a:effectLst/>
                <a:latin typeface="+mn-lt"/>
                <a:ea typeface="+mn-ea"/>
                <a:cs typeface="+mn-cs"/>
              </a:rPr>
              <a:t>. Newcastle Upon Tyne: Cambridge Scholars Publishing.</a:t>
            </a:r>
          </a:p>
          <a:p>
            <a:r>
              <a:rPr lang="en-US" sz="1200" kern="1200" dirty="0" err="1">
                <a:solidFill>
                  <a:schemeClr val="tx1"/>
                </a:solidFill>
                <a:effectLst/>
                <a:latin typeface="+mn-lt"/>
                <a:ea typeface="+mn-ea"/>
                <a:cs typeface="+mn-cs"/>
              </a:rPr>
              <a:t>O’fallon</a:t>
            </a:r>
            <a:r>
              <a:rPr lang="en-US" sz="1200" kern="1200" dirty="0">
                <a:solidFill>
                  <a:schemeClr val="tx1"/>
                </a:solidFill>
                <a:effectLst/>
                <a:latin typeface="+mn-lt"/>
                <a:ea typeface="+mn-ea"/>
                <a:cs typeface="+mn-cs"/>
              </a:rPr>
              <a:t>, M.J. and Rutherford, D.G. (2019). </a:t>
            </a:r>
            <a:r>
              <a:rPr lang="en-US" sz="1200" i="1" kern="1200" dirty="0">
                <a:solidFill>
                  <a:schemeClr val="tx1"/>
                </a:solidFill>
                <a:effectLst/>
                <a:latin typeface="+mn-lt"/>
                <a:ea typeface="+mn-ea"/>
                <a:cs typeface="+mn-cs"/>
              </a:rPr>
              <a:t>Hotel management and operations</a:t>
            </a:r>
            <a:r>
              <a:rPr lang="en-US" sz="1200" kern="1200" dirty="0">
                <a:solidFill>
                  <a:schemeClr val="tx1"/>
                </a:solidFill>
                <a:effectLst/>
                <a:latin typeface="+mn-lt"/>
                <a:ea typeface="+mn-ea"/>
                <a:cs typeface="+mn-cs"/>
              </a:rPr>
              <a:t>. Hoboken, N.J.: Wiley.</a:t>
            </a:r>
          </a:p>
          <a:p>
            <a:r>
              <a:rPr lang="en-US" sz="1200" kern="1200" dirty="0" err="1">
                <a:solidFill>
                  <a:schemeClr val="tx1"/>
                </a:solidFill>
                <a:effectLst/>
                <a:latin typeface="+mn-lt"/>
                <a:ea typeface="+mn-ea"/>
                <a:cs typeface="+mn-cs"/>
              </a:rPr>
              <a:t>Ogunyemi</a:t>
            </a:r>
            <a:r>
              <a:rPr lang="en-US" sz="1200" kern="1200" dirty="0">
                <a:solidFill>
                  <a:schemeClr val="tx1"/>
                </a:solidFill>
                <a:effectLst/>
                <a:latin typeface="+mn-lt"/>
                <a:ea typeface="+mn-ea"/>
                <a:cs typeface="+mn-cs"/>
              </a:rPr>
              <a:t>, K., </a:t>
            </a:r>
            <a:r>
              <a:rPr lang="en-US" sz="1200" kern="1200" dirty="0" err="1">
                <a:solidFill>
                  <a:schemeClr val="tx1"/>
                </a:solidFill>
                <a:effectLst/>
                <a:latin typeface="+mn-lt"/>
                <a:ea typeface="+mn-ea"/>
                <a:cs typeface="+mn-cs"/>
              </a:rPr>
              <a:t>Okoye</a:t>
            </a:r>
            <a:r>
              <a:rPr lang="en-US" sz="1200" kern="1200" dirty="0">
                <a:solidFill>
                  <a:schemeClr val="tx1"/>
                </a:solidFill>
                <a:effectLst/>
                <a:latin typeface="+mn-lt"/>
                <a:ea typeface="+mn-ea"/>
                <a:cs typeface="+mn-cs"/>
              </a:rPr>
              <a:t>, E. and </a:t>
            </a:r>
            <a:r>
              <a:rPr lang="en-US" sz="1200" kern="1200" dirty="0" err="1">
                <a:solidFill>
                  <a:schemeClr val="tx1"/>
                </a:solidFill>
                <a:effectLst/>
                <a:latin typeface="+mn-lt"/>
                <a:ea typeface="+mn-ea"/>
                <a:cs typeface="+mn-cs"/>
              </a:rPr>
              <a:t>Ogunyemi</a:t>
            </a:r>
            <a:r>
              <a:rPr lang="en-US" sz="1200" kern="1200" dirty="0">
                <a:solidFill>
                  <a:schemeClr val="tx1"/>
                </a:solidFill>
                <a:effectLst/>
                <a:latin typeface="+mn-lt"/>
                <a:ea typeface="+mn-ea"/>
                <a:cs typeface="+mn-cs"/>
              </a:rPr>
              <a:t>, O. (2022). </a:t>
            </a:r>
            <a:r>
              <a:rPr lang="en-US" sz="1200" i="1" kern="1200" dirty="0">
                <a:solidFill>
                  <a:schemeClr val="tx1"/>
                </a:solidFill>
                <a:effectLst/>
                <a:latin typeface="+mn-lt"/>
                <a:ea typeface="+mn-ea"/>
                <a:cs typeface="+mn-cs"/>
              </a:rPr>
              <a:t>Humanistic perspectives in hospitality and tourism. Volume II, CSR and person-</a:t>
            </a:r>
            <a:r>
              <a:rPr lang="en-US" sz="1200" i="1" kern="1200" dirty="0" err="1">
                <a:solidFill>
                  <a:schemeClr val="tx1"/>
                </a:solidFill>
                <a:effectLst/>
                <a:latin typeface="+mn-lt"/>
                <a:ea typeface="+mn-ea"/>
                <a:cs typeface="+mn-cs"/>
              </a:rPr>
              <a:t>centred</a:t>
            </a:r>
            <a:r>
              <a:rPr lang="en-US" sz="1200" i="1" kern="1200" dirty="0">
                <a:solidFill>
                  <a:schemeClr val="tx1"/>
                </a:solidFill>
                <a:effectLst/>
                <a:latin typeface="+mn-lt"/>
                <a:ea typeface="+mn-ea"/>
                <a:cs typeface="+mn-cs"/>
              </a:rPr>
              <a:t> care</a:t>
            </a:r>
            <a:r>
              <a:rPr lang="en-US" sz="1200" kern="1200" dirty="0">
                <a:solidFill>
                  <a:schemeClr val="tx1"/>
                </a:solidFill>
                <a:effectLst/>
                <a:latin typeface="+mn-lt"/>
                <a:ea typeface="+mn-ea"/>
                <a:cs typeface="+mn-cs"/>
              </a:rPr>
              <a:t>. Cham: Palgrave Macmillan.</a:t>
            </a:r>
          </a:p>
          <a:p>
            <a:r>
              <a:rPr lang="en-US" sz="1200" kern="1200" dirty="0" err="1">
                <a:solidFill>
                  <a:schemeClr val="tx1"/>
                </a:solidFill>
                <a:effectLst/>
                <a:latin typeface="+mn-lt"/>
                <a:ea typeface="+mn-ea"/>
                <a:cs typeface="+mn-cs"/>
              </a:rPr>
              <a:t>Rodri</a:t>
            </a:r>
            <a:r>
              <a:rPr lang="en-US" sz="1200" kern="1200" dirty="0">
                <a:solidFill>
                  <a:schemeClr val="tx1"/>
                </a:solidFill>
                <a:effectLst/>
                <a:latin typeface="+mn-lt"/>
                <a:ea typeface="+mn-ea"/>
                <a:cs typeface="+mn-cs"/>
              </a:rPr>
              <a:t>, S. (2015). </a:t>
            </a:r>
            <a:r>
              <a:rPr lang="en-US" sz="1200" i="1" kern="1200" dirty="0" err="1">
                <a:solidFill>
                  <a:schemeClr val="tx1"/>
                </a:solidFill>
                <a:effectLst/>
                <a:latin typeface="+mn-lt"/>
                <a:ea typeface="+mn-ea"/>
                <a:cs typeface="+mn-cs"/>
              </a:rPr>
              <a:t>StackPath</a:t>
            </a:r>
            <a:r>
              <a:rPr lang="en-US" sz="1200" kern="1200" dirty="0">
                <a:solidFill>
                  <a:schemeClr val="tx1"/>
                </a:solidFill>
                <a:effectLst/>
                <a:latin typeface="+mn-lt"/>
                <a:ea typeface="+mn-ea"/>
                <a:cs typeface="+mn-cs"/>
              </a:rPr>
              <a:t>. [online] www.ehstoday.com. Available at: https://www.ehstoday.com/safety-leadership/article/21128408/the-principles-of-employee-engagement.</a:t>
            </a:r>
          </a:p>
          <a:p>
            <a:r>
              <a:rPr lang="en-US" sz="1200" kern="1200" dirty="0" err="1">
                <a:solidFill>
                  <a:schemeClr val="tx1"/>
                </a:solidFill>
                <a:effectLst/>
                <a:latin typeface="+mn-lt"/>
                <a:ea typeface="+mn-ea"/>
                <a:cs typeface="+mn-cs"/>
              </a:rPr>
              <a:t>Sturman</a:t>
            </a:r>
            <a:r>
              <a:rPr lang="en-US" sz="1200" kern="1200" dirty="0">
                <a:solidFill>
                  <a:schemeClr val="tx1"/>
                </a:solidFill>
                <a:effectLst/>
                <a:latin typeface="+mn-lt"/>
                <a:ea typeface="+mn-ea"/>
                <a:cs typeface="+mn-cs"/>
              </a:rPr>
              <a:t>, M.C., </a:t>
            </a:r>
            <a:r>
              <a:rPr lang="en-US" sz="1200" kern="1200" dirty="0" err="1">
                <a:solidFill>
                  <a:schemeClr val="tx1"/>
                </a:solidFill>
                <a:effectLst/>
                <a:latin typeface="+mn-lt"/>
                <a:ea typeface="+mn-ea"/>
                <a:cs typeface="+mn-cs"/>
              </a:rPr>
              <a:t>Corgel</a:t>
            </a:r>
            <a:r>
              <a:rPr lang="en-US" sz="1200" kern="1200" dirty="0">
                <a:solidFill>
                  <a:schemeClr val="tx1"/>
                </a:solidFill>
                <a:effectLst/>
                <a:latin typeface="+mn-lt"/>
                <a:ea typeface="+mn-ea"/>
                <a:cs typeface="+mn-cs"/>
              </a:rPr>
              <a:t>, J.B. and </a:t>
            </a:r>
            <a:r>
              <a:rPr lang="en-US" sz="1200" kern="1200" dirty="0" err="1">
                <a:solidFill>
                  <a:schemeClr val="tx1"/>
                </a:solidFill>
                <a:effectLst/>
                <a:latin typeface="+mn-lt"/>
                <a:ea typeface="+mn-ea"/>
                <a:cs typeface="+mn-cs"/>
              </a:rPr>
              <a:t>Verma</a:t>
            </a:r>
            <a:r>
              <a:rPr lang="en-US" sz="1200" kern="1200" dirty="0">
                <a:solidFill>
                  <a:schemeClr val="tx1"/>
                </a:solidFill>
                <a:effectLst/>
                <a:latin typeface="+mn-lt"/>
                <a:ea typeface="+mn-ea"/>
                <a:cs typeface="+mn-cs"/>
              </a:rPr>
              <a:t>, R. (2011). </a:t>
            </a:r>
            <a:r>
              <a:rPr lang="en-US" sz="1200" i="1" kern="1200" dirty="0">
                <a:solidFill>
                  <a:schemeClr val="tx1"/>
                </a:solidFill>
                <a:effectLst/>
                <a:latin typeface="+mn-lt"/>
                <a:ea typeface="+mn-ea"/>
                <a:cs typeface="+mn-cs"/>
              </a:rPr>
              <a:t>The Cornell School of Hotel Administration on Hospitality</a:t>
            </a:r>
            <a:r>
              <a:rPr lang="en-US" sz="1200" kern="1200" dirty="0">
                <a:solidFill>
                  <a:schemeClr val="tx1"/>
                </a:solidFill>
                <a:effectLst/>
                <a:latin typeface="+mn-lt"/>
                <a:ea typeface="+mn-ea"/>
                <a:cs typeface="+mn-cs"/>
              </a:rPr>
              <a:t>. John Wiley &amp; Sons.</a:t>
            </a:r>
          </a:p>
          <a:p>
            <a:r>
              <a:rPr lang="en-US" sz="1200" kern="1200" dirty="0" err="1">
                <a:solidFill>
                  <a:schemeClr val="tx1"/>
                </a:solidFill>
                <a:effectLst/>
                <a:latin typeface="+mn-lt"/>
                <a:ea typeface="+mn-ea"/>
                <a:cs typeface="+mn-cs"/>
              </a:rPr>
              <a:t>Vassilios</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Ziakas</a:t>
            </a:r>
            <a:r>
              <a:rPr lang="en-US" sz="1200" kern="1200" dirty="0">
                <a:solidFill>
                  <a:schemeClr val="tx1"/>
                </a:solidFill>
                <a:effectLst/>
                <a:latin typeface="+mn-lt"/>
                <a:ea typeface="+mn-ea"/>
                <a:cs typeface="+mn-cs"/>
              </a:rPr>
              <a:t> (2021). </a:t>
            </a:r>
            <a:r>
              <a:rPr lang="en-US" sz="1200" i="1" kern="1200" dirty="0">
                <a:solidFill>
                  <a:schemeClr val="tx1"/>
                </a:solidFill>
                <a:effectLst/>
                <a:latin typeface="+mn-lt"/>
                <a:ea typeface="+mn-ea"/>
                <a:cs typeface="+mn-cs"/>
              </a:rPr>
              <a:t>Strategic event leveraging : models, practices and prospects</a:t>
            </a:r>
            <a:r>
              <a:rPr lang="en-US" sz="1200" kern="1200" dirty="0">
                <a:solidFill>
                  <a:schemeClr val="tx1"/>
                </a:solidFill>
                <a:effectLst/>
                <a:latin typeface="+mn-lt"/>
                <a:ea typeface="+mn-ea"/>
                <a:cs typeface="+mn-cs"/>
              </a:rPr>
              <a:t>. Boston, Ma: Cab International.</a:t>
            </a:r>
          </a:p>
          <a:p>
            <a:endParaRPr lang="en-GB" b="1"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A7594DE-60B5-4D39-84C0-B9DCA358DE5B}"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787219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2197100" y="1079500"/>
            <a:ext cx="7797799" cy="2138400"/>
          </a:xfrm>
        </p:spPr>
        <p:txBody>
          <a:bodyPr anchor="b">
            <a:normAutofit/>
          </a:bodyPr>
          <a:lstStyle>
            <a:lvl1pPr algn="ctr">
              <a:defRPr sz="2800"/>
            </a:lvl1pPr>
          </a:lstStyle>
          <a:p>
            <a:r>
              <a:rPr lang="en-US"/>
              <a:t>Click to edit Master title style</a:t>
            </a:r>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3308350" y="4113213"/>
            <a:ext cx="5575300" cy="1655762"/>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11/12/2023</a:t>
            </a:fld>
            <a:endParaRPr lang="en-US"/>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9728046" y="4869342"/>
            <a:ext cx="1623711"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60155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11/12/2023</a:t>
            </a:fld>
            <a:endParaRPr lang="en-US"/>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799128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1079500" y="2252663"/>
            <a:ext cx="4457700" cy="2349500"/>
          </a:xfrm>
        </p:spPr>
        <p:txBody>
          <a:bodyPr anchor="ctr" anchorCtr="0">
            <a:normAutofit/>
          </a:bodyPr>
          <a:lstStyle>
            <a:lvl1pPr algn="ctr">
              <a:defRPr sz="2800"/>
            </a:lvl1pPr>
          </a:lstStyle>
          <a:p>
            <a:r>
              <a:rPr lang="en-US"/>
              <a:t>Click to edit Master title style</a:t>
            </a:r>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6654800" y="2252664"/>
            <a:ext cx="4451348" cy="2349500"/>
          </a:xfrm>
        </p:spPr>
        <p:txBody>
          <a:bodyPr anchor="ctr" anchorCtr="0"/>
          <a:lstStyle>
            <a:lvl1pPr marL="0" indent="0">
              <a:buNone/>
              <a:defRPr sz="2400" i="1">
                <a:solidFill>
                  <a:schemeClr val="tx1">
                    <a:alpha val="7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11/12/2023</a:t>
            </a:fld>
            <a:endParaRPr lang="en-US"/>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999771" y="932104"/>
            <a:ext cx="913428"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437136" y="649304"/>
            <a:ext cx="388541"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5826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6551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108585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636600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11/12/2023</a:t>
            </a:fld>
            <a:endParaRPr lang="en-US"/>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556713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1079500" y="1011238"/>
            <a:ext cx="10026650" cy="655637"/>
          </a:xfrm>
        </p:spPr>
        <p:txBody>
          <a:bodyPr>
            <a:normAutofit/>
          </a:bodyPr>
          <a:lstStyle>
            <a:lvl1pPr algn="l">
              <a:defRPr/>
            </a:lvl1pPr>
          </a:lstStyle>
          <a:p>
            <a:r>
              <a:rPr lang="en-US"/>
              <a:t>Click to edit Master title style</a:t>
            </a:r>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107950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1079500" y="2525561"/>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636495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6364950" y="2525560"/>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11/12/2023</a:t>
            </a:fld>
            <a:endParaRPr lang="en-US"/>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164257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1079500" y="1079500"/>
            <a:ext cx="10026650" cy="4689475"/>
          </a:xfrm>
        </p:spPr>
        <p:txBody>
          <a:bodyPr anchor="ctr"/>
          <a:lstStyle>
            <a:lvl1pPr algn="ctr">
              <a:defRPr/>
            </a:lvl1pPr>
          </a:lstStyle>
          <a:p>
            <a:r>
              <a:rPr lang="en-US"/>
              <a:t>Click to edit Master title style</a:t>
            </a:r>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11/12/2023</a:t>
            </a:fld>
            <a:endParaRPr lang="en-US"/>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7352566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11/12/2023</a:t>
            </a:fld>
            <a:endParaRPr lang="en-US"/>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400113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1071607" y="1011238"/>
            <a:ext cx="3906000" cy="1292400"/>
          </a:xfrm>
        </p:spPr>
        <p:txBody>
          <a:bodyPr anchor="t" anchorCtr="0">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5537200" y="955230"/>
            <a:ext cx="5583193" cy="4813745"/>
          </a:xfrm>
        </p:spPr>
        <p:txBody>
          <a:bodyPr/>
          <a:lstStyle>
            <a:lvl1pPr marL="0" indent="0">
              <a:lnSpc>
                <a:spcPct val="100000"/>
              </a:lnSpc>
              <a:buFontTx/>
              <a:buNone/>
              <a:defRPr sz="4800"/>
            </a:lvl1pPr>
            <a:lvl2pPr marL="0">
              <a:lnSpc>
                <a:spcPct val="100000"/>
              </a:lnSpc>
              <a:defRPr sz="4800"/>
            </a:lvl2pPr>
            <a:lvl3pPr marL="0" indent="0">
              <a:buNone/>
              <a:defRPr sz="2000"/>
            </a:lvl3pPr>
            <a:lvl4pPr marL="0">
              <a:defRPr sz="2000"/>
            </a:lvl4pPr>
            <a:lvl5pPr marL="360000">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1079499" y="2664000"/>
            <a:ext cx="3905999" cy="3106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11/12/2023</a:t>
            </a:fld>
            <a:endParaRPr lang="en-US"/>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5350804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1079501" y="1011238"/>
            <a:ext cx="3905250" cy="1292662"/>
          </a:xfrm>
        </p:spPr>
        <p:txBody>
          <a:bodyPr anchor="t" anchorCtr="0">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5537200" y="531813"/>
            <a:ext cx="6113812" cy="578484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1079500" y="2663825"/>
            <a:ext cx="3905250" cy="310515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11/12/2023</a:t>
            </a:fld>
            <a:endParaRPr lang="en-US"/>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2345058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1079500" y="1790700"/>
            <a:ext cx="10026650"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11/12/2023</a:t>
            </a:fld>
            <a:endParaRPr lang="en-US"/>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723996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9899079" y="1079500"/>
            <a:ext cx="1292662" cy="4689476"/>
          </a:xfrm>
        </p:spPr>
        <p:txBody>
          <a:bodyPr vert="eaVert">
            <a:normAutofit/>
          </a:bodyPr>
          <a:lstStyle/>
          <a:p>
            <a:r>
              <a:rPr lang="en-US"/>
              <a:t>Click to edit Master title style</a:t>
            </a:r>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1079499" y="1079500"/>
            <a:ext cx="8495943"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11/12/2023</a:t>
            </a:fld>
            <a:endParaRPr lang="en-US"/>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512273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fld id="{64F0E216-BA48-4F04-AC4F-645AA0DD6AC6}" type="datetimeFigureOut">
              <a:rPr lang="en-US" smtClean="0"/>
              <a:pPr/>
              <a:t>11/12/2023</a:t>
            </a:fld>
            <a:endParaRPr lang="en-US"/>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endParaRPr lang="en-US"/>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fld id="{D39607A7-8386-47DB-8578-DDEDD194E5D4}" type="slidenum">
              <a:rPr lang="en-US" smtClean="0"/>
              <a:pPr/>
              <a:t>‹#›</a:t>
            </a:fld>
            <a:endParaRPr lang="en-US"/>
          </a:p>
        </p:txBody>
      </p:sp>
    </p:spTree>
    <p:extLst>
      <p:ext uri="{BB962C8B-B14F-4D97-AF65-F5344CB8AC3E}">
        <p14:creationId xmlns:p14="http://schemas.microsoft.com/office/powerpoint/2010/main" val="357179687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static.vecteezy.com/system/resources/previews/000/654/750/original/housekeeping-cleaning-cartoon-vector.jpg" TargetMode="External"/><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Light"/>
              <a:ea typeface="+mn-ea"/>
              <a:cs typeface="+mn-cs"/>
            </a:endParaRPr>
          </a:p>
        </p:txBody>
      </p:sp>
      <p:sp>
        <p:nvSpPr>
          <p:cNvPr id="2" name="Title 1"/>
          <p:cNvSpPr>
            <a:spLocks noGrp="1"/>
          </p:cNvSpPr>
          <p:nvPr>
            <p:ph type="ctrTitle"/>
          </p:nvPr>
        </p:nvSpPr>
        <p:spPr>
          <a:xfrm>
            <a:off x="4983900" y="1079499"/>
            <a:ext cx="6122251" cy="1832350"/>
          </a:xfrm>
        </p:spPr>
        <p:txBody>
          <a:bodyPr>
            <a:normAutofit/>
          </a:bodyPr>
          <a:lstStyle/>
          <a:p>
            <a:r>
              <a:rPr lang="en-GB" dirty="0">
                <a:cs typeface="Calibri Light"/>
              </a:rPr>
              <a:t>Presentation</a:t>
            </a:r>
            <a:br>
              <a:rPr lang="en-GB" dirty="0">
                <a:cs typeface="Calibri Light"/>
              </a:rPr>
            </a:br>
            <a:r>
              <a:rPr lang="en-GB" sz="1600" b="1" dirty="0">
                <a:ea typeface="+mj-lt"/>
                <a:cs typeface="+mj-lt"/>
              </a:rPr>
              <a:t>Ibis London Barking</a:t>
            </a:r>
            <a:r>
              <a:rPr lang="en-GB" sz="1600" dirty="0">
                <a:cs typeface="Calibri Light"/>
              </a:rPr>
              <a:t> </a:t>
            </a:r>
            <a:endParaRPr lang="en-GB" sz="1600" dirty="0"/>
          </a:p>
        </p:txBody>
      </p:sp>
      <p:cxnSp>
        <p:nvCxnSpPr>
          <p:cNvPr id="40" name="Straight Connector 39">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3465"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itle 1">
            <a:extLst>
              <a:ext uri="{FF2B5EF4-FFF2-40B4-BE49-F238E27FC236}">
                <a16:creationId xmlns:a16="http://schemas.microsoft.com/office/drawing/2014/main" id="{3A0BF41C-F4AE-2D3B-2C65-02513E557CA0}"/>
              </a:ext>
            </a:extLst>
          </p:cNvPr>
          <p:cNvSpPr txBox="1">
            <a:spLocks/>
          </p:cNvSpPr>
          <p:nvPr/>
        </p:nvSpPr>
        <p:spPr>
          <a:xfrm>
            <a:off x="4129088" y="4546029"/>
            <a:ext cx="7797799" cy="1532951"/>
          </a:xfrm>
          <a:prstGeom prst="rect">
            <a:avLst/>
          </a:prstGeom>
        </p:spPr>
        <p:txBody>
          <a:bodyPr vert="horz" lIns="0" tIns="0" rIns="0" bIns="0" rtlCol="0" anchor="b" anchorCtr="0">
            <a:normAutofit/>
          </a:bodyPr>
          <a:lstStyle>
            <a:lvl1pPr algn="ctr"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1400" b="1" i="0" u="none" strike="noStrike" kern="1200" cap="all" spc="400" normalizeH="0" baseline="0" noProof="0" dirty="0">
                <a:ln>
                  <a:noFill/>
                </a:ln>
                <a:solidFill>
                  <a:srgbClr val="FFFFFF"/>
                </a:solidFill>
                <a:effectLst/>
                <a:uLnTx/>
                <a:uFillTx/>
                <a:latin typeface="Rockwell Nova Light"/>
                <a:ea typeface="+mj-lt"/>
                <a:cs typeface="+mj-lt"/>
              </a:rPr>
              <a:t>Student name: </a:t>
            </a:r>
            <a:r>
              <a:rPr kumimoji="0" lang="en-GB" sz="1400" b="1" i="0" u="none" strike="noStrike" kern="1200" cap="all" spc="400" normalizeH="0" baseline="0" noProof="0" dirty="0" err="1">
                <a:ln>
                  <a:noFill/>
                </a:ln>
                <a:solidFill>
                  <a:srgbClr val="FFFFFF"/>
                </a:solidFill>
                <a:effectLst/>
                <a:uLnTx/>
                <a:uFillTx/>
                <a:latin typeface="Rockwell Nova Light"/>
                <a:ea typeface="+mj-lt"/>
                <a:cs typeface="+mj-lt"/>
              </a:rPr>
              <a:t>Zannatun</a:t>
            </a:r>
            <a:r>
              <a:rPr kumimoji="0" lang="en-GB" sz="1400" b="1" i="0" u="none" strike="noStrike" kern="1200" cap="all" spc="400" normalizeH="0" baseline="0" noProof="0" dirty="0">
                <a:ln>
                  <a:noFill/>
                </a:ln>
                <a:solidFill>
                  <a:srgbClr val="FFFFFF"/>
                </a:solidFill>
                <a:effectLst/>
                <a:uLnTx/>
                <a:uFillTx/>
                <a:latin typeface="Rockwell Nova Light"/>
                <a:ea typeface="+mj-lt"/>
                <a:cs typeface="+mj-lt"/>
              </a:rPr>
              <a:t> </a:t>
            </a:r>
            <a:r>
              <a:rPr kumimoji="0" lang="en-GB" sz="1400" b="1" i="0" u="none" strike="noStrike" kern="1200" cap="all" spc="400" normalizeH="0" baseline="0" noProof="0" dirty="0" err="1">
                <a:ln>
                  <a:noFill/>
                </a:ln>
                <a:solidFill>
                  <a:srgbClr val="FFFFFF"/>
                </a:solidFill>
                <a:effectLst/>
                <a:uLnTx/>
                <a:uFillTx/>
                <a:latin typeface="Rockwell Nova Light"/>
                <a:ea typeface="+mj-lt"/>
                <a:cs typeface="+mj-lt"/>
              </a:rPr>
              <a:t>Nayeema</a:t>
            </a:r>
            <a:br>
              <a:rPr kumimoji="0" lang="en-GB" sz="1400" b="1" i="0" u="none" strike="noStrike" kern="1200" cap="all" spc="400" normalizeH="0" baseline="0" noProof="0" dirty="0">
                <a:ln>
                  <a:noFill/>
                </a:ln>
                <a:solidFill>
                  <a:srgbClr val="FFFFFF"/>
                </a:solidFill>
                <a:effectLst/>
                <a:uLnTx/>
                <a:uFillTx/>
                <a:latin typeface="Rockwell Nova Light"/>
                <a:ea typeface="+mj-lt"/>
                <a:cs typeface="+mj-lt"/>
              </a:rPr>
            </a:br>
            <a:br>
              <a:rPr kumimoji="0" lang="en-GB" sz="1400" b="1" i="0" u="none" strike="noStrike" kern="1200" cap="all" spc="400" normalizeH="0" baseline="0" noProof="0" dirty="0">
                <a:ln>
                  <a:noFill/>
                </a:ln>
                <a:solidFill>
                  <a:srgbClr val="FFFFFF"/>
                </a:solidFill>
                <a:effectLst/>
                <a:uLnTx/>
                <a:uFillTx/>
                <a:latin typeface="Rockwell Nova Light"/>
                <a:ea typeface="+mj-lt"/>
                <a:cs typeface="+mj-lt"/>
              </a:rPr>
            </a:br>
            <a:endParaRPr kumimoji="0" lang="en-US" sz="1400" b="0" i="0" u="none" strike="noStrike" kern="1200" cap="all" spc="400" normalizeH="0" baseline="0" noProof="0" dirty="0">
              <a:ln>
                <a:noFill/>
              </a:ln>
              <a:solidFill>
                <a:srgbClr val="FFFFFF"/>
              </a:solidFill>
              <a:effectLst/>
              <a:uLnTx/>
              <a:uFillTx/>
              <a:latin typeface="Rockwell Nova Light"/>
              <a:ea typeface="+mj-lt"/>
              <a:cs typeface="+mj-lt"/>
            </a:endParaRPr>
          </a:p>
        </p:txBody>
      </p:sp>
      <p:pic>
        <p:nvPicPr>
          <p:cNvPr id="1028" name="Picture 4" descr="Ibis London Barking - [Hotel Reviews], Photos &amp; Price Comparison ...">
            <a:extLst>
              <a:ext uri="{FF2B5EF4-FFF2-40B4-BE49-F238E27FC236}">
                <a16:creationId xmlns:a16="http://schemas.microsoft.com/office/drawing/2014/main" id="{3F902010-CA7B-CCF2-3ACF-0D89805B30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306518"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2996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Light"/>
              <a:ea typeface="+mn-ea"/>
              <a:cs typeface="+mn-cs"/>
            </a:endParaRPr>
          </a:p>
        </p:txBody>
      </p:sp>
      <p:sp>
        <p:nvSpPr>
          <p:cNvPr id="2" name="Title 1"/>
          <p:cNvSpPr>
            <a:spLocks noGrp="1"/>
          </p:cNvSpPr>
          <p:nvPr>
            <p:ph type="ctrTitle"/>
          </p:nvPr>
        </p:nvSpPr>
        <p:spPr>
          <a:xfrm>
            <a:off x="5093082" y="144292"/>
            <a:ext cx="6119131" cy="993315"/>
          </a:xfrm>
        </p:spPr>
        <p:txBody>
          <a:bodyPr>
            <a:normAutofit/>
          </a:bodyPr>
          <a:lstStyle/>
          <a:p>
            <a:r>
              <a:rPr lang="en-GB" dirty="0">
                <a:cs typeface="Calibri Light"/>
              </a:rPr>
              <a:t>CONTENTS</a:t>
            </a:r>
          </a:p>
        </p:txBody>
      </p:sp>
      <p:sp>
        <p:nvSpPr>
          <p:cNvPr id="3" name="Subtitle 2"/>
          <p:cNvSpPr>
            <a:spLocks noGrp="1"/>
          </p:cNvSpPr>
          <p:nvPr>
            <p:ph type="subTitle" idx="1"/>
          </p:nvPr>
        </p:nvSpPr>
        <p:spPr>
          <a:xfrm>
            <a:off x="5021069" y="1754265"/>
            <a:ext cx="6814616" cy="4831592"/>
          </a:xfrm>
        </p:spPr>
        <p:txBody>
          <a:bodyPr>
            <a:normAutofit lnSpcReduction="10000"/>
          </a:bodyPr>
          <a:lstStyle/>
          <a:p>
            <a:pPr marL="342900" indent="-342900" algn="just">
              <a:buFont typeface="Arial" panose="020B0604020202020204" pitchFamily="34" charset="0"/>
              <a:buChar char="•"/>
            </a:pPr>
            <a:r>
              <a:rPr lang="en-US" dirty="0">
                <a:solidFill>
                  <a:srgbClr val="FFFFFF">
                    <a:alpha val="70000"/>
                  </a:srgbClr>
                </a:solidFill>
              </a:rPr>
              <a:t>Introduction	</a:t>
            </a:r>
          </a:p>
          <a:p>
            <a:pPr marL="342900" indent="-342900" algn="just">
              <a:buFont typeface="Arial" panose="020B0604020202020204" pitchFamily="34" charset="0"/>
              <a:buChar char="•"/>
            </a:pPr>
            <a:r>
              <a:rPr lang="en-US" dirty="0">
                <a:solidFill>
                  <a:srgbClr val="FFFFFF">
                    <a:alpha val="70000"/>
                  </a:srgbClr>
                </a:solidFill>
              </a:rPr>
              <a:t>Working Safely in Housekeeping	</a:t>
            </a:r>
          </a:p>
          <a:p>
            <a:pPr marL="342900" indent="-342900" algn="just">
              <a:buFont typeface="Arial" panose="020B0604020202020204" pitchFamily="34" charset="0"/>
              <a:buChar char="•"/>
            </a:pPr>
            <a:r>
              <a:rPr lang="en-US" dirty="0">
                <a:solidFill>
                  <a:srgbClr val="FFFFFF">
                    <a:alpha val="70000"/>
                  </a:srgbClr>
                </a:solidFill>
              </a:rPr>
              <a:t>Sorting Linen - Housekeeping	</a:t>
            </a:r>
          </a:p>
          <a:p>
            <a:pPr marL="342900" indent="-342900" algn="just">
              <a:buFont typeface="Arial" panose="020B0604020202020204" pitchFamily="34" charset="0"/>
              <a:buChar char="•"/>
            </a:pPr>
            <a:r>
              <a:rPr lang="en-US" dirty="0">
                <a:solidFill>
                  <a:srgbClr val="FFFFFF">
                    <a:alpha val="70000"/>
                  </a:srgbClr>
                </a:solidFill>
              </a:rPr>
              <a:t>Housekeeping and Trolley Set Up	</a:t>
            </a:r>
          </a:p>
          <a:p>
            <a:pPr marL="342900" indent="-342900" algn="just">
              <a:buFont typeface="Arial" panose="020B0604020202020204" pitchFamily="34" charset="0"/>
              <a:buChar char="•"/>
            </a:pPr>
            <a:r>
              <a:rPr lang="en-US" dirty="0">
                <a:solidFill>
                  <a:srgbClr val="FFFFFF">
                    <a:alpha val="70000"/>
                  </a:srgbClr>
                </a:solidFill>
              </a:rPr>
              <a:t>Room Types	</a:t>
            </a:r>
          </a:p>
          <a:p>
            <a:pPr marL="342900" indent="-342900" algn="just">
              <a:buFont typeface="Arial" panose="020B0604020202020204" pitchFamily="34" charset="0"/>
              <a:buChar char="•"/>
            </a:pPr>
            <a:r>
              <a:rPr lang="en-US" dirty="0">
                <a:solidFill>
                  <a:srgbClr val="FFFFFF">
                    <a:alpha val="70000"/>
                  </a:srgbClr>
                </a:solidFill>
              </a:rPr>
              <a:t>Vacuum Maintenance - Housekeeping	</a:t>
            </a:r>
          </a:p>
          <a:p>
            <a:pPr marL="342900" indent="-342900" algn="just">
              <a:buFont typeface="Arial" panose="020B0604020202020204" pitchFamily="34" charset="0"/>
              <a:buChar char="•"/>
            </a:pPr>
            <a:r>
              <a:rPr lang="en-US" dirty="0">
                <a:solidFill>
                  <a:srgbClr val="FFFFFF">
                    <a:alpha val="70000"/>
                  </a:srgbClr>
                </a:solidFill>
              </a:rPr>
              <a:t>Lost Property - Housekeeping	</a:t>
            </a:r>
          </a:p>
          <a:p>
            <a:pPr marL="342900" indent="-342900" algn="just">
              <a:buFont typeface="Arial" panose="020B0604020202020204" pitchFamily="34" charset="0"/>
              <a:buChar char="•"/>
            </a:pPr>
            <a:r>
              <a:rPr lang="en-US" dirty="0">
                <a:solidFill>
                  <a:srgbClr val="FFFFFF">
                    <a:alpha val="70000"/>
                  </a:srgbClr>
                </a:solidFill>
              </a:rPr>
              <a:t>Conclusion	</a:t>
            </a:r>
          </a:p>
          <a:p>
            <a:pPr marL="342900" indent="-342900" algn="just">
              <a:buFont typeface="Arial" panose="020B0604020202020204" pitchFamily="34" charset="0"/>
              <a:buChar char="•"/>
            </a:pPr>
            <a:r>
              <a:rPr lang="en-US" dirty="0">
                <a:solidFill>
                  <a:srgbClr val="FFFFFF">
                    <a:alpha val="70000"/>
                  </a:srgbClr>
                </a:solidFill>
              </a:rPr>
              <a:t>Reference list	</a:t>
            </a:r>
            <a:r>
              <a:rPr lang="en-GB" dirty="0">
                <a:solidFill>
                  <a:srgbClr val="FFFFFF">
                    <a:alpha val="70000"/>
                  </a:srgbClr>
                </a:solidFill>
              </a:rPr>
              <a:t> </a:t>
            </a:r>
            <a:endParaRPr lang="en-GB" dirty="0"/>
          </a:p>
        </p:txBody>
      </p:sp>
      <p:pic>
        <p:nvPicPr>
          <p:cNvPr id="4" name="Picture 3" descr="Floorplan on a table">
            <a:extLst>
              <a:ext uri="{FF2B5EF4-FFF2-40B4-BE49-F238E27FC236}">
                <a16:creationId xmlns:a16="http://schemas.microsoft.com/office/drawing/2014/main" id="{BC8E7EEF-2388-A073-E92F-83FB7134AD06}"/>
              </a:ext>
            </a:extLst>
          </p:cNvPr>
          <p:cNvPicPr>
            <a:picLocks noChangeAspect="1"/>
          </p:cNvPicPr>
          <p:nvPr/>
        </p:nvPicPr>
        <p:blipFill rotWithShape="1">
          <a:blip r:embed="rId3"/>
          <a:srcRect l="43269" r="17061" b="2"/>
          <a:stretch/>
        </p:blipFill>
        <p:spPr>
          <a:xfrm>
            <a:off x="20" y="10"/>
            <a:ext cx="3863955" cy="6585847"/>
          </a:xfrm>
          <a:prstGeom prst="rect">
            <a:avLst/>
          </a:prstGeom>
        </p:spPr>
      </p:pic>
    </p:spTree>
    <p:extLst>
      <p:ext uri="{BB962C8B-B14F-4D97-AF65-F5344CB8AC3E}">
        <p14:creationId xmlns:p14="http://schemas.microsoft.com/office/powerpoint/2010/main" val="2699104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Light"/>
              <a:ea typeface="+mn-ea"/>
              <a:cs typeface="+mn-cs"/>
            </a:endParaRPr>
          </a:p>
        </p:txBody>
      </p:sp>
      <p:sp>
        <p:nvSpPr>
          <p:cNvPr id="2" name="Title 1"/>
          <p:cNvSpPr>
            <a:spLocks noGrp="1"/>
          </p:cNvSpPr>
          <p:nvPr>
            <p:ph type="ctrTitle"/>
          </p:nvPr>
        </p:nvSpPr>
        <p:spPr>
          <a:xfrm>
            <a:off x="5253899" y="293679"/>
            <a:ext cx="6119131" cy="2599648"/>
          </a:xfrm>
        </p:spPr>
        <p:txBody>
          <a:bodyPr>
            <a:normAutofit/>
          </a:bodyPr>
          <a:lstStyle/>
          <a:p>
            <a:r>
              <a:rPr lang="en-GB" b="1" dirty="0">
                <a:ea typeface="+mj-lt"/>
                <a:cs typeface="+mj-lt"/>
              </a:rPr>
              <a:t>Introduction</a:t>
            </a:r>
            <a:r>
              <a:rPr lang="en-GB" b="1" dirty="0">
                <a:cs typeface="Calibri Light"/>
              </a:rPr>
              <a:t> </a:t>
            </a:r>
            <a:r>
              <a:rPr lang="en-GB" dirty="0">
                <a:cs typeface="Calibri Light"/>
              </a:rPr>
              <a:t> </a:t>
            </a:r>
            <a:endParaRPr lang="en-GB" dirty="0"/>
          </a:p>
        </p:txBody>
      </p:sp>
      <p:sp>
        <p:nvSpPr>
          <p:cNvPr id="3" name="Subtitle 2"/>
          <p:cNvSpPr>
            <a:spLocks noGrp="1"/>
          </p:cNvSpPr>
          <p:nvPr>
            <p:ph type="subTitle" idx="1"/>
          </p:nvPr>
        </p:nvSpPr>
        <p:spPr>
          <a:xfrm>
            <a:off x="4014100" y="3897248"/>
            <a:ext cx="7710985" cy="2688609"/>
          </a:xfrm>
        </p:spPr>
        <p:txBody>
          <a:bodyPr>
            <a:normAutofit fontScale="77500" lnSpcReduction="20000"/>
          </a:bodyPr>
          <a:lstStyle/>
          <a:p>
            <a:pPr marL="342900" indent="-342900" algn="just">
              <a:buFont typeface="Arial" panose="020B0604020202020204" pitchFamily="34" charset="0"/>
              <a:buChar char="•"/>
            </a:pPr>
            <a:r>
              <a:rPr lang="en-GB" dirty="0"/>
              <a:t>At Ibis London Barking, maintaining the highest standards, competency, and safety come first. </a:t>
            </a:r>
          </a:p>
          <a:p>
            <a:pPr marL="342900" indent="-342900" algn="just">
              <a:buFont typeface="Arial" panose="020B0604020202020204" pitchFamily="34" charset="0"/>
              <a:buChar char="•"/>
            </a:pPr>
            <a:r>
              <a:rPr lang="en-GB" dirty="0"/>
              <a:t>The goal of this training programme is to give our housekeeping staff the know-how and abilities needed to guarantee both cleanliness and visitor comfort. </a:t>
            </a:r>
          </a:p>
          <a:p>
            <a:pPr marL="342900" indent="-342900" algn="just">
              <a:buFont typeface="Arial" panose="020B0604020202020204" pitchFamily="34" charset="0"/>
              <a:buChar char="•"/>
            </a:pPr>
            <a:r>
              <a:rPr lang="en-GB" dirty="0"/>
              <a:t>This training will add to the great experience we offer at Ibis London Barking, from safety procedures to room classifications and the careful maintenance of equipment like vacuum cleaners. </a:t>
            </a:r>
            <a:endParaRPr lang="en-US" dirty="0"/>
          </a:p>
          <a:p>
            <a:pPr marL="342900" indent="-342900" algn="just">
              <a:buFont typeface="Arial" panose="020B0604020202020204" pitchFamily="34" charset="0"/>
              <a:buChar char="•"/>
            </a:pPr>
            <a:endParaRPr lang="en-GB" dirty="0"/>
          </a:p>
        </p:txBody>
      </p:sp>
      <p:cxnSp>
        <p:nvCxnSpPr>
          <p:cNvPr id="23" name="Straight Connector 17">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3465"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3074" name="Picture 2" descr="Ibis Budget London Barking | Affordable Hotel in Barking">
            <a:extLst>
              <a:ext uri="{FF2B5EF4-FFF2-40B4-BE49-F238E27FC236}">
                <a16:creationId xmlns:a16="http://schemas.microsoft.com/office/drawing/2014/main" id="{C6DF0F99-22E2-C6E3-C108-0F93C74F8B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63527"/>
            <a:ext cx="3894930" cy="60635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8781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Light"/>
              <a:ea typeface="+mn-ea"/>
              <a:cs typeface="+mn-cs"/>
            </a:endParaRPr>
          </a:p>
        </p:txBody>
      </p:sp>
      <p:sp>
        <p:nvSpPr>
          <p:cNvPr id="2" name="Title 1"/>
          <p:cNvSpPr>
            <a:spLocks noGrp="1"/>
          </p:cNvSpPr>
          <p:nvPr>
            <p:ph type="ctrTitle"/>
          </p:nvPr>
        </p:nvSpPr>
        <p:spPr>
          <a:xfrm>
            <a:off x="3999858" y="1079500"/>
            <a:ext cx="8023820" cy="2138400"/>
          </a:xfrm>
        </p:spPr>
        <p:txBody>
          <a:bodyPr>
            <a:normAutofit/>
          </a:bodyPr>
          <a:lstStyle/>
          <a:p>
            <a:r>
              <a:rPr lang="en-US" b="1" dirty="0">
                <a:ea typeface="+mj-lt"/>
                <a:cs typeface="+mj-lt"/>
              </a:rPr>
              <a:t> Safely WORKING in      Housekeeping	</a:t>
            </a:r>
            <a:r>
              <a:rPr lang="en-GB" b="1" dirty="0">
                <a:cs typeface="Calibri Light"/>
              </a:rPr>
              <a:t> </a:t>
            </a:r>
            <a:r>
              <a:rPr lang="en-GB" dirty="0">
                <a:cs typeface="Calibri Light"/>
              </a:rPr>
              <a:t> </a:t>
            </a:r>
            <a:endParaRPr lang="en-GB" dirty="0"/>
          </a:p>
        </p:txBody>
      </p:sp>
      <p:cxnSp>
        <p:nvCxnSpPr>
          <p:cNvPr id="23" name="Straight Connector 17">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3465"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Subtitle 2"/>
          <p:cNvSpPr>
            <a:spLocks noGrp="1"/>
          </p:cNvSpPr>
          <p:nvPr>
            <p:ph type="subTitle" idx="1"/>
          </p:nvPr>
        </p:nvSpPr>
        <p:spPr>
          <a:xfrm>
            <a:off x="3999858" y="4014230"/>
            <a:ext cx="7820168" cy="2472644"/>
          </a:xfrm>
        </p:spPr>
        <p:txBody>
          <a:bodyPr>
            <a:normAutofit fontScale="62500" lnSpcReduction="20000"/>
          </a:bodyPr>
          <a:lstStyle/>
          <a:p>
            <a:pPr marL="342900" indent="-342900" algn="just">
              <a:buFont typeface="Arial" panose="020B0604020202020204" pitchFamily="34" charset="0"/>
              <a:buChar char="•"/>
            </a:pPr>
            <a:r>
              <a:rPr lang="en-US" dirty="0"/>
              <a:t>At Ibis London Barking, ensuring a pleasant and secure environment is our first priority (Sharma, 2021). </a:t>
            </a:r>
          </a:p>
          <a:p>
            <a:pPr marL="342900" indent="-342900" algn="just">
              <a:buFont typeface="Arial" panose="020B0604020202020204" pitchFamily="34" charset="0"/>
              <a:buChar char="•"/>
            </a:pPr>
            <a:r>
              <a:rPr lang="en-US" dirty="0"/>
              <a:t>It is essential to comprehend the right use of cleaning supplies, safe equipment handling techniques, and particular cleaning procedures for guest rooms. </a:t>
            </a:r>
          </a:p>
          <a:p>
            <a:pPr marL="342900" indent="-342900" algn="just">
              <a:buFont typeface="Arial" panose="020B0604020202020204" pitchFamily="34" charset="0"/>
              <a:buChar char="•"/>
            </a:pPr>
            <a:r>
              <a:rPr lang="en-US" dirty="0"/>
              <a:t>This information not only reduces the possibility of misfortunes but also makes the workplace more orderly and efficient.</a:t>
            </a:r>
          </a:p>
          <a:p>
            <a:pPr marL="342900" indent="-342900" algn="just">
              <a:buFont typeface="Arial" panose="020B0604020202020204" pitchFamily="34" charset="0"/>
              <a:buChar char="•"/>
            </a:pPr>
            <a:r>
              <a:rPr lang="en-US" dirty="0"/>
              <a:t>To supplement the theoretical understanding, a brief demonstration of safe work methods will be provided (</a:t>
            </a:r>
            <a:r>
              <a:rPr lang="en-US" dirty="0" err="1"/>
              <a:t>Rodri</a:t>
            </a:r>
            <a:r>
              <a:rPr lang="en-US" dirty="0"/>
              <a:t>, 2015). </a:t>
            </a:r>
          </a:p>
        </p:txBody>
      </p:sp>
      <p:pic>
        <p:nvPicPr>
          <p:cNvPr id="4098" name="Picture 2" descr="California Adopts Workplace Health and Safety Standard for Hotel ...">
            <a:extLst>
              <a:ext uri="{FF2B5EF4-FFF2-40B4-BE49-F238E27FC236}">
                <a16:creationId xmlns:a16="http://schemas.microsoft.com/office/drawing/2014/main" id="{AB7BC54C-3EFF-8759-93CF-FB0BE10F8B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432" y="985198"/>
            <a:ext cx="3812498" cy="55913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854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Light"/>
              <a:ea typeface="+mn-ea"/>
              <a:cs typeface="+mn-cs"/>
            </a:endParaRPr>
          </a:p>
        </p:txBody>
      </p:sp>
      <p:sp>
        <p:nvSpPr>
          <p:cNvPr id="2" name="Title 1"/>
          <p:cNvSpPr>
            <a:spLocks noGrp="1"/>
          </p:cNvSpPr>
          <p:nvPr>
            <p:ph type="ctrTitle"/>
          </p:nvPr>
        </p:nvSpPr>
        <p:spPr>
          <a:xfrm>
            <a:off x="4983900" y="1079500"/>
            <a:ext cx="6119131" cy="2138400"/>
          </a:xfrm>
        </p:spPr>
        <p:txBody>
          <a:bodyPr>
            <a:normAutofit/>
          </a:bodyPr>
          <a:lstStyle/>
          <a:p>
            <a:r>
              <a:rPr lang="en-US" b="1" dirty="0"/>
              <a:t>Sorting OF Linen - Housekeeping	</a:t>
            </a:r>
            <a:br>
              <a:rPr lang="en-US" b="1" dirty="0"/>
            </a:br>
            <a:br>
              <a:rPr lang="en-US" b="1" dirty="0">
                <a:ea typeface="+mj-lt"/>
                <a:cs typeface="+mj-lt"/>
              </a:rPr>
            </a:br>
            <a:r>
              <a:rPr lang="en-GB" b="1" dirty="0">
                <a:ea typeface="+mj-lt"/>
                <a:cs typeface="+mj-lt"/>
              </a:rPr>
              <a:t> </a:t>
            </a:r>
            <a:r>
              <a:rPr lang="en-GB" dirty="0">
                <a:cs typeface="Calibri Light"/>
              </a:rPr>
              <a:t> </a:t>
            </a:r>
            <a:endParaRPr lang="en-GB" dirty="0"/>
          </a:p>
        </p:txBody>
      </p:sp>
      <p:cxnSp>
        <p:nvCxnSpPr>
          <p:cNvPr id="23" name="Straight Connector 17">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3465"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ubtitle 4"/>
          <p:cNvSpPr>
            <a:spLocks noGrp="1"/>
          </p:cNvSpPr>
          <p:nvPr>
            <p:ph type="subTitle" idx="1"/>
          </p:nvPr>
        </p:nvSpPr>
        <p:spPr>
          <a:xfrm>
            <a:off x="4065735" y="3655708"/>
            <a:ext cx="7924504" cy="2764484"/>
          </a:xfrm>
        </p:spPr>
        <p:txBody>
          <a:bodyPr>
            <a:noAutofit/>
          </a:bodyPr>
          <a:lstStyle/>
          <a:p>
            <a:pPr marL="342900" indent="-342900" algn="just">
              <a:buFont typeface="Arial" panose="020B0604020202020204" pitchFamily="34" charset="0"/>
              <a:buChar char="•"/>
            </a:pPr>
            <a:r>
              <a:rPr lang="en-US" sz="1800" dirty="0"/>
              <a:t>During this training session, our housekeeping workers will learn how to distinguish between different kinds of linens, identify stains or damage, and classify them properly. </a:t>
            </a:r>
          </a:p>
          <a:p>
            <a:pPr marL="342900" indent="-342900" algn="just">
              <a:buFont typeface="Arial" panose="020B0604020202020204" pitchFamily="34" charset="0"/>
              <a:buChar char="•"/>
            </a:pPr>
            <a:r>
              <a:rPr lang="en-US" sz="1800" dirty="0"/>
              <a:t>There will be real-world examples of efficient linen management and organisation to help solidify this information. </a:t>
            </a:r>
          </a:p>
          <a:p>
            <a:pPr marL="342900" indent="-342900" algn="just">
              <a:buFont typeface="Arial" panose="020B0604020202020204" pitchFamily="34" charset="0"/>
              <a:buChar char="•"/>
            </a:pPr>
            <a:r>
              <a:rPr lang="en-US" sz="1800" dirty="0"/>
              <a:t>Attention will be paid to upholding hygienic standards throughout the sorting process, guaranteeing </a:t>
            </a:r>
          </a:p>
        </p:txBody>
      </p:sp>
      <p:pic>
        <p:nvPicPr>
          <p:cNvPr id="5122" name="Picture 2" descr="Hotel Linen Room of Housekeeping Department">
            <a:extLst>
              <a:ext uri="{FF2B5EF4-FFF2-40B4-BE49-F238E27FC236}">
                <a16:creationId xmlns:a16="http://schemas.microsoft.com/office/drawing/2014/main" id="{D06B54D8-E8AF-7F17-8A5F-5A0739645A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1761" y="1079501"/>
            <a:ext cx="3581400" cy="5021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1987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Light"/>
              <a:ea typeface="+mn-ea"/>
              <a:cs typeface="+mn-cs"/>
            </a:endParaRPr>
          </a:p>
        </p:txBody>
      </p:sp>
      <p:sp>
        <p:nvSpPr>
          <p:cNvPr id="2" name="Title 1"/>
          <p:cNvSpPr>
            <a:spLocks noGrp="1"/>
          </p:cNvSpPr>
          <p:nvPr>
            <p:ph type="ctrTitle"/>
          </p:nvPr>
        </p:nvSpPr>
        <p:spPr>
          <a:xfrm>
            <a:off x="4983899" y="1028729"/>
            <a:ext cx="6119131" cy="2138400"/>
          </a:xfrm>
        </p:spPr>
        <p:txBody>
          <a:bodyPr>
            <a:normAutofit/>
          </a:bodyPr>
          <a:lstStyle/>
          <a:p>
            <a:r>
              <a:rPr lang="en-US" b="1" dirty="0">
                <a:ea typeface="+mj-lt"/>
                <a:cs typeface="+mj-lt"/>
              </a:rPr>
              <a:t>Housekeeping and Trolley Set Up</a:t>
            </a:r>
            <a:br>
              <a:rPr lang="en-US" b="1" dirty="0">
                <a:ea typeface="+mj-lt"/>
                <a:cs typeface="+mj-lt"/>
              </a:rPr>
            </a:br>
            <a:br>
              <a:rPr lang="en-US" b="1" dirty="0">
                <a:ea typeface="+mj-lt"/>
                <a:cs typeface="+mj-lt"/>
              </a:rPr>
            </a:br>
            <a:r>
              <a:rPr lang="en-GB" b="1" dirty="0">
                <a:ea typeface="+mj-lt"/>
                <a:cs typeface="+mj-lt"/>
              </a:rPr>
              <a:t> </a:t>
            </a:r>
            <a:r>
              <a:rPr lang="en-GB" dirty="0">
                <a:cs typeface="Calibri Light"/>
              </a:rPr>
              <a:t> </a:t>
            </a:r>
            <a:endParaRPr lang="en-GB" dirty="0"/>
          </a:p>
        </p:txBody>
      </p:sp>
      <p:cxnSp>
        <p:nvCxnSpPr>
          <p:cNvPr id="23" name="Straight Connector 17">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3465"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ubtitle 4"/>
          <p:cNvSpPr>
            <a:spLocks noGrp="1"/>
          </p:cNvSpPr>
          <p:nvPr>
            <p:ph type="subTitle" idx="1"/>
          </p:nvPr>
        </p:nvSpPr>
        <p:spPr>
          <a:xfrm>
            <a:off x="4267496" y="3821373"/>
            <a:ext cx="7924504" cy="2764484"/>
          </a:xfrm>
        </p:spPr>
        <p:txBody>
          <a:bodyPr>
            <a:noAutofit/>
          </a:bodyPr>
          <a:lstStyle/>
          <a:p>
            <a:pPr marL="342900" indent="-342900" algn="just">
              <a:buFont typeface="Arial" panose="020B0604020202020204" pitchFamily="34" charset="0"/>
              <a:buChar char="•"/>
            </a:pPr>
            <a:r>
              <a:rPr lang="en-US" sz="1800" dirty="0"/>
              <a:t>A tidy trolley is the first step towards efficient housekeeping. </a:t>
            </a:r>
          </a:p>
          <a:p>
            <a:pPr marL="342900" indent="-342900" algn="just">
              <a:buFont typeface="Arial" panose="020B0604020202020204" pitchFamily="34" charset="0"/>
              <a:buChar char="•"/>
            </a:pPr>
            <a:r>
              <a:rPr lang="en-US" sz="1800" dirty="0"/>
              <a:t>A housekeeping trolley should be set up correctly to ensure a smooth operation </a:t>
            </a:r>
          </a:p>
          <a:p>
            <a:pPr marL="342900" indent="-342900" algn="just">
              <a:buFont typeface="Arial" panose="020B0604020202020204" pitchFamily="34" charset="0"/>
              <a:buChar char="•"/>
            </a:pPr>
            <a:r>
              <a:rPr lang="en-US" sz="1800" dirty="0"/>
              <a:t>The professionalism and meticulous attention to detail that define Ibis London Barking are reflected in a well-prepared trolley. </a:t>
            </a:r>
          </a:p>
        </p:txBody>
      </p:sp>
      <p:pic>
        <p:nvPicPr>
          <p:cNvPr id="6146" name="Picture 2" descr="Housekeeping Trolley: Basic Equipment for the Hotel Industry | Techno FAQ">
            <a:extLst>
              <a:ext uri="{FF2B5EF4-FFF2-40B4-BE49-F238E27FC236}">
                <a16:creationId xmlns:a16="http://schemas.microsoft.com/office/drawing/2014/main" id="{BC15AABB-D877-95E4-1E14-05573AA80F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581" y="539750"/>
            <a:ext cx="4062334" cy="5778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8668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Light"/>
              <a:ea typeface="+mn-ea"/>
              <a:cs typeface="+mn-cs"/>
            </a:endParaRPr>
          </a:p>
        </p:txBody>
      </p:sp>
      <p:sp>
        <p:nvSpPr>
          <p:cNvPr id="2" name="Title 1"/>
          <p:cNvSpPr>
            <a:spLocks noGrp="1"/>
          </p:cNvSpPr>
          <p:nvPr>
            <p:ph type="ctrTitle"/>
          </p:nvPr>
        </p:nvSpPr>
        <p:spPr>
          <a:xfrm>
            <a:off x="3974149" y="1079500"/>
            <a:ext cx="8063410" cy="331731"/>
          </a:xfrm>
        </p:spPr>
        <p:txBody>
          <a:bodyPr>
            <a:normAutofit fontScale="90000"/>
          </a:bodyPr>
          <a:lstStyle/>
          <a:p>
            <a:r>
              <a:rPr lang="en-US" b="1" dirty="0">
                <a:ea typeface="+mj-lt"/>
                <a:cs typeface="+mj-lt"/>
              </a:rPr>
              <a:t> </a:t>
            </a:r>
            <a:r>
              <a:rPr lang="en-US" sz="3100" b="1" dirty="0">
                <a:ea typeface="+mj-lt"/>
                <a:cs typeface="+mj-lt"/>
              </a:rPr>
              <a:t>Types OF ROOMS</a:t>
            </a:r>
            <a:endParaRPr lang="en-GB" sz="3100" dirty="0"/>
          </a:p>
        </p:txBody>
      </p:sp>
      <p:cxnSp>
        <p:nvCxnSpPr>
          <p:cNvPr id="23" name="Straight Connector 17">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3465"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Rectangle 4"/>
          <p:cNvSpPr/>
          <p:nvPr/>
        </p:nvSpPr>
        <p:spPr>
          <a:xfrm>
            <a:off x="3974149" y="3889965"/>
            <a:ext cx="7424382" cy="2738570"/>
          </a:xfrm>
          <a:prstGeom prst="rect">
            <a:avLst/>
          </a:prstGeom>
        </p:spPr>
        <p:txBody>
          <a:bodyPr wrap="square">
            <a:spAutoFit/>
          </a:bodyPr>
          <a:lstStyle/>
          <a:p>
            <a:pPr marL="342900" marR="0" lvl="0" indent="-342900" algn="just" defTabSz="914400" rtl="0" eaLnBrk="1" fontAlgn="auto" latinLnBrk="0" hangingPunct="1">
              <a:lnSpc>
                <a:spcPct val="125000"/>
              </a:lnSpc>
              <a:spcBef>
                <a:spcPts val="1000"/>
              </a:spcBef>
              <a:spcAft>
                <a:spcPts val="0"/>
              </a:spcAft>
              <a:buClr>
                <a:srgbClr val="48B661">
                  <a:lumMod val="60000"/>
                  <a:lumOff val="40000"/>
                </a:srgbClr>
              </a:buClr>
              <a:buSzTx/>
              <a:buFont typeface="Arial" panose="020B0604020202020204" pitchFamily="34" charset="0"/>
              <a:buChar char="•"/>
              <a:tabLst/>
              <a:defRPr/>
            </a:pPr>
            <a:r>
              <a:rPr kumimoji="0" lang="en-US" sz="1800" b="0" i="1" u="none" strike="noStrike" kern="1200" cap="none" spc="0" normalizeH="0" baseline="0" noProof="0" dirty="0">
                <a:ln>
                  <a:noFill/>
                </a:ln>
                <a:solidFill>
                  <a:srgbClr val="FFFFFF">
                    <a:alpha val="70000"/>
                  </a:srgbClr>
                </a:solidFill>
                <a:effectLst/>
                <a:uLnTx/>
                <a:uFillTx/>
                <a:latin typeface="Avenir Next LT Pro Light"/>
                <a:ea typeface="+mn-ea"/>
                <a:cs typeface="+mn-cs"/>
              </a:rPr>
              <a:t>It is crucial to comprehend the subtle differences between various types of rooms in order to deliver a customised and outstanding visitor experience.</a:t>
            </a:r>
          </a:p>
          <a:p>
            <a:pPr marL="342900" marR="0" lvl="0" indent="-342900" algn="just" defTabSz="914400" rtl="0" eaLnBrk="1" fontAlgn="auto" latinLnBrk="0" hangingPunct="1">
              <a:lnSpc>
                <a:spcPct val="125000"/>
              </a:lnSpc>
              <a:spcBef>
                <a:spcPts val="1000"/>
              </a:spcBef>
              <a:spcAft>
                <a:spcPts val="0"/>
              </a:spcAft>
              <a:buClr>
                <a:srgbClr val="48B661">
                  <a:lumMod val="60000"/>
                  <a:lumOff val="40000"/>
                </a:srgbClr>
              </a:buClr>
              <a:buSzTx/>
              <a:buFont typeface="Arial" panose="020B0604020202020204" pitchFamily="34" charset="0"/>
              <a:buChar char="•"/>
              <a:tabLst/>
              <a:defRPr/>
            </a:pPr>
            <a:r>
              <a:rPr kumimoji="0" lang="en-US" sz="1800" b="0" i="1" u="none" strike="noStrike" kern="1200" cap="none" spc="0" normalizeH="0" baseline="0" noProof="0" dirty="0">
                <a:ln>
                  <a:noFill/>
                </a:ln>
                <a:solidFill>
                  <a:srgbClr val="FFFFFF">
                    <a:alpha val="70000"/>
                  </a:srgbClr>
                </a:solidFill>
                <a:effectLst/>
                <a:uLnTx/>
                <a:uFillTx/>
                <a:latin typeface="Avenir Next LT Pro Light"/>
                <a:ea typeface="+mn-ea"/>
                <a:cs typeface="+mn-cs"/>
              </a:rPr>
              <a:t>Understanding these distinctions will help cleaning personnel to keep the standard of cleanliness—a feature of the Ibis London Barking experience—consistent and harmonious. </a:t>
            </a:r>
          </a:p>
          <a:p>
            <a:pPr marL="342900" marR="0" lvl="0" indent="-342900" algn="just" defTabSz="914400" rtl="0" eaLnBrk="1" fontAlgn="auto" latinLnBrk="0" hangingPunct="1">
              <a:lnSpc>
                <a:spcPct val="125000"/>
              </a:lnSpc>
              <a:spcBef>
                <a:spcPts val="1000"/>
              </a:spcBef>
              <a:spcAft>
                <a:spcPts val="0"/>
              </a:spcAft>
              <a:buClr>
                <a:srgbClr val="48B661">
                  <a:lumMod val="60000"/>
                  <a:lumOff val="40000"/>
                </a:srgbClr>
              </a:buClr>
              <a:buSzTx/>
              <a:buFont typeface="Arial" panose="020B0604020202020204" pitchFamily="34" charset="0"/>
              <a:buChar char="•"/>
              <a:tabLst/>
              <a:defRPr/>
            </a:pPr>
            <a:r>
              <a:rPr kumimoji="0" lang="en-US" sz="1800" b="0" i="1" u="none" strike="noStrike" kern="1200" cap="none" spc="0" normalizeH="0" baseline="0" noProof="0" dirty="0">
                <a:ln>
                  <a:noFill/>
                </a:ln>
                <a:solidFill>
                  <a:srgbClr val="FFFFFF">
                    <a:alpha val="70000"/>
                  </a:srgbClr>
                </a:solidFill>
                <a:effectLst/>
                <a:uLnTx/>
                <a:uFillTx/>
                <a:latin typeface="Avenir Next LT Pro Light"/>
                <a:ea typeface="+mn-ea"/>
                <a:cs typeface="+mn-cs"/>
              </a:rPr>
              <a:t>The ultimate objective is to impart information</a:t>
            </a:r>
          </a:p>
        </p:txBody>
      </p:sp>
      <p:pic>
        <p:nvPicPr>
          <p:cNvPr id="2050" name="Picture 2" descr="Ibis London East Barking | Modern Hotel in Barking Essex">
            <a:extLst>
              <a:ext uri="{FF2B5EF4-FFF2-40B4-BE49-F238E27FC236}">
                <a16:creationId xmlns:a16="http://schemas.microsoft.com/office/drawing/2014/main" id="{D064772F-49BC-02B1-8EBB-5ACD92B835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3974149"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6568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Light"/>
              <a:ea typeface="+mn-ea"/>
              <a:cs typeface="+mn-cs"/>
            </a:endParaRPr>
          </a:p>
        </p:txBody>
      </p:sp>
      <p:sp>
        <p:nvSpPr>
          <p:cNvPr id="2" name="Title 1"/>
          <p:cNvSpPr>
            <a:spLocks noGrp="1"/>
          </p:cNvSpPr>
          <p:nvPr>
            <p:ph type="ctrTitle"/>
          </p:nvPr>
        </p:nvSpPr>
        <p:spPr>
          <a:xfrm>
            <a:off x="3991864" y="1079500"/>
            <a:ext cx="8045695" cy="887570"/>
          </a:xfrm>
        </p:spPr>
        <p:txBody>
          <a:bodyPr>
            <a:normAutofit/>
          </a:bodyPr>
          <a:lstStyle/>
          <a:p>
            <a:r>
              <a:rPr lang="en-GB" b="1" dirty="0">
                <a:ea typeface="+mj-lt"/>
                <a:cs typeface="+mj-lt"/>
              </a:rPr>
              <a:t>Vacuum Maintenance - Housekeeping	  </a:t>
            </a:r>
            <a:endParaRPr lang="en-US" dirty="0"/>
          </a:p>
        </p:txBody>
      </p:sp>
      <p:sp>
        <p:nvSpPr>
          <p:cNvPr id="3" name="Subtitle 2"/>
          <p:cNvSpPr>
            <a:spLocks noGrp="1"/>
          </p:cNvSpPr>
          <p:nvPr>
            <p:ph type="subTitle" idx="1"/>
          </p:nvPr>
        </p:nvSpPr>
        <p:spPr>
          <a:xfrm>
            <a:off x="4020618" y="3817672"/>
            <a:ext cx="8016942" cy="3040328"/>
          </a:xfrm>
        </p:spPr>
        <p:txBody>
          <a:bodyPr>
            <a:noAutofit/>
          </a:bodyPr>
          <a:lstStyle/>
          <a:p>
            <a:pPr marL="285750" indent="-285750" algn="just">
              <a:buFont typeface="Arial" panose="020B0604020202020204" pitchFamily="34" charset="0"/>
              <a:buChar char="•"/>
            </a:pPr>
            <a:r>
              <a:rPr lang="en-US" sz="2000" dirty="0"/>
              <a:t>Good hoover maintenance is a commitment to the durability and performance of this vital piece of machinery, not just a chore. </a:t>
            </a:r>
          </a:p>
          <a:p>
            <a:pPr marL="285750" indent="-285750" algn="just">
              <a:buFont typeface="Arial" panose="020B0604020202020204" pitchFamily="34" charset="0"/>
              <a:buChar char="•"/>
            </a:pPr>
            <a:r>
              <a:rPr lang="en-US" sz="2000" dirty="0"/>
              <a:t>After that, there will be a practical demonstration of proper hoover maintenance methods</a:t>
            </a:r>
          </a:p>
          <a:p>
            <a:pPr marL="285750" indent="-285750" algn="just">
              <a:buFont typeface="Arial" panose="020B0604020202020204" pitchFamily="34" charset="0"/>
              <a:buChar char="•"/>
            </a:pPr>
            <a:r>
              <a:rPr lang="en-US" sz="2000" dirty="0"/>
              <a:t>It is vital to highlight that careful hoover maintenance has a direct impact on the </a:t>
            </a:r>
            <a:r>
              <a:rPr lang="en-US" sz="2000" dirty="0" err="1"/>
              <a:t>calibre</a:t>
            </a:r>
            <a:r>
              <a:rPr lang="en-US" sz="2000" dirty="0"/>
              <a:t> of our cleaning services</a:t>
            </a:r>
          </a:p>
        </p:txBody>
      </p:sp>
      <p:cxnSp>
        <p:nvCxnSpPr>
          <p:cNvPr id="23" name="Straight Connector 17">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3465"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7170" name="Picture 2" descr="Image result for Vacuam cleaning and maintainence housekeeping">
            <a:extLst>
              <a:ext uri="{FF2B5EF4-FFF2-40B4-BE49-F238E27FC236}">
                <a16:creationId xmlns:a16="http://schemas.microsoft.com/office/drawing/2014/main" id="{5D944FB7-6363-0177-B6BF-9297CB3A40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329" y="1344241"/>
            <a:ext cx="3567600" cy="46932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8429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Light"/>
              <a:ea typeface="+mn-ea"/>
              <a:cs typeface="+mn-cs"/>
            </a:endParaRPr>
          </a:p>
        </p:txBody>
      </p:sp>
      <p:sp>
        <p:nvSpPr>
          <p:cNvPr id="2" name="Title 1"/>
          <p:cNvSpPr>
            <a:spLocks noGrp="1"/>
          </p:cNvSpPr>
          <p:nvPr>
            <p:ph type="ctrTitle"/>
          </p:nvPr>
        </p:nvSpPr>
        <p:spPr>
          <a:xfrm>
            <a:off x="3775923" y="1394085"/>
            <a:ext cx="8045695" cy="887570"/>
          </a:xfrm>
        </p:spPr>
        <p:txBody>
          <a:bodyPr>
            <a:normAutofit/>
          </a:bodyPr>
          <a:lstStyle/>
          <a:p>
            <a:r>
              <a:rPr lang="en-GB" b="1" dirty="0">
                <a:ea typeface="+mj-lt"/>
                <a:cs typeface="+mj-lt"/>
              </a:rPr>
              <a:t>Lost OF Property - Housekeeping	  </a:t>
            </a:r>
            <a:endParaRPr lang="en-US" dirty="0"/>
          </a:p>
        </p:txBody>
      </p:sp>
      <p:sp>
        <p:nvSpPr>
          <p:cNvPr id="3" name="Subtitle 2"/>
          <p:cNvSpPr>
            <a:spLocks noGrp="1"/>
          </p:cNvSpPr>
          <p:nvPr>
            <p:ph type="subTitle" idx="1"/>
          </p:nvPr>
        </p:nvSpPr>
        <p:spPr>
          <a:xfrm>
            <a:off x="4020618" y="3817672"/>
            <a:ext cx="8016942" cy="3040328"/>
          </a:xfrm>
        </p:spPr>
        <p:txBody>
          <a:bodyPr>
            <a:noAutofit/>
          </a:bodyPr>
          <a:lstStyle/>
          <a:p>
            <a:pPr marL="285750" indent="-285750" algn="just">
              <a:buFont typeface="Arial" panose="020B0604020202020204" pitchFamily="34" charset="0"/>
              <a:buChar char="•"/>
            </a:pPr>
            <a:r>
              <a:rPr lang="en-US" sz="2000" dirty="0"/>
              <a:t>Managing misplaced objects necessitates a methodical approach, which our cleaning workers will learn in this training part. </a:t>
            </a:r>
          </a:p>
          <a:p>
            <a:pPr marL="285750" indent="-285750" algn="just">
              <a:buFont typeface="Arial" panose="020B0604020202020204" pitchFamily="34" charset="0"/>
              <a:buChar char="•"/>
            </a:pPr>
            <a:r>
              <a:rPr lang="en-US" sz="2000" dirty="0"/>
              <a:t>This method not only conveys professionalism but also boosts confidence and guest satisfaction. </a:t>
            </a:r>
          </a:p>
          <a:p>
            <a:pPr marL="285750" indent="-285750" algn="just">
              <a:buFont typeface="Arial" panose="020B0604020202020204" pitchFamily="34" charset="0"/>
              <a:buChar char="•"/>
            </a:pPr>
            <a:r>
              <a:rPr lang="en-US" sz="2000" dirty="0"/>
              <a:t>This cooperative strategy demonstrates our dedication to offering top-notch guest service and upholds Ibis London Barking</a:t>
            </a:r>
          </a:p>
        </p:txBody>
      </p:sp>
      <p:cxnSp>
        <p:nvCxnSpPr>
          <p:cNvPr id="23" name="Straight Connector 17">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3465"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8194" name="Picture 2" descr="Image result for Lost Property housekeeping">
            <a:extLst>
              <a:ext uri="{FF2B5EF4-FFF2-40B4-BE49-F238E27FC236}">
                <a16:creationId xmlns:a16="http://schemas.microsoft.com/office/drawing/2014/main" id="{D117B7AA-E5A6-2D04-5ECD-08B7A4EE26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382" y="1394085"/>
            <a:ext cx="3495796" cy="44071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3721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Light"/>
              <a:ea typeface="+mn-ea"/>
              <a:cs typeface="+mn-cs"/>
            </a:endParaRPr>
          </a:p>
        </p:txBody>
      </p:sp>
      <p:sp>
        <p:nvSpPr>
          <p:cNvPr id="2" name="Title 1"/>
          <p:cNvSpPr>
            <a:spLocks noGrp="1"/>
          </p:cNvSpPr>
          <p:nvPr>
            <p:ph type="ctrTitle"/>
          </p:nvPr>
        </p:nvSpPr>
        <p:spPr>
          <a:xfrm>
            <a:off x="3991864" y="1079500"/>
            <a:ext cx="8045695" cy="887570"/>
          </a:xfrm>
        </p:spPr>
        <p:txBody>
          <a:bodyPr>
            <a:normAutofit/>
          </a:bodyPr>
          <a:lstStyle/>
          <a:p>
            <a:r>
              <a:rPr lang="en-GB" b="1" dirty="0">
                <a:ea typeface="+mj-lt"/>
                <a:cs typeface="+mj-lt"/>
              </a:rPr>
              <a:t>SUMMARY</a:t>
            </a:r>
            <a:endParaRPr lang="en-US" dirty="0"/>
          </a:p>
        </p:txBody>
      </p:sp>
      <p:sp>
        <p:nvSpPr>
          <p:cNvPr id="3" name="Subtitle 2"/>
          <p:cNvSpPr>
            <a:spLocks noGrp="1"/>
          </p:cNvSpPr>
          <p:nvPr>
            <p:ph type="subTitle" idx="1"/>
          </p:nvPr>
        </p:nvSpPr>
        <p:spPr>
          <a:xfrm>
            <a:off x="3991864" y="3545529"/>
            <a:ext cx="8016942" cy="3040328"/>
          </a:xfrm>
        </p:spPr>
        <p:txBody>
          <a:bodyPr>
            <a:noAutofit/>
          </a:bodyPr>
          <a:lstStyle/>
          <a:p>
            <a:pPr marL="285750" indent="-285750" algn="just">
              <a:buFont typeface="Arial" panose="020B0604020202020204" pitchFamily="34" charset="0"/>
              <a:buChar char="•"/>
            </a:pPr>
            <a:r>
              <a:rPr lang="en-US" sz="2000" dirty="0"/>
              <a:t>After completing this extensive cleaning training programme at Ibis London Barking, our housekeeping personnel will be equipped </a:t>
            </a:r>
          </a:p>
          <a:p>
            <a:pPr marL="285750" indent="-285750" algn="just">
              <a:buFont typeface="Arial" panose="020B0604020202020204" pitchFamily="34" charset="0"/>
              <a:buChar char="•"/>
            </a:pPr>
            <a:r>
              <a:rPr lang="en-US" sz="2000" dirty="0"/>
              <a:t>Our housekeeping staff's commitment to professionalism and meticulousness will surely have a long-lasting effect </a:t>
            </a:r>
          </a:p>
          <a:p>
            <a:pPr marL="285750" indent="-285750" algn="just">
              <a:buFont typeface="Arial" panose="020B0604020202020204" pitchFamily="34" charset="0"/>
              <a:buChar char="•"/>
            </a:pPr>
            <a:r>
              <a:rPr lang="en-US" sz="2000" dirty="0"/>
              <a:t>Their dedication guarantees that every facet of our hotel business contributes to the overall success</a:t>
            </a:r>
          </a:p>
        </p:txBody>
      </p:sp>
      <p:cxnSp>
        <p:nvCxnSpPr>
          <p:cNvPr id="23" name="Straight Connector 17">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3465"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9218" name="Picture 2" descr="housekeeping cleaning cartoon 654750 Vector Art at Vecteezy">
            <a:extLst>
              <a:ext uri="{FF2B5EF4-FFF2-40B4-BE49-F238E27FC236}">
                <a16:creationId xmlns:a16="http://schemas.microsoft.com/office/drawing/2014/main" id="{35D32E3F-734F-E9FC-5CD9-80F20C224AC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 y="0"/>
            <a:ext cx="3672589"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4144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Light"/>
              <a:ea typeface="+mn-ea"/>
              <a:cs typeface="+mn-cs"/>
            </a:endParaRPr>
          </a:p>
        </p:txBody>
      </p:sp>
      <p:sp>
        <p:nvSpPr>
          <p:cNvPr id="2" name="Title 1"/>
          <p:cNvSpPr>
            <a:spLocks noGrp="1"/>
          </p:cNvSpPr>
          <p:nvPr>
            <p:ph type="ctrTitle"/>
          </p:nvPr>
        </p:nvSpPr>
        <p:spPr>
          <a:xfrm>
            <a:off x="2548359" y="128213"/>
            <a:ext cx="8045695" cy="887570"/>
          </a:xfrm>
        </p:spPr>
        <p:txBody>
          <a:bodyPr>
            <a:normAutofit/>
          </a:bodyPr>
          <a:lstStyle/>
          <a:p>
            <a:r>
              <a:rPr lang="en-GB" b="1" dirty="0">
                <a:ea typeface="+mj-lt"/>
                <a:cs typeface="+mj-lt"/>
              </a:rPr>
              <a:t>References   </a:t>
            </a:r>
            <a:endParaRPr lang="en-US" dirty="0"/>
          </a:p>
        </p:txBody>
      </p:sp>
      <p:sp>
        <p:nvSpPr>
          <p:cNvPr id="3" name="Subtitle 2"/>
          <p:cNvSpPr>
            <a:spLocks noGrp="1"/>
          </p:cNvSpPr>
          <p:nvPr>
            <p:ph type="subTitle" idx="1"/>
          </p:nvPr>
        </p:nvSpPr>
        <p:spPr>
          <a:xfrm>
            <a:off x="1242170" y="1285323"/>
            <a:ext cx="10465148" cy="5180613"/>
          </a:xfrm>
        </p:spPr>
        <p:txBody>
          <a:bodyPr>
            <a:normAutofit fontScale="32500" lnSpcReduction="20000"/>
          </a:bodyPr>
          <a:lstStyle/>
          <a:p>
            <a:pPr algn="just"/>
            <a:r>
              <a:rPr lang="en-US" sz="3700" dirty="0"/>
              <a:t>Ashok Sharma (2021). Tourism development. Jaipur, India: </a:t>
            </a:r>
            <a:r>
              <a:rPr lang="en-US" sz="3700" dirty="0" err="1"/>
              <a:t>Rbsa</a:t>
            </a:r>
            <a:r>
              <a:rPr lang="en-US" sz="3700" dirty="0"/>
              <a:t> Publishers.</a:t>
            </a:r>
          </a:p>
          <a:p>
            <a:pPr algn="just"/>
            <a:r>
              <a:rPr lang="en-US" sz="3700" dirty="0"/>
              <a:t>Barrows, C.W., Powers, T.F. and Reynolds, D.E. (2022). Introduction to Management in the Hospitality Industry. Hoboken, New Jersey: Wiley.</a:t>
            </a:r>
          </a:p>
          <a:p>
            <a:pPr algn="just"/>
            <a:r>
              <a:rPr lang="en-US" sz="3700" dirty="0" err="1"/>
              <a:t>Boussard</a:t>
            </a:r>
            <a:r>
              <a:rPr lang="en-US" sz="3700" dirty="0"/>
              <a:t>, S. (2021). Food and beverage management in the luxury hotel industry. New York, New York (222 East 46th Street, New York, NY 10017): Business Expert Press.</a:t>
            </a:r>
          </a:p>
          <a:p>
            <a:pPr algn="just"/>
            <a:r>
              <a:rPr lang="en-US" sz="3700" dirty="0" err="1"/>
              <a:t>Gursoy</a:t>
            </a:r>
            <a:r>
              <a:rPr lang="en-US" sz="3700" dirty="0"/>
              <a:t>, D., </a:t>
            </a:r>
            <a:r>
              <a:rPr lang="en-US" sz="3700" dirty="0" err="1"/>
              <a:t>Sarıışık</a:t>
            </a:r>
            <a:r>
              <a:rPr lang="en-US" sz="3700" dirty="0"/>
              <a:t>, M., </a:t>
            </a:r>
            <a:r>
              <a:rPr lang="en-US" sz="3700" dirty="0" err="1"/>
              <a:t>Nunkoo</a:t>
            </a:r>
            <a:r>
              <a:rPr lang="en-US" sz="3700" dirty="0"/>
              <a:t>, R. and </a:t>
            </a:r>
            <a:r>
              <a:rPr lang="en-US" sz="3700" dirty="0" err="1"/>
              <a:t>Boğan</a:t>
            </a:r>
            <a:r>
              <a:rPr lang="en-US" sz="3700" dirty="0"/>
              <a:t>, E. (2021). COVID-19 and the Hospitality and Tourism Industry. Edward Elgar Publishing.</a:t>
            </a:r>
          </a:p>
          <a:p>
            <a:pPr algn="just"/>
            <a:r>
              <a:rPr lang="en-US" sz="3700" dirty="0"/>
              <a:t>Johns, S. (2021). Marriott International, Inc. book of New Yorker cartoons. New York, N.Y.: Cartoon Bank, Inc.</a:t>
            </a:r>
          </a:p>
          <a:p>
            <a:pPr algn="just"/>
            <a:r>
              <a:rPr lang="en-US" sz="3700" dirty="0" err="1"/>
              <a:t>Kozak</a:t>
            </a:r>
            <a:r>
              <a:rPr lang="en-US" sz="3700" dirty="0"/>
              <a:t>, N. (2015). Tourism development. Newcastle Upon Tyne: Cambridge Scholars Publishing.</a:t>
            </a:r>
          </a:p>
          <a:p>
            <a:pPr algn="just"/>
            <a:r>
              <a:rPr lang="en-US" sz="3700" dirty="0" err="1"/>
              <a:t>O’fallon</a:t>
            </a:r>
            <a:r>
              <a:rPr lang="en-US" sz="3700" dirty="0"/>
              <a:t>, M.J. and Rutherford, D.G. (2019). Hotel management and operations. Hoboken, N.J.: Wiley.</a:t>
            </a:r>
          </a:p>
          <a:p>
            <a:pPr algn="just"/>
            <a:r>
              <a:rPr lang="en-US" sz="3700" dirty="0" err="1"/>
              <a:t>Ogunyemi</a:t>
            </a:r>
            <a:r>
              <a:rPr lang="en-US" sz="3700" dirty="0"/>
              <a:t>, K., </a:t>
            </a:r>
            <a:r>
              <a:rPr lang="en-US" sz="3700" dirty="0" err="1"/>
              <a:t>Okoye</a:t>
            </a:r>
            <a:r>
              <a:rPr lang="en-US" sz="3700" dirty="0"/>
              <a:t>, E. and </a:t>
            </a:r>
            <a:r>
              <a:rPr lang="en-US" sz="3700" dirty="0" err="1"/>
              <a:t>Ogunyemi</a:t>
            </a:r>
            <a:r>
              <a:rPr lang="en-US" sz="3700" dirty="0"/>
              <a:t>, O. (2022). Humanistic perspectives in hospitality and tourism. Volume II, CSR and person-</a:t>
            </a:r>
            <a:r>
              <a:rPr lang="en-US" sz="3700" dirty="0" err="1"/>
              <a:t>centred</a:t>
            </a:r>
            <a:r>
              <a:rPr lang="en-US" sz="3700" dirty="0"/>
              <a:t> care. Cham: Palgrave Macmillan.</a:t>
            </a:r>
          </a:p>
          <a:p>
            <a:pPr algn="just"/>
            <a:r>
              <a:rPr lang="en-US" sz="3700" dirty="0" err="1"/>
              <a:t>Rodri</a:t>
            </a:r>
            <a:r>
              <a:rPr lang="en-US" sz="3700" dirty="0"/>
              <a:t>, S. (2015). </a:t>
            </a:r>
            <a:r>
              <a:rPr lang="en-US" sz="3700" dirty="0" err="1"/>
              <a:t>StackPath</a:t>
            </a:r>
            <a:r>
              <a:rPr lang="en-US" sz="3700" dirty="0"/>
              <a:t>. [online] www.ehstoday.com. Available at: https://www.ehstoday.com/safety-leadership/article/21128408/the-principles-of-employee-engagement.</a:t>
            </a:r>
          </a:p>
          <a:p>
            <a:pPr algn="just"/>
            <a:r>
              <a:rPr lang="en-US" sz="3700" dirty="0" err="1"/>
              <a:t>Sturman</a:t>
            </a:r>
            <a:r>
              <a:rPr lang="en-US" sz="3700" dirty="0"/>
              <a:t>, M.C., </a:t>
            </a:r>
            <a:r>
              <a:rPr lang="en-US" sz="3700" dirty="0" err="1"/>
              <a:t>Corgel</a:t>
            </a:r>
            <a:r>
              <a:rPr lang="en-US" sz="3700" dirty="0"/>
              <a:t>, J.B. and </a:t>
            </a:r>
            <a:r>
              <a:rPr lang="en-US" sz="3700" dirty="0" err="1"/>
              <a:t>Verma</a:t>
            </a:r>
            <a:r>
              <a:rPr lang="en-US" sz="3700" dirty="0"/>
              <a:t>, R. (2011). The Cornell School of Hotel Administration on Hospitality. John Wiley &amp; Sons.</a:t>
            </a:r>
          </a:p>
          <a:p>
            <a:pPr algn="just"/>
            <a:r>
              <a:rPr lang="en-US" sz="3700" dirty="0" err="1"/>
              <a:t>Vassilios</a:t>
            </a:r>
            <a:r>
              <a:rPr lang="en-US" sz="3700" dirty="0"/>
              <a:t> </a:t>
            </a:r>
            <a:r>
              <a:rPr lang="en-US" sz="3700" dirty="0" err="1"/>
              <a:t>Ziakas</a:t>
            </a:r>
            <a:r>
              <a:rPr lang="en-US" sz="3700" dirty="0"/>
              <a:t> (2021). Strategic event leveraging : models, practices and prospects. Boston, Ma: Cab International.</a:t>
            </a:r>
          </a:p>
          <a:p>
            <a:pPr algn="just"/>
            <a:r>
              <a:rPr lang="en-US" sz="3700" dirty="0" err="1"/>
              <a:t>Vecteezy</a:t>
            </a:r>
            <a:r>
              <a:rPr lang="en-US" sz="3700" dirty="0"/>
              <a:t> (2019). Image. Housekeeping Cleaning Cartoon 654750. available at </a:t>
            </a:r>
            <a:r>
              <a:rPr lang="en-US" sz="3700" dirty="0">
                <a:hlinkClick r:id="rId3"/>
              </a:rPr>
              <a:t>https://static.vecteezy.com/system/resources/previews/000/654/750/original/housekeeping-cleaning-cartoon-vector.jpg</a:t>
            </a:r>
            <a:endParaRPr lang="en-US" sz="3700" dirty="0"/>
          </a:p>
          <a:p>
            <a:pPr algn="just"/>
            <a:endParaRPr lang="en-US" sz="3700" dirty="0"/>
          </a:p>
        </p:txBody>
      </p:sp>
    </p:spTree>
    <p:extLst>
      <p:ext uri="{BB962C8B-B14F-4D97-AF65-F5344CB8AC3E}">
        <p14:creationId xmlns:p14="http://schemas.microsoft.com/office/powerpoint/2010/main" val="1954447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LeafVTI">
  <a:themeElements>
    <a:clrScheme name="AnalogousFromDarkSeedLeftStep">
      <a:dk1>
        <a:srgbClr val="000000"/>
      </a:dk1>
      <a:lt1>
        <a:srgbClr val="FFFFFF"/>
      </a:lt1>
      <a:dk2>
        <a:srgbClr val="413424"/>
      </a:dk2>
      <a:lt2>
        <a:srgbClr val="E8E2E7"/>
      </a:lt2>
      <a:accent1>
        <a:srgbClr val="48B661"/>
      </a:accent1>
      <a:accent2>
        <a:srgbClr val="51B13B"/>
      </a:accent2>
      <a:accent3>
        <a:srgbClr val="84AE44"/>
      </a:accent3>
      <a:accent4>
        <a:srgbClr val="A7A537"/>
      </a:accent4>
      <a:accent5>
        <a:srgbClr val="C38F4D"/>
      </a:accent5>
      <a:accent6>
        <a:srgbClr val="B14C3B"/>
      </a:accent6>
      <a:hlink>
        <a:srgbClr val="9A7E33"/>
      </a:hlink>
      <a:folHlink>
        <a:srgbClr val="7F7F7F"/>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TotalTime>
  <Words>2331</Words>
  <Application>Microsoft Office PowerPoint</Application>
  <PresentationFormat>Widescreen</PresentationFormat>
  <Paragraphs>94</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Avenir Next LT Pro Light</vt:lpstr>
      <vt:lpstr>Calibri</vt:lpstr>
      <vt:lpstr>Rockwell Nova Light</vt:lpstr>
      <vt:lpstr>Wingdings</vt:lpstr>
      <vt:lpstr>LeafVTI</vt:lpstr>
      <vt:lpstr>Presentation Ibis London Barking </vt:lpstr>
      <vt:lpstr>CONTENTS</vt:lpstr>
      <vt:lpstr>Introduction  </vt:lpstr>
      <vt:lpstr> Safely WORKING in      Housekeeping   </vt:lpstr>
      <vt:lpstr>Sorting OF Linen - Housekeeping     </vt:lpstr>
      <vt:lpstr>Housekeeping and Trolley Set Up    </vt:lpstr>
      <vt:lpstr> Types OF ROOMS</vt:lpstr>
      <vt:lpstr>Vacuum Maintenance - Housekeeping   </vt:lpstr>
      <vt:lpstr>Lost OF Property - Housekeeping   </vt:lpstr>
      <vt:lpstr>SUMMARY</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Zannatun Nayeema</dc:creator>
  <cp:lastModifiedBy>Zannatun Nayeema</cp:lastModifiedBy>
  <cp:revision>10</cp:revision>
  <dcterms:created xsi:type="dcterms:W3CDTF">2023-11-12T06:30:43Z</dcterms:created>
  <dcterms:modified xsi:type="dcterms:W3CDTF">2023-11-12T19:35:24Z</dcterms:modified>
</cp:coreProperties>
</file>