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68" r:id="rId1"/>
  </p:sldMasterIdLst>
  <p:notesMasterIdLst>
    <p:notesMasterId r:id="rId22"/>
  </p:notesMasterIdLst>
  <p:sldIdLst>
    <p:sldId id="257" r:id="rId2"/>
    <p:sldId id="357" r:id="rId3"/>
    <p:sldId id="358" r:id="rId4"/>
    <p:sldId id="359" r:id="rId5"/>
    <p:sldId id="360" r:id="rId6"/>
    <p:sldId id="361" r:id="rId7"/>
    <p:sldId id="362" r:id="rId8"/>
    <p:sldId id="363" r:id="rId9"/>
    <p:sldId id="364" r:id="rId10"/>
    <p:sldId id="365" r:id="rId11"/>
    <p:sldId id="366" r:id="rId12"/>
    <p:sldId id="367" r:id="rId13"/>
    <p:sldId id="368" r:id="rId14"/>
    <p:sldId id="369" r:id="rId15"/>
    <p:sldId id="370" r:id="rId16"/>
    <p:sldId id="371" r:id="rId17"/>
    <p:sldId id="372" r:id="rId18"/>
    <p:sldId id="373" r:id="rId19"/>
    <p:sldId id="374" r:id="rId20"/>
    <p:sldId id="297" r:id="rId21"/>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00CC"/>
    <a:srgbClr val="660066"/>
    <a:srgbClr val="0066FF"/>
    <a:srgbClr val="777777"/>
    <a:srgbClr val="000000"/>
    <a:srgbClr val="808000"/>
    <a:srgbClr val="663300"/>
    <a:srgbClr val="FF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6" d="100"/>
          <a:sy n="106" d="100"/>
        </p:scale>
        <p:origin x="-114" y="-9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409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410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410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410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410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B5492ACD-F42D-4B63-9E34-D78A94F01715}" type="slidenum">
              <a:rPr lang="en-GB"/>
              <a:pPr/>
              <a:t>‹#›</a:t>
            </a:fld>
            <a:endParaRPr lang="en-GB"/>
          </a:p>
        </p:txBody>
      </p:sp>
    </p:spTree>
    <p:extLst>
      <p:ext uri="{BB962C8B-B14F-4D97-AF65-F5344CB8AC3E}">
        <p14:creationId xmlns:p14="http://schemas.microsoft.com/office/powerpoint/2010/main" val="681123696"/>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Arial" charset="0"/>
      </a:defRPr>
    </a:lvl1pPr>
    <a:lvl2pPr marL="457200" algn="l" rtl="0" fontAlgn="base">
      <a:spcBef>
        <a:spcPct val="30000"/>
      </a:spcBef>
      <a:spcAft>
        <a:spcPct val="0"/>
      </a:spcAft>
      <a:defRPr sz="1200" kern="1200">
        <a:solidFill>
          <a:schemeClr val="tx1"/>
        </a:solidFill>
        <a:latin typeface="Arial" charset="0"/>
        <a:ea typeface="+mn-ea"/>
        <a:cs typeface="Arial" charset="0"/>
      </a:defRPr>
    </a:lvl2pPr>
    <a:lvl3pPr marL="914400" algn="l" rtl="0" fontAlgn="base">
      <a:spcBef>
        <a:spcPct val="30000"/>
      </a:spcBef>
      <a:spcAft>
        <a:spcPct val="0"/>
      </a:spcAft>
      <a:defRPr sz="1200" kern="1200">
        <a:solidFill>
          <a:schemeClr val="tx1"/>
        </a:solidFill>
        <a:latin typeface="Arial" charset="0"/>
        <a:ea typeface="+mn-ea"/>
        <a:cs typeface="Arial" charset="0"/>
      </a:defRPr>
    </a:lvl3pPr>
    <a:lvl4pPr marL="1371600" algn="l" rtl="0" fontAlgn="base">
      <a:spcBef>
        <a:spcPct val="30000"/>
      </a:spcBef>
      <a:spcAft>
        <a:spcPct val="0"/>
      </a:spcAft>
      <a:defRPr sz="1200" kern="1200">
        <a:solidFill>
          <a:schemeClr val="tx1"/>
        </a:solidFill>
        <a:latin typeface="Arial" charset="0"/>
        <a:ea typeface="+mn-ea"/>
        <a:cs typeface="Arial" charset="0"/>
      </a:defRPr>
    </a:lvl4pPr>
    <a:lvl5pPr marL="1828800" algn="l" rtl="0" fontAlgn="base">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E19A590-F88F-496D-88E0-14EBDEAE19A4}" type="slidenum">
              <a:rPr lang="en-GB"/>
              <a:pPr/>
              <a:t>1</a:t>
            </a:fld>
            <a:endParaRPr lang="en-GB"/>
          </a:p>
        </p:txBody>
      </p:sp>
      <p:sp>
        <p:nvSpPr>
          <p:cNvPr id="5122" name="Rectangle 2"/>
          <p:cNvSpPr>
            <a:spLocks noGrp="1" noRot="1" noChangeAspect="1" noChangeArrowheads="1" noTextEdit="1"/>
          </p:cNvSpPr>
          <p:nvPr>
            <p:ph type="sldImg"/>
          </p:nvPr>
        </p:nvSpPr>
        <p:spPr>
          <a:ln/>
        </p:spPr>
      </p:sp>
      <p:sp>
        <p:nvSpPr>
          <p:cNvPr id="512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p:spPr>
        <p:txBody>
          <a:bodyPr/>
          <a:lstStyle/>
          <a:p>
            <a:fld id="{FC480DEF-2B98-4002-B2C6-0712EAE52221}" type="slidenum">
              <a:rPr lang="zh-CN" altLang="en-GB" smtClean="0"/>
              <a:pPr/>
              <a:t>10</a:t>
            </a:fld>
            <a:endParaRPr lang="en-GB" altLang="zh-CN" smtClean="0"/>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p>
            <a:fld id="{6DC85BA0-19A4-4742-819D-B98152A1BF9F}" type="slidenum">
              <a:rPr lang="zh-CN" altLang="en-GB" smtClean="0"/>
              <a:pPr/>
              <a:t>12</a:t>
            </a:fld>
            <a:endParaRPr lang="en-GB" altLang="zh-CN" smtClean="0"/>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BE5E888F-AD7C-4F6A-A73D-54FB3CBF7A10}" type="slidenum">
              <a:rPr lang="zh-CN" altLang="en-GB" smtClean="0"/>
              <a:pPr/>
              <a:t>15</a:t>
            </a:fld>
            <a:endParaRPr lang="en-GB" altLang="zh-CN" smtClean="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936EB1A-E503-4BA0-9103-33DB356C7602}" type="slidenum">
              <a:rPr lang="en-GB"/>
              <a:pPr/>
              <a:t>20</a:t>
            </a:fld>
            <a:endParaRPr lang="en-GB"/>
          </a:p>
        </p:txBody>
      </p:sp>
      <p:sp>
        <p:nvSpPr>
          <p:cNvPr id="101378" name="Rectangle 2"/>
          <p:cNvSpPr>
            <a:spLocks noGrp="1" noRot="1" noChangeAspect="1" noChangeArrowheads="1" noTextEdit="1"/>
          </p:cNvSpPr>
          <p:nvPr>
            <p:ph type="sldImg"/>
          </p:nvPr>
        </p:nvSpPr>
        <p:spPr>
          <a:ln/>
        </p:spPr>
      </p:sp>
      <p:sp>
        <p:nvSpPr>
          <p:cNvPr id="101379" name="Rectangle 3"/>
          <p:cNvSpPr>
            <a:spLocks noGrp="1" noChangeArrowheads="1"/>
          </p:cNvSpPr>
          <p:nvPr>
            <p:ph type="body" idx="1"/>
          </p:nvPr>
        </p:nvSpPr>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8"/>
          <p:cNvSpPr>
            <a:spLocks noGrp="1"/>
          </p:cNvSpPr>
          <p:nvPr>
            <p:ph type="ctrTitle"/>
          </p:nvPr>
        </p:nvSpPr>
        <p:spPr>
          <a:xfrm>
            <a:off x="429064" y="3337560"/>
            <a:ext cx="6480048" cy="2301240"/>
          </a:xfrm>
        </p:spPr>
        <p:txBody>
          <a:bodyPr rIns="45720" anchor="t"/>
          <a:lstStyle>
            <a:lvl1pPr algn="r">
              <a:defRPr lang="en-US" b="1" cap="all" baseline="0" dirty="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433050" y="1544812"/>
            <a:ext cx="6480048" cy="1752600"/>
          </a:xfrm>
        </p:spPr>
        <p:txBody>
          <a:bodyPr tIns="0" rIns="45720" bIns="0" anchor="b">
            <a:normAutofit/>
          </a:bodyPr>
          <a:lstStyle>
            <a:lvl1pPr marL="0" indent="0" algn="r">
              <a:buNone/>
              <a:defRPr sz="2000">
                <a:solidFill>
                  <a:schemeClr val="tx1"/>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51A0A728-58A8-4400-8922-32EBFA9DE446}"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472518" cy="796908"/>
          </a:xfrm>
        </p:spPr>
        <p:txBody>
          <a:bodyPr>
            <a:normAutofit/>
          </a:bodyPr>
          <a:lstStyle>
            <a:lvl1pPr algn="l">
              <a:defRPr sz="4000"/>
            </a:lvl1pPr>
          </a:lstStyle>
          <a:p>
            <a:r>
              <a:rPr kumimoji="0" lang="en-US" dirty="0" smtClean="0"/>
              <a:t>Click to edit Master title style</a:t>
            </a:r>
            <a:endParaRPr kumimoji="0" lang="en-US" dirty="0"/>
          </a:p>
        </p:txBody>
      </p:sp>
      <p:sp>
        <p:nvSpPr>
          <p:cNvPr id="3" name="Content Placeholder 2"/>
          <p:cNvSpPr>
            <a:spLocks noGrp="1"/>
          </p:cNvSpPr>
          <p:nvPr>
            <p:ph idx="1"/>
          </p:nvPr>
        </p:nvSpPr>
        <p:spPr>
          <a:xfrm>
            <a:off x="457200" y="1142984"/>
            <a:ext cx="8472518" cy="4983179"/>
          </a:xfrm>
        </p:spPr>
        <p:txBody>
          <a:bodyPr>
            <a:normAutofit/>
          </a:bodyPr>
          <a:lstStyle>
            <a:lvl1pPr>
              <a:defRPr sz="2400"/>
            </a:lvl1pPr>
            <a:lvl2pPr>
              <a:defRPr sz="2000"/>
            </a:lvl2pPr>
            <a:lvl3pPr>
              <a:defRPr sz="1800"/>
            </a:lvl3pPr>
            <a:lvl4pPr>
              <a:defRPr sz="1600"/>
            </a:lvl4pPr>
            <a:lvl5pPr>
              <a:defRPr sz="1600"/>
            </a:lvl5pPr>
          </a:lstStyle>
          <a:p>
            <a:pPr lvl="0" eaLnBrk="1" latinLnBrk="0" hangingPunct="1"/>
            <a:r>
              <a:rPr lang="en-US" dirty="0" smtClean="0"/>
              <a:t>Click to edit Master text styles</a:t>
            </a:r>
          </a:p>
          <a:p>
            <a:pPr lvl="1" eaLnBrk="1" latinLnBrk="0" hangingPunct="1"/>
            <a:r>
              <a:rPr lang="en-US" dirty="0" smtClean="0"/>
              <a:t>Second level</a:t>
            </a:r>
          </a:p>
          <a:p>
            <a:pPr lvl="2" eaLnBrk="1" latinLnBrk="0" hangingPunct="1"/>
            <a:r>
              <a:rPr lang="en-US" dirty="0" smtClean="0"/>
              <a:t>Third level</a:t>
            </a:r>
          </a:p>
          <a:p>
            <a:pPr lvl="3" eaLnBrk="1" latinLnBrk="0" hangingPunct="1"/>
            <a:r>
              <a:rPr lang="en-US" dirty="0" smtClean="0"/>
              <a:t>Fourth level</a:t>
            </a:r>
          </a:p>
          <a:p>
            <a:pPr lvl="4" eaLnBrk="1" latinLnBrk="0" hangingPunct="1"/>
            <a:r>
              <a:rPr lang="en-US" dirty="0" smtClean="0"/>
              <a:t>Fifth level</a:t>
            </a:r>
            <a:endParaRPr kumimoji="0" lang="en-US" dirty="0"/>
          </a:p>
        </p:txBody>
      </p:sp>
      <p:sp>
        <p:nvSpPr>
          <p:cNvPr id="4" name="Date Placeholder 3"/>
          <p:cNvSpPr>
            <a:spLocks noGrp="1"/>
          </p:cNvSpPr>
          <p:nvPr>
            <p:ph type="dt" sz="half" idx="10"/>
          </p:nvPr>
        </p:nvSpPr>
        <p:spPr/>
        <p:txBody>
          <a:bodyPr/>
          <a:lstStyle/>
          <a:p>
            <a:r>
              <a:rPr lang="en-GB" smtClean="0"/>
              <a:t>Dr Nik Whitehead</a:t>
            </a:r>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8DC0F4-76EC-4928-B389-C9FEDA3416A3}"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2" name="Title 1"/>
          <p:cNvSpPr>
            <a:spLocks noGrp="1"/>
          </p:cNvSpPr>
          <p:nvPr>
            <p:ph type="title"/>
          </p:nvPr>
        </p:nvSpPr>
        <p:spPr>
          <a:xfrm>
            <a:off x="685800" y="3583837"/>
            <a:ext cx="6629400" cy="1826363"/>
          </a:xfrm>
        </p:spPr>
        <p:txBody>
          <a:bodyPr tIns="0" bIns="0" anchor="t"/>
          <a:lstStyle>
            <a:lvl1pPr algn="l">
              <a:buNone/>
              <a:defRPr sz="4200" b="1" cap="none" baseline="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685800" y="2485800"/>
            <a:ext cx="6629400" cy="1066688"/>
          </a:xfrm>
        </p:spPr>
        <p:txBody>
          <a:bodyPr lIns="45720" tIns="0" rIns="45720" bIns="0" anchor="b"/>
          <a:lstStyle>
            <a:lvl1pPr marL="0" indent="0" algn="l">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r>
              <a:rPr lang="en-GB" smtClean="0"/>
              <a:t>Dr Nik Whitehead</a:t>
            </a:r>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BCAD4A-9A78-436A-B712-C2F2C1BDE2D2}"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43956" cy="796908"/>
          </a:xfrm>
        </p:spPr>
        <p:txBody>
          <a:bodyPr>
            <a:normAutofit/>
          </a:bodyPr>
          <a:lstStyle>
            <a:lvl1pPr>
              <a:defRPr sz="4000"/>
            </a:lvl1pPr>
          </a:lstStyle>
          <a:p>
            <a:r>
              <a:rPr kumimoji="0" lang="en-US" dirty="0" smtClean="0"/>
              <a:t>Click to edit Master title style</a:t>
            </a:r>
            <a:endParaRPr kumimoji="0" lang="en-US" dirty="0"/>
          </a:p>
        </p:txBody>
      </p:sp>
      <p:sp>
        <p:nvSpPr>
          <p:cNvPr id="3" name="Content Placeholder 2"/>
          <p:cNvSpPr>
            <a:spLocks noGrp="1"/>
          </p:cNvSpPr>
          <p:nvPr>
            <p:ph sz="half" idx="1"/>
          </p:nvPr>
        </p:nvSpPr>
        <p:spPr>
          <a:xfrm>
            <a:off x="457200" y="1142984"/>
            <a:ext cx="4257676" cy="4983179"/>
          </a:xfrm>
        </p:spPr>
        <p:txBody>
          <a:bodyPr/>
          <a:lstStyle>
            <a:lvl1pPr>
              <a:defRPr sz="2600"/>
            </a:lvl1pPr>
            <a:lvl2pPr>
              <a:defRPr sz="2200"/>
            </a:lvl2pPr>
            <a:lvl3pPr>
              <a:defRPr sz="2000"/>
            </a:lvl3pPr>
            <a:lvl4pPr>
              <a:defRPr sz="1800"/>
            </a:lvl4pPr>
            <a:lvl5pPr>
              <a:defRPr sz="1800"/>
            </a:lvl5pPr>
          </a:lstStyle>
          <a:p>
            <a:pPr lvl="0" eaLnBrk="1" latinLnBrk="0" hangingPunct="1"/>
            <a:r>
              <a:rPr lang="en-US" dirty="0" smtClean="0"/>
              <a:t>Click to edit Master text styles</a:t>
            </a:r>
          </a:p>
          <a:p>
            <a:pPr lvl="1" eaLnBrk="1" latinLnBrk="0" hangingPunct="1"/>
            <a:r>
              <a:rPr lang="en-US" dirty="0" smtClean="0"/>
              <a:t>Second level</a:t>
            </a:r>
          </a:p>
          <a:p>
            <a:pPr lvl="2" eaLnBrk="1" latinLnBrk="0" hangingPunct="1"/>
            <a:r>
              <a:rPr lang="en-US" dirty="0" smtClean="0"/>
              <a:t>Third level</a:t>
            </a:r>
          </a:p>
          <a:p>
            <a:pPr lvl="3" eaLnBrk="1" latinLnBrk="0" hangingPunct="1"/>
            <a:r>
              <a:rPr lang="en-US" dirty="0" smtClean="0"/>
              <a:t>Fourth level</a:t>
            </a:r>
          </a:p>
          <a:p>
            <a:pPr lvl="4" eaLnBrk="1" latinLnBrk="0" hangingPunct="1"/>
            <a:r>
              <a:rPr lang="en-US" dirty="0" smtClean="0"/>
              <a:t>Fifth level</a:t>
            </a:r>
            <a:endParaRPr kumimoji="0" lang="en-US" dirty="0"/>
          </a:p>
        </p:txBody>
      </p:sp>
      <p:sp>
        <p:nvSpPr>
          <p:cNvPr id="4" name="Content Placeholder 3"/>
          <p:cNvSpPr>
            <a:spLocks noGrp="1"/>
          </p:cNvSpPr>
          <p:nvPr>
            <p:ph sz="half" idx="2"/>
          </p:nvPr>
        </p:nvSpPr>
        <p:spPr>
          <a:xfrm>
            <a:off x="4767266" y="1142984"/>
            <a:ext cx="4233890" cy="4983179"/>
          </a:xfrm>
        </p:spPr>
        <p:txBody>
          <a:bodyPr>
            <a:normAutofit/>
          </a:bodyPr>
          <a:lstStyle>
            <a:lvl1pPr>
              <a:defRPr sz="2800"/>
            </a:lvl1pPr>
            <a:lvl2pPr>
              <a:defRPr sz="2400"/>
            </a:lvl2pPr>
            <a:lvl3pPr>
              <a:defRPr sz="2000"/>
            </a:lvl3pPr>
            <a:lvl4pPr>
              <a:defRPr sz="1800"/>
            </a:lvl4pPr>
            <a:lvl5pPr>
              <a:defRPr sz="1800"/>
            </a:lvl5pPr>
          </a:lstStyle>
          <a:p>
            <a:pPr lvl="0" eaLnBrk="1" latinLnBrk="0" hangingPunct="1"/>
            <a:r>
              <a:rPr lang="en-US" dirty="0" smtClean="0"/>
              <a:t>Click to edit Master text styles</a:t>
            </a:r>
          </a:p>
          <a:p>
            <a:pPr lvl="1" eaLnBrk="1" latinLnBrk="0" hangingPunct="1"/>
            <a:r>
              <a:rPr lang="en-US" dirty="0" smtClean="0"/>
              <a:t>Second level</a:t>
            </a:r>
          </a:p>
          <a:p>
            <a:pPr lvl="2" eaLnBrk="1" latinLnBrk="0" hangingPunct="1"/>
            <a:r>
              <a:rPr lang="en-US" dirty="0" smtClean="0"/>
              <a:t>Third level</a:t>
            </a:r>
          </a:p>
          <a:p>
            <a:pPr lvl="3" eaLnBrk="1" latinLnBrk="0" hangingPunct="1"/>
            <a:r>
              <a:rPr lang="en-US" dirty="0" smtClean="0"/>
              <a:t>Fourth level</a:t>
            </a:r>
          </a:p>
          <a:p>
            <a:pPr lvl="4" eaLnBrk="1" latinLnBrk="0" hangingPunct="1"/>
            <a:r>
              <a:rPr lang="en-US" dirty="0" smtClean="0"/>
              <a:t>Fifth level</a:t>
            </a:r>
            <a:endParaRPr kumimoji="0" lang="en-US" dirty="0"/>
          </a:p>
        </p:txBody>
      </p:sp>
      <p:sp>
        <p:nvSpPr>
          <p:cNvPr id="5" name="Date Placeholder 4"/>
          <p:cNvSpPr>
            <a:spLocks noGrp="1"/>
          </p:cNvSpPr>
          <p:nvPr>
            <p:ph type="dt" sz="half" idx="10"/>
          </p:nvPr>
        </p:nvSpPr>
        <p:spPr/>
        <p:txBody>
          <a:bodyPr/>
          <a:lstStyle/>
          <a:p>
            <a:r>
              <a:rPr lang="en-GB" smtClean="0"/>
              <a:t>Dr Nik Whitehead</a:t>
            </a:r>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47557F-7AD8-4A27-9C27-E480EA562049}"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86400"/>
            <a:ext cx="4040188"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5486400"/>
            <a:ext cx="4041775"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516912"/>
            <a:ext cx="4040188"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516912"/>
            <a:ext cx="4041775"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r>
              <a:rPr lang="en-GB" smtClean="0"/>
              <a:t>Dr Nik Whitehead</a:t>
            </a:r>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004316E-0BDD-430E-94E9-748E7FD875E3}"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320"/>
            <a:ext cx="8472518" cy="797226"/>
          </a:xfrm>
        </p:spPr>
        <p:txBody>
          <a:bodyPr anchor="ctr">
            <a:normAutofit/>
          </a:bodyPr>
          <a:lstStyle>
            <a:lvl1pPr algn="l">
              <a:defRPr sz="4000"/>
            </a:lvl1pPr>
          </a:lstStyle>
          <a:p>
            <a:r>
              <a:rPr kumimoji="0" lang="en-US" dirty="0" smtClean="0"/>
              <a:t>Click to edit Master title style</a:t>
            </a:r>
            <a:endParaRPr kumimoji="0" lang="en-US" dirty="0"/>
          </a:p>
        </p:txBody>
      </p:sp>
      <p:sp>
        <p:nvSpPr>
          <p:cNvPr id="7" name="Date Placeholder 6"/>
          <p:cNvSpPr>
            <a:spLocks noGrp="1"/>
          </p:cNvSpPr>
          <p:nvPr>
            <p:ph type="dt" sz="half" idx="10"/>
          </p:nvPr>
        </p:nvSpPr>
        <p:spPr/>
        <p:txBody>
          <a:bodyPr/>
          <a:lstStyle/>
          <a:p>
            <a:r>
              <a:rPr lang="en-GB" smtClean="0"/>
              <a:t>Dr Nik Whitehead</a:t>
            </a:r>
            <a:endParaRPr lang="en-GB"/>
          </a:p>
        </p:txBody>
      </p:sp>
      <p:sp>
        <p:nvSpPr>
          <p:cNvPr id="8" name="Slide Number Placeholder 7"/>
          <p:cNvSpPr>
            <a:spLocks noGrp="1"/>
          </p:cNvSpPr>
          <p:nvPr>
            <p:ph type="sldNum" sz="quarter" idx="11"/>
          </p:nvPr>
        </p:nvSpPr>
        <p:spPr/>
        <p:txBody>
          <a:bodyPr/>
          <a:lstStyle/>
          <a:p>
            <a:fld id="{B07C7589-490C-489F-8478-54DCAA9AA8E4}" type="slidenum">
              <a:rPr lang="en-GB" smtClean="0"/>
              <a:pPr/>
              <a:t>‹#›</a:t>
            </a:fld>
            <a:endParaRPr lang="en-GB"/>
          </a:p>
        </p:txBody>
      </p:sp>
      <p:sp>
        <p:nvSpPr>
          <p:cNvPr id="9" name="Footer Placeholder 8"/>
          <p:cNvSpPr>
            <a:spLocks noGrp="1"/>
          </p:cNvSpPr>
          <p:nvPr>
            <p:ph type="ftr" sz="quarter" idx="12"/>
          </p:nvPr>
        </p:nvSpPr>
        <p:spPr/>
        <p:txBody>
          <a:bodyPr/>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GB" smtClean="0"/>
              <a:t>Dr Nik Whitehead</a:t>
            </a:r>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912FDC1-C426-46F0-A50A-E2690F78E5D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1185528"/>
            <a:ext cx="3200400" cy="730250"/>
          </a:xfrm>
        </p:spPr>
        <p:txBody>
          <a:bodyPr tIns="0" bIns="0" anchor="t"/>
          <a:lstStyle>
            <a:lvl1pPr algn="l">
              <a:buNone/>
              <a:defRPr sz="1800" b="1">
                <a:solidFill>
                  <a:schemeClr val="accent1"/>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214424"/>
            <a:ext cx="2743200" cy="914400"/>
          </a:xfrm>
        </p:spPr>
        <p:txBody>
          <a:bodyPr lIns="45720" tIns="0" rIns="45720" bIns="0" anchor="b"/>
          <a:lstStyle>
            <a:lvl1pPr marL="0" indent="0" algn="l">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1981200"/>
            <a:ext cx="7086600" cy="3810000"/>
          </a:xfrm>
        </p:spPr>
        <p:txBody>
          <a:bodyPr/>
          <a:lstStyle>
            <a:lvl1pPr>
              <a:defRPr sz="2800"/>
            </a:lvl1pPr>
            <a:lvl2pPr>
              <a:defRPr sz="2400"/>
            </a:lvl2pPr>
            <a:lvl3pPr>
              <a:defRPr sz="22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r>
              <a:rPr lang="en-GB" smtClean="0"/>
              <a:t>Dr Nik Whitehead</a:t>
            </a:r>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156448" y="6422064"/>
            <a:ext cx="762000" cy="365125"/>
          </a:xfrm>
        </p:spPr>
        <p:txBody>
          <a:bodyPr/>
          <a:lstStyle/>
          <a:p>
            <a:fld id="{39733DB5-9604-4A11-AA59-4A2BA65D2EC8}"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56732" y="1705709"/>
            <a:ext cx="3053868" cy="1253808"/>
          </a:xfrm>
        </p:spPr>
        <p:txBody>
          <a:bodyPr anchor="b"/>
          <a:lstStyle>
            <a:lvl1pPr algn="l">
              <a:buNone/>
              <a:defRPr sz="2200" b="1">
                <a:solidFill>
                  <a:schemeClr val="accent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065628" y="1019907"/>
            <a:ext cx="4114800" cy="4114800"/>
          </a:xfrm>
          <a:prstGeom prst="ellipse">
            <a:avLst/>
          </a:prstGeom>
          <a:solidFill>
            <a:schemeClr val="bg2">
              <a:shade val="50000"/>
            </a:schemeClr>
          </a:solidFill>
          <a:ln w="50800" cap="flat">
            <a:solidFill>
              <a:schemeClr val="bg2"/>
            </a:solidFill>
            <a:miter lim="800000"/>
          </a:ln>
          <a:effectLst>
            <a:outerShdw blurRad="152000" dist="345000" dir="5400000" sx="-80000" sy="-18000" rotWithShape="0">
              <a:srgbClr val="000000">
                <a:alpha val="25000"/>
              </a:srgbClr>
            </a:outerShdw>
          </a:effectLst>
          <a:scene3d>
            <a:camera prst="orthographicFront"/>
            <a:lightRig rig="contrasting" dir="t">
              <a:rot lat="0" lon="0" rev="2400000"/>
            </a:lightRig>
          </a:scene3d>
          <a:sp3d contourW="7620">
            <a:bevelT w="63500" h="63500"/>
            <a:contourClr>
              <a:schemeClr val="bg2">
                <a:shade val="50000"/>
              </a:schemeClr>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5556734" y="2998765"/>
            <a:ext cx="3053866" cy="2663482"/>
          </a:xfrm>
        </p:spPr>
        <p:txBody>
          <a:bodyPr lIns="45720" rIns="45720"/>
          <a:lstStyle>
            <a:lvl1pPr marL="0" indent="0">
              <a:buFontTx/>
              <a:buNone/>
              <a:defRPr sz="12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457200" y="6422064"/>
            <a:ext cx="2133600" cy="365125"/>
          </a:xfrm>
        </p:spPr>
        <p:txBody>
          <a:bodyPr/>
          <a:lstStyle/>
          <a:p>
            <a:r>
              <a:rPr lang="en-GB" smtClean="0"/>
              <a:t>Dr Nik Whitehead</a:t>
            </a:r>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76604B-AEF8-4CAD-9FCE-84916A090B45}"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r>
              <a:rPr lang="en-GB" smtClean="0"/>
              <a:t>Dr Nik Whitehead</a:t>
            </a:r>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D0EE74-0717-4790-87C9-294E4E01F890}"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r>
              <a:rPr lang="en-GB" smtClean="0"/>
              <a:t>Dr Nik Whitehead</a:t>
            </a:r>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D7706E-F231-41A3-8F0A-B1292F3E562B}"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2" name="Freeform 11"/>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16" name="Freeform 15"/>
          <p:cNvSpPr>
            <a:spLocks/>
          </p:cNvSpPr>
          <p:nvPr/>
        </p:nvSpPr>
        <p:spPr bwMode="auto">
          <a:xfrm>
            <a:off x="7315200" y="0"/>
            <a:ext cx="1828800"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2082" y="1734"/>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Placeholder 8"/>
          <p:cNvSpPr>
            <a:spLocks noGrp="1"/>
          </p:cNvSpPr>
          <p:nvPr>
            <p:ph type="title"/>
          </p:nvPr>
        </p:nvSpPr>
        <p:spPr>
          <a:xfrm>
            <a:off x="457200" y="274638"/>
            <a:ext cx="8472518" cy="796908"/>
          </a:xfrm>
          <a:prstGeom prst="rect">
            <a:avLst/>
          </a:prstGeom>
        </p:spPr>
        <p:txBody>
          <a:bodyPr vert="horz" lIns="45720" rIns="45720" anchor="ctr">
            <a:normAutofit/>
          </a:bodyPr>
          <a:lstStyle/>
          <a:p>
            <a:r>
              <a:rPr kumimoji="0" lang="en-US" dirty="0" smtClean="0"/>
              <a:t>Click to edit Master title style</a:t>
            </a:r>
            <a:endParaRPr kumimoji="0" lang="en-US" dirty="0"/>
          </a:p>
        </p:txBody>
      </p:sp>
      <p:sp>
        <p:nvSpPr>
          <p:cNvPr id="30" name="Text Placeholder 29"/>
          <p:cNvSpPr>
            <a:spLocks noGrp="1"/>
          </p:cNvSpPr>
          <p:nvPr>
            <p:ph type="body" idx="1"/>
          </p:nvPr>
        </p:nvSpPr>
        <p:spPr>
          <a:xfrm>
            <a:off x="457200" y="1142984"/>
            <a:ext cx="8543956" cy="4983179"/>
          </a:xfrm>
          <a:prstGeom prst="rect">
            <a:avLst/>
          </a:prstGeom>
        </p:spPr>
        <p:txBody>
          <a:bodyPr vert="horz">
            <a:normAutofit/>
          </a:bodyPr>
          <a:lstStyle/>
          <a:p>
            <a:pPr lvl="0" eaLnBrk="1" latinLnBrk="0" hangingPunct="1"/>
            <a:r>
              <a:rPr kumimoji="0" lang="en-US" dirty="0" smtClean="0"/>
              <a:t>Click to edit Master text styles</a:t>
            </a:r>
          </a:p>
          <a:p>
            <a:pPr lvl="1" eaLnBrk="1" latinLnBrk="0" hangingPunct="1"/>
            <a:r>
              <a:rPr kumimoji="0" lang="en-US" dirty="0" smtClean="0"/>
              <a:t>Second level</a:t>
            </a:r>
          </a:p>
          <a:p>
            <a:pPr lvl="2" eaLnBrk="1" latinLnBrk="0" hangingPunct="1"/>
            <a:r>
              <a:rPr kumimoji="0" lang="en-US" dirty="0" smtClean="0"/>
              <a:t>Third level</a:t>
            </a:r>
          </a:p>
          <a:p>
            <a:pPr lvl="3" eaLnBrk="1" latinLnBrk="0" hangingPunct="1"/>
            <a:r>
              <a:rPr kumimoji="0" lang="en-US" dirty="0" smtClean="0"/>
              <a:t>Fourth level</a:t>
            </a:r>
          </a:p>
          <a:p>
            <a:pPr lvl="4" eaLnBrk="1" latinLnBrk="0" hangingPunct="1"/>
            <a:r>
              <a:rPr kumimoji="0" lang="en-US" dirty="0" smtClean="0"/>
              <a:t>Fifth level</a:t>
            </a:r>
            <a:endParaRPr kumimoji="0" lang="en-US" dirty="0"/>
          </a:p>
        </p:txBody>
      </p:sp>
      <p:sp>
        <p:nvSpPr>
          <p:cNvPr id="10" name="Date Placeholder 9"/>
          <p:cNvSpPr>
            <a:spLocks noGrp="1"/>
          </p:cNvSpPr>
          <p:nvPr>
            <p:ph type="dt" sz="half" idx="2"/>
          </p:nvPr>
        </p:nvSpPr>
        <p:spPr>
          <a:xfrm>
            <a:off x="457200" y="6422064"/>
            <a:ext cx="2133600" cy="365125"/>
          </a:xfrm>
          <a:prstGeom prst="rect">
            <a:avLst/>
          </a:prstGeom>
        </p:spPr>
        <p:txBody>
          <a:bodyPr vert="horz" bIns="0" anchor="b"/>
          <a:lstStyle>
            <a:lvl1pPr algn="l" eaLnBrk="1" latinLnBrk="0" hangingPunct="1">
              <a:defRPr kumimoji="0" sz="1000">
                <a:solidFill>
                  <a:schemeClr val="tx2">
                    <a:shade val="50000"/>
                  </a:schemeClr>
                </a:solidFill>
              </a:defRPr>
            </a:lvl1pPr>
          </a:lstStyle>
          <a:p>
            <a:r>
              <a:rPr lang="en-GB" smtClean="0"/>
              <a:t>Dr Nik Whitehead</a:t>
            </a:r>
            <a:endParaRPr lang="en-GB"/>
          </a:p>
        </p:txBody>
      </p:sp>
      <p:sp>
        <p:nvSpPr>
          <p:cNvPr id="22" name="Footer Placeholder 21"/>
          <p:cNvSpPr>
            <a:spLocks noGrp="1"/>
          </p:cNvSpPr>
          <p:nvPr>
            <p:ph type="ftr" sz="quarter" idx="3"/>
          </p:nvPr>
        </p:nvSpPr>
        <p:spPr>
          <a:xfrm>
            <a:off x="3124200" y="6422064"/>
            <a:ext cx="2895600" cy="365125"/>
          </a:xfrm>
          <a:prstGeom prst="rect">
            <a:avLst/>
          </a:prstGeom>
        </p:spPr>
        <p:txBody>
          <a:bodyPr vert="horz" lIns="0" rIns="0" bIns="0" anchor="b"/>
          <a:lstStyle>
            <a:lvl1pPr algn="ctr" eaLnBrk="1" latinLnBrk="0" hangingPunct="1">
              <a:defRPr kumimoji="0" sz="1000">
                <a:solidFill>
                  <a:schemeClr val="tx2">
                    <a:shade val="50000"/>
                  </a:schemeClr>
                </a:solidFill>
              </a:defRPr>
            </a:lvl1pPr>
          </a:lstStyle>
          <a:p>
            <a:endParaRPr lang="en-GB"/>
          </a:p>
        </p:txBody>
      </p:sp>
      <p:sp>
        <p:nvSpPr>
          <p:cNvPr id="18" name="Slide Number Placeholder 17"/>
          <p:cNvSpPr>
            <a:spLocks noGrp="1"/>
          </p:cNvSpPr>
          <p:nvPr>
            <p:ph type="sldNum" sz="quarter" idx="4"/>
          </p:nvPr>
        </p:nvSpPr>
        <p:spPr>
          <a:xfrm>
            <a:off x="8153400" y="6422064"/>
            <a:ext cx="762000" cy="365125"/>
          </a:xfrm>
          <a:prstGeom prst="rect">
            <a:avLst/>
          </a:prstGeom>
        </p:spPr>
        <p:txBody>
          <a:bodyPr vert="horz" lIns="0" tIns="0" rIns="0" bIns="0" anchor="b"/>
          <a:lstStyle>
            <a:lvl1pPr algn="r" eaLnBrk="1" latinLnBrk="0" hangingPunct="1">
              <a:defRPr kumimoji="0" sz="1000">
                <a:solidFill>
                  <a:schemeClr val="tx2">
                    <a:shade val="50000"/>
                  </a:schemeClr>
                </a:solidFill>
              </a:defRPr>
            </a:lvl1pPr>
          </a:lstStyle>
          <a:p>
            <a:fld id="{19347F20-F82F-4947-A7B4-706D91F163B7}"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Lst>
  <p:hf hdr="0" ftr="0"/>
  <p:txStyles>
    <p:titleStyle>
      <a:lvl1pPr algn="l" rtl="0" eaLnBrk="1" latinLnBrk="0" hangingPunct="1">
        <a:spcBef>
          <a:spcPct val="0"/>
        </a:spcBef>
        <a:buNone/>
        <a:defRPr kumimoji="0" sz="4000" kern="1200">
          <a:solidFill>
            <a:schemeClr val="tx1"/>
          </a:solidFill>
          <a:latin typeface="+mj-lt"/>
          <a:ea typeface="+mj-ea"/>
          <a:cs typeface="+mj-cs"/>
        </a:defRPr>
      </a:lvl1pPr>
    </p:titleStyle>
    <p:bodyStyle>
      <a:lvl1pPr marL="420624" indent="-384048" algn="l" rtl="0" eaLnBrk="1" latinLnBrk="0" hangingPunct="1">
        <a:spcBef>
          <a:spcPct val="20000"/>
        </a:spcBef>
        <a:buClr>
          <a:schemeClr val="accent1"/>
        </a:buClr>
        <a:buSzPct val="80000"/>
        <a:buFont typeface="Wingdings 2"/>
        <a:buChar char=""/>
        <a:defRPr kumimoji="0" sz="2400" kern="1200">
          <a:solidFill>
            <a:schemeClr val="tx1"/>
          </a:solidFill>
          <a:latin typeface="+mn-lt"/>
          <a:ea typeface="+mn-ea"/>
          <a:cs typeface="+mn-cs"/>
        </a:defRPr>
      </a:lvl1pPr>
      <a:lvl2pPr marL="722376" indent="-274320" algn="l" rtl="0" eaLnBrk="1" latinLnBrk="0" hangingPunct="1">
        <a:spcBef>
          <a:spcPct val="20000"/>
        </a:spcBef>
        <a:buClr>
          <a:schemeClr val="accent1"/>
        </a:buClr>
        <a:buSzPct val="90000"/>
        <a:buFont typeface="Wingdings 2"/>
        <a:buChar char=""/>
        <a:defRPr kumimoji="0" sz="2000" kern="1200">
          <a:solidFill>
            <a:schemeClr val="tx1"/>
          </a:solidFill>
          <a:latin typeface="+mn-lt"/>
          <a:ea typeface="+mn-ea"/>
          <a:cs typeface="+mn-cs"/>
        </a:defRPr>
      </a:lvl2pPr>
      <a:lvl3pPr marL="1005840" indent="-256032" algn="l" rtl="0" eaLnBrk="1" latinLnBrk="0" hangingPunct="1">
        <a:spcBef>
          <a:spcPct val="20000"/>
        </a:spcBef>
        <a:buClr>
          <a:schemeClr val="accent2"/>
        </a:buClr>
        <a:buSzPct val="85000"/>
        <a:buFont typeface="Arial"/>
        <a:buChar char="○"/>
        <a:defRPr kumimoji="0" sz="1800" kern="1200">
          <a:solidFill>
            <a:schemeClr val="tx1"/>
          </a:solidFill>
          <a:latin typeface="+mn-lt"/>
          <a:ea typeface="+mn-ea"/>
          <a:cs typeface="+mn-cs"/>
        </a:defRPr>
      </a:lvl3pPr>
      <a:lvl4pPr marL="1280160" indent="-237744" algn="l" rtl="0" eaLnBrk="1" latinLnBrk="0" hangingPunct="1">
        <a:spcBef>
          <a:spcPct val="20000"/>
        </a:spcBef>
        <a:buClr>
          <a:schemeClr val="accent3"/>
        </a:buClr>
        <a:buSzPct val="90000"/>
        <a:buFont typeface="Wingdings 2"/>
        <a:buChar char=""/>
        <a:defRPr kumimoji="0" sz="1600" kern="1200">
          <a:solidFill>
            <a:schemeClr val="tx1"/>
          </a:solidFill>
          <a:latin typeface="+mn-lt"/>
          <a:ea typeface="+mn-ea"/>
          <a:cs typeface="+mn-cs"/>
        </a:defRPr>
      </a:lvl4pPr>
      <a:lvl5pPr marL="1490472" indent="-182880" algn="l" rtl="0" eaLnBrk="1" latinLnBrk="0" hangingPunct="1">
        <a:spcBef>
          <a:spcPct val="20000"/>
        </a:spcBef>
        <a:buClr>
          <a:schemeClr val="accent4"/>
        </a:buClr>
        <a:buSzPct val="100000"/>
        <a:buFont typeface="Arial"/>
        <a:buChar char="-"/>
        <a:defRPr kumimoji="0" sz="1600" kern="1200">
          <a:solidFill>
            <a:schemeClr val="tx1"/>
          </a:solidFill>
          <a:latin typeface="+mn-lt"/>
          <a:ea typeface="+mn-ea"/>
          <a:cs typeface="+mn-cs"/>
        </a:defRPr>
      </a:lvl5pPr>
      <a:lvl6pPr marL="1700784" indent="-182880" algn="l" rtl="0" eaLnBrk="1" latinLnBrk="0" hangingPunct="1">
        <a:spcBef>
          <a:spcPct val="20000"/>
        </a:spcBef>
        <a:buClr>
          <a:schemeClr val="accent5"/>
        </a:buClr>
        <a:buFont typeface="Arial"/>
        <a:buChar char="-"/>
        <a:defRPr kumimoji="0" sz="2000" kern="1200" baseline="0">
          <a:solidFill>
            <a:schemeClr val="tx1"/>
          </a:solidFill>
          <a:latin typeface="+mn-lt"/>
          <a:ea typeface="+mn-ea"/>
          <a:cs typeface="+mn-cs"/>
        </a:defRPr>
      </a:lvl6pPr>
      <a:lvl7pPr marL="1920240" indent="-182880" algn="l" rtl="0" eaLnBrk="1" latinLnBrk="0" hangingPunct="1">
        <a:spcBef>
          <a:spcPct val="20000"/>
        </a:spcBef>
        <a:buClr>
          <a:schemeClr val="accent6"/>
        </a:buClr>
        <a:buSzPct val="100000"/>
        <a:buFont typeface="Arial"/>
        <a:buChar char="•"/>
        <a:defRPr kumimoji="0" sz="1800" kern="1200" baseline="0">
          <a:solidFill>
            <a:schemeClr val="tx1"/>
          </a:solidFill>
          <a:latin typeface="+mn-lt"/>
          <a:ea typeface="+mn-ea"/>
          <a:cs typeface="+mn-cs"/>
        </a:defRPr>
      </a:lvl7pPr>
      <a:lvl8pPr marL="2139696"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8pPr>
      <a:lvl9pPr marL="2331720"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p:txBody>
          <a:bodyPr/>
          <a:lstStyle/>
          <a:p>
            <a:r>
              <a:rPr lang="en-GB" smtClean="0"/>
              <a:t>Research &amp; Development Methods</a:t>
            </a:r>
            <a:endParaRPr lang="en-GB" dirty="0"/>
          </a:p>
        </p:txBody>
      </p:sp>
      <p:sp>
        <p:nvSpPr>
          <p:cNvPr id="3075" name="Rectangle 3"/>
          <p:cNvSpPr>
            <a:spLocks noGrp="1" noChangeArrowheads="1"/>
          </p:cNvSpPr>
          <p:nvPr>
            <p:ph type="subTitle" idx="1"/>
          </p:nvPr>
        </p:nvSpPr>
        <p:spPr/>
        <p:txBody>
          <a:bodyPr/>
          <a:lstStyle/>
          <a:p>
            <a:r>
              <a:rPr lang="en-GB" dirty="0" smtClean="0"/>
              <a:t>M2X8629</a:t>
            </a:r>
          </a:p>
          <a:p>
            <a:r>
              <a:rPr lang="en-GB" dirty="0" smtClean="0"/>
              <a:t>Lecture 7</a:t>
            </a:r>
          </a:p>
          <a:p>
            <a:r>
              <a:rPr lang="en-GB" dirty="0" smtClean="0"/>
              <a:t>Aims &amp; Objectives</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ext Box 2"/>
          <p:cNvSpPr txBox="1">
            <a:spLocks noChangeArrowheads="1"/>
          </p:cNvSpPr>
          <p:nvPr/>
        </p:nvSpPr>
        <p:spPr bwMode="auto">
          <a:xfrm>
            <a:off x="298450" y="5884863"/>
            <a:ext cx="8534400" cy="550862"/>
          </a:xfrm>
          <a:prstGeom prst="rect">
            <a:avLst/>
          </a:prstGeom>
          <a:noFill/>
          <a:ln w="9525">
            <a:noFill/>
            <a:miter lim="800000"/>
            <a:headEnd/>
            <a:tailEnd/>
          </a:ln>
        </p:spPr>
        <p:txBody>
          <a:bodyPr>
            <a:spAutoFit/>
          </a:bodyPr>
          <a:lstStyle/>
          <a:p>
            <a:pPr>
              <a:spcBef>
                <a:spcPct val="50000"/>
              </a:spcBef>
            </a:pPr>
            <a:r>
              <a:rPr lang="en-GB" altLang="zh-CN" sz="1200">
                <a:latin typeface="Arial" charset="0"/>
                <a:ea typeface="宋体" charset="-122"/>
              </a:rPr>
              <a:t>Figure 1  </a:t>
            </a:r>
            <a:r>
              <a:rPr lang="en-US">
                <a:latin typeface="Arial" charset="0"/>
              </a:rPr>
              <a:t>The research process</a:t>
            </a:r>
          </a:p>
          <a:p>
            <a:pPr>
              <a:spcBef>
                <a:spcPct val="50000"/>
              </a:spcBef>
            </a:pPr>
            <a:r>
              <a:rPr lang="en-US" sz="800" i="1">
                <a:latin typeface="Arial" charset="0"/>
              </a:rPr>
              <a:t>Source</a:t>
            </a:r>
            <a:r>
              <a:rPr lang="en-US" sz="800">
                <a:latin typeface="Arial" charset="0"/>
              </a:rPr>
              <a:t>: © </a:t>
            </a:r>
            <a:r>
              <a:rPr lang="en-GB" altLang="zh-CN" sz="800">
                <a:latin typeface="Arial" charset="0"/>
                <a:ea typeface="宋体" charset="-122"/>
              </a:rPr>
              <a:t>Saunders, Lewis and Thornhill,</a:t>
            </a:r>
            <a:r>
              <a:rPr lang="en-US" sz="800">
                <a:latin typeface="Arial" charset="0"/>
              </a:rPr>
              <a:t> </a:t>
            </a:r>
            <a:r>
              <a:rPr lang="en-GB" altLang="zh-CN" sz="800" i="1">
                <a:latin typeface="Arial" charset="0"/>
                <a:ea typeface="宋体" charset="-122"/>
              </a:rPr>
              <a:t>Research Methods in Business</a:t>
            </a:r>
            <a:r>
              <a:rPr lang="en-GB" altLang="zh-CN" sz="800">
                <a:latin typeface="Arial" charset="0"/>
                <a:ea typeface="宋体" charset="-122"/>
              </a:rPr>
              <a:t>, 4th Edition</a:t>
            </a:r>
            <a:r>
              <a:rPr lang="en-GB" altLang="zh-CN" sz="800" i="1">
                <a:latin typeface="Arial" charset="0"/>
                <a:ea typeface="宋体" charset="-122"/>
              </a:rPr>
              <a:t> </a:t>
            </a:r>
            <a:r>
              <a:rPr lang="en-GB" altLang="zh-CN" sz="800">
                <a:latin typeface="Arial" charset="0"/>
                <a:ea typeface="宋体" charset="-122"/>
              </a:rPr>
              <a:t>© Pearson Education Limited 2007</a:t>
            </a:r>
            <a:endParaRPr lang="en-US" sz="800">
              <a:latin typeface="Arial" charset="0"/>
            </a:endParaRPr>
          </a:p>
        </p:txBody>
      </p:sp>
      <p:pic>
        <p:nvPicPr>
          <p:cNvPr id="4099" name="Picture 3" descr="C01NF002A"/>
          <p:cNvPicPr>
            <a:picLocks noChangeAspect="1" noChangeArrowheads="1"/>
          </p:cNvPicPr>
          <p:nvPr/>
        </p:nvPicPr>
        <p:blipFill>
          <a:blip r:embed="rId2"/>
          <a:srcRect/>
          <a:stretch>
            <a:fillRect/>
          </a:stretch>
        </p:blipFill>
        <p:spPr bwMode="auto">
          <a:xfrm>
            <a:off x="1878013" y="444500"/>
            <a:ext cx="5349875" cy="5345113"/>
          </a:xfrm>
          <a:prstGeom prst="rect">
            <a:avLst/>
          </a:prstGeom>
          <a:noFill/>
          <a:ln w="9525">
            <a:noFill/>
            <a:miter lim="800000"/>
            <a:headEnd/>
            <a:tailEnd/>
          </a:ln>
        </p:spPr>
      </p:pic>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ext Box 2"/>
          <p:cNvSpPr txBox="1">
            <a:spLocks noChangeArrowheads="1"/>
          </p:cNvSpPr>
          <p:nvPr/>
        </p:nvSpPr>
        <p:spPr bwMode="auto">
          <a:xfrm>
            <a:off x="298450" y="5884863"/>
            <a:ext cx="8534400" cy="735012"/>
          </a:xfrm>
          <a:prstGeom prst="rect">
            <a:avLst/>
          </a:prstGeom>
          <a:noFill/>
          <a:ln w="9525">
            <a:noFill/>
            <a:miter lim="800000"/>
            <a:headEnd/>
            <a:tailEnd/>
          </a:ln>
        </p:spPr>
        <p:txBody>
          <a:bodyPr>
            <a:spAutoFit/>
          </a:bodyPr>
          <a:lstStyle/>
          <a:p>
            <a:pPr>
              <a:spcBef>
                <a:spcPct val="50000"/>
              </a:spcBef>
            </a:pPr>
            <a:r>
              <a:rPr lang="en-GB" altLang="zh-CN" sz="1200">
                <a:latin typeface="Arial" charset="0"/>
                <a:ea typeface="宋体" charset="-122"/>
              </a:rPr>
              <a:t>Figure 1  </a:t>
            </a:r>
            <a:r>
              <a:rPr lang="en-US">
                <a:latin typeface="Arial" charset="0"/>
              </a:rPr>
              <a:t>The research process (Continued)</a:t>
            </a:r>
          </a:p>
          <a:p>
            <a:pPr>
              <a:spcBef>
                <a:spcPct val="50000"/>
              </a:spcBef>
            </a:pPr>
            <a:r>
              <a:rPr lang="en-US" sz="800">
                <a:latin typeface="Arial" charset="0"/>
              </a:rPr>
              <a:t> </a:t>
            </a:r>
            <a:r>
              <a:rPr lang="en-US" sz="800" i="1">
                <a:latin typeface="Arial" charset="0"/>
              </a:rPr>
              <a:t>Source</a:t>
            </a:r>
            <a:r>
              <a:rPr lang="en-US" sz="800">
                <a:latin typeface="Arial" charset="0"/>
              </a:rPr>
              <a:t>: © </a:t>
            </a:r>
            <a:r>
              <a:rPr lang="en-GB" altLang="zh-CN" sz="800">
                <a:latin typeface="Arial" charset="0"/>
                <a:ea typeface="宋体" charset="-122"/>
              </a:rPr>
              <a:t>Saunders, Lewis and Thornhill,</a:t>
            </a:r>
            <a:r>
              <a:rPr lang="en-US" sz="800">
                <a:latin typeface="Arial" charset="0"/>
              </a:rPr>
              <a:t> </a:t>
            </a:r>
            <a:r>
              <a:rPr lang="en-GB" altLang="zh-CN" sz="800" i="1">
                <a:latin typeface="Arial" charset="0"/>
                <a:ea typeface="宋体" charset="-122"/>
              </a:rPr>
              <a:t>Research Methods in Business</a:t>
            </a:r>
            <a:r>
              <a:rPr lang="en-GB" altLang="zh-CN" sz="800">
                <a:latin typeface="Arial" charset="0"/>
                <a:ea typeface="宋体" charset="-122"/>
              </a:rPr>
              <a:t>, 4th Edition</a:t>
            </a:r>
            <a:r>
              <a:rPr lang="en-GB" altLang="zh-CN" sz="800" i="1">
                <a:latin typeface="Arial" charset="0"/>
                <a:ea typeface="宋体" charset="-122"/>
              </a:rPr>
              <a:t> </a:t>
            </a:r>
            <a:r>
              <a:rPr lang="en-GB" altLang="zh-CN" sz="800">
                <a:latin typeface="Arial" charset="0"/>
                <a:ea typeface="宋体" charset="-122"/>
              </a:rPr>
              <a:t>© Pearson Education Limited 2007</a:t>
            </a:r>
            <a:endParaRPr lang="en-US" sz="800">
              <a:latin typeface="Arial" charset="0"/>
            </a:endParaRPr>
          </a:p>
          <a:p>
            <a:pPr>
              <a:spcBef>
                <a:spcPct val="50000"/>
              </a:spcBef>
            </a:pPr>
            <a:endParaRPr lang="en-US" sz="800">
              <a:latin typeface="Arial" charset="0"/>
            </a:endParaRPr>
          </a:p>
        </p:txBody>
      </p:sp>
      <p:pic>
        <p:nvPicPr>
          <p:cNvPr id="5123" name="Picture 3" descr="C01NF002B"/>
          <p:cNvPicPr>
            <a:picLocks noChangeAspect="1" noChangeArrowheads="1"/>
          </p:cNvPicPr>
          <p:nvPr/>
        </p:nvPicPr>
        <p:blipFill>
          <a:blip r:embed="rId2"/>
          <a:srcRect/>
          <a:stretch>
            <a:fillRect/>
          </a:stretch>
        </p:blipFill>
        <p:spPr bwMode="auto">
          <a:xfrm>
            <a:off x="1022350" y="504825"/>
            <a:ext cx="7045325" cy="5211763"/>
          </a:xfrm>
          <a:prstGeom prst="rect">
            <a:avLst/>
          </a:prstGeom>
          <a:noFill/>
          <a:ln w="9525">
            <a:noFill/>
            <a:miter lim="800000"/>
            <a:headEnd/>
            <a:tailEnd/>
          </a:ln>
        </p:spPr>
      </p:pic>
    </p:spTree>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ltLang="zh-CN" smtClean="0"/>
              <a:t>Formulate your research topic</a:t>
            </a:r>
            <a:endParaRPr lang="en-US" smtClean="0"/>
          </a:p>
        </p:txBody>
      </p:sp>
      <p:sp>
        <p:nvSpPr>
          <p:cNvPr id="6147" name="Rectangle 3"/>
          <p:cNvSpPr>
            <a:spLocks noGrp="1" noChangeArrowheads="1"/>
          </p:cNvSpPr>
          <p:nvPr>
            <p:ph type="body" idx="1"/>
          </p:nvPr>
        </p:nvSpPr>
        <p:spPr/>
        <p:txBody>
          <a:bodyPr/>
          <a:lstStyle/>
          <a:p>
            <a:r>
              <a:rPr lang="en-GB" altLang="zh-CN" smtClean="0"/>
              <a:t>What topic to research?</a:t>
            </a:r>
          </a:p>
          <a:p>
            <a:r>
              <a:rPr lang="en-GB" altLang="zh-CN" smtClean="0"/>
              <a:t>Where can I get ideas?</a:t>
            </a:r>
          </a:p>
          <a:p>
            <a:pPr lvl="1"/>
            <a:r>
              <a:rPr lang="en-GB" altLang="zh-CN" smtClean="0"/>
              <a:t>Your strengths and interests</a:t>
            </a:r>
          </a:p>
          <a:p>
            <a:pPr lvl="1"/>
            <a:r>
              <a:rPr lang="en-GB" altLang="zh-CN" smtClean="0"/>
              <a:t>Your modules</a:t>
            </a:r>
          </a:p>
          <a:p>
            <a:pPr lvl="1"/>
            <a:r>
              <a:rPr lang="en-GB" altLang="zh-CN" smtClean="0"/>
              <a:t>Past project titles</a:t>
            </a:r>
          </a:p>
          <a:p>
            <a:pPr lvl="1"/>
            <a:r>
              <a:rPr lang="en-GB" altLang="zh-CN" smtClean="0"/>
              <a:t>Lecturers’ ideas</a:t>
            </a:r>
          </a:p>
          <a:p>
            <a:pPr lvl="1"/>
            <a:r>
              <a:rPr lang="en-GB" altLang="zh-CN" smtClean="0"/>
              <a:t>The literature</a:t>
            </a:r>
          </a:p>
          <a:p>
            <a:pPr lvl="1"/>
            <a:r>
              <a:rPr lang="en-GB" altLang="zh-CN" smtClean="0"/>
              <a:t>Fit with career ambitions</a:t>
            </a:r>
          </a:p>
          <a:p>
            <a:r>
              <a:rPr lang="en-GB" altLang="zh-CN" smtClean="0"/>
              <a:t>Must be rooted in academic theory (you’ll compare your findings with previous studies &amp; the academic literature)</a:t>
            </a:r>
          </a:p>
          <a:p>
            <a:r>
              <a:rPr lang="en-GB" altLang="zh-CN" smtClean="0"/>
              <a:t>Can you gain access to the data you’ll need?</a:t>
            </a:r>
            <a:endParaRPr lang="en-US" smtClean="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altLang="zh-CN" smtClean="0"/>
              <a:t>Research aims and objectives</a:t>
            </a:r>
            <a:endParaRPr lang="en-US" smtClean="0"/>
          </a:p>
        </p:txBody>
      </p:sp>
      <p:sp>
        <p:nvSpPr>
          <p:cNvPr id="8195" name="Rectangle 3"/>
          <p:cNvSpPr>
            <a:spLocks noGrp="1" noChangeArrowheads="1"/>
          </p:cNvSpPr>
          <p:nvPr>
            <p:ph type="body" idx="1"/>
          </p:nvPr>
        </p:nvSpPr>
        <p:spPr/>
        <p:txBody>
          <a:bodyPr/>
          <a:lstStyle/>
          <a:p>
            <a:r>
              <a:rPr lang="en-GB" altLang="zh-CN" smtClean="0"/>
              <a:t>Most research projects have one overarching aim (the broad thing you are trying to achieve, which is also usually the title of the research)</a:t>
            </a:r>
          </a:p>
          <a:p>
            <a:r>
              <a:rPr lang="en-GB" altLang="zh-CN" smtClean="0"/>
              <a:t>This aim is then broken down into research objectives (typically 3 or 4) – what you will do to achieve the aim </a:t>
            </a:r>
            <a:endParaRPr lang="en-US" smtClean="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ltLang="zh-CN" smtClean="0"/>
              <a:t>Research hypothesis</a:t>
            </a:r>
            <a:endParaRPr lang="en-US" smtClean="0"/>
          </a:p>
        </p:txBody>
      </p:sp>
      <p:sp>
        <p:nvSpPr>
          <p:cNvPr id="9219" name="Rectangle 3"/>
          <p:cNvSpPr>
            <a:spLocks noGrp="1" noChangeArrowheads="1"/>
          </p:cNvSpPr>
          <p:nvPr>
            <p:ph type="body" idx="1"/>
          </p:nvPr>
        </p:nvSpPr>
        <p:spPr/>
        <p:txBody>
          <a:bodyPr/>
          <a:lstStyle/>
          <a:p>
            <a:r>
              <a:rPr lang="en-GB" altLang="zh-CN" smtClean="0"/>
              <a:t>Instead of an aim, you may prefer to use a research hypothesis, which is a statement which needs to be proved or disproved. For example…</a:t>
            </a:r>
          </a:p>
          <a:p>
            <a:endParaRPr lang="en-GB" altLang="zh-CN" smtClean="0"/>
          </a:p>
          <a:p>
            <a:r>
              <a:rPr lang="en-GB" altLang="zh-CN" smtClean="0"/>
              <a:t>Websites created using rich internet applications have better usability than websites developed using HTML</a:t>
            </a:r>
          </a:p>
          <a:p>
            <a:endParaRPr lang="en-GB" altLang="zh-CN" smtClean="0"/>
          </a:p>
          <a:p>
            <a:r>
              <a:rPr lang="en-GB" altLang="zh-CN" smtClean="0"/>
              <a:t>You would then specify the objectives necessary to test that hypothesis</a:t>
            </a:r>
          </a:p>
          <a:p>
            <a:endParaRPr lang="en-US" smtClean="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altLang="zh-CN" smtClean="0"/>
              <a:t>How to phrase research objectives</a:t>
            </a:r>
            <a:endParaRPr lang="en-US" dirty="0" smtClean="0"/>
          </a:p>
        </p:txBody>
      </p:sp>
      <p:sp>
        <p:nvSpPr>
          <p:cNvPr id="10243" name="Rectangle 3"/>
          <p:cNvSpPr>
            <a:spLocks noGrp="1" noChangeArrowheads="1"/>
          </p:cNvSpPr>
          <p:nvPr>
            <p:ph type="body" idx="1"/>
          </p:nvPr>
        </p:nvSpPr>
        <p:spPr/>
        <p:txBody>
          <a:bodyPr>
            <a:normAutofit fontScale="85000" lnSpcReduction="20000"/>
          </a:bodyPr>
          <a:lstStyle/>
          <a:p>
            <a:r>
              <a:rPr lang="en-GB" altLang="zh-CN" smtClean="0"/>
              <a:t>The phrasing of objectives must include higher order verbs that indicate that this is level 5 or 6 standard of work.  For example, ‘to evaluate critically…’, ‘to analyse the…’, ‘to design and develop…’, etc.  Don’t use verbs such as ‘list’, ‘state’ because they are too easy to achieve. </a:t>
            </a:r>
          </a:p>
          <a:p>
            <a:endParaRPr lang="en-GB" altLang="zh-CN" smtClean="0"/>
          </a:p>
          <a:p>
            <a:r>
              <a:rPr lang="en-GB" altLang="zh-CN" smtClean="0"/>
              <a:t>Research question: Why have organisations introduced project teams for software development?</a:t>
            </a:r>
          </a:p>
          <a:p>
            <a:endParaRPr lang="en-GB" altLang="zh-CN" smtClean="0"/>
          </a:p>
          <a:p>
            <a:r>
              <a:rPr lang="en-GB" altLang="zh-CN" smtClean="0"/>
              <a:t>Research objective: To analyse organisations’ objectives for software development project teams</a:t>
            </a:r>
          </a:p>
          <a:p>
            <a:endParaRPr lang="en-GB" altLang="zh-CN" smtClean="0"/>
          </a:p>
          <a:p>
            <a:r>
              <a:rPr lang="en-GB" altLang="zh-CN" smtClean="0"/>
              <a:t>Research question: How can the effectiveness of software development project teams be measured?</a:t>
            </a:r>
            <a:endParaRPr lang="en-US" smtClean="0"/>
          </a:p>
          <a:p>
            <a:endParaRPr lang="en-GB" altLang="zh-CN" smtClean="0"/>
          </a:p>
          <a:p>
            <a:r>
              <a:rPr lang="en-GB" altLang="zh-CN" smtClean="0"/>
              <a:t>Research objective: To establish suitable effectiveness criteria for software development project teams</a:t>
            </a:r>
            <a:endParaRPr lang="en-US" dirty="0" smtClean="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altLang="zh-CN" smtClean="0"/>
              <a:t>Phrasing research objectives</a:t>
            </a:r>
            <a:endParaRPr lang="en-US" dirty="0" smtClean="0"/>
          </a:p>
        </p:txBody>
      </p:sp>
      <p:sp>
        <p:nvSpPr>
          <p:cNvPr id="12291" name="Rectangle 3"/>
          <p:cNvSpPr>
            <a:spLocks noGrp="1" noChangeArrowheads="1"/>
          </p:cNvSpPr>
          <p:nvPr>
            <p:ph type="body" idx="1"/>
          </p:nvPr>
        </p:nvSpPr>
        <p:spPr/>
        <p:txBody>
          <a:bodyPr/>
          <a:lstStyle/>
          <a:p>
            <a:r>
              <a:rPr lang="en-GB" altLang="zh-CN" smtClean="0"/>
              <a:t>Consider the SMART test.  Are your objectives:</a:t>
            </a:r>
          </a:p>
          <a:p>
            <a:pPr lvl="1"/>
            <a:r>
              <a:rPr lang="en-GB" altLang="zh-CN" smtClean="0"/>
              <a:t>Specific.  What precisely do you hope to achieve?</a:t>
            </a:r>
          </a:p>
          <a:p>
            <a:pPr lvl="1"/>
            <a:r>
              <a:rPr lang="en-GB" altLang="zh-CN" smtClean="0"/>
              <a:t>Measurable. How will you determine if you’ve achieved your objectives?</a:t>
            </a:r>
          </a:p>
          <a:p>
            <a:pPr lvl="1"/>
            <a:r>
              <a:rPr lang="en-GB" altLang="zh-CN" smtClean="0"/>
              <a:t>Achievable?</a:t>
            </a:r>
          </a:p>
          <a:p>
            <a:pPr lvl="1"/>
            <a:r>
              <a:rPr lang="en-GB" altLang="zh-CN" smtClean="0"/>
              <a:t>Realistic?</a:t>
            </a:r>
          </a:p>
          <a:p>
            <a:pPr lvl="1"/>
            <a:r>
              <a:rPr lang="en-GB" altLang="zh-CN" smtClean="0"/>
              <a:t>Timely?</a:t>
            </a:r>
          </a:p>
          <a:p>
            <a:pPr lvl="1"/>
            <a:endParaRPr lang="en-US" smtClean="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altLang="zh-CN" smtClean="0"/>
              <a:t>Critical Review of Literature </a:t>
            </a:r>
            <a:endParaRPr lang="en-US" dirty="0" smtClean="0"/>
          </a:p>
        </p:txBody>
      </p:sp>
      <p:sp>
        <p:nvSpPr>
          <p:cNvPr id="13315" name="Rectangle 3"/>
          <p:cNvSpPr>
            <a:spLocks noGrp="1" noChangeArrowheads="1"/>
          </p:cNvSpPr>
          <p:nvPr>
            <p:ph type="body" idx="1"/>
          </p:nvPr>
        </p:nvSpPr>
        <p:spPr/>
        <p:txBody>
          <a:bodyPr/>
          <a:lstStyle/>
          <a:p>
            <a:r>
              <a:rPr lang="en-GB" altLang="zh-CN" smtClean="0"/>
              <a:t>The aim of a literature review is to provide the conceptual background to your particular research topic. </a:t>
            </a:r>
          </a:p>
          <a:p>
            <a:r>
              <a:rPr lang="en-GB" altLang="zh-CN" smtClean="0"/>
              <a:t>The literature review shows what other people asking similar questions have discovered: </a:t>
            </a:r>
          </a:p>
          <a:p>
            <a:pPr lvl="1"/>
            <a:r>
              <a:rPr lang="en-GB" altLang="zh-CN" smtClean="0"/>
              <a:t>‘There is little point in reinventing the wheel…the work that you do is not done in a vacuum, but builds on the ideas of other people who have studied the field before you.  This requires you to describe what has been published, and to marshal the information in a relevant and critical way.’ Jankowicz (2005, p. 161)</a:t>
            </a:r>
          </a:p>
          <a:p>
            <a:r>
              <a:rPr lang="en-GB" altLang="zh-CN" smtClean="0"/>
              <a:t>The review helps you understand the topic under consideration, but also provides you with a point of evaluation for your conclusions. </a:t>
            </a:r>
          </a:p>
        </p:txBody>
      </p:sp>
    </p:spTree>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ext Box 8"/>
          <p:cNvSpPr txBox="1">
            <a:spLocks noChangeArrowheads="1"/>
          </p:cNvSpPr>
          <p:nvPr/>
        </p:nvSpPr>
        <p:spPr bwMode="auto">
          <a:xfrm>
            <a:off x="298450" y="5884863"/>
            <a:ext cx="8534400" cy="550862"/>
          </a:xfrm>
          <a:prstGeom prst="rect">
            <a:avLst/>
          </a:prstGeom>
          <a:noFill/>
          <a:ln w="9525">
            <a:noFill/>
            <a:miter lim="800000"/>
            <a:headEnd/>
            <a:tailEnd/>
          </a:ln>
        </p:spPr>
        <p:txBody>
          <a:bodyPr>
            <a:spAutoFit/>
          </a:bodyPr>
          <a:lstStyle/>
          <a:p>
            <a:pPr>
              <a:spcBef>
                <a:spcPct val="50000"/>
              </a:spcBef>
            </a:pPr>
            <a:r>
              <a:rPr lang="en-GB" altLang="zh-CN" sz="1200">
                <a:latin typeface="Arial" charset="0"/>
                <a:ea typeface="宋体" charset="-122"/>
              </a:rPr>
              <a:t>Figure 2  </a:t>
            </a:r>
            <a:r>
              <a:rPr lang="en-US">
                <a:latin typeface="Arial" charset="0"/>
              </a:rPr>
              <a:t>The literature review process</a:t>
            </a:r>
          </a:p>
          <a:p>
            <a:pPr>
              <a:spcBef>
                <a:spcPct val="50000"/>
              </a:spcBef>
            </a:pPr>
            <a:r>
              <a:rPr lang="en-US" sz="800" i="1">
                <a:latin typeface="Arial" charset="0"/>
              </a:rPr>
              <a:t>Source</a:t>
            </a:r>
            <a:r>
              <a:rPr lang="en-US" sz="800">
                <a:latin typeface="Arial" charset="0"/>
              </a:rPr>
              <a:t>: © Mark Saunders, Philip Lewis, Adrian Thornhill and Martin Jenkins 2003</a:t>
            </a:r>
          </a:p>
        </p:txBody>
      </p:sp>
      <p:pic>
        <p:nvPicPr>
          <p:cNvPr id="14339" name="Picture 23" descr="C03NF001"/>
          <p:cNvPicPr>
            <a:picLocks noChangeAspect="1" noChangeArrowheads="1"/>
          </p:cNvPicPr>
          <p:nvPr/>
        </p:nvPicPr>
        <p:blipFill>
          <a:blip r:embed="rId3"/>
          <a:srcRect/>
          <a:stretch>
            <a:fillRect/>
          </a:stretch>
        </p:blipFill>
        <p:spPr bwMode="auto">
          <a:xfrm>
            <a:off x="2727325" y="422275"/>
            <a:ext cx="3641725" cy="5378450"/>
          </a:xfrm>
          <a:prstGeom prst="rect">
            <a:avLst/>
          </a:prstGeom>
          <a:noFill/>
          <a:ln w="9525">
            <a:noFill/>
            <a:miter lim="800000"/>
            <a:headEnd/>
            <a:tailEnd/>
          </a:ln>
        </p:spPr>
      </p:pic>
    </p:spTree>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normAutofit/>
          </a:bodyPr>
          <a:lstStyle/>
          <a:p>
            <a:r>
              <a:rPr lang="en-GB" altLang="zh-CN" dirty="0" smtClean="0"/>
              <a:t>Literature sources</a:t>
            </a:r>
            <a:endParaRPr lang="en-US" dirty="0" smtClean="0"/>
          </a:p>
        </p:txBody>
      </p:sp>
      <p:sp>
        <p:nvSpPr>
          <p:cNvPr id="15363" name="Rectangle 3"/>
          <p:cNvSpPr>
            <a:spLocks noGrp="1" noChangeArrowheads="1"/>
          </p:cNvSpPr>
          <p:nvPr>
            <p:ph type="body" idx="1"/>
          </p:nvPr>
        </p:nvSpPr>
        <p:spPr/>
        <p:txBody>
          <a:bodyPr/>
          <a:lstStyle/>
          <a:p>
            <a:r>
              <a:rPr lang="en-GB" altLang="zh-CN" smtClean="0"/>
              <a:t>The literature review is not a summary, or annotated bibliography and must not drive the reader to ask, "Why am I reading this?" The review should build up an argument for your particular research and not simply stop when you feel sufficient literature has been reviewed.</a:t>
            </a:r>
          </a:p>
          <a:p>
            <a:r>
              <a:rPr lang="en-GB" altLang="zh-CN" smtClean="0"/>
              <a:t>There is a mass of secondary literature available and you should begin with general texts before moving to more specific material (macro and micro). </a:t>
            </a:r>
          </a:p>
          <a:p>
            <a:r>
              <a:rPr lang="en-GB" altLang="zh-CN" smtClean="0"/>
              <a:t>Use a range of sources &amp; viewpoints (e.g. academic, governmental, industrial sources)</a:t>
            </a:r>
          </a:p>
        </p:txBody>
      </p:sp>
    </p:spTree>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ext Box 2"/>
          <p:cNvSpPr txBox="1">
            <a:spLocks noChangeArrowheads="1"/>
          </p:cNvSpPr>
          <p:nvPr/>
        </p:nvSpPr>
        <p:spPr bwMode="auto">
          <a:xfrm>
            <a:off x="298450" y="5884863"/>
            <a:ext cx="8534400" cy="366712"/>
          </a:xfrm>
          <a:prstGeom prst="rect">
            <a:avLst/>
          </a:prstGeom>
          <a:noFill/>
          <a:ln w="9525">
            <a:noFill/>
            <a:miter lim="800000"/>
            <a:headEnd/>
            <a:tailEnd/>
          </a:ln>
        </p:spPr>
        <p:txBody>
          <a:bodyPr>
            <a:spAutoFit/>
          </a:bodyPr>
          <a:lstStyle/>
          <a:p>
            <a:pPr>
              <a:spcBef>
                <a:spcPct val="50000"/>
              </a:spcBef>
            </a:pPr>
            <a:r>
              <a:rPr lang="en-US">
                <a:latin typeface="Arial" charset="0"/>
              </a:rPr>
              <a:t>Figure 3 Literature sources available (Saunders et al 2007)</a:t>
            </a:r>
          </a:p>
        </p:txBody>
      </p:sp>
      <p:pic>
        <p:nvPicPr>
          <p:cNvPr id="16387" name="Picture 4" descr="C03NF002"/>
          <p:cNvPicPr>
            <a:picLocks noChangeAspect="1" noChangeArrowheads="1"/>
          </p:cNvPicPr>
          <p:nvPr/>
        </p:nvPicPr>
        <p:blipFill>
          <a:blip r:embed="rId3"/>
          <a:srcRect/>
          <a:stretch>
            <a:fillRect/>
          </a:stretch>
        </p:blipFill>
        <p:spPr bwMode="auto">
          <a:xfrm>
            <a:off x="436563" y="1192213"/>
            <a:ext cx="8251825" cy="4546600"/>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ext Box 2"/>
          <p:cNvSpPr txBox="1">
            <a:spLocks noChangeArrowheads="1"/>
          </p:cNvSpPr>
          <p:nvPr/>
        </p:nvSpPr>
        <p:spPr bwMode="auto">
          <a:xfrm>
            <a:off x="298450" y="5884863"/>
            <a:ext cx="8534400" cy="550862"/>
          </a:xfrm>
          <a:prstGeom prst="rect">
            <a:avLst/>
          </a:prstGeom>
          <a:noFill/>
          <a:ln w="9525">
            <a:noFill/>
            <a:miter lim="800000"/>
            <a:headEnd/>
            <a:tailEnd/>
          </a:ln>
        </p:spPr>
        <p:txBody>
          <a:bodyPr>
            <a:spAutoFit/>
          </a:bodyPr>
          <a:lstStyle/>
          <a:p>
            <a:pPr>
              <a:spcBef>
                <a:spcPct val="50000"/>
              </a:spcBef>
            </a:pPr>
            <a:r>
              <a:rPr lang="en-GB" altLang="zh-CN" sz="1200">
                <a:latin typeface="Arial" charset="0"/>
                <a:ea typeface="宋体" charset="-122"/>
              </a:rPr>
              <a:t>Figure 4  </a:t>
            </a:r>
            <a:r>
              <a:rPr lang="en-US">
                <a:latin typeface="Arial" charset="0"/>
              </a:rPr>
              <a:t>Types of secondary data</a:t>
            </a:r>
          </a:p>
          <a:p>
            <a:pPr>
              <a:spcBef>
                <a:spcPct val="50000"/>
              </a:spcBef>
            </a:pPr>
            <a:r>
              <a:rPr lang="en-US" sz="800" i="1">
                <a:latin typeface="Arial" charset="0"/>
              </a:rPr>
              <a:t>Source</a:t>
            </a:r>
            <a:r>
              <a:rPr lang="en-US" sz="800">
                <a:latin typeface="Arial" charset="0"/>
              </a:rPr>
              <a:t>: © Mark Saunders, Philip Lewis and Adrian Thornhill, 2007</a:t>
            </a:r>
          </a:p>
        </p:txBody>
      </p:sp>
      <p:pic>
        <p:nvPicPr>
          <p:cNvPr id="17411" name="Picture 3" descr="C08NF001"/>
          <p:cNvPicPr>
            <a:picLocks noChangeAspect="1" noChangeArrowheads="1"/>
          </p:cNvPicPr>
          <p:nvPr/>
        </p:nvPicPr>
        <p:blipFill>
          <a:blip r:embed="rId2"/>
          <a:srcRect/>
          <a:stretch>
            <a:fillRect/>
          </a:stretch>
        </p:blipFill>
        <p:spPr bwMode="auto">
          <a:xfrm>
            <a:off x="1120775" y="422275"/>
            <a:ext cx="6865938" cy="5424488"/>
          </a:xfrm>
          <a:prstGeom prst="rect">
            <a:avLst/>
          </a:prstGeom>
          <a:noFill/>
          <a:ln w="9525">
            <a:noFill/>
            <a:miter lim="800000"/>
            <a:headEnd/>
            <a:tailEnd/>
          </a:ln>
        </p:spPr>
      </p:pic>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2"/>
          <p:cNvSpPr txBox="1">
            <a:spLocks noChangeArrowheads="1"/>
          </p:cNvSpPr>
          <p:nvPr/>
        </p:nvSpPr>
        <p:spPr bwMode="auto">
          <a:xfrm>
            <a:off x="298450" y="5884863"/>
            <a:ext cx="8534400" cy="735012"/>
          </a:xfrm>
          <a:prstGeom prst="rect">
            <a:avLst/>
          </a:prstGeom>
          <a:noFill/>
          <a:ln w="9525">
            <a:noFill/>
            <a:miter lim="800000"/>
            <a:headEnd/>
            <a:tailEnd/>
          </a:ln>
        </p:spPr>
        <p:txBody>
          <a:bodyPr>
            <a:spAutoFit/>
          </a:bodyPr>
          <a:lstStyle/>
          <a:p>
            <a:pPr>
              <a:spcBef>
                <a:spcPct val="50000"/>
              </a:spcBef>
            </a:pPr>
            <a:r>
              <a:rPr lang="en-GB" altLang="zh-CN" sz="1200">
                <a:latin typeface="Arial" charset="0"/>
                <a:ea typeface="宋体" charset="-122"/>
              </a:rPr>
              <a:t>Figure 5  </a:t>
            </a:r>
            <a:r>
              <a:rPr lang="en-US">
                <a:latin typeface="Arial" charset="0"/>
              </a:rPr>
              <a:t>Evaluating potential secondary data sources</a:t>
            </a:r>
          </a:p>
          <a:p>
            <a:pPr>
              <a:spcBef>
                <a:spcPct val="50000"/>
              </a:spcBef>
            </a:pPr>
            <a:r>
              <a:rPr lang="en-US" sz="800" i="1">
                <a:latin typeface="Arial" charset="0"/>
              </a:rPr>
              <a:t>Source</a:t>
            </a:r>
            <a:r>
              <a:rPr lang="en-US" sz="800">
                <a:latin typeface="Arial" charset="0"/>
              </a:rPr>
              <a:t>: © </a:t>
            </a:r>
            <a:r>
              <a:rPr lang="en-GB" altLang="zh-CN" sz="800">
                <a:latin typeface="Arial" charset="0"/>
                <a:ea typeface="宋体" charset="-122"/>
              </a:rPr>
              <a:t>Saunders, Lewis and Thornhill,</a:t>
            </a:r>
            <a:r>
              <a:rPr lang="en-US" sz="800">
                <a:latin typeface="Arial" charset="0"/>
              </a:rPr>
              <a:t> </a:t>
            </a:r>
            <a:r>
              <a:rPr lang="en-GB" altLang="zh-CN" sz="800" i="1">
                <a:latin typeface="Arial" charset="0"/>
                <a:ea typeface="宋体" charset="-122"/>
              </a:rPr>
              <a:t>Research Methods in Business</a:t>
            </a:r>
            <a:r>
              <a:rPr lang="en-GB" altLang="zh-CN" sz="800">
                <a:latin typeface="Arial" charset="0"/>
                <a:ea typeface="宋体" charset="-122"/>
              </a:rPr>
              <a:t>, 4th Edition</a:t>
            </a:r>
            <a:r>
              <a:rPr lang="en-GB" altLang="zh-CN" sz="800" i="1">
                <a:latin typeface="Arial" charset="0"/>
                <a:ea typeface="宋体" charset="-122"/>
              </a:rPr>
              <a:t> </a:t>
            </a:r>
            <a:r>
              <a:rPr lang="en-GB" altLang="zh-CN" sz="800">
                <a:latin typeface="Arial" charset="0"/>
                <a:ea typeface="宋体" charset="-122"/>
              </a:rPr>
              <a:t>© Pearson Education Limited 2007</a:t>
            </a:r>
            <a:endParaRPr lang="en-US" sz="800">
              <a:latin typeface="Arial" charset="0"/>
            </a:endParaRPr>
          </a:p>
          <a:p>
            <a:pPr>
              <a:spcBef>
                <a:spcPct val="50000"/>
              </a:spcBef>
            </a:pPr>
            <a:endParaRPr lang="en-US" sz="800">
              <a:latin typeface="Arial" charset="0"/>
            </a:endParaRPr>
          </a:p>
        </p:txBody>
      </p:sp>
      <p:pic>
        <p:nvPicPr>
          <p:cNvPr id="18435" name="Picture 3" descr="C08NF002"/>
          <p:cNvPicPr>
            <a:picLocks noChangeAspect="1" noChangeArrowheads="1"/>
          </p:cNvPicPr>
          <p:nvPr/>
        </p:nvPicPr>
        <p:blipFill>
          <a:blip r:embed="rId2"/>
          <a:srcRect/>
          <a:stretch>
            <a:fillRect/>
          </a:stretch>
        </p:blipFill>
        <p:spPr bwMode="auto">
          <a:xfrm>
            <a:off x="1198563" y="431800"/>
            <a:ext cx="6699250" cy="5386388"/>
          </a:xfrm>
          <a:prstGeom prst="rect">
            <a:avLst/>
          </a:prstGeom>
          <a:noFill/>
          <a:ln w="9525">
            <a:noFill/>
            <a:miter lim="800000"/>
            <a:headEnd/>
            <a:tailEnd/>
          </a:ln>
        </p:spPr>
      </p:pic>
    </p:spTree>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 Box 1026"/>
          <p:cNvSpPr txBox="1">
            <a:spLocks noChangeArrowheads="1"/>
          </p:cNvSpPr>
          <p:nvPr/>
        </p:nvSpPr>
        <p:spPr bwMode="auto">
          <a:xfrm>
            <a:off x="298450" y="5884863"/>
            <a:ext cx="8534400" cy="550862"/>
          </a:xfrm>
          <a:prstGeom prst="rect">
            <a:avLst/>
          </a:prstGeom>
          <a:noFill/>
          <a:ln w="9525">
            <a:noFill/>
            <a:miter lim="800000"/>
            <a:headEnd/>
            <a:tailEnd/>
          </a:ln>
        </p:spPr>
        <p:txBody>
          <a:bodyPr>
            <a:spAutoFit/>
          </a:bodyPr>
          <a:lstStyle/>
          <a:p>
            <a:pPr>
              <a:spcBef>
                <a:spcPct val="50000"/>
              </a:spcBef>
            </a:pPr>
            <a:r>
              <a:rPr lang="en-GB" altLang="zh-CN" sz="1200">
                <a:latin typeface="Arial" charset="0"/>
                <a:ea typeface="宋体" charset="-122"/>
              </a:rPr>
              <a:t>Figure 6  </a:t>
            </a:r>
            <a:r>
              <a:rPr lang="en-US">
                <a:latin typeface="Arial" charset="0"/>
              </a:rPr>
              <a:t>Searching the Internet</a:t>
            </a:r>
          </a:p>
          <a:p>
            <a:pPr>
              <a:spcBef>
                <a:spcPct val="50000"/>
              </a:spcBef>
            </a:pPr>
            <a:r>
              <a:rPr lang="en-US" sz="800" i="1">
                <a:latin typeface="Arial" charset="0"/>
              </a:rPr>
              <a:t>Source</a:t>
            </a:r>
            <a:r>
              <a:rPr lang="en-US" sz="800">
                <a:latin typeface="Arial" charset="0"/>
              </a:rPr>
              <a:t>: © Mark Saunders, Philip Lewis, Adrian Thornhill and Martin Jenkins, 2003</a:t>
            </a:r>
          </a:p>
        </p:txBody>
      </p:sp>
      <p:pic>
        <p:nvPicPr>
          <p:cNvPr id="19459" name="Picture 1028" descr="C03NF003"/>
          <p:cNvPicPr>
            <a:picLocks noChangeAspect="1" noChangeArrowheads="1"/>
          </p:cNvPicPr>
          <p:nvPr/>
        </p:nvPicPr>
        <p:blipFill>
          <a:blip r:embed="rId3"/>
          <a:srcRect/>
          <a:stretch>
            <a:fillRect/>
          </a:stretch>
        </p:blipFill>
        <p:spPr bwMode="auto">
          <a:xfrm>
            <a:off x="2478088" y="415925"/>
            <a:ext cx="4138612" cy="5416550"/>
          </a:xfrm>
          <a:prstGeom prst="rect">
            <a:avLst/>
          </a:prstGeom>
          <a:noFill/>
          <a:ln w="9525">
            <a:noFill/>
            <a:miter lim="800000"/>
            <a:headEnd/>
            <a:tailEnd/>
          </a:ln>
        </p:spPr>
      </p:pic>
    </p:spTree>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normAutofit/>
          </a:bodyPr>
          <a:lstStyle/>
          <a:p>
            <a:r>
              <a:rPr lang="en-GB" altLang="zh-CN" dirty="0" smtClean="0"/>
              <a:t>Using references </a:t>
            </a:r>
            <a:endParaRPr lang="en-US" dirty="0" smtClean="0"/>
          </a:p>
        </p:txBody>
      </p:sp>
      <p:sp>
        <p:nvSpPr>
          <p:cNvPr id="20483" name="Rectangle 3"/>
          <p:cNvSpPr>
            <a:spLocks noGrp="1" noChangeArrowheads="1"/>
          </p:cNvSpPr>
          <p:nvPr>
            <p:ph type="body" idx="1"/>
          </p:nvPr>
        </p:nvSpPr>
        <p:spPr/>
        <p:txBody>
          <a:bodyPr>
            <a:normAutofit fontScale="92500" lnSpcReduction="10000"/>
          </a:bodyPr>
          <a:lstStyle/>
          <a:p>
            <a:r>
              <a:rPr lang="en-GB" altLang="zh-CN" smtClean="0"/>
              <a:t>The steps to avoid mistakes and hours spent chasing references at the end of the dissertation are simple and obvious, yet often ignored.</a:t>
            </a:r>
          </a:p>
          <a:p>
            <a:r>
              <a:rPr lang="en-GB" altLang="zh-CN" smtClean="0"/>
              <a:t>Always keep notes tidy and file them systematically.</a:t>
            </a:r>
          </a:p>
          <a:p>
            <a:r>
              <a:rPr lang="en-GB" altLang="zh-CN" smtClean="0"/>
              <a:t>Understand what information you need to include in a bibliography and always put a full bibliographical reference, in the correct form, on every note taken. Include the page numbers of the reference. Keep a card index of all references.</a:t>
            </a:r>
          </a:p>
          <a:p>
            <a:r>
              <a:rPr lang="en-GB" altLang="zh-CN" smtClean="0"/>
              <a:t>If you copy a quotation into your notes for later use in your dissertation be sure to do so fully and without abbreviations, you can always abbreviate later. Check the quote thoroughly to make sure that you have not misrepresented the author's views. Remember to record the specific page number the quote comes from.</a:t>
            </a:r>
          </a:p>
        </p:txBody>
      </p:sp>
    </p:spTree>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normAutofit/>
          </a:bodyPr>
          <a:lstStyle/>
          <a:p>
            <a:r>
              <a:rPr lang="en-GB" altLang="zh-CN" dirty="0" smtClean="0"/>
              <a:t>Using references</a:t>
            </a:r>
            <a:endParaRPr lang="en-US" dirty="0" smtClean="0"/>
          </a:p>
        </p:txBody>
      </p:sp>
      <p:sp>
        <p:nvSpPr>
          <p:cNvPr id="21507" name="Rectangle 3"/>
          <p:cNvSpPr>
            <a:spLocks noGrp="1" noChangeArrowheads="1"/>
          </p:cNvSpPr>
          <p:nvPr>
            <p:ph type="body" idx="1"/>
          </p:nvPr>
        </p:nvSpPr>
        <p:spPr/>
        <p:txBody>
          <a:bodyPr/>
          <a:lstStyle/>
          <a:p>
            <a:r>
              <a:rPr lang="en-GB" altLang="zh-CN" smtClean="0"/>
              <a:t>Be particularly careful when you copy statistical tables. Set them out neatly in the notes and check every figure.</a:t>
            </a:r>
          </a:p>
          <a:p>
            <a:r>
              <a:rPr lang="en-GB" altLang="zh-CN" smtClean="0"/>
              <a:t>If you are doing any statistical calculations, be particularly careful to set out the worksheets tidily and with plenty of spaces.  Check all calculations when you first make them.</a:t>
            </a:r>
          </a:p>
          <a:p>
            <a:r>
              <a:rPr lang="en-GB" altLang="zh-CN" smtClean="0"/>
              <a:t>Do not over-use direct quotes from authors and always discuss quotes that you do use.</a:t>
            </a:r>
          </a:p>
          <a:p>
            <a:r>
              <a:rPr lang="en-GB" altLang="zh-CN" smtClean="0"/>
              <a:t>Take time to clearly structure your review with a coherent and logical sequence of sub headings and summaries.</a:t>
            </a:r>
            <a:endParaRPr lang="en-US" smtClean="0"/>
          </a:p>
        </p:txBody>
      </p:sp>
    </p:spTree>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altLang="zh-CN" smtClean="0"/>
              <a:t>Critical analysis</a:t>
            </a:r>
            <a:endParaRPr lang="en-US" smtClean="0"/>
          </a:p>
        </p:txBody>
      </p:sp>
      <p:sp>
        <p:nvSpPr>
          <p:cNvPr id="22531" name="Rectangle 3"/>
          <p:cNvSpPr>
            <a:spLocks noGrp="1" noChangeArrowheads="1"/>
          </p:cNvSpPr>
          <p:nvPr>
            <p:ph type="body" idx="1"/>
          </p:nvPr>
        </p:nvSpPr>
        <p:spPr/>
        <p:txBody>
          <a:bodyPr/>
          <a:lstStyle/>
          <a:p>
            <a:r>
              <a:rPr lang="en-GB" altLang="zh-CN" smtClean="0"/>
              <a:t>Students often fail to be sufficiently analytical or evaluative and try to compensate with a greater amount of information instead. Quantity cannot substitute for the quality of analysis.</a:t>
            </a:r>
          </a:p>
          <a:p>
            <a:r>
              <a:rPr lang="en-GB" altLang="zh-CN" smtClean="0"/>
              <a:t>The review should not be a simple recitation or list of what other authors have written; it is essential that you link ideas, compare and contrast the material and look for any trends or themes. </a:t>
            </a:r>
          </a:p>
          <a:p>
            <a:r>
              <a:rPr lang="en-GB" altLang="zh-CN" smtClean="0"/>
              <a:t>Literature cited must be up-to-date</a:t>
            </a:r>
          </a:p>
          <a:p>
            <a:endParaRPr lang="en-US" smtClean="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normAutofit/>
          </a:bodyPr>
          <a:lstStyle/>
          <a:p>
            <a:r>
              <a:rPr lang="en-GB" altLang="zh-CN" dirty="0" smtClean="0"/>
              <a:t>Critical literature reviews should… </a:t>
            </a:r>
            <a:endParaRPr lang="en-US" dirty="0" smtClean="0"/>
          </a:p>
        </p:txBody>
      </p:sp>
      <p:sp>
        <p:nvSpPr>
          <p:cNvPr id="23555" name="Rectangle 3"/>
          <p:cNvSpPr>
            <a:spLocks noGrp="1" noChangeArrowheads="1"/>
          </p:cNvSpPr>
          <p:nvPr>
            <p:ph type="body" idx="1"/>
          </p:nvPr>
        </p:nvSpPr>
        <p:spPr/>
        <p:txBody>
          <a:bodyPr/>
          <a:lstStyle/>
          <a:p>
            <a:r>
              <a:rPr lang="en-GB" altLang="zh-CN" dirty="0" smtClean="0"/>
              <a:t>Refer to &amp; assess research by recognised experts in the chosen topic area</a:t>
            </a:r>
          </a:p>
          <a:p>
            <a:r>
              <a:rPr lang="en-GB" altLang="zh-CN" dirty="0" smtClean="0"/>
              <a:t>Consider &amp; discuss research that supports and opposes your idea</a:t>
            </a:r>
          </a:p>
          <a:p>
            <a:r>
              <a:rPr lang="en-GB" altLang="zh-CN" dirty="0" smtClean="0"/>
              <a:t>Make reasoned judgements regarding the value of others’ research, showing clearly how it relates to your research</a:t>
            </a:r>
          </a:p>
          <a:p>
            <a:r>
              <a:rPr lang="en-GB" altLang="zh-CN" dirty="0" smtClean="0"/>
              <a:t>Justify your arguments with valid evidence in a logical manner</a:t>
            </a:r>
          </a:p>
          <a:p>
            <a:r>
              <a:rPr lang="en-GB" altLang="zh-CN" dirty="0" smtClean="0"/>
              <a:t>Distinguish clearly between fact and opinion</a:t>
            </a:r>
            <a:endParaRPr lang="en-US" dirty="0" smtClean="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p:txBody>
          <a:bodyPr/>
          <a:lstStyle/>
          <a:p>
            <a:r>
              <a:rPr lang="en-GB" smtClean="0"/>
              <a:t>Coming Soon…</a:t>
            </a:r>
            <a:endParaRPr lang="en-US"/>
          </a:p>
        </p:txBody>
      </p:sp>
      <p:sp>
        <p:nvSpPr>
          <p:cNvPr id="100355" name="Rectangle 3"/>
          <p:cNvSpPr>
            <a:spLocks noGrp="1" noChangeArrowheads="1"/>
          </p:cNvSpPr>
          <p:nvPr>
            <p:ph idx="1"/>
          </p:nvPr>
        </p:nvSpPr>
        <p:spPr/>
        <p:txBody>
          <a:bodyPr/>
          <a:lstStyle/>
          <a:p>
            <a:r>
              <a:rPr lang="en-GB" dirty="0" smtClean="0"/>
              <a:t>Next lecture: </a:t>
            </a:r>
            <a:r>
              <a:rPr lang="en-GB" smtClean="0"/>
              <a:t>Ethics in </a:t>
            </a:r>
            <a:r>
              <a:rPr lang="en-GB" dirty="0" smtClean="0"/>
              <a:t>research</a:t>
            </a:r>
          </a:p>
          <a:p>
            <a:endParaRPr lang="en-GB" dirty="0" smtClean="0"/>
          </a:p>
          <a:p>
            <a:endParaRPr lang="en-GB" dirty="0" smtClean="0"/>
          </a:p>
          <a:p>
            <a:r>
              <a:rPr lang="en-GB" dirty="0" smtClean="0"/>
              <a:t>Homework:</a:t>
            </a:r>
          </a:p>
          <a:p>
            <a:endParaRPr lang="en-US" dirty="0"/>
          </a:p>
        </p:txBody>
      </p:sp>
      <p:sp>
        <p:nvSpPr>
          <p:cNvPr id="6" name="Slide Number Placeholder 5"/>
          <p:cNvSpPr>
            <a:spLocks noGrp="1"/>
          </p:cNvSpPr>
          <p:nvPr>
            <p:ph type="sldNum" sz="quarter" idx="12"/>
          </p:nvPr>
        </p:nvSpPr>
        <p:spPr/>
        <p:txBody>
          <a:bodyPr/>
          <a:lstStyle/>
          <a:p>
            <a:fld id="{82B0CEF5-A40A-470B-BA13-25B297AB4A9C}" type="slidenum">
              <a:rPr lang="en-GB" smtClean="0"/>
              <a:pPr/>
              <a:t>20</a:t>
            </a:fld>
            <a:endParaRPr lang="en-GB"/>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Technic">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Technic">
      <a:majorFont>
        <a:latin typeface="Franklin Gothic Book"/>
        <a:ea typeface=""/>
        <a:cs typeface=""/>
        <a:font script="Jpan" typeface="ＭＳ Ｐゴシック"/>
        <a:font script="Hang" typeface="HY견고딕"/>
        <a:font script="Hans" typeface="宋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HGｺﾞｼｯｸM"/>
        <a:font script="Hang" typeface="HY중고딕"/>
        <a:font script="Hans" typeface="黑体"/>
        <a:font script="Hant" typeface="微軟正黑體"/>
        <a:font script="Arab" typeface="Tahoma"/>
        <a:font script="Hebr" typeface="Levenim MT"/>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Technic">
      <a:fillStyleLst>
        <a:solidFill>
          <a:schemeClr val="phClr"/>
        </a:solidFill>
        <a:gradFill rotWithShape="1">
          <a:gsLst>
            <a:gs pos="0">
              <a:schemeClr val="phClr">
                <a:tint val="1000"/>
              </a:schemeClr>
            </a:gs>
            <a:gs pos="68000">
              <a:schemeClr val="phClr">
                <a:tint val="77000"/>
              </a:schemeClr>
            </a:gs>
            <a:gs pos="81000">
              <a:schemeClr val="phClr">
                <a:tint val="79000"/>
              </a:schemeClr>
            </a:gs>
            <a:gs pos="86000">
              <a:schemeClr val="phClr">
                <a:tint val="73000"/>
              </a:schemeClr>
            </a:gs>
            <a:gs pos="100000">
              <a:schemeClr val="phClr">
                <a:tint val="35000"/>
              </a:schemeClr>
            </a:gs>
          </a:gsLst>
          <a:lin ang="5400000" scaled="1"/>
        </a:gradFill>
        <a:gradFill rotWithShape="1">
          <a:gsLst>
            <a:gs pos="0">
              <a:schemeClr val="phClr">
                <a:tint val="73000"/>
                <a:satMod val="150000"/>
              </a:schemeClr>
            </a:gs>
            <a:gs pos="25000">
              <a:schemeClr val="phClr">
                <a:tint val="96000"/>
                <a:shade val="80000"/>
                <a:satMod val="105000"/>
              </a:schemeClr>
            </a:gs>
            <a:gs pos="38000">
              <a:schemeClr val="phClr">
                <a:tint val="96000"/>
                <a:shade val="59000"/>
                <a:satMod val="120000"/>
              </a:schemeClr>
            </a:gs>
            <a:gs pos="55000">
              <a:schemeClr val="phClr">
                <a:shade val="57000"/>
                <a:satMod val="120000"/>
              </a:schemeClr>
            </a:gs>
            <a:gs pos="80000">
              <a:schemeClr val="phClr">
                <a:shade val="56000"/>
                <a:satMod val="145000"/>
              </a:schemeClr>
            </a:gs>
            <a:gs pos="88000">
              <a:schemeClr val="phClr">
                <a:shade val="63000"/>
                <a:satMod val="160000"/>
              </a:schemeClr>
            </a:gs>
            <a:gs pos="100000">
              <a:schemeClr val="phClr">
                <a:tint val="99555"/>
                <a:satMod val="155000"/>
              </a:schemeClr>
            </a:gs>
          </a:gsLst>
          <a:lin ang="5400000" scaled="1"/>
        </a:gradFill>
      </a:fillStyleLst>
      <a:lnStyleLst>
        <a:ln w="9525" cap="flat" cmpd="sng" algn="ctr">
          <a:solidFill>
            <a:schemeClr val="phClr">
              <a:shade val="60000"/>
              <a:satMod val="300000"/>
            </a:schemeClr>
          </a:solidFill>
          <a:prstDash val="solid"/>
        </a:ln>
        <a:ln w="19050" cap="flat" cmpd="sng" algn="ctr">
          <a:solidFill>
            <a:schemeClr val="phClr"/>
          </a:solidFill>
          <a:prstDash val="solid"/>
        </a:ln>
        <a:ln w="19050" cap="flat" cmpd="sng" algn="ctr">
          <a:solidFill>
            <a:schemeClr val="phClr"/>
          </a:solidFill>
          <a:prstDash val="solid"/>
        </a:ln>
      </a:lnStyleLst>
      <a:effectStyleLst>
        <a:effectStyle>
          <a:effectLst>
            <a:glow rad="63500">
              <a:schemeClr val="phClr">
                <a:tint val="30000"/>
                <a:shade val="95000"/>
                <a:satMod val="300000"/>
                <a:alpha val="50000"/>
              </a:schemeClr>
            </a:glow>
          </a:effectLst>
        </a:effectStyle>
        <a:effectStyle>
          <a:effectLst>
            <a:glow rad="70000">
              <a:schemeClr val="phClr">
                <a:tint val="30000"/>
                <a:shade val="95000"/>
                <a:satMod val="300000"/>
                <a:alpha val="50000"/>
              </a:schemeClr>
            </a:glow>
          </a:effectLst>
        </a:effectStyle>
        <a:effectStyle>
          <a:effectLst>
            <a:glow rad="76200">
              <a:schemeClr val="phClr">
                <a:tint val="30000"/>
                <a:shade val="95000"/>
                <a:satMod val="300000"/>
                <a:alpha val="50000"/>
              </a:schemeClr>
            </a:glow>
          </a:effectLst>
          <a:scene3d>
            <a:camera prst="orthographicFront" fov="0">
              <a:rot lat="0" lon="0" rev="0"/>
            </a:camera>
            <a:lightRig rig="harsh" dir="t">
              <a:rot lat="6000000" lon="6000000" rev="0"/>
            </a:lightRig>
          </a:scene3d>
          <a:sp3d contourW="10000" prstMaterial="metal">
            <a:bevelT w="20000" h="9000" prst="softRound"/>
            <a:contourClr>
              <a:schemeClr val="phClr">
                <a:shade val="30000"/>
                <a:satMod val="200000"/>
              </a:schemeClr>
            </a:contourClr>
          </a:sp3d>
        </a:effectStyle>
      </a:effectStyleLst>
      <a:bgFillStyleLst>
        <a:solidFill>
          <a:schemeClr val="phClr"/>
        </a:solidFill>
        <a:gradFill rotWithShape="1">
          <a:gsLst>
            <a:gs pos="0">
              <a:schemeClr val="phClr">
                <a:shade val="40000"/>
                <a:satMod val="150000"/>
              </a:schemeClr>
            </a:gs>
            <a:gs pos="30000">
              <a:schemeClr val="phClr">
                <a:shade val="60000"/>
                <a:satMod val="150000"/>
              </a:schemeClr>
            </a:gs>
            <a:gs pos="100000">
              <a:schemeClr val="phClr">
                <a:tint val="83000"/>
                <a:satMod val="200000"/>
              </a:schemeClr>
            </a:gs>
          </a:gsLst>
          <a:lin ang="13000000" scaled="0"/>
        </a:gradFill>
        <a:gradFill rotWithShape="1">
          <a:gsLst>
            <a:gs pos="0">
              <a:schemeClr val="phClr">
                <a:tint val="78000"/>
                <a:satMod val="220000"/>
              </a:schemeClr>
            </a:gs>
            <a:gs pos="100000">
              <a:schemeClr val="phClr">
                <a:shade val="35000"/>
                <a:satMod val="155000"/>
              </a:schemeClr>
            </a:gs>
          </a:gsLst>
          <a:path path="circle">
            <a:fillToRect l="60000" t="50000" r="4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Technic</Template>
  <TotalTime>786</TotalTime>
  <Words>1030</Words>
  <Application>Microsoft Office PowerPoint</Application>
  <PresentationFormat>On-screen Show (4:3)</PresentationFormat>
  <Paragraphs>94</Paragraphs>
  <Slides>20</Slides>
  <Notes>5</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Technic</vt:lpstr>
      <vt:lpstr>Research &amp; Development Methods</vt:lpstr>
      <vt:lpstr>PowerPoint Presentation</vt:lpstr>
      <vt:lpstr>PowerPoint Presentation</vt:lpstr>
      <vt:lpstr>Formulate your research topic</vt:lpstr>
      <vt:lpstr>Research aims and objectives</vt:lpstr>
      <vt:lpstr>Research hypothesis</vt:lpstr>
      <vt:lpstr>How to phrase research objectives</vt:lpstr>
      <vt:lpstr>Phrasing research objectives</vt:lpstr>
      <vt:lpstr>Critical Review of Literature </vt:lpstr>
      <vt:lpstr>PowerPoint Presentation</vt:lpstr>
      <vt:lpstr>Literature sources</vt:lpstr>
      <vt:lpstr>PowerPoint Presentation</vt:lpstr>
      <vt:lpstr>PowerPoint Presentation</vt:lpstr>
      <vt:lpstr>PowerPoint Presentation</vt:lpstr>
      <vt:lpstr>PowerPoint Presentation</vt:lpstr>
      <vt:lpstr>Using references </vt:lpstr>
      <vt:lpstr>Using references</vt:lpstr>
      <vt:lpstr>Critical analysis</vt:lpstr>
      <vt:lpstr>Critical literature reviews should… </vt:lpstr>
      <vt:lpstr>Coming Soon…</vt:lpstr>
    </vt:vector>
  </TitlesOfParts>
  <Company>University of Akureyri</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Aims Objectives &amp; Lit Review</dc:title>
  <dc:subject>Data Representation</dc:subject>
  <dc:creator>Nik Whitehead</dc:creator>
  <cp:lastModifiedBy>Gareth</cp:lastModifiedBy>
  <cp:revision>92</cp:revision>
  <dcterms:created xsi:type="dcterms:W3CDTF">2006-01-28T12:00:35Z</dcterms:created>
  <dcterms:modified xsi:type="dcterms:W3CDTF">2013-11-06T19:14:48Z</dcterms:modified>
</cp:coreProperties>
</file>